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8"/>
  </p:notesMasterIdLst>
  <p:handoutMasterIdLst>
    <p:handoutMasterId r:id="rId59"/>
  </p:handoutMasterIdLst>
  <p:sldIdLst>
    <p:sldId id="289" r:id="rId5"/>
    <p:sldId id="349" r:id="rId6"/>
    <p:sldId id="345" r:id="rId7"/>
    <p:sldId id="350" r:id="rId8"/>
    <p:sldId id="348" r:id="rId9"/>
    <p:sldId id="344" r:id="rId10"/>
    <p:sldId id="290" r:id="rId11"/>
    <p:sldId id="321" r:id="rId12"/>
    <p:sldId id="302" r:id="rId13"/>
    <p:sldId id="322" r:id="rId14"/>
    <p:sldId id="293" r:id="rId15"/>
    <p:sldId id="323" r:id="rId16"/>
    <p:sldId id="303" r:id="rId17"/>
    <p:sldId id="324" r:id="rId18"/>
    <p:sldId id="294" r:id="rId19"/>
    <p:sldId id="325" r:id="rId20"/>
    <p:sldId id="301" r:id="rId21"/>
    <p:sldId id="326" r:id="rId22"/>
    <p:sldId id="300" r:id="rId23"/>
    <p:sldId id="327" r:id="rId24"/>
    <p:sldId id="299" r:id="rId25"/>
    <p:sldId id="328" r:id="rId26"/>
    <p:sldId id="297" r:id="rId27"/>
    <p:sldId id="329" r:id="rId28"/>
    <p:sldId id="305" r:id="rId29"/>
    <p:sldId id="330" r:id="rId30"/>
    <p:sldId id="306" r:id="rId31"/>
    <p:sldId id="331" r:id="rId32"/>
    <p:sldId id="309" r:id="rId33"/>
    <p:sldId id="332" r:id="rId34"/>
    <p:sldId id="308" r:id="rId35"/>
    <p:sldId id="333" r:id="rId36"/>
    <p:sldId id="310" r:id="rId37"/>
    <p:sldId id="334" r:id="rId38"/>
    <p:sldId id="311" r:id="rId39"/>
    <p:sldId id="335" r:id="rId40"/>
    <p:sldId id="312" r:id="rId41"/>
    <p:sldId id="336" r:id="rId42"/>
    <p:sldId id="313" r:id="rId43"/>
    <p:sldId id="337" r:id="rId44"/>
    <p:sldId id="314" r:id="rId45"/>
    <p:sldId id="338" r:id="rId46"/>
    <p:sldId id="315" r:id="rId47"/>
    <p:sldId id="339" r:id="rId48"/>
    <p:sldId id="316" r:id="rId49"/>
    <p:sldId id="340" r:id="rId50"/>
    <p:sldId id="318" r:id="rId51"/>
    <p:sldId id="341" r:id="rId52"/>
    <p:sldId id="317" r:id="rId53"/>
    <p:sldId id="342" r:id="rId54"/>
    <p:sldId id="320" r:id="rId55"/>
    <p:sldId id="343" r:id="rId56"/>
    <p:sldId id="31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EC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D41D02-311B-45DA-8007-65DCDE82835F}" v="323" dt="2026-08-03T13:54:15.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84191" autoAdjust="0"/>
  </p:normalViewPr>
  <p:slideViewPr>
    <p:cSldViewPr snapToGrid="0" showGuides="1">
      <p:cViewPr>
        <p:scale>
          <a:sx n="58" d="100"/>
          <a:sy n="58" d="100"/>
        </p:scale>
        <p:origin x="420" y="420"/>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Greenway" userId="f3007956-5e20-4c5a-987f-cc7f9910f597" providerId="ADAL" clId="{AFA8BB20-F770-46CD-88B3-F3BC40357B48}"/>
    <pc:docChg chg="undo custSel addSld delSld modSld">
      <pc:chgData name="Charlotte Greenway" userId="f3007956-5e20-4c5a-987f-cc7f9910f597" providerId="ADAL" clId="{AFA8BB20-F770-46CD-88B3-F3BC40357B48}" dt="2026-08-03T13:54:15.939" v="1049"/>
      <pc:docMkLst>
        <pc:docMk/>
      </pc:docMkLst>
      <pc:sldChg chg="modSp mod">
        <pc:chgData name="Charlotte Greenway" userId="f3007956-5e20-4c5a-987f-cc7f9910f597" providerId="ADAL" clId="{AFA8BB20-F770-46CD-88B3-F3BC40357B48}" dt="2026-08-03T12:24:06.967" v="406" actId="20577"/>
        <pc:sldMkLst>
          <pc:docMk/>
          <pc:sldMk cId="2437550428" sldId="289"/>
        </pc:sldMkLst>
        <pc:spChg chg="mod">
          <ac:chgData name="Charlotte Greenway" userId="f3007956-5e20-4c5a-987f-cc7f9910f597" providerId="ADAL" clId="{AFA8BB20-F770-46CD-88B3-F3BC40357B48}" dt="2026-08-03T12:24:06.967" v="406" actId="20577"/>
          <ac:spMkLst>
            <pc:docMk/>
            <pc:sldMk cId="2437550428" sldId="289"/>
            <ac:spMk id="3" creationId="{EDE512D6-1B42-4E1C-AEE3-478A340AC162}"/>
          </ac:spMkLst>
        </pc:spChg>
        <pc:spChg chg="mod">
          <ac:chgData name="Charlotte Greenway" userId="f3007956-5e20-4c5a-987f-cc7f9910f597" providerId="ADAL" clId="{AFA8BB20-F770-46CD-88B3-F3BC40357B48}" dt="2026-08-03T12:23:10.972" v="382" actId="27636"/>
          <ac:spMkLst>
            <pc:docMk/>
            <pc:sldMk cId="2437550428" sldId="289"/>
            <ac:spMk id="4" creationId="{88B348B4-1179-40C0-B903-717D79F0A399}"/>
          </ac:spMkLst>
        </pc:spChg>
      </pc:sldChg>
      <pc:sldChg chg="setBg">
        <pc:chgData name="Charlotte Greenway" userId="f3007956-5e20-4c5a-987f-cc7f9910f597" providerId="ADAL" clId="{AFA8BB20-F770-46CD-88B3-F3BC40357B48}" dt="2026-08-03T12:50:22.164" v="877"/>
        <pc:sldMkLst>
          <pc:docMk/>
          <pc:sldMk cId="1120563969" sldId="300"/>
        </pc:sldMkLst>
      </pc:sldChg>
      <pc:sldChg chg="setBg">
        <pc:chgData name="Charlotte Greenway" userId="f3007956-5e20-4c5a-987f-cc7f9910f597" providerId="ADAL" clId="{AFA8BB20-F770-46CD-88B3-F3BC40357B48}" dt="2026-08-03T12:53:02.430" v="890"/>
        <pc:sldMkLst>
          <pc:docMk/>
          <pc:sldMk cId="112335351" sldId="303"/>
        </pc:sldMkLst>
      </pc:sldChg>
      <pc:sldChg chg="modSp mod">
        <pc:chgData name="Charlotte Greenway" userId="f3007956-5e20-4c5a-987f-cc7f9910f597" providerId="ADAL" clId="{AFA8BB20-F770-46CD-88B3-F3BC40357B48}" dt="2026-08-03T12:48:30.310" v="868" actId="207"/>
        <pc:sldMkLst>
          <pc:docMk/>
          <pc:sldMk cId="263957615" sldId="306"/>
        </pc:sldMkLst>
        <pc:spChg chg="mod">
          <ac:chgData name="Charlotte Greenway" userId="f3007956-5e20-4c5a-987f-cc7f9910f597" providerId="ADAL" clId="{AFA8BB20-F770-46CD-88B3-F3BC40357B48}" dt="2026-08-03T12:48:30.310" v="868" actId="207"/>
          <ac:spMkLst>
            <pc:docMk/>
            <pc:sldMk cId="263957615" sldId="306"/>
            <ac:spMk id="11" creationId="{86414123-798C-468D-915A-F592CC94DB8C}"/>
          </ac:spMkLst>
        </pc:spChg>
      </pc:sldChg>
      <pc:sldChg chg="modSp mod">
        <pc:chgData name="Charlotte Greenway" userId="f3007956-5e20-4c5a-987f-cc7f9910f597" providerId="ADAL" clId="{AFA8BB20-F770-46CD-88B3-F3BC40357B48}" dt="2026-08-03T11:51:44.594" v="218" actId="113"/>
        <pc:sldMkLst>
          <pc:docMk/>
          <pc:sldMk cId="4166760009" sldId="308"/>
        </pc:sldMkLst>
        <pc:spChg chg="mod">
          <ac:chgData name="Charlotte Greenway" userId="f3007956-5e20-4c5a-987f-cc7f9910f597" providerId="ADAL" clId="{AFA8BB20-F770-46CD-88B3-F3BC40357B48}" dt="2026-08-03T11:51:44.594" v="218" actId="113"/>
          <ac:spMkLst>
            <pc:docMk/>
            <pc:sldMk cId="4166760009" sldId="308"/>
            <ac:spMk id="5" creationId="{3C7AAC21-F2B9-4CC7-F907-1FB428C6C8F4}"/>
          </ac:spMkLst>
        </pc:spChg>
      </pc:sldChg>
      <pc:sldChg chg="modSp mod">
        <pc:chgData name="Charlotte Greenway" userId="f3007956-5e20-4c5a-987f-cc7f9910f597" providerId="ADAL" clId="{AFA8BB20-F770-46CD-88B3-F3BC40357B48}" dt="2026-08-03T12:51:24.214" v="880" actId="207"/>
        <pc:sldMkLst>
          <pc:docMk/>
          <pc:sldMk cId="2204720931" sldId="309"/>
        </pc:sldMkLst>
        <pc:spChg chg="mod">
          <ac:chgData name="Charlotte Greenway" userId="f3007956-5e20-4c5a-987f-cc7f9910f597" providerId="ADAL" clId="{AFA8BB20-F770-46CD-88B3-F3BC40357B48}" dt="2026-08-03T12:51:24.214" v="880" actId="207"/>
          <ac:spMkLst>
            <pc:docMk/>
            <pc:sldMk cId="2204720931" sldId="309"/>
            <ac:spMk id="5" creationId="{75568BE6-76AD-7305-F005-650C104B998E}"/>
          </ac:spMkLst>
        </pc:spChg>
        <pc:spChg chg="mod">
          <ac:chgData name="Charlotte Greenway" userId="f3007956-5e20-4c5a-987f-cc7f9910f597" providerId="ADAL" clId="{AFA8BB20-F770-46CD-88B3-F3BC40357B48}" dt="2026-08-03T12:51:13.941" v="879" actId="207"/>
          <ac:spMkLst>
            <pc:docMk/>
            <pc:sldMk cId="2204720931" sldId="309"/>
            <ac:spMk id="11" creationId="{226405A4-84FD-9218-5131-ADEECAFA0F6B}"/>
          </ac:spMkLst>
        </pc:spChg>
      </pc:sldChg>
      <pc:sldChg chg="modSp mod setBg">
        <pc:chgData name="Charlotte Greenway" userId="f3007956-5e20-4c5a-987f-cc7f9910f597" providerId="ADAL" clId="{AFA8BB20-F770-46CD-88B3-F3BC40357B48}" dt="2026-08-03T12:49:19.168" v="873" actId="207"/>
        <pc:sldMkLst>
          <pc:docMk/>
          <pc:sldMk cId="1232295932" sldId="310"/>
        </pc:sldMkLst>
        <pc:spChg chg="mod">
          <ac:chgData name="Charlotte Greenway" userId="f3007956-5e20-4c5a-987f-cc7f9910f597" providerId="ADAL" clId="{AFA8BB20-F770-46CD-88B3-F3BC40357B48}" dt="2026-08-03T12:49:19.168" v="873" actId="207"/>
          <ac:spMkLst>
            <pc:docMk/>
            <pc:sldMk cId="1232295932" sldId="310"/>
            <ac:spMk id="9" creationId="{4823C396-997F-F6D3-458C-0013A666D9DB}"/>
          </ac:spMkLst>
        </pc:spChg>
      </pc:sldChg>
      <pc:sldChg chg="modSp">
        <pc:chgData name="Charlotte Greenway" userId="f3007956-5e20-4c5a-987f-cc7f9910f597" providerId="ADAL" clId="{AFA8BB20-F770-46CD-88B3-F3BC40357B48}" dt="2026-08-03T11:56:34.065" v="243"/>
        <pc:sldMkLst>
          <pc:docMk/>
          <pc:sldMk cId="1259376973" sldId="312"/>
        </pc:sldMkLst>
        <pc:spChg chg="mod">
          <ac:chgData name="Charlotte Greenway" userId="f3007956-5e20-4c5a-987f-cc7f9910f597" providerId="ADAL" clId="{AFA8BB20-F770-46CD-88B3-F3BC40357B48}" dt="2026-08-03T11:56:34.065" v="243"/>
          <ac:spMkLst>
            <pc:docMk/>
            <pc:sldMk cId="1259376973" sldId="312"/>
            <ac:spMk id="3" creationId="{54CACAF5-3839-27B3-EFDA-1361039B3DE4}"/>
          </ac:spMkLst>
        </pc:spChg>
      </pc:sldChg>
      <pc:sldChg chg="setBg">
        <pc:chgData name="Charlotte Greenway" userId="f3007956-5e20-4c5a-987f-cc7f9910f597" providerId="ADAL" clId="{AFA8BB20-F770-46CD-88B3-F3BC40357B48}" dt="2026-08-03T12:49:52.090" v="875"/>
        <pc:sldMkLst>
          <pc:docMk/>
          <pc:sldMk cId="41966512" sldId="315"/>
        </pc:sldMkLst>
      </pc:sldChg>
      <pc:sldChg chg="modSp mod">
        <pc:chgData name="Charlotte Greenway" userId="f3007956-5e20-4c5a-987f-cc7f9910f597" providerId="ADAL" clId="{AFA8BB20-F770-46CD-88B3-F3BC40357B48}" dt="2026-08-03T12:52:06.603" v="884" actId="207"/>
        <pc:sldMkLst>
          <pc:docMk/>
          <pc:sldMk cId="3684358060" sldId="317"/>
        </pc:sldMkLst>
        <pc:spChg chg="mod">
          <ac:chgData name="Charlotte Greenway" userId="f3007956-5e20-4c5a-987f-cc7f9910f597" providerId="ADAL" clId="{AFA8BB20-F770-46CD-88B3-F3BC40357B48}" dt="2026-08-03T12:52:06.603" v="884" actId="207"/>
          <ac:spMkLst>
            <pc:docMk/>
            <pc:sldMk cId="3684358060" sldId="317"/>
            <ac:spMk id="7" creationId="{AEC288F7-C84F-2C3F-5592-FD8E62BE63B1}"/>
          </ac:spMkLst>
        </pc:spChg>
      </pc:sldChg>
      <pc:sldChg chg="modSp mod">
        <pc:chgData name="Charlotte Greenway" userId="f3007956-5e20-4c5a-987f-cc7f9910f597" providerId="ADAL" clId="{AFA8BB20-F770-46CD-88B3-F3BC40357B48}" dt="2026-08-03T12:52:39.249" v="889" actId="207"/>
        <pc:sldMkLst>
          <pc:docMk/>
          <pc:sldMk cId="1265834226" sldId="318"/>
        </pc:sldMkLst>
        <pc:spChg chg="mod">
          <ac:chgData name="Charlotte Greenway" userId="f3007956-5e20-4c5a-987f-cc7f9910f597" providerId="ADAL" clId="{AFA8BB20-F770-46CD-88B3-F3BC40357B48}" dt="2026-08-03T12:52:34.816" v="888" actId="207"/>
          <ac:spMkLst>
            <pc:docMk/>
            <pc:sldMk cId="1265834226" sldId="318"/>
            <ac:spMk id="5" creationId="{9CF3B675-C9A8-43A2-8F63-B113551AB929}"/>
          </ac:spMkLst>
        </pc:spChg>
        <pc:spChg chg="mod">
          <ac:chgData name="Charlotte Greenway" userId="f3007956-5e20-4c5a-987f-cc7f9910f597" providerId="ADAL" clId="{AFA8BB20-F770-46CD-88B3-F3BC40357B48}" dt="2026-08-03T12:52:39.249" v="889" actId="207"/>
          <ac:spMkLst>
            <pc:docMk/>
            <pc:sldMk cId="1265834226" sldId="318"/>
            <ac:spMk id="7" creationId="{10AC49E2-BF86-85E4-C2C7-EA440F9507DC}"/>
          </ac:spMkLst>
        </pc:spChg>
      </pc:sldChg>
      <pc:sldChg chg="modSp add mod">
        <pc:chgData name="Charlotte Greenway" userId="f3007956-5e20-4c5a-987f-cc7f9910f597" providerId="ADAL" clId="{AFA8BB20-F770-46CD-88B3-F3BC40357B48}" dt="2026-08-03T11:13:01.800" v="7" actId="2710"/>
        <pc:sldMkLst>
          <pc:docMk/>
          <pc:sldMk cId="2145598742" sldId="321"/>
        </pc:sldMkLst>
        <pc:spChg chg="mod">
          <ac:chgData name="Charlotte Greenway" userId="f3007956-5e20-4c5a-987f-cc7f9910f597" providerId="ADAL" clId="{AFA8BB20-F770-46CD-88B3-F3BC40357B48}" dt="2026-08-03T11:12:00.605" v="1"/>
          <ac:spMkLst>
            <pc:docMk/>
            <pc:sldMk cId="2145598742" sldId="321"/>
            <ac:spMk id="2" creationId="{A88C75D8-AC00-C7CD-B602-1A72B8D7E249}"/>
          </ac:spMkLst>
        </pc:spChg>
        <pc:spChg chg="mod">
          <ac:chgData name="Charlotte Greenway" userId="f3007956-5e20-4c5a-987f-cc7f9910f597" providerId="ADAL" clId="{AFA8BB20-F770-46CD-88B3-F3BC40357B48}" dt="2026-08-03T11:13:01.800" v="7" actId="2710"/>
          <ac:spMkLst>
            <pc:docMk/>
            <pc:sldMk cId="2145598742" sldId="321"/>
            <ac:spMk id="6" creationId="{D6D6C2C5-FE75-B531-8CE8-DDF3A25DBE4D}"/>
          </ac:spMkLst>
        </pc:spChg>
      </pc:sldChg>
      <pc:sldChg chg="modSp add mod">
        <pc:chgData name="Charlotte Greenway" userId="f3007956-5e20-4c5a-987f-cc7f9910f597" providerId="ADAL" clId="{AFA8BB20-F770-46CD-88B3-F3BC40357B48}" dt="2026-08-03T11:15:50.399" v="22" actId="113"/>
        <pc:sldMkLst>
          <pc:docMk/>
          <pc:sldMk cId="2124716152" sldId="322"/>
        </pc:sldMkLst>
        <pc:spChg chg="mod">
          <ac:chgData name="Charlotte Greenway" userId="f3007956-5e20-4c5a-987f-cc7f9910f597" providerId="ADAL" clId="{AFA8BB20-F770-46CD-88B3-F3BC40357B48}" dt="2026-08-03T11:15:50.399" v="22" actId="113"/>
          <ac:spMkLst>
            <pc:docMk/>
            <pc:sldMk cId="2124716152" sldId="322"/>
            <ac:spMk id="8" creationId="{A3064535-761F-EF49-1994-39CD6B9D4C07}"/>
          </ac:spMkLst>
        </pc:spChg>
        <pc:spChg chg="mod">
          <ac:chgData name="Charlotte Greenway" userId="f3007956-5e20-4c5a-987f-cc7f9910f597" providerId="ADAL" clId="{AFA8BB20-F770-46CD-88B3-F3BC40357B48}" dt="2026-08-03T11:13:48.037" v="9"/>
          <ac:spMkLst>
            <pc:docMk/>
            <pc:sldMk cId="2124716152" sldId="322"/>
            <ac:spMk id="10" creationId="{63FD1871-8BBE-379C-C854-E0C268CBE5BD}"/>
          </ac:spMkLst>
        </pc:spChg>
      </pc:sldChg>
      <pc:sldChg chg="modSp add mod">
        <pc:chgData name="Charlotte Greenway" userId="f3007956-5e20-4c5a-987f-cc7f9910f597" providerId="ADAL" clId="{AFA8BB20-F770-46CD-88B3-F3BC40357B48}" dt="2026-08-03T11:21:15.585" v="44" actId="122"/>
        <pc:sldMkLst>
          <pc:docMk/>
          <pc:sldMk cId="472696937" sldId="323"/>
        </pc:sldMkLst>
        <pc:spChg chg="mod">
          <ac:chgData name="Charlotte Greenway" userId="f3007956-5e20-4c5a-987f-cc7f9910f597" providerId="ADAL" clId="{AFA8BB20-F770-46CD-88B3-F3BC40357B48}" dt="2026-08-03T11:16:26.350" v="24"/>
          <ac:spMkLst>
            <pc:docMk/>
            <pc:sldMk cId="472696937" sldId="323"/>
            <ac:spMk id="3" creationId="{17F82FA7-EBBC-9002-34F7-1CEC5E7D4354}"/>
          </ac:spMkLst>
        </pc:spChg>
        <pc:graphicFrameChg chg="mod modGraphic">
          <ac:chgData name="Charlotte Greenway" userId="f3007956-5e20-4c5a-987f-cc7f9910f597" providerId="ADAL" clId="{AFA8BB20-F770-46CD-88B3-F3BC40357B48}" dt="2026-08-03T11:21:15.585" v="44" actId="122"/>
          <ac:graphicFrameMkLst>
            <pc:docMk/>
            <pc:sldMk cId="472696937" sldId="323"/>
            <ac:graphicFrameMk id="2" creationId="{F9CA1058-86A2-BA29-AD03-7D11DABED5DF}"/>
          </ac:graphicFrameMkLst>
        </pc:graphicFrameChg>
      </pc:sldChg>
      <pc:sldChg chg="modSp add mod setBg">
        <pc:chgData name="Charlotte Greenway" userId="f3007956-5e20-4c5a-987f-cc7f9910f597" providerId="ADAL" clId="{AFA8BB20-F770-46CD-88B3-F3BC40357B48}" dt="2026-08-03T12:53:09.053" v="891"/>
        <pc:sldMkLst>
          <pc:docMk/>
          <pc:sldMk cId="3151125200" sldId="324"/>
        </pc:sldMkLst>
        <pc:spChg chg="mod">
          <ac:chgData name="Charlotte Greenway" userId="f3007956-5e20-4c5a-987f-cc7f9910f597" providerId="ADAL" clId="{AFA8BB20-F770-46CD-88B3-F3BC40357B48}" dt="2026-08-03T11:21:59.588" v="46"/>
          <ac:spMkLst>
            <pc:docMk/>
            <pc:sldMk cId="3151125200" sldId="324"/>
            <ac:spMk id="4" creationId="{1A769CBD-FBAE-6BD9-C084-16DCF94C0F06}"/>
          </ac:spMkLst>
        </pc:spChg>
        <pc:spChg chg="mod">
          <ac:chgData name="Charlotte Greenway" userId="f3007956-5e20-4c5a-987f-cc7f9910f597" providerId="ADAL" clId="{AFA8BB20-F770-46CD-88B3-F3BC40357B48}" dt="2026-08-03T11:23:39.687" v="63" actId="207"/>
          <ac:spMkLst>
            <pc:docMk/>
            <pc:sldMk cId="3151125200" sldId="324"/>
            <ac:spMk id="11" creationId="{03CB9D05-2995-E3EE-FB86-91641A25BC2B}"/>
          </ac:spMkLst>
        </pc:spChg>
      </pc:sldChg>
      <pc:sldChg chg="modSp add mod">
        <pc:chgData name="Charlotte Greenway" userId="f3007956-5e20-4c5a-987f-cc7f9910f597" providerId="ADAL" clId="{AFA8BB20-F770-46CD-88B3-F3BC40357B48}" dt="2026-08-03T11:26:14.599" v="72" actId="113"/>
        <pc:sldMkLst>
          <pc:docMk/>
          <pc:sldMk cId="273077060" sldId="325"/>
        </pc:sldMkLst>
        <pc:spChg chg="mod">
          <ac:chgData name="Charlotte Greenway" userId="f3007956-5e20-4c5a-987f-cc7f9910f597" providerId="ADAL" clId="{AFA8BB20-F770-46CD-88B3-F3BC40357B48}" dt="2026-08-03T11:25:12.520" v="65"/>
          <ac:spMkLst>
            <pc:docMk/>
            <pc:sldMk cId="273077060" sldId="325"/>
            <ac:spMk id="3" creationId="{72C678D8-2172-5C3A-6001-4087EF6E36E8}"/>
          </ac:spMkLst>
        </pc:spChg>
        <pc:spChg chg="mod">
          <ac:chgData name="Charlotte Greenway" userId="f3007956-5e20-4c5a-987f-cc7f9910f597" providerId="ADAL" clId="{AFA8BB20-F770-46CD-88B3-F3BC40357B48}" dt="2026-08-03T11:26:14.599" v="72" actId="113"/>
          <ac:spMkLst>
            <pc:docMk/>
            <pc:sldMk cId="273077060" sldId="325"/>
            <ac:spMk id="5" creationId="{F71D25DF-81CF-C76F-97CD-30455BBAF1D6}"/>
          </ac:spMkLst>
        </pc:spChg>
      </pc:sldChg>
      <pc:sldChg chg="modSp add mod">
        <pc:chgData name="Charlotte Greenway" userId="f3007956-5e20-4c5a-987f-cc7f9910f597" providerId="ADAL" clId="{AFA8BB20-F770-46CD-88B3-F3BC40357B48}" dt="2026-08-03T11:30:07.783" v="114" actId="1076"/>
        <pc:sldMkLst>
          <pc:docMk/>
          <pc:sldMk cId="3606168975" sldId="326"/>
        </pc:sldMkLst>
        <pc:spChg chg="mod">
          <ac:chgData name="Charlotte Greenway" userId="f3007956-5e20-4c5a-987f-cc7f9910f597" providerId="ADAL" clId="{AFA8BB20-F770-46CD-88B3-F3BC40357B48}" dt="2026-08-03T11:28:51.192" v="91" actId="1076"/>
          <ac:spMkLst>
            <pc:docMk/>
            <pc:sldMk cId="3606168975" sldId="326"/>
            <ac:spMk id="4" creationId="{9CC99C39-CD15-EF39-7297-6DF7253A4E31}"/>
          </ac:spMkLst>
        </pc:spChg>
        <pc:spChg chg="mod">
          <ac:chgData name="Charlotte Greenway" userId="f3007956-5e20-4c5a-987f-cc7f9910f597" providerId="ADAL" clId="{AFA8BB20-F770-46CD-88B3-F3BC40357B48}" dt="2026-08-03T11:30:07.783" v="114" actId="1076"/>
          <ac:spMkLst>
            <pc:docMk/>
            <pc:sldMk cId="3606168975" sldId="326"/>
            <ac:spMk id="5" creationId="{33FA6537-D4F0-9495-30A1-91A777C8A147}"/>
          </ac:spMkLst>
        </pc:spChg>
        <pc:spChg chg="mod">
          <ac:chgData name="Charlotte Greenway" userId="f3007956-5e20-4c5a-987f-cc7f9910f597" providerId="ADAL" clId="{AFA8BB20-F770-46CD-88B3-F3BC40357B48}" dt="2026-08-03T11:29:08.513" v="105" actId="20577"/>
          <ac:spMkLst>
            <pc:docMk/>
            <pc:sldMk cId="3606168975" sldId="326"/>
            <ac:spMk id="7" creationId="{E96DBA6F-0ABF-BC3E-8B54-C07B24108852}"/>
          </ac:spMkLst>
        </pc:spChg>
      </pc:sldChg>
      <pc:sldChg chg="modSp add mod setBg">
        <pc:chgData name="Charlotte Greenway" userId="f3007956-5e20-4c5a-987f-cc7f9910f597" providerId="ADAL" clId="{AFA8BB20-F770-46CD-88B3-F3BC40357B48}" dt="2026-08-03T12:50:32.420" v="878"/>
        <pc:sldMkLst>
          <pc:docMk/>
          <pc:sldMk cId="551555171" sldId="327"/>
        </pc:sldMkLst>
        <pc:spChg chg="mod">
          <ac:chgData name="Charlotte Greenway" userId="f3007956-5e20-4c5a-987f-cc7f9910f597" providerId="ADAL" clId="{AFA8BB20-F770-46CD-88B3-F3BC40357B48}" dt="2026-08-03T11:30:47.394" v="119" actId="6549"/>
          <ac:spMkLst>
            <pc:docMk/>
            <pc:sldMk cId="551555171" sldId="327"/>
            <ac:spMk id="3" creationId="{8230086D-F7CA-803B-8A51-55A14971AC82}"/>
          </ac:spMkLst>
        </pc:spChg>
        <pc:spChg chg="mod">
          <ac:chgData name="Charlotte Greenway" userId="f3007956-5e20-4c5a-987f-cc7f9910f597" providerId="ADAL" clId="{AFA8BB20-F770-46CD-88B3-F3BC40357B48}" dt="2026-08-03T11:30:26.510" v="115"/>
          <ac:spMkLst>
            <pc:docMk/>
            <pc:sldMk cId="551555171" sldId="327"/>
            <ac:spMk id="4" creationId="{07E59390-7015-33C6-14F9-33A747BCB983}"/>
          </ac:spMkLst>
        </pc:spChg>
        <pc:spChg chg="mod">
          <ac:chgData name="Charlotte Greenway" userId="f3007956-5e20-4c5a-987f-cc7f9910f597" providerId="ADAL" clId="{AFA8BB20-F770-46CD-88B3-F3BC40357B48}" dt="2026-08-03T11:31:22.951" v="122" actId="2710"/>
          <ac:spMkLst>
            <pc:docMk/>
            <pc:sldMk cId="551555171" sldId="327"/>
            <ac:spMk id="7" creationId="{85BE7FCE-BC7C-CB74-4A41-21374AC9301C}"/>
          </ac:spMkLst>
        </pc:spChg>
      </pc:sldChg>
      <pc:sldChg chg="modSp add mod">
        <pc:chgData name="Charlotte Greenway" userId="f3007956-5e20-4c5a-987f-cc7f9910f597" providerId="ADAL" clId="{AFA8BB20-F770-46CD-88B3-F3BC40357B48}" dt="2026-08-03T11:38:39.461" v="129" actId="2710"/>
        <pc:sldMkLst>
          <pc:docMk/>
          <pc:sldMk cId="1770377514" sldId="328"/>
        </pc:sldMkLst>
        <pc:spChg chg="mod">
          <ac:chgData name="Charlotte Greenway" userId="f3007956-5e20-4c5a-987f-cc7f9910f597" providerId="ADAL" clId="{AFA8BB20-F770-46CD-88B3-F3BC40357B48}" dt="2026-08-03T11:38:39.461" v="129" actId="2710"/>
          <ac:spMkLst>
            <pc:docMk/>
            <pc:sldMk cId="1770377514" sldId="328"/>
            <ac:spMk id="3" creationId="{3336ADF2-A194-4553-D668-5AB5D1A3ECB3}"/>
          </ac:spMkLst>
        </pc:spChg>
        <pc:spChg chg="mod">
          <ac:chgData name="Charlotte Greenway" userId="f3007956-5e20-4c5a-987f-cc7f9910f597" providerId="ADAL" clId="{AFA8BB20-F770-46CD-88B3-F3BC40357B48}" dt="2026-08-03T11:37:33.654" v="125"/>
          <ac:spMkLst>
            <pc:docMk/>
            <pc:sldMk cId="1770377514" sldId="328"/>
            <ac:spMk id="4" creationId="{D2865262-7F88-004B-E8CC-CD989B2A8AFD}"/>
          </ac:spMkLst>
        </pc:spChg>
      </pc:sldChg>
      <pc:sldChg chg="modSp add mod">
        <pc:chgData name="Charlotte Greenway" userId="f3007956-5e20-4c5a-987f-cc7f9910f597" providerId="ADAL" clId="{AFA8BB20-F770-46CD-88B3-F3BC40357B48}" dt="2026-08-03T11:40:43.966" v="150" actId="404"/>
        <pc:sldMkLst>
          <pc:docMk/>
          <pc:sldMk cId="2129196140" sldId="329"/>
        </pc:sldMkLst>
        <pc:spChg chg="mod">
          <ac:chgData name="Charlotte Greenway" userId="f3007956-5e20-4c5a-987f-cc7f9910f597" providerId="ADAL" clId="{AFA8BB20-F770-46CD-88B3-F3BC40357B48}" dt="2026-08-03T11:39:19.681" v="131"/>
          <ac:spMkLst>
            <pc:docMk/>
            <pc:sldMk cId="2129196140" sldId="329"/>
            <ac:spMk id="2" creationId="{77BA8D1E-299E-5C50-02FB-42D5ACDC4D5E}"/>
          </ac:spMkLst>
        </pc:spChg>
        <pc:spChg chg="mod">
          <ac:chgData name="Charlotte Greenway" userId="f3007956-5e20-4c5a-987f-cc7f9910f597" providerId="ADAL" clId="{AFA8BB20-F770-46CD-88B3-F3BC40357B48}" dt="2026-08-03T11:40:03.800" v="135" actId="20577"/>
          <ac:spMkLst>
            <pc:docMk/>
            <pc:sldMk cId="2129196140" sldId="329"/>
            <ac:spMk id="4" creationId="{5F57BA6C-16F8-06CA-20C6-37322B5A7686}"/>
          </ac:spMkLst>
        </pc:spChg>
        <pc:spChg chg="mod">
          <ac:chgData name="Charlotte Greenway" userId="f3007956-5e20-4c5a-987f-cc7f9910f597" providerId="ADAL" clId="{AFA8BB20-F770-46CD-88B3-F3BC40357B48}" dt="2026-08-03T11:40:43.966" v="150" actId="404"/>
          <ac:spMkLst>
            <pc:docMk/>
            <pc:sldMk cId="2129196140" sldId="329"/>
            <ac:spMk id="5" creationId="{F7936FF6-1E56-C0CB-8843-E1DA613ABD50}"/>
          </ac:spMkLst>
        </pc:spChg>
      </pc:sldChg>
      <pc:sldChg chg="modSp add mod">
        <pc:chgData name="Charlotte Greenway" userId="f3007956-5e20-4c5a-987f-cc7f9910f597" providerId="ADAL" clId="{AFA8BB20-F770-46CD-88B3-F3BC40357B48}" dt="2026-08-03T11:43:46.481" v="182" actId="113"/>
        <pc:sldMkLst>
          <pc:docMk/>
          <pc:sldMk cId="564133268" sldId="330"/>
        </pc:sldMkLst>
        <pc:spChg chg="mod">
          <ac:chgData name="Charlotte Greenway" userId="f3007956-5e20-4c5a-987f-cc7f9910f597" providerId="ADAL" clId="{AFA8BB20-F770-46CD-88B3-F3BC40357B48}" dt="2026-08-03T11:42:57.767" v="174" actId="1076"/>
          <ac:spMkLst>
            <pc:docMk/>
            <pc:sldMk cId="564133268" sldId="330"/>
            <ac:spMk id="3" creationId="{D0625277-4ECC-1183-C0E1-F4C3CAA44695}"/>
          </ac:spMkLst>
        </pc:spChg>
        <pc:spChg chg="mod">
          <ac:chgData name="Charlotte Greenway" userId="f3007956-5e20-4c5a-987f-cc7f9910f597" providerId="ADAL" clId="{AFA8BB20-F770-46CD-88B3-F3BC40357B48}" dt="2026-08-03T11:43:03.218" v="176" actId="14100"/>
          <ac:spMkLst>
            <pc:docMk/>
            <pc:sldMk cId="564133268" sldId="330"/>
            <ac:spMk id="8" creationId="{946E52DF-4509-580A-0A6F-85DB320A4046}"/>
          </ac:spMkLst>
        </pc:spChg>
        <pc:spChg chg="mod">
          <ac:chgData name="Charlotte Greenway" userId="f3007956-5e20-4c5a-987f-cc7f9910f597" providerId="ADAL" clId="{AFA8BB20-F770-46CD-88B3-F3BC40357B48}" dt="2026-08-03T11:43:46.481" v="182" actId="113"/>
          <ac:spMkLst>
            <pc:docMk/>
            <pc:sldMk cId="564133268" sldId="330"/>
            <ac:spMk id="11" creationId="{E473BAD2-51CD-5F1D-0919-60B19CA00D3A}"/>
          </ac:spMkLst>
        </pc:spChg>
      </pc:sldChg>
      <pc:sldChg chg="modSp add mod">
        <pc:chgData name="Charlotte Greenway" userId="f3007956-5e20-4c5a-987f-cc7f9910f597" providerId="ADAL" clId="{AFA8BB20-F770-46CD-88B3-F3BC40357B48}" dt="2026-08-03T12:48:40.342" v="869" actId="207"/>
        <pc:sldMkLst>
          <pc:docMk/>
          <pc:sldMk cId="2486926179" sldId="331"/>
        </pc:sldMkLst>
        <pc:spChg chg="mod">
          <ac:chgData name="Charlotte Greenway" userId="f3007956-5e20-4c5a-987f-cc7f9910f597" providerId="ADAL" clId="{AFA8BB20-F770-46CD-88B3-F3BC40357B48}" dt="2026-08-03T12:48:40.342" v="869" actId="207"/>
          <ac:spMkLst>
            <pc:docMk/>
            <pc:sldMk cId="2486926179" sldId="331"/>
            <ac:spMk id="11" creationId="{286BD0A4-2207-4480-265F-45891C39D94F}"/>
          </ac:spMkLst>
        </pc:spChg>
        <pc:spChg chg="mod">
          <ac:chgData name="Charlotte Greenway" userId="f3007956-5e20-4c5a-987f-cc7f9910f597" providerId="ADAL" clId="{AFA8BB20-F770-46CD-88B3-F3BC40357B48}" dt="2026-08-03T11:46:55.939" v="193" actId="20577"/>
          <ac:spMkLst>
            <pc:docMk/>
            <pc:sldMk cId="2486926179" sldId="331"/>
            <ac:spMk id="13" creationId="{9BB06F2B-0E33-4C3B-8B63-DC6E6986024F}"/>
          </ac:spMkLst>
        </pc:spChg>
      </pc:sldChg>
      <pc:sldChg chg="modSp add mod">
        <pc:chgData name="Charlotte Greenway" userId="f3007956-5e20-4c5a-987f-cc7f9910f597" providerId="ADAL" clId="{AFA8BB20-F770-46CD-88B3-F3BC40357B48}" dt="2026-08-03T12:51:41.935" v="882" actId="207"/>
        <pc:sldMkLst>
          <pc:docMk/>
          <pc:sldMk cId="2711172776" sldId="332"/>
        </pc:sldMkLst>
        <pc:spChg chg="mod">
          <ac:chgData name="Charlotte Greenway" userId="f3007956-5e20-4c5a-987f-cc7f9910f597" providerId="ADAL" clId="{AFA8BB20-F770-46CD-88B3-F3BC40357B48}" dt="2026-08-03T12:51:34.734" v="881" actId="207"/>
          <ac:spMkLst>
            <pc:docMk/>
            <pc:sldMk cId="2711172776" sldId="332"/>
            <ac:spMk id="5" creationId="{F3CD5576-55E3-00D1-C389-B236E9FF7C1F}"/>
          </ac:spMkLst>
        </pc:spChg>
        <pc:spChg chg="mod">
          <ac:chgData name="Charlotte Greenway" userId="f3007956-5e20-4c5a-987f-cc7f9910f597" providerId="ADAL" clId="{AFA8BB20-F770-46CD-88B3-F3BC40357B48}" dt="2026-08-03T11:49:16.856" v="203" actId="113"/>
          <ac:spMkLst>
            <pc:docMk/>
            <pc:sldMk cId="2711172776" sldId="332"/>
            <ac:spMk id="7" creationId="{726912E9-D8F8-EFD3-E772-C9877C76B0FD}"/>
          </ac:spMkLst>
        </pc:spChg>
        <pc:spChg chg="mod">
          <ac:chgData name="Charlotte Greenway" userId="f3007956-5e20-4c5a-987f-cc7f9910f597" providerId="ADAL" clId="{AFA8BB20-F770-46CD-88B3-F3BC40357B48}" dt="2026-08-03T11:48:38.559" v="200" actId="113"/>
          <ac:spMkLst>
            <pc:docMk/>
            <pc:sldMk cId="2711172776" sldId="332"/>
            <ac:spMk id="9" creationId="{D1A1A0DF-70DB-80AC-8561-8385598848C9}"/>
          </ac:spMkLst>
        </pc:spChg>
        <pc:spChg chg="mod">
          <ac:chgData name="Charlotte Greenway" userId="f3007956-5e20-4c5a-987f-cc7f9910f597" providerId="ADAL" clId="{AFA8BB20-F770-46CD-88B3-F3BC40357B48}" dt="2026-08-03T12:51:41.935" v="882" actId="207"/>
          <ac:spMkLst>
            <pc:docMk/>
            <pc:sldMk cId="2711172776" sldId="332"/>
            <ac:spMk id="11" creationId="{22E8FFB1-043D-47E1-6E82-225E7FE0A0E1}"/>
          </ac:spMkLst>
        </pc:spChg>
      </pc:sldChg>
      <pc:sldChg chg="modSp add mod">
        <pc:chgData name="Charlotte Greenway" userId="f3007956-5e20-4c5a-987f-cc7f9910f597" providerId="ADAL" clId="{AFA8BB20-F770-46CD-88B3-F3BC40357B48}" dt="2026-08-03T11:51:34.114" v="217" actId="113"/>
        <pc:sldMkLst>
          <pc:docMk/>
          <pc:sldMk cId="2857553621" sldId="333"/>
        </pc:sldMkLst>
        <pc:spChg chg="mod">
          <ac:chgData name="Charlotte Greenway" userId="f3007956-5e20-4c5a-987f-cc7f9910f597" providerId="ADAL" clId="{AFA8BB20-F770-46CD-88B3-F3BC40357B48}" dt="2026-08-03T11:51:07.593" v="214" actId="113"/>
          <ac:spMkLst>
            <pc:docMk/>
            <pc:sldMk cId="2857553621" sldId="333"/>
            <ac:spMk id="3" creationId="{247AC522-772D-B2BB-1F65-2065EAA795FA}"/>
          </ac:spMkLst>
        </pc:spChg>
        <pc:spChg chg="mod">
          <ac:chgData name="Charlotte Greenway" userId="f3007956-5e20-4c5a-987f-cc7f9910f597" providerId="ADAL" clId="{AFA8BB20-F770-46CD-88B3-F3BC40357B48}" dt="2026-08-03T11:51:34.114" v="217" actId="113"/>
          <ac:spMkLst>
            <pc:docMk/>
            <pc:sldMk cId="2857553621" sldId="333"/>
            <ac:spMk id="5" creationId="{790A52C2-F685-4466-3A84-682B7A30B515}"/>
          </ac:spMkLst>
        </pc:spChg>
      </pc:sldChg>
      <pc:sldChg chg="modSp add mod setBg">
        <pc:chgData name="Charlotte Greenway" userId="f3007956-5e20-4c5a-987f-cc7f9910f597" providerId="ADAL" clId="{AFA8BB20-F770-46CD-88B3-F3BC40357B48}" dt="2026-08-03T12:49:31.482" v="874" actId="207"/>
        <pc:sldMkLst>
          <pc:docMk/>
          <pc:sldMk cId="1007301733" sldId="334"/>
        </pc:sldMkLst>
        <pc:spChg chg="mod">
          <ac:chgData name="Charlotte Greenway" userId="f3007956-5e20-4c5a-987f-cc7f9910f597" providerId="ADAL" clId="{AFA8BB20-F770-46CD-88B3-F3BC40357B48}" dt="2026-08-03T11:53:16.518" v="220"/>
          <ac:spMkLst>
            <pc:docMk/>
            <pc:sldMk cId="1007301733" sldId="334"/>
            <ac:spMk id="2" creationId="{A7664197-CC99-2BA9-8214-1FA9226AD607}"/>
          </ac:spMkLst>
        </pc:spChg>
        <pc:spChg chg="mod">
          <ac:chgData name="Charlotte Greenway" userId="f3007956-5e20-4c5a-987f-cc7f9910f597" providerId="ADAL" clId="{AFA8BB20-F770-46CD-88B3-F3BC40357B48}" dt="2026-08-03T11:54:55.328" v="235" actId="12"/>
          <ac:spMkLst>
            <pc:docMk/>
            <pc:sldMk cId="1007301733" sldId="334"/>
            <ac:spMk id="5" creationId="{CC26D086-A09E-643D-3905-99751059743C}"/>
          </ac:spMkLst>
        </pc:spChg>
        <pc:spChg chg="mod">
          <ac:chgData name="Charlotte Greenway" userId="f3007956-5e20-4c5a-987f-cc7f9910f597" providerId="ADAL" clId="{AFA8BB20-F770-46CD-88B3-F3BC40357B48}" dt="2026-08-03T11:55:00.780" v="236" actId="12"/>
          <ac:spMkLst>
            <pc:docMk/>
            <pc:sldMk cId="1007301733" sldId="334"/>
            <ac:spMk id="7" creationId="{50DD608B-E015-CC2B-C7DD-1EDF7610AD54}"/>
          </ac:spMkLst>
        </pc:spChg>
        <pc:spChg chg="mod">
          <ac:chgData name="Charlotte Greenway" userId="f3007956-5e20-4c5a-987f-cc7f9910f597" providerId="ADAL" clId="{AFA8BB20-F770-46CD-88B3-F3BC40357B48}" dt="2026-08-03T12:49:31.482" v="874" actId="207"/>
          <ac:spMkLst>
            <pc:docMk/>
            <pc:sldMk cId="1007301733" sldId="334"/>
            <ac:spMk id="9" creationId="{3985DEFC-4128-9A2C-3F3B-FC3BE2E5FA9D}"/>
          </ac:spMkLst>
        </pc:spChg>
      </pc:sldChg>
      <pc:sldChg chg="modSp add mod">
        <pc:chgData name="Charlotte Greenway" userId="f3007956-5e20-4c5a-987f-cc7f9910f597" providerId="ADAL" clId="{AFA8BB20-F770-46CD-88B3-F3BC40357B48}" dt="2026-08-03T11:56:17.137" v="242"/>
        <pc:sldMkLst>
          <pc:docMk/>
          <pc:sldMk cId="1172981565" sldId="335"/>
        </pc:sldMkLst>
        <pc:spChg chg="mod">
          <ac:chgData name="Charlotte Greenway" userId="f3007956-5e20-4c5a-987f-cc7f9910f597" providerId="ADAL" clId="{AFA8BB20-F770-46CD-88B3-F3BC40357B48}" dt="2026-08-03T11:55:56.121" v="239"/>
          <ac:spMkLst>
            <pc:docMk/>
            <pc:sldMk cId="1172981565" sldId="335"/>
            <ac:spMk id="7" creationId="{88B6E7A4-E716-4ECF-0BEA-110FF44C32C1}"/>
          </ac:spMkLst>
        </pc:spChg>
        <pc:spChg chg="mod">
          <ac:chgData name="Charlotte Greenway" userId="f3007956-5e20-4c5a-987f-cc7f9910f597" providerId="ADAL" clId="{AFA8BB20-F770-46CD-88B3-F3BC40357B48}" dt="2026-08-03T11:55:34.257" v="238"/>
          <ac:spMkLst>
            <pc:docMk/>
            <pc:sldMk cId="1172981565" sldId="335"/>
            <ac:spMk id="10" creationId="{49FA47A8-9EA4-3E33-C4EB-5BF54840C6C3}"/>
          </ac:spMkLst>
        </pc:spChg>
        <pc:spChg chg="mod">
          <ac:chgData name="Charlotte Greenway" userId="f3007956-5e20-4c5a-987f-cc7f9910f597" providerId="ADAL" clId="{AFA8BB20-F770-46CD-88B3-F3BC40357B48}" dt="2026-08-03T11:56:17.137" v="242"/>
          <ac:spMkLst>
            <pc:docMk/>
            <pc:sldMk cId="1172981565" sldId="335"/>
            <ac:spMk id="11" creationId="{85F30503-A272-AC23-B092-AEA2A2A70EA7}"/>
          </ac:spMkLst>
        </pc:spChg>
      </pc:sldChg>
      <pc:sldChg chg="modSp add mod">
        <pc:chgData name="Charlotte Greenway" userId="f3007956-5e20-4c5a-987f-cc7f9910f597" providerId="ADAL" clId="{AFA8BB20-F770-46CD-88B3-F3BC40357B48}" dt="2026-08-03T11:58:17.386" v="252" actId="113"/>
        <pc:sldMkLst>
          <pc:docMk/>
          <pc:sldMk cId="1270629060" sldId="336"/>
        </pc:sldMkLst>
        <pc:spChg chg="mod">
          <ac:chgData name="Charlotte Greenway" userId="f3007956-5e20-4c5a-987f-cc7f9910f597" providerId="ADAL" clId="{AFA8BB20-F770-46CD-88B3-F3BC40357B48}" dt="2026-08-03T11:56:54.524" v="245"/>
          <ac:spMkLst>
            <pc:docMk/>
            <pc:sldMk cId="1270629060" sldId="336"/>
            <ac:spMk id="3" creationId="{474C422D-7EBF-29C2-0771-CD29FAA17F5F}"/>
          </ac:spMkLst>
        </pc:spChg>
        <pc:spChg chg="mod">
          <ac:chgData name="Charlotte Greenway" userId="f3007956-5e20-4c5a-987f-cc7f9910f597" providerId="ADAL" clId="{AFA8BB20-F770-46CD-88B3-F3BC40357B48}" dt="2026-08-03T11:57:46.028" v="249" actId="12"/>
          <ac:spMkLst>
            <pc:docMk/>
            <pc:sldMk cId="1270629060" sldId="336"/>
            <ac:spMk id="8" creationId="{66494788-B0A5-4B81-8DA6-18C24275AC46}"/>
          </ac:spMkLst>
        </pc:spChg>
        <pc:spChg chg="mod">
          <ac:chgData name="Charlotte Greenway" userId="f3007956-5e20-4c5a-987f-cc7f9910f597" providerId="ADAL" clId="{AFA8BB20-F770-46CD-88B3-F3BC40357B48}" dt="2026-08-03T11:58:17.386" v="252" actId="113"/>
          <ac:spMkLst>
            <pc:docMk/>
            <pc:sldMk cId="1270629060" sldId="336"/>
            <ac:spMk id="11" creationId="{A448330B-F70D-DA9F-A091-8B02142A6831}"/>
          </ac:spMkLst>
        </pc:spChg>
      </pc:sldChg>
      <pc:sldChg chg="modSp add mod">
        <pc:chgData name="Charlotte Greenway" userId="f3007956-5e20-4c5a-987f-cc7f9910f597" providerId="ADAL" clId="{AFA8BB20-F770-46CD-88B3-F3BC40357B48}" dt="2026-08-03T12:00:19.113" v="263"/>
        <pc:sldMkLst>
          <pc:docMk/>
          <pc:sldMk cId="1846971530" sldId="337"/>
        </pc:sldMkLst>
        <pc:spChg chg="mod">
          <ac:chgData name="Charlotte Greenway" userId="f3007956-5e20-4c5a-987f-cc7f9910f597" providerId="ADAL" clId="{AFA8BB20-F770-46CD-88B3-F3BC40357B48}" dt="2026-08-03T11:59:29.537" v="260" actId="1076"/>
          <ac:spMkLst>
            <pc:docMk/>
            <pc:sldMk cId="1846971530" sldId="337"/>
            <ac:spMk id="3" creationId="{DCEA79A3-BEBD-7CA7-382D-3A6A06225481}"/>
          </ac:spMkLst>
        </pc:spChg>
        <pc:spChg chg="mod">
          <ac:chgData name="Charlotte Greenway" userId="f3007956-5e20-4c5a-987f-cc7f9910f597" providerId="ADAL" clId="{AFA8BB20-F770-46CD-88B3-F3BC40357B48}" dt="2026-08-03T11:58:48.647" v="255" actId="122"/>
          <ac:spMkLst>
            <pc:docMk/>
            <pc:sldMk cId="1846971530" sldId="337"/>
            <ac:spMk id="5" creationId="{199155CD-10E7-AEBD-049F-AD2CC64C31A5}"/>
          </ac:spMkLst>
        </pc:spChg>
        <pc:spChg chg="mod">
          <ac:chgData name="Charlotte Greenway" userId="f3007956-5e20-4c5a-987f-cc7f9910f597" providerId="ADAL" clId="{AFA8BB20-F770-46CD-88B3-F3BC40357B48}" dt="2026-08-03T11:59:55.545" v="262" actId="12"/>
          <ac:spMkLst>
            <pc:docMk/>
            <pc:sldMk cId="1846971530" sldId="337"/>
            <ac:spMk id="8" creationId="{2153A317-1713-1AB5-57CA-4393592ACF86}"/>
          </ac:spMkLst>
        </pc:spChg>
        <pc:spChg chg="mod">
          <ac:chgData name="Charlotte Greenway" userId="f3007956-5e20-4c5a-987f-cc7f9910f597" providerId="ADAL" clId="{AFA8BB20-F770-46CD-88B3-F3BC40357B48}" dt="2026-08-03T12:00:19.113" v="263"/>
          <ac:spMkLst>
            <pc:docMk/>
            <pc:sldMk cId="1846971530" sldId="337"/>
            <ac:spMk id="10" creationId="{73E2E620-CE7C-9335-3BF2-EFB65C60E7F0}"/>
          </ac:spMkLst>
        </pc:spChg>
      </pc:sldChg>
      <pc:sldChg chg="modSp add mod">
        <pc:chgData name="Charlotte Greenway" userId="f3007956-5e20-4c5a-987f-cc7f9910f597" providerId="ADAL" clId="{AFA8BB20-F770-46CD-88B3-F3BC40357B48}" dt="2026-08-03T12:01:15.862" v="266"/>
        <pc:sldMkLst>
          <pc:docMk/>
          <pc:sldMk cId="313644153" sldId="338"/>
        </pc:sldMkLst>
        <pc:spChg chg="mod">
          <ac:chgData name="Charlotte Greenway" userId="f3007956-5e20-4c5a-987f-cc7f9910f597" providerId="ADAL" clId="{AFA8BB20-F770-46CD-88B3-F3BC40357B48}" dt="2026-08-03T12:00:57.566" v="265"/>
          <ac:spMkLst>
            <pc:docMk/>
            <pc:sldMk cId="313644153" sldId="338"/>
            <ac:spMk id="2" creationId="{7FE39450-7AEB-434D-8DC8-F96D015E4E8B}"/>
          </ac:spMkLst>
        </pc:spChg>
        <pc:spChg chg="mod">
          <ac:chgData name="Charlotte Greenway" userId="f3007956-5e20-4c5a-987f-cc7f9910f597" providerId="ADAL" clId="{AFA8BB20-F770-46CD-88B3-F3BC40357B48}" dt="2026-08-03T12:01:15.862" v="266"/>
          <ac:spMkLst>
            <pc:docMk/>
            <pc:sldMk cId="313644153" sldId="338"/>
            <ac:spMk id="9" creationId="{B3790915-77CA-33BA-B736-4E644924E98D}"/>
          </ac:spMkLst>
        </pc:spChg>
      </pc:sldChg>
      <pc:sldChg chg="modSp add mod setBg">
        <pc:chgData name="Charlotte Greenway" userId="f3007956-5e20-4c5a-987f-cc7f9910f597" providerId="ADAL" clId="{AFA8BB20-F770-46CD-88B3-F3BC40357B48}" dt="2026-08-03T12:49:59.847" v="876"/>
        <pc:sldMkLst>
          <pc:docMk/>
          <pc:sldMk cId="3372355986" sldId="339"/>
        </pc:sldMkLst>
        <pc:spChg chg="mod">
          <ac:chgData name="Charlotte Greenway" userId="f3007956-5e20-4c5a-987f-cc7f9910f597" providerId="ADAL" clId="{AFA8BB20-F770-46CD-88B3-F3BC40357B48}" dt="2026-08-03T12:02:40.746" v="284" actId="1076"/>
          <ac:spMkLst>
            <pc:docMk/>
            <pc:sldMk cId="3372355986" sldId="339"/>
            <ac:spMk id="19" creationId="{581E8222-702D-7857-6627-4BBB4884D990}"/>
          </ac:spMkLst>
        </pc:spChg>
        <pc:spChg chg="mod">
          <ac:chgData name="Charlotte Greenway" userId="f3007956-5e20-4c5a-987f-cc7f9910f597" providerId="ADAL" clId="{AFA8BB20-F770-46CD-88B3-F3BC40357B48}" dt="2026-08-03T12:03:59.411" v="286" actId="113"/>
          <ac:spMkLst>
            <pc:docMk/>
            <pc:sldMk cId="3372355986" sldId="339"/>
            <ac:spMk id="21" creationId="{4D515FE7-EA56-2C0D-7B1B-1CFA9B8421E3}"/>
          </ac:spMkLst>
        </pc:spChg>
      </pc:sldChg>
      <pc:sldChg chg="modSp add mod">
        <pc:chgData name="Charlotte Greenway" userId="f3007956-5e20-4c5a-987f-cc7f9910f597" providerId="ADAL" clId="{AFA8BB20-F770-46CD-88B3-F3BC40357B48}" dt="2026-08-03T12:17:56.204" v="318" actId="122"/>
        <pc:sldMkLst>
          <pc:docMk/>
          <pc:sldMk cId="3457744583" sldId="340"/>
        </pc:sldMkLst>
        <pc:spChg chg="mod">
          <ac:chgData name="Charlotte Greenway" userId="f3007956-5e20-4c5a-987f-cc7f9910f597" providerId="ADAL" clId="{AFA8BB20-F770-46CD-88B3-F3BC40357B48}" dt="2026-08-03T12:12:27.411" v="290" actId="12"/>
          <ac:spMkLst>
            <pc:docMk/>
            <pc:sldMk cId="3457744583" sldId="340"/>
            <ac:spMk id="8" creationId="{941728C7-35AD-C57B-FB69-418B43986E01}"/>
          </ac:spMkLst>
        </pc:spChg>
        <pc:spChg chg="mod">
          <ac:chgData name="Charlotte Greenway" userId="f3007956-5e20-4c5a-987f-cc7f9910f597" providerId="ADAL" clId="{AFA8BB20-F770-46CD-88B3-F3BC40357B48}" dt="2026-08-03T12:13:05.198" v="292" actId="113"/>
          <ac:spMkLst>
            <pc:docMk/>
            <pc:sldMk cId="3457744583" sldId="340"/>
            <ac:spMk id="13" creationId="{9778C1FB-A2B1-C010-CD77-F3497191F488}"/>
          </ac:spMkLst>
        </pc:spChg>
        <pc:graphicFrameChg chg="mod modGraphic">
          <ac:chgData name="Charlotte Greenway" userId="f3007956-5e20-4c5a-987f-cc7f9910f597" providerId="ADAL" clId="{AFA8BB20-F770-46CD-88B3-F3BC40357B48}" dt="2026-08-03T12:17:56.204" v="318" actId="122"/>
          <ac:graphicFrameMkLst>
            <pc:docMk/>
            <pc:sldMk cId="3457744583" sldId="340"/>
            <ac:graphicFrameMk id="14" creationId="{57E9D466-47EE-C247-17CE-4A34115F5151}"/>
          </ac:graphicFrameMkLst>
        </pc:graphicFrameChg>
      </pc:sldChg>
      <pc:sldChg chg="modSp add mod">
        <pc:chgData name="Charlotte Greenway" userId="f3007956-5e20-4c5a-987f-cc7f9910f597" providerId="ADAL" clId="{AFA8BB20-F770-46CD-88B3-F3BC40357B48}" dt="2026-08-03T12:52:29.463" v="887" actId="207"/>
        <pc:sldMkLst>
          <pc:docMk/>
          <pc:sldMk cId="3046609783" sldId="341"/>
        </pc:sldMkLst>
        <pc:spChg chg="mod">
          <ac:chgData name="Charlotte Greenway" userId="f3007956-5e20-4c5a-987f-cc7f9910f597" providerId="ADAL" clId="{AFA8BB20-F770-46CD-88B3-F3BC40357B48}" dt="2026-08-03T12:52:25.596" v="886" actId="207"/>
          <ac:spMkLst>
            <pc:docMk/>
            <pc:sldMk cId="3046609783" sldId="341"/>
            <ac:spMk id="5" creationId="{5765DDF9-427F-2629-21AD-F2650EE5062C}"/>
          </ac:spMkLst>
        </pc:spChg>
        <pc:spChg chg="mod">
          <ac:chgData name="Charlotte Greenway" userId="f3007956-5e20-4c5a-987f-cc7f9910f597" providerId="ADAL" clId="{AFA8BB20-F770-46CD-88B3-F3BC40357B48}" dt="2026-08-03T12:52:29.463" v="887" actId="207"/>
          <ac:spMkLst>
            <pc:docMk/>
            <pc:sldMk cId="3046609783" sldId="341"/>
            <ac:spMk id="7" creationId="{E3A9597F-2E58-09DE-DB4F-0D83FEBC1AB3}"/>
          </ac:spMkLst>
        </pc:spChg>
      </pc:sldChg>
      <pc:sldChg chg="modSp add mod">
        <pc:chgData name="Charlotte Greenway" userId="f3007956-5e20-4c5a-987f-cc7f9910f597" providerId="ADAL" clId="{AFA8BB20-F770-46CD-88B3-F3BC40357B48}" dt="2026-08-03T12:52:12.758" v="885" actId="207"/>
        <pc:sldMkLst>
          <pc:docMk/>
          <pc:sldMk cId="2439249376" sldId="342"/>
        </pc:sldMkLst>
        <pc:spChg chg="mod">
          <ac:chgData name="Charlotte Greenway" userId="f3007956-5e20-4c5a-987f-cc7f9910f597" providerId="ADAL" clId="{AFA8BB20-F770-46CD-88B3-F3BC40357B48}" dt="2026-08-03T12:20:23.224" v="334" actId="113"/>
          <ac:spMkLst>
            <pc:docMk/>
            <pc:sldMk cId="2439249376" sldId="342"/>
            <ac:spMk id="5" creationId="{4228BE06-FECB-D428-0DDC-853EF214A7F4}"/>
          </ac:spMkLst>
        </pc:spChg>
        <pc:spChg chg="mod">
          <ac:chgData name="Charlotte Greenway" userId="f3007956-5e20-4c5a-987f-cc7f9910f597" providerId="ADAL" clId="{AFA8BB20-F770-46CD-88B3-F3BC40357B48}" dt="2026-08-03T12:52:12.758" v="885" actId="207"/>
          <ac:spMkLst>
            <pc:docMk/>
            <pc:sldMk cId="2439249376" sldId="342"/>
            <ac:spMk id="7" creationId="{7E1DD1F7-8D23-0DF6-FC17-FA216BA6021B}"/>
          </ac:spMkLst>
        </pc:spChg>
      </pc:sldChg>
      <pc:sldChg chg="modSp add mod">
        <pc:chgData name="Charlotte Greenway" userId="f3007956-5e20-4c5a-987f-cc7f9910f597" providerId="ADAL" clId="{AFA8BB20-F770-46CD-88B3-F3BC40357B48}" dt="2026-08-03T12:22:44.395" v="353" actId="1076"/>
        <pc:sldMkLst>
          <pc:docMk/>
          <pc:sldMk cId="1751650059" sldId="343"/>
        </pc:sldMkLst>
        <pc:spChg chg="mod">
          <ac:chgData name="Charlotte Greenway" userId="f3007956-5e20-4c5a-987f-cc7f9910f597" providerId="ADAL" clId="{AFA8BB20-F770-46CD-88B3-F3BC40357B48}" dt="2026-08-03T12:21:45.771" v="343" actId="404"/>
          <ac:spMkLst>
            <pc:docMk/>
            <pc:sldMk cId="1751650059" sldId="343"/>
            <ac:spMk id="2" creationId="{CD0DAB94-1689-3625-760E-A725EE721F59}"/>
          </ac:spMkLst>
        </pc:spChg>
        <pc:spChg chg="mod">
          <ac:chgData name="Charlotte Greenway" userId="f3007956-5e20-4c5a-987f-cc7f9910f597" providerId="ADAL" clId="{AFA8BB20-F770-46CD-88B3-F3BC40357B48}" dt="2026-08-03T12:22:19.503" v="351" actId="1076"/>
          <ac:spMkLst>
            <pc:docMk/>
            <pc:sldMk cId="1751650059" sldId="343"/>
            <ac:spMk id="9" creationId="{B5D65AE7-9D2F-C36B-179A-5DB2185BC21A}"/>
          </ac:spMkLst>
        </pc:spChg>
        <pc:spChg chg="mod">
          <ac:chgData name="Charlotte Greenway" userId="f3007956-5e20-4c5a-987f-cc7f9910f597" providerId="ADAL" clId="{AFA8BB20-F770-46CD-88B3-F3BC40357B48}" dt="2026-08-03T12:22:44.395" v="353" actId="1076"/>
          <ac:spMkLst>
            <pc:docMk/>
            <pc:sldMk cId="1751650059" sldId="343"/>
            <ac:spMk id="15" creationId="{04C4E76D-A77D-ECD1-0D21-8BCD4FCEA50C}"/>
          </ac:spMkLst>
        </pc:spChg>
      </pc:sldChg>
      <pc:sldChg chg="addSp delSp modSp add mod">
        <pc:chgData name="Charlotte Greenway" userId="f3007956-5e20-4c5a-987f-cc7f9910f597" providerId="ADAL" clId="{AFA8BB20-F770-46CD-88B3-F3BC40357B48}" dt="2026-08-03T12:24:14.648" v="408" actId="478"/>
        <pc:sldMkLst>
          <pc:docMk/>
          <pc:sldMk cId="2242070589" sldId="344"/>
        </pc:sldMkLst>
        <pc:spChg chg="del">
          <ac:chgData name="Charlotte Greenway" userId="f3007956-5e20-4c5a-987f-cc7f9910f597" providerId="ADAL" clId="{AFA8BB20-F770-46CD-88B3-F3BC40357B48}" dt="2026-08-03T12:24:12.266" v="407" actId="478"/>
          <ac:spMkLst>
            <pc:docMk/>
            <pc:sldMk cId="2242070589" sldId="344"/>
            <ac:spMk id="4" creationId="{5C423AFA-E074-3B01-0320-DB0AFC4C1B79}"/>
          </ac:spMkLst>
        </pc:spChg>
        <pc:spChg chg="add del mod">
          <ac:chgData name="Charlotte Greenway" userId="f3007956-5e20-4c5a-987f-cc7f9910f597" providerId="ADAL" clId="{AFA8BB20-F770-46CD-88B3-F3BC40357B48}" dt="2026-08-03T12:24:14.648" v="408" actId="478"/>
          <ac:spMkLst>
            <pc:docMk/>
            <pc:sldMk cId="2242070589" sldId="344"/>
            <ac:spMk id="7" creationId="{92E190FD-B442-800E-6624-180994394B75}"/>
          </ac:spMkLst>
        </pc:spChg>
      </pc:sldChg>
      <pc:sldChg chg="addSp delSp modSp new mod setBg">
        <pc:chgData name="Charlotte Greenway" userId="f3007956-5e20-4c5a-987f-cc7f9910f597" providerId="ADAL" clId="{AFA8BB20-F770-46CD-88B3-F3BC40357B48}" dt="2026-08-03T13:54:15.939" v="1049"/>
        <pc:sldMkLst>
          <pc:docMk/>
          <pc:sldMk cId="3547698556" sldId="345"/>
        </pc:sldMkLst>
        <pc:spChg chg="mod">
          <ac:chgData name="Charlotte Greenway" userId="f3007956-5e20-4c5a-987f-cc7f9910f597" providerId="ADAL" clId="{AFA8BB20-F770-46CD-88B3-F3BC40357B48}" dt="2026-08-03T12:36:16.250" v="630"/>
          <ac:spMkLst>
            <pc:docMk/>
            <pc:sldMk cId="3547698556" sldId="345"/>
            <ac:spMk id="2" creationId="{36CD6F8C-109F-F829-D7C1-BD201214235A}"/>
          </ac:spMkLst>
        </pc:spChg>
        <pc:spChg chg="del mod">
          <ac:chgData name="Charlotte Greenway" userId="f3007956-5e20-4c5a-987f-cc7f9910f597" providerId="ADAL" clId="{AFA8BB20-F770-46CD-88B3-F3BC40357B48}" dt="2026-08-03T12:26:12.439" v="424" actId="478"/>
          <ac:spMkLst>
            <pc:docMk/>
            <pc:sldMk cId="3547698556" sldId="345"/>
            <ac:spMk id="3" creationId="{52847A7F-D069-6D7F-858E-AA1C83C51544}"/>
          </ac:spMkLst>
        </pc:spChg>
        <pc:spChg chg="add del mod">
          <ac:chgData name="Charlotte Greenway" userId="f3007956-5e20-4c5a-987f-cc7f9910f597" providerId="ADAL" clId="{AFA8BB20-F770-46CD-88B3-F3BC40357B48}" dt="2026-08-03T12:26:16.049" v="425" actId="478"/>
          <ac:spMkLst>
            <pc:docMk/>
            <pc:sldMk cId="3547698556" sldId="345"/>
            <ac:spMk id="5" creationId="{371F82DF-9311-6C6F-6D75-ADED162322B5}"/>
          </ac:spMkLst>
        </pc:spChg>
        <pc:spChg chg="add mod">
          <ac:chgData name="Charlotte Greenway" userId="f3007956-5e20-4c5a-987f-cc7f9910f597" providerId="ADAL" clId="{AFA8BB20-F770-46CD-88B3-F3BC40357B48}" dt="2026-08-03T12:37:19.573" v="637" actId="255"/>
          <ac:spMkLst>
            <pc:docMk/>
            <pc:sldMk cId="3547698556" sldId="345"/>
            <ac:spMk id="7" creationId="{A470DAB5-1664-9A6A-8F9C-816C78FF1819}"/>
          </ac:spMkLst>
        </pc:spChg>
        <pc:spChg chg="add mod">
          <ac:chgData name="Charlotte Greenway" userId="f3007956-5e20-4c5a-987f-cc7f9910f597" providerId="ADAL" clId="{AFA8BB20-F770-46CD-88B3-F3BC40357B48}" dt="2026-08-03T12:37:27.665" v="638" actId="1076"/>
          <ac:spMkLst>
            <pc:docMk/>
            <pc:sldMk cId="3547698556" sldId="345"/>
            <ac:spMk id="9" creationId="{55F26AF2-1011-1496-CB58-8921BB17CFFD}"/>
          </ac:spMkLst>
        </pc:spChg>
      </pc:sldChg>
      <pc:sldChg chg="modSp add del mod">
        <pc:chgData name="Charlotte Greenway" userId="f3007956-5e20-4c5a-987f-cc7f9910f597" providerId="ADAL" clId="{AFA8BB20-F770-46CD-88B3-F3BC40357B48}" dt="2026-08-03T12:37:40.779" v="639" actId="47"/>
        <pc:sldMkLst>
          <pc:docMk/>
          <pc:sldMk cId="1206871716" sldId="346"/>
        </pc:sldMkLst>
        <pc:spChg chg="mod">
          <ac:chgData name="Charlotte Greenway" userId="f3007956-5e20-4c5a-987f-cc7f9910f597" providerId="ADAL" clId="{AFA8BB20-F770-46CD-88B3-F3BC40357B48}" dt="2026-08-03T12:28:33.057" v="482" actId="1076"/>
          <ac:spMkLst>
            <pc:docMk/>
            <pc:sldMk cId="1206871716" sldId="346"/>
            <ac:spMk id="2" creationId="{60C000BC-2789-E13F-0981-DE29B806C73A}"/>
          </ac:spMkLst>
        </pc:spChg>
        <pc:spChg chg="mod">
          <ac:chgData name="Charlotte Greenway" userId="f3007956-5e20-4c5a-987f-cc7f9910f597" providerId="ADAL" clId="{AFA8BB20-F770-46CD-88B3-F3BC40357B48}" dt="2026-08-03T12:29:19.576" v="487" actId="12"/>
          <ac:spMkLst>
            <pc:docMk/>
            <pc:sldMk cId="1206871716" sldId="346"/>
            <ac:spMk id="7" creationId="{5D51E3C4-1150-FE90-6108-61A1FF4FF9AA}"/>
          </ac:spMkLst>
        </pc:spChg>
      </pc:sldChg>
      <pc:sldChg chg="modSp new del mod">
        <pc:chgData name="Charlotte Greenway" userId="f3007956-5e20-4c5a-987f-cc7f9910f597" providerId="ADAL" clId="{AFA8BB20-F770-46CD-88B3-F3BC40357B48}" dt="2026-08-03T12:35:01.937" v="615" actId="47"/>
        <pc:sldMkLst>
          <pc:docMk/>
          <pc:sldMk cId="3233310505" sldId="347"/>
        </pc:sldMkLst>
        <pc:spChg chg="mod">
          <ac:chgData name="Charlotte Greenway" userId="f3007956-5e20-4c5a-987f-cc7f9910f597" providerId="ADAL" clId="{AFA8BB20-F770-46CD-88B3-F3BC40357B48}" dt="2026-08-03T12:29:56.807" v="499" actId="20577"/>
          <ac:spMkLst>
            <pc:docMk/>
            <pc:sldMk cId="3233310505" sldId="347"/>
            <ac:spMk id="2" creationId="{376E8292-6D5A-4648-0776-57470B7997AB}"/>
          </ac:spMkLst>
        </pc:spChg>
      </pc:sldChg>
      <pc:sldChg chg="addSp delSp modSp add mod">
        <pc:chgData name="Charlotte Greenway" userId="f3007956-5e20-4c5a-987f-cc7f9910f597" providerId="ADAL" clId="{AFA8BB20-F770-46CD-88B3-F3BC40357B48}" dt="2026-08-03T12:34:53.327" v="614" actId="1076"/>
        <pc:sldMkLst>
          <pc:docMk/>
          <pc:sldMk cId="1797564288" sldId="348"/>
        </pc:sldMkLst>
        <pc:spChg chg="del">
          <ac:chgData name="Charlotte Greenway" userId="f3007956-5e20-4c5a-987f-cc7f9910f597" providerId="ADAL" clId="{AFA8BB20-F770-46CD-88B3-F3BC40357B48}" dt="2026-08-03T12:30:54.033" v="505" actId="478"/>
          <ac:spMkLst>
            <pc:docMk/>
            <pc:sldMk cId="1797564288" sldId="348"/>
            <ac:spMk id="3" creationId="{97501EE9-CE62-8DBD-EAB2-E0FD0F8B1E84}"/>
          </ac:spMkLst>
        </pc:spChg>
        <pc:spChg chg="add">
          <ac:chgData name="Charlotte Greenway" userId="f3007956-5e20-4c5a-987f-cc7f9910f597" providerId="ADAL" clId="{AFA8BB20-F770-46CD-88B3-F3BC40357B48}" dt="2026-08-03T12:30:29.614" v="502"/>
          <ac:spMkLst>
            <pc:docMk/>
            <pc:sldMk cId="1797564288" sldId="348"/>
            <ac:spMk id="9" creationId="{ED3417F8-9016-F4BB-3467-B2C079F3911F}"/>
          </ac:spMkLst>
        </pc:spChg>
        <pc:spChg chg="add mod">
          <ac:chgData name="Charlotte Greenway" userId="f3007956-5e20-4c5a-987f-cc7f9910f597" providerId="ADAL" clId="{AFA8BB20-F770-46CD-88B3-F3BC40357B48}" dt="2026-08-03T12:34:53.327" v="614" actId="1076"/>
          <ac:spMkLst>
            <pc:docMk/>
            <pc:sldMk cId="1797564288" sldId="348"/>
            <ac:spMk id="13" creationId="{7D4F2F3E-791C-0258-55AE-BE403951B242}"/>
          </ac:spMkLst>
        </pc:spChg>
        <pc:graphicFrameChg chg="add del mod">
          <ac:chgData name="Charlotte Greenway" userId="f3007956-5e20-4c5a-987f-cc7f9910f597" providerId="ADAL" clId="{AFA8BB20-F770-46CD-88B3-F3BC40357B48}" dt="2026-08-03T12:31:03.428" v="508" actId="478"/>
          <ac:graphicFrameMkLst>
            <pc:docMk/>
            <pc:sldMk cId="1797564288" sldId="348"/>
            <ac:graphicFrameMk id="4" creationId="{0C35EFC9-635C-9F1A-D5B7-CBEA2216491B}"/>
          </ac:graphicFrameMkLst>
        </pc:graphicFrameChg>
        <pc:graphicFrameChg chg="add mod">
          <ac:chgData name="Charlotte Greenway" userId="f3007956-5e20-4c5a-987f-cc7f9910f597" providerId="ADAL" clId="{AFA8BB20-F770-46CD-88B3-F3BC40357B48}" dt="2026-08-03T12:30:29.614" v="502"/>
          <ac:graphicFrameMkLst>
            <pc:docMk/>
            <pc:sldMk cId="1797564288" sldId="348"/>
            <ac:graphicFrameMk id="5" creationId="{CC9D8430-F3D1-B49D-4791-624CD4F97140}"/>
          </ac:graphicFrameMkLst>
        </pc:graphicFrameChg>
        <pc:graphicFrameChg chg="add mod">
          <ac:chgData name="Charlotte Greenway" userId="f3007956-5e20-4c5a-987f-cc7f9910f597" providerId="ADAL" clId="{AFA8BB20-F770-46CD-88B3-F3BC40357B48}" dt="2026-08-03T12:30:29.614" v="502"/>
          <ac:graphicFrameMkLst>
            <pc:docMk/>
            <pc:sldMk cId="1797564288" sldId="348"/>
            <ac:graphicFrameMk id="6" creationId="{2DAC6FA2-0DB4-9E63-3061-66EEF246482C}"/>
          </ac:graphicFrameMkLst>
        </pc:graphicFrameChg>
        <pc:graphicFrameChg chg="add mod">
          <ac:chgData name="Charlotte Greenway" userId="f3007956-5e20-4c5a-987f-cc7f9910f597" providerId="ADAL" clId="{AFA8BB20-F770-46CD-88B3-F3BC40357B48}" dt="2026-08-03T12:30:29.614" v="502"/>
          <ac:graphicFrameMkLst>
            <pc:docMk/>
            <pc:sldMk cId="1797564288" sldId="348"/>
            <ac:graphicFrameMk id="7" creationId="{2594BE4C-FE80-12BB-38BE-E2FF8432F0DB}"/>
          </ac:graphicFrameMkLst>
        </pc:graphicFrameChg>
        <pc:picChg chg="add del mod">
          <ac:chgData name="Charlotte Greenway" userId="f3007956-5e20-4c5a-987f-cc7f9910f597" providerId="ADAL" clId="{AFA8BB20-F770-46CD-88B3-F3BC40357B48}" dt="2026-08-03T12:31:24.119" v="512" actId="478"/>
          <ac:picMkLst>
            <pc:docMk/>
            <pc:sldMk cId="1797564288" sldId="348"/>
            <ac:picMk id="11" creationId="{F8DE75AD-8BF5-D8CA-7877-7246AFD4462C}"/>
          </ac:picMkLst>
        </pc:picChg>
      </pc:sldChg>
      <pc:sldChg chg="addSp delSp modSp new mod setBg">
        <pc:chgData name="Charlotte Greenway" userId="f3007956-5e20-4c5a-987f-cc7f9910f597" providerId="ADAL" clId="{AFA8BB20-F770-46CD-88B3-F3BC40357B48}" dt="2026-08-03T12:46:11.536" v="795" actId="1076"/>
        <pc:sldMkLst>
          <pc:docMk/>
          <pc:sldMk cId="2180866011" sldId="349"/>
        </pc:sldMkLst>
        <pc:spChg chg="mod">
          <ac:chgData name="Charlotte Greenway" userId="f3007956-5e20-4c5a-987f-cc7f9910f597" providerId="ADAL" clId="{AFA8BB20-F770-46CD-88B3-F3BC40357B48}" dt="2026-08-03T12:46:11.536" v="795" actId="1076"/>
          <ac:spMkLst>
            <pc:docMk/>
            <pc:sldMk cId="2180866011" sldId="349"/>
            <ac:spMk id="2" creationId="{98A32598-90F2-3C85-C01E-F75968C9EF81}"/>
          </ac:spMkLst>
        </pc:spChg>
        <pc:spChg chg="del">
          <ac:chgData name="Charlotte Greenway" userId="f3007956-5e20-4c5a-987f-cc7f9910f597" providerId="ADAL" clId="{AFA8BB20-F770-46CD-88B3-F3BC40357B48}" dt="2026-08-03T12:43:14.887" v="718" actId="478"/>
          <ac:spMkLst>
            <pc:docMk/>
            <pc:sldMk cId="2180866011" sldId="349"/>
            <ac:spMk id="3" creationId="{1FB16D43-DBD1-9105-5080-44455A3A7D09}"/>
          </ac:spMkLst>
        </pc:spChg>
        <pc:spChg chg="add mod">
          <ac:chgData name="Charlotte Greenway" userId="f3007956-5e20-4c5a-987f-cc7f9910f597" providerId="ADAL" clId="{AFA8BB20-F770-46CD-88B3-F3BC40357B48}" dt="2026-08-03T12:45:59.517" v="792" actId="1076"/>
          <ac:spMkLst>
            <pc:docMk/>
            <pc:sldMk cId="2180866011" sldId="349"/>
            <ac:spMk id="6" creationId="{C5470876-CFB2-AC44-5AA1-242FE2111DFE}"/>
          </ac:spMkLst>
        </pc:spChg>
        <pc:spChg chg="add mod">
          <ac:chgData name="Charlotte Greenway" userId="f3007956-5e20-4c5a-987f-cc7f9910f597" providerId="ADAL" clId="{AFA8BB20-F770-46CD-88B3-F3BC40357B48}" dt="2026-08-03T12:46:02.143" v="793" actId="1076"/>
          <ac:spMkLst>
            <pc:docMk/>
            <pc:sldMk cId="2180866011" sldId="349"/>
            <ac:spMk id="8" creationId="{6CC5C428-792B-9662-5D13-DE74AAEC73CC}"/>
          </ac:spMkLst>
        </pc:spChg>
        <pc:spChg chg="add">
          <ac:chgData name="Charlotte Greenway" userId="f3007956-5e20-4c5a-987f-cc7f9910f597" providerId="ADAL" clId="{AFA8BB20-F770-46CD-88B3-F3BC40357B48}" dt="2026-08-03T12:44:09.017" v="725" actId="26606"/>
          <ac:spMkLst>
            <pc:docMk/>
            <pc:sldMk cId="2180866011" sldId="349"/>
            <ac:spMk id="10" creationId="{1C4FDBE2-32F7-4AC4-A40C-C51C65B1D474}"/>
          </ac:spMkLst>
        </pc:spChg>
        <pc:spChg chg="add">
          <ac:chgData name="Charlotte Greenway" userId="f3007956-5e20-4c5a-987f-cc7f9910f597" providerId="ADAL" clId="{AFA8BB20-F770-46CD-88B3-F3BC40357B48}" dt="2026-08-03T12:44:09.017" v="725" actId="26606"/>
          <ac:spMkLst>
            <pc:docMk/>
            <pc:sldMk cId="2180866011" sldId="349"/>
            <ac:spMk id="12" creationId="{E2B33195-5BCA-4BB7-A82D-6739522687DD}"/>
          </ac:spMkLst>
        </pc:spChg>
        <pc:spChg chg="add">
          <ac:chgData name="Charlotte Greenway" userId="f3007956-5e20-4c5a-987f-cc7f9910f597" providerId="ADAL" clId="{AFA8BB20-F770-46CD-88B3-F3BC40357B48}" dt="2026-08-03T12:44:09.017" v="725" actId="26606"/>
          <ac:spMkLst>
            <pc:docMk/>
            <pc:sldMk cId="2180866011" sldId="349"/>
            <ac:spMk id="14" creationId="{CF8AD9F3-9AF6-494F-83A3-2F677563935C}"/>
          </ac:spMkLst>
        </pc:spChg>
        <pc:spChg chg="add">
          <ac:chgData name="Charlotte Greenway" userId="f3007956-5e20-4c5a-987f-cc7f9910f597" providerId="ADAL" clId="{AFA8BB20-F770-46CD-88B3-F3BC40357B48}" dt="2026-08-03T12:44:09.017" v="725" actId="26606"/>
          <ac:spMkLst>
            <pc:docMk/>
            <pc:sldMk cId="2180866011" sldId="349"/>
            <ac:spMk id="16" creationId="{11156773-3FB3-46D9-9F87-821287404830}"/>
          </ac:spMkLst>
        </pc:spChg>
        <pc:spChg chg="add">
          <ac:chgData name="Charlotte Greenway" userId="f3007956-5e20-4c5a-987f-cc7f9910f597" providerId="ADAL" clId="{AFA8BB20-F770-46CD-88B3-F3BC40357B48}" dt="2026-08-03T12:44:09.017" v="725" actId="26606"/>
          <ac:spMkLst>
            <pc:docMk/>
            <pc:sldMk cId="2180866011" sldId="349"/>
            <ac:spMk id="18" creationId="{E8EA24D0-C854-4AA8-B8FD-D252660D8840}"/>
          </ac:spMkLst>
        </pc:spChg>
        <pc:picChg chg="add mod ord">
          <ac:chgData name="Charlotte Greenway" userId="f3007956-5e20-4c5a-987f-cc7f9910f597" providerId="ADAL" clId="{AFA8BB20-F770-46CD-88B3-F3BC40357B48}" dt="2026-08-03T12:44:09.017" v="725" actId="26606"/>
          <ac:picMkLst>
            <pc:docMk/>
            <pc:sldMk cId="2180866011" sldId="349"/>
            <ac:picMk id="4" creationId="{DD8C4A22-6332-F8D8-030E-A8935505D23A}"/>
          </ac:picMkLst>
        </pc:picChg>
        <pc:picChg chg="add mod">
          <ac:chgData name="Charlotte Greenway" userId="f3007956-5e20-4c5a-987f-cc7f9910f597" providerId="ADAL" clId="{AFA8BB20-F770-46CD-88B3-F3BC40357B48}" dt="2026-08-03T12:44:09.017" v="725" actId="26606"/>
          <ac:picMkLst>
            <pc:docMk/>
            <pc:sldMk cId="2180866011" sldId="349"/>
            <ac:picMk id="5" creationId="{3E184EAA-F952-AAF4-8369-887C1E38AA40}"/>
          </ac:picMkLst>
        </pc:picChg>
      </pc:sldChg>
      <pc:sldChg chg="addSp modSp new mod">
        <pc:chgData name="Charlotte Greenway" userId="f3007956-5e20-4c5a-987f-cc7f9910f597" providerId="ADAL" clId="{AFA8BB20-F770-46CD-88B3-F3BC40357B48}" dt="2026-08-03T13:53:25.955" v="966" actId="207"/>
        <pc:sldMkLst>
          <pc:docMk/>
          <pc:sldMk cId="1815030078" sldId="350"/>
        </pc:sldMkLst>
        <pc:spChg chg="mod">
          <ac:chgData name="Charlotte Greenway" userId="f3007956-5e20-4c5a-987f-cc7f9910f597" providerId="ADAL" clId="{AFA8BB20-F770-46CD-88B3-F3BC40357B48}" dt="2026-08-03T13:51:33.316" v="945" actId="1076"/>
          <ac:spMkLst>
            <pc:docMk/>
            <pc:sldMk cId="1815030078" sldId="350"/>
            <ac:spMk id="2" creationId="{0C4202BA-B0DE-0E15-4DAA-4719003D8CD2}"/>
          </ac:spMkLst>
        </pc:spChg>
        <pc:spChg chg="mod">
          <ac:chgData name="Charlotte Greenway" userId="f3007956-5e20-4c5a-987f-cc7f9910f597" providerId="ADAL" clId="{AFA8BB20-F770-46CD-88B3-F3BC40357B48}" dt="2026-08-03T13:53:25.955" v="966" actId="207"/>
          <ac:spMkLst>
            <pc:docMk/>
            <pc:sldMk cId="1815030078" sldId="350"/>
            <ac:spMk id="3" creationId="{733D8C92-D1F5-C370-12C4-C3AF4B630A29}"/>
          </ac:spMkLst>
        </pc:spChg>
        <pc:spChg chg="add mod">
          <ac:chgData name="Charlotte Greenway" userId="f3007956-5e20-4c5a-987f-cc7f9910f597" providerId="ADAL" clId="{AFA8BB20-F770-46CD-88B3-F3BC40357B48}" dt="2026-08-03T13:48:03.129" v="916" actId="20577"/>
          <ac:spMkLst>
            <pc:docMk/>
            <pc:sldMk cId="1815030078" sldId="350"/>
            <ac:spMk id="4" creationId="{949FD084-0EE7-F5AE-ABBF-6C6643C6C04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8/3/2026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B040E-2F86-491A-9F41-A6BC791B2DBB}" type="datetimeFigureOut">
              <a:rPr lang="en-GB" smtClean="0"/>
              <a:t>03/08/2026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9506D7-DA99-4952-A178-BB6210B3F490}" type="slidenum">
              <a:rPr lang="en-GB" smtClean="0"/>
              <a:t>‹#›</a:t>
            </a:fld>
            <a:endParaRPr lang="en-GB"/>
          </a:p>
        </p:txBody>
      </p:sp>
    </p:spTree>
    <p:extLst>
      <p:ext uri="{BB962C8B-B14F-4D97-AF65-F5344CB8AC3E}">
        <p14:creationId xmlns:p14="http://schemas.microsoft.com/office/powerpoint/2010/main" val="488316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3</a:t>
            </a:fld>
            <a:endParaRPr lang="en-GB"/>
          </a:p>
        </p:txBody>
      </p:sp>
    </p:spTree>
    <p:extLst>
      <p:ext uri="{BB962C8B-B14F-4D97-AF65-F5344CB8AC3E}">
        <p14:creationId xmlns:p14="http://schemas.microsoft.com/office/powerpoint/2010/main" val="8436250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session examines one of the most significant paradigm shifts in contemporary psychology, education, counselling, and disability studies: the movement from deficit-based understandings of neurodevelopmental differences toward neurodiversity-affirming approaches.</a:t>
            </a:r>
          </a:p>
          <a:p>
            <a:endParaRPr lang="en-GB" dirty="0"/>
          </a:p>
          <a:p>
            <a:r>
              <a:rPr lang="en-GB" dirty="0"/>
              <a:t>The neurodiversity movement emerged largely through autistic self-advocacy and disability rights activism during the 1990s. It challenged assumptions that autism and other neurodevelopmental differences should primarily be understood as disorders requiring correction. Instead, neurodiversity advocates argued that neurological variation should be viewed as a natural and expected component of human diversity.</a:t>
            </a:r>
          </a:p>
          <a:p>
            <a:endParaRPr lang="en-GB" dirty="0"/>
          </a:p>
          <a:p>
            <a:r>
              <a:rPr lang="en-GB" dirty="0"/>
              <a:t>Importantly, neurodiversity-affirming approaches do not deny disability, impairment, or support needs. Rather, they challenge the assumption that neurotypical functioning represents the only desirable or legitimate way of thinking, learning, communicating, and experiencing the world.</a:t>
            </a:r>
          </a:p>
          <a:p>
            <a:endParaRPr lang="en-GB" dirty="0"/>
          </a:p>
          <a:p>
            <a:r>
              <a:rPr lang="en-GB" dirty="0"/>
              <a:t>Throughout the lecture, students should consider:</a:t>
            </a:r>
          </a:p>
          <a:p>
            <a:r>
              <a:rPr lang="en-GB" dirty="0"/>
              <a:t>How professional practices may inadvertently reinforce ableism. </a:t>
            </a:r>
          </a:p>
          <a:p>
            <a:r>
              <a:rPr lang="en-GB" dirty="0"/>
              <a:t>The relationship between neurodivergence and mental health. </a:t>
            </a:r>
          </a:p>
          <a:p>
            <a:r>
              <a:rPr lang="en-GB" dirty="0"/>
              <a:t>The impact of educational and social systems on wellbeing. </a:t>
            </a:r>
          </a:p>
          <a:p>
            <a:r>
              <a:rPr lang="en-GB" dirty="0"/>
              <a:t>The ethical implications of neurodiversity-affirming practice. </a:t>
            </a:r>
          </a:p>
          <a:p>
            <a:endParaRPr lang="en-GB" dirty="0"/>
          </a:p>
          <a:p>
            <a:r>
              <a:rPr lang="en-GB" b="1" dirty="0"/>
              <a:t>Key Questions</a:t>
            </a:r>
          </a:p>
          <a:p>
            <a:r>
              <a:rPr lang="en-GB" dirty="0"/>
              <a:t>What does it mean to be "neurotypical"? </a:t>
            </a:r>
          </a:p>
          <a:p>
            <a:r>
              <a:rPr lang="en-GB" dirty="0"/>
              <a:t>Who defines normality? </a:t>
            </a:r>
          </a:p>
          <a:p>
            <a:r>
              <a:rPr lang="en-GB" dirty="0"/>
              <a:t>How should professionals balance support with acceptance? </a:t>
            </a:r>
          </a:p>
          <a:p>
            <a:endParaRPr lang="en-GB" dirty="0"/>
          </a:p>
          <a:p>
            <a:r>
              <a:rPr lang="en-GB" b="1" dirty="0"/>
              <a:t>References</a:t>
            </a:r>
          </a:p>
          <a:p>
            <a:r>
              <a:rPr lang="en-GB" dirty="0"/>
              <a:t>Singer, J. (1999). </a:t>
            </a:r>
            <a:r>
              <a:rPr lang="en-GB" i="1" dirty="0"/>
              <a:t>Why can't you be normal for once in your life?</a:t>
            </a:r>
            <a:endParaRPr lang="en-GB" dirty="0"/>
          </a:p>
          <a:p>
            <a:r>
              <a:rPr lang="en-GB" dirty="0"/>
              <a:t>Chapman, R. (2021). Neurodiversity and the social ecology of mental functions. </a:t>
            </a:r>
            <a:r>
              <a:rPr lang="en-GB" i="1" dirty="0"/>
              <a:t>Perspectives on Psychological Science, 16</a:t>
            </a:r>
            <a:r>
              <a:rPr lang="en-GB" dirty="0"/>
              <a:t>(6), 1360–1372.</a:t>
            </a:r>
          </a:p>
          <a:p>
            <a:r>
              <a:rPr lang="en-GB" dirty="0"/>
              <a:t>Kapp, S. K. (2020). </a:t>
            </a:r>
            <a:r>
              <a:rPr lang="en-GB" i="1" dirty="0"/>
              <a:t>Autistic Community and the Neurodiversity Movement.</a:t>
            </a:r>
            <a:endParaRPr lang="en-GB" dirty="0"/>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7</a:t>
            </a:fld>
            <a:endParaRPr lang="en-GB"/>
          </a:p>
        </p:txBody>
      </p:sp>
    </p:spTree>
    <p:extLst>
      <p:ext uri="{BB962C8B-B14F-4D97-AF65-F5344CB8AC3E}">
        <p14:creationId xmlns:p14="http://schemas.microsoft.com/office/powerpoint/2010/main" val="2475417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956E9-D37D-25C5-7314-25CE7BA72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73191-DD42-4983-075E-9C34816B18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3DE497-BAAC-C736-AB30-7198D6367AAD}"/>
              </a:ext>
            </a:extLst>
          </p:cNvPr>
          <p:cNvSpPr>
            <a:spLocks noGrp="1"/>
          </p:cNvSpPr>
          <p:nvPr>
            <p:ph type="body" idx="1"/>
          </p:nvPr>
        </p:nvSpPr>
        <p:spPr/>
        <p:txBody>
          <a:bodyPr/>
          <a:lstStyle/>
          <a:p>
            <a:r>
              <a:rPr lang="en-GB" dirty="0"/>
              <a:t>This session examines one of the most significant paradigm shifts in contemporary psychology, education, counselling, and disability studies: the movement from deficit-based understandings of neurodevelopmental differences toward neurodiversity-affirming approaches.</a:t>
            </a:r>
          </a:p>
          <a:p>
            <a:endParaRPr lang="en-GB" dirty="0"/>
          </a:p>
          <a:p>
            <a:r>
              <a:rPr lang="en-GB" dirty="0"/>
              <a:t>The neurodiversity movement emerged largely through autistic self-advocacy and disability rights activism during the 1990s. It challenged assumptions that autism and other neurodevelopmental differences should primarily be understood as disorders requiring correction. Instead, neurodiversity advocates argued that neurological variation should be viewed as a natural and expected component of human diversity.</a:t>
            </a:r>
          </a:p>
          <a:p>
            <a:endParaRPr lang="en-GB" dirty="0"/>
          </a:p>
          <a:p>
            <a:r>
              <a:rPr lang="en-GB" dirty="0"/>
              <a:t>Importantly, neurodiversity-affirming approaches do not deny disability, impairment, or support needs. Rather, they challenge the assumption that neurotypical functioning represents the only desirable or legitimate way of thinking, learning, communicating, and experiencing the world.</a:t>
            </a:r>
          </a:p>
          <a:p>
            <a:endParaRPr lang="en-GB" dirty="0"/>
          </a:p>
          <a:p>
            <a:r>
              <a:rPr lang="en-GB" dirty="0"/>
              <a:t>Throughout the lecture, students should consider:</a:t>
            </a:r>
          </a:p>
          <a:p>
            <a:r>
              <a:rPr lang="en-GB" dirty="0"/>
              <a:t>How professional practices may inadvertently reinforce ableism. </a:t>
            </a:r>
          </a:p>
          <a:p>
            <a:r>
              <a:rPr lang="en-GB" dirty="0"/>
              <a:t>The relationship between neurodivergence and mental health. </a:t>
            </a:r>
          </a:p>
          <a:p>
            <a:r>
              <a:rPr lang="en-GB" dirty="0"/>
              <a:t>The impact of educational and social systems on wellbeing. </a:t>
            </a:r>
          </a:p>
          <a:p>
            <a:r>
              <a:rPr lang="en-GB" dirty="0"/>
              <a:t>The ethical implications of neurodiversity-affirming practice. </a:t>
            </a:r>
          </a:p>
          <a:p>
            <a:endParaRPr lang="en-GB" dirty="0"/>
          </a:p>
          <a:p>
            <a:r>
              <a:rPr lang="en-GB" b="1" dirty="0"/>
              <a:t>Key Questions</a:t>
            </a:r>
          </a:p>
          <a:p>
            <a:r>
              <a:rPr lang="en-GB" dirty="0"/>
              <a:t>What does it mean to be "neurotypical"? </a:t>
            </a:r>
          </a:p>
          <a:p>
            <a:r>
              <a:rPr lang="en-GB" dirty="0"/>
              <a:t>Who defines normality? </a:t>
            </a:r>
          </a:p>
          <a:p>
            <a:r>
              <a:rPr lang="en-GB" dirty="0"/>
              <a:t>How should professionals balance support with acceptance? </a:t>
            </a:r>
          </a:p>
          <a:p>
            <a:endParaRPr lang="en-GB" dirty="0"/>
          </a:p>
          <a:p>
            <a:r>
              <a:rPr lang="en-GB" b="1" dirty="0"/>
              <a:t>References</a:t>
            </a:r>
          </a:p>
          <a:p>
            <a:r>
              <a:rPr lang="en-GB" dirty="0"/>
              <a:t>Singer, J. (1999). </a:t>
            </a:r>
            <a:r>
              <a:rPr lang="en-GB" i="1" dirty="0"/>
              <a:t>Why can't you be normal for once in your life?</a:t>
            </a:r>
            <a:endParaRPr lang="en-GB" dirty="0"/>
          </a:p>
          <a:p>
            <a:r>
              <a:rPr lang="en-GB" dirty="0"/>
              <a:t>Chapman, R. (2021). Neurodiversity and the social ecology of mental functions. </a:t>
            </a:r>
            <a:r>
              <a:rPr lang="en-GB" i="1" dirty="0"/>
              <a:t>Perspectives on Psychological Science, 16</a:t>
            </a:r>
            <a:r>
              <a:rPr lang="en-GB" dirty="0"/>
              <a:t>(6), 1360–1372.</a:t>
            </a:r>
          </a:p>
          <a:p>
            <a:r>
              <a:rPr lang="en-GB" dirty="0"/>
              <a:t>Kapp, S. K. (2020). </a:t>
            </a:r>
            <a:r>
              <a:rPr lang="en-GB" i="1" dirty="0"/>
              <a:t>Autistic Community and the Neurodiversity Movement.</a:t>
            </a:r>
            <a:endParaRPr lang="en-GB" dirty="0"/>
          </a:p>
          <a:p>
            <a:endParaRPr lang="en-GB" dirty="0"/>
          </a:p>
        </p:txBody>
      </p:sp>
      <p:sp>
        <p:nvSpPr>
          <p:cNvPr id="4" name="Slide Number Placeholder 3">
            <a:extLst>
              <a:ext uri="{FF2B5EF4-FFF2-40B4-BE49-F238E27FC236}">
                <a16:creationId xmlns:a16="http://schemas.microsoft.com/office/drawing/2014/main" id="{5753E023-677E-5EF1-D48B-1DF71B6E6A8C}"/>
              </a:ext>
            </a:extLst>
          </p:cNvPr>
          <p:cNvSpPr>
            <a:spLocks noGrp="1"/>
          </p:cNvSpPr>
          <p:nvPr>
            <p:ph type="sldNum" sz="quarter" idx="5"/>
          </p:nvPr>
        </p:nvSpPr>
        <p:spPr/>
        <p:txBody>
          <a:bodyPr/>
          <a:lstStyle/>
          <a:p>
            <a:fld id="{F39506D7-DA99-4952-A178-BB6210B3F490}" type="slidenum">
              <a:rPr lang="en-GB" smtClean="0"/>
              <a:t>8</a:t>
            </a:fld>
            <a:endParaRPr lang="en-GB"/>
          </a:p>
        </p:txBody>
      </p:sp>
    </p:spTree>
    <p:extLst>
      <p:ext uri="{BB962C8B-B14F-4D97-AF65-F5344CB8AC3E}">
        <p14:creationId xmlns:p14="http://schemas.microsoft.com/office/powerpoint/2010/main" val="4096261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neurodiversity refers to the naturally occurring variation in human neurological functioning. Just as biodiversity recognises variation within ecosystems, neurodiversity recognises variation within human cognition and behaviour.</a:t>
            </a:r>
          </a:p>
          <a:p>
            <a:r>
              <a:rPr lang="en-GB" dirty="0"/>
              <a:t>Increasingly, scholars distinguish between:</a:t>
            </a:r>
          </a:p>
          <a:p>
            <a:r>
              <a:rPr lang="en-GB" b="1" dirty="0"/>
              <a:t>Neurodiversity</a:t>
            </a:r>
          </a:p>
          <a:p>
            <a:r>
              <a:rPr lang="en-GB" dirty="0"/>
              <a:t>A characteristic of populations or groups.</a:t>
            </a:r>
          </a:p>
          <a:p>
            <a:r>
              <a:rPr lang="en-GB" dirty="0"/>
              <a:t>A classroom containing autistic, ADHD, dyslexic and neurotypical students would be considered neurodiverse.</a:t>
            </a:r>
          </a:p>
          <a:p>
            <a:r>
              <a:rPr lang="en-GB" b="1" dirty="0"/>
              <a:t>Neurodivergent</a:t>
            </a:r>
          </a:p>
          <a:p>
            <a:r>
              <a:rPr lang="en-GB" dirty="0"/>
              <a:t>Refers to an individual whose neurodevelopment differs from dominant societal expectations.</a:t>
            </a:r>
          </a:p>
          <a:p>
            <a:r>
              <a:rPr lang="en-GB" dirty="0"/>
              <a:t>Examples include:</a:t>
            </a:r>
          </a:p>
          <a:p>
            <a:r>
              <a:rPr lang="en-GB" dirty="0"/>
              <a:t>Autism </a:t>
            </a:r>
          </a:p>
          <a:p>
            <a:r>
              <a:rPr lang="en-GB" dirty="0"/>
              <a:t>ADHD </a:t>
            </a:r>
          </a:p>
          <a:p>
            <a:r>
              <a:rPr lang="en-GB" dirty="0"/>
              <a:t>Dyslexia </a:t>
            </a:r>
          </a:p>
          <a:p>
            <a:r>
              <a:rPr lang="en-GB" dirty="0"/>
              <a:t>Dyspraxia </a:t>
            </a:r>
          </a:p>
          <a:p>
            <a:r>
              <a:rPr lang="en-GB" dirty="0"/>
              <a:t>Tourette Syndrome </a:t>
            </a:r>
          </a:p>
          <a:p>
            <a:r>
              <a:rPr lang="en-GB" dirty="0"/>
              <a:t>The distinction matters because describing a single individual as "neurodiverse" is technically inaccurate, although it remains common in public discourse.</a:t>
            </a:r>
          </a:p>
          <a:p>
            <a:r>
              <a:rPr lang="en-GB" dirty="0"/>
              <a:t>The neurodiversity paradigm has gained increasing support because it aligns with broader disability rights movements and challenges </a:t>
            </a:r>
            <a:r>
              <a:rPr lang="en-GB" dirty="0" err="1"/>
              <a:t>pathologising</a:t>
            </a:r>
            <a:r>
              <a:rPr lang="en-GB" dirty="0"/>
              <a:t> assumptions embedded within clinical frameworks.</a:t>
            </a:r>
          </a:p>
          <a:p>
            <a:r>
              <a:rPr lang="en-GB" dirty="0"/>
              <a:t>However, some critics argue that the concept risks underestimating the very real disabling effects associated with some neurodevelopmental conditions, particularly among individuals with substantial support needs.</a:t>
            </a:r>
          </a:p>
          <a:p>
            <a:r>
              <a:rPr lang="en-GB" b="1" dirty="0"/>
              <a:t>Discussion Point</a:t>
            </a:r>
          </a:p>
          <a:p>
            <a:r>
              <a:rPr lang="en-GB" dirty="0"/>
              <a:t>Can difference be understood as both disability and diversity simultaneously?</a:t>
            </a:r>
          </a:p>
          <a:p>
            <a:r>
              <a:rPr lang="en-GB" b="1" dirty="0"/>
              <a:t>References</a:t>
            </a:r>
          </a:p>
          <a:p>
            <a:r>
              <a:rPr lang="en-GB" dirty="0"/>
              <a:t>Singer, J. (1999).</a:t>
            </a:r>
          </a:p>
          <a:p>
            <a:r>
              <a:rPr lang="en-GB" dirty="0"/>
              <a:t>Jaarsma, P., &amp; Welin, S. (2012). Autism as a natural human variation. </a:t>
            </a:r>
            <a:r>
              <a:rPr lang="en-GB" i="1" dirty="0"/>
              <a:t>Health Care Analysis, 20</a:t>
            </a:r>
            <a:r>
              <a:rPr lang="en-GB" dirty="0"/>
              <a:t>(1), 20–30.</a:t>
            </a:r>
          </a:p>
          <a:p>
            <a:r>
              <a:rPr lang="en-GB" dirty="0"/>
              <a:t>Dwyer, P. (2022). The neurodiversity approach(es): What are they and what do they mean for researchers? </a:t>
            </a:r>
            <a:r>
              <a:rPr lang="en-GB" i="1" dirty="0"/>
              <a:t>Human Development, 66</a:t>
            </a:r>
            <a:r>
              <a:rPr lang="en-GB" dirty="0"/>
              <a:t>(2), 73–92.</a:t>
            </a:r>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9</a:t>
            </a:fld>
            <a:endParaRPr lang="en-GB"/>
          </a:p>
        </p:txBody>
      </p:sp>
    </p:spTree>
    <p:extLst>
      <p:ext uri="{BB962C8B-B14F-4D97-AF65-F5344CB8AC3E}">
        <p14:creationId xmlns:p14="http://schemas.microsoft.com/office/powerpoint/2010/main" val="1860075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DE324-BB42-CE96-D545-DF27D2B36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E384DB-7588-B901-9B91-D06678A444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824E08-EC2F-CC79-03C7-6708ED172F51}"/>
              </a:ext>
            </a:extLst>
          </p:cNvPr>
          <p:cNvSpPr>
            <a:spLocks noGrp="1"/>
          </p:cNvSpPr>
          <p:nvPr>
            <p:ph type="body" idx="1"/>
          </p:nvPr>
        </p:nvSpPr>
        <p:spPr/>
        <p:txBody>
          <a:bodyPr/>
          <a:lstStyle/>
          <a:p>
            <a:r>
              <a:rPr lang="en-GB" dirty="0"/>
              <a:t>The term neurodiversity refers to the naturally occurring variation in human neurological functioning. Just as biodiversity recognises variation within ecosystems, neurodiversity recognises variation within human cognition and behaviour.</a:t>
            </a:r>
          </a:p>
          <a:p>
            <a:r>
              <a:rPr lang="en-GB" dirty="0"/>
              <a:t>Increasingly, scholars distinguish between:</a:t>
            </a:r>
          </a:p>
          <a:p>
            <a:r>
              <a:rPr lang="en-GB" b="1" dirty="0"/>
              <a:t>Neurodiversity</a:t>
            </a:r>
          </a:p>
          <a:p>
            <a:r>
              <a:rPr lang="en-GB" dirty="0"/>
              <a:t>A characteristic of populations or groups.</a:t>
            </a:r>
          </a:p>
          <a:p>
            <a:r>
              <a:rPr lang="en-GB" dirty="0"/>
              <a:t>A classroom containing autistic, ADHD, dyslexic and neurotypical students would be considered neurodiverse.</a:t>
            </a:r>
          </a:p>
          <a:p>
            <a:r>
              <a:rPr lang="en-GB" b="1" dirty="0"/>
              <a:t>Neurodivergent</a:t>
            </a:r>
          </a:p>
          <a:p>
            <a:r>
              <a:rPr lang="en-GB" dirty="0"/>
              <a:t>Refers to an individual whose neurodevelopment differs from dominant societal expectations.</a:t>
            </a:r>
          </a:p>
          <a:p>
            <a:r>
              <a:rPr lang="en-GB" dirty="0"/>
              <a:t>Examples include:</a:t>
            </a:r>
          </a:p>
          <a:p>
            <a:r>
              <a:rPr lang="en-GB" dirty="0"/>
              <a:t>Autism </a:t>
            </a:r>
          </a:p>
          <a:p>
            <a:r>
              <a:rPr lang="en-GB" dirty="0"/>
              <a:t>ADHD </a:t>
            </a:r>
          </a:p>
          <a:p>
            <a:r>
              <a:rPr lang="en-GB" dirty="0"/>
              <a:t>Dyslexia </a:t>
            </a:r>
          </a:p>
          <a:p>
            <a:r>
              <a:rPr lang="en-GB" dirty="0"/>
              <a:t>Dyspraxia </a:t>
            </a:r>
          </a:p>
          <a:p>
            <a:r>
              <a:rPr lang="en-GB" dirty="0"/>
              <a:t>Tourette Syndrome </a:t>
            </a:r>
          </a:p>
          <a:p>
            <a:r>
              <a:rPr lang="en-GB" dirty="0"/>
              <a:t>The distinction matters because describing a single individual as "neurodiverse" is technically inaccurate, although it remains common in public discourse.</a:t>
            </a:r>
          </a:p>
          <a:p>
            <a:r>
              <a:rPr lang="en-GB" dirty="0"/>
              <a:t>The neurodiversity paradigm has gained increasing support because it aligns with broader disability rights movements and challenges </a:t>
            </a:r>
            <a:r>
              <a:rPr lang="en-GB" dirty="0" err="1"/>
              <a:t>pathologising</a:t>
            </a:r>
            <a:r>
              <a:rPr lang="en-GB" dirty="0"/>
              <a:t> assumptions embedded within clinical frameworks.</a:t>
            </a:r>
          </a:p>
          <a:p>
            <a:r>
              <a:rPr lang="en-GB" dirty="0"/>
              <a:t>However, some critics argue that the concept risks underestimating the very real disabling effects associated with some neurodevelopmental conditions, particularly among individuals with substantial support needs.</a:t>
            </a:r>
          </a:p>
          <a:p>
            <a:r>
              <a:rPr lang="en-GB" b="1" dirty="0"/>
              <a:t>Discussion Point</a:t>
            </a:r>
          </a:p>
          <a:p>
            <a:r>
              <a:rPr lang="en-GB" dirty="0"/>
              <a:t>Can difference be understood as both disability and diversity simultaneously?</a:t>
            </a:r>
          </a:p>
          <a:p>
            <a:r>
              <a:rPr lang="en-GB" b="1" dirty="0"/>
              <a:t>References</a:t>
            </a:r>
          </a:p>
          <a:p>
            <a:r>
              <a:rPr lang="en-GB" dirty="0"/>
              <a:t>Singer, J. (1999).</a:t>
            </a:r>
          </a:p>
          <a:p>
            <a:r>
              <a:rPr lang="en-GB" dirty="0"/>
              <a:t>Jaarsma, P., &amp; Welin, S. (2012). Autism as a natural human variation. </a:t>
            </a:r>
            <a:r>
              <a:rPr lang="en-GB" i="1" dirty="0"/>
              <a:t>Health Care Analysis, 20</a:t>
            </a:r>
            <a:r>
              <a:rPr lang="en-GB" dirty="0"/>
              <a:t>(1), 20–30.</a:t>
            </a:r>
          </a:p>
          <a:p>
            <a:r>
              <a:rPr lang="en-GB" dirty="0"/>
              <a:t>Dwyer, P. (2022). The neurodiversity approach(es): What are they and what do they mean for researchers? </a:t>
            </a:r>
            <a:r>
              <a:rPr lang="en-GB" i="1" dirty="0"/>
              <a:t>Human Development, 66</a:t>
            </a:r>
            <a:r>
              <a:rPr lang="en-GB" dirty="0"/>
              <a:t>(2), 73–92.</a:t>
            </a:r>
          </a:p>
          <a:p>
            <a:endParaRPr lang="en-GB" dirty="0"/>
          </a:p>
        </p:txBody>
      </p:sp>
      <p:sp>
        <p:nvSpPr>
          <p:cNvPr id="4" name="Slide Number Placeholder 3">
            <a:extLst>
              <a:ext uri="{FF2B5EF4-FFF2-40B4-BE49-F238E27FC236}">
                <a16:creationId xmlns:a16="http://schemas.microsoft.com/office/drawing/2014/main" id="{AE59E620-7590-A3B5-F13F-25B84F01B957}"/>
              </a:ext>
            </a:extLst>
          </p:cNvPr>
          <p:cNvSpPr>
            <a:spLocks noGrp="1"/>
          </p:cNvSpPr>
          <p:nvPr>
            <p:ph type="sldNum" sz="quarter" idx="5"/>
          </p:nvPr>
        </p:nvSpPr>
        <p:spPr/>
        <p:txBody>
          <a:bodyPr/>
          <a:lstStyle/>
          <a:p>
            <a:fld id="{F39506D7-DA99-4952-A178-BB6210B3F490}" type="slidenum">
              <a:rPr lang="en-GB" smtClean="0"/>
              <a:t>10</a:t>
            </a:fld>
            <a:endParaRPr lang="en-GB"/>
          </a:p>
        </p:txBody>
      </p:sp>
    </p:spTree>
    <p:extLst>
      <p:ext uri="{BB962C8B-B14F-4D97-AF65-F5344CB8AC3E}">
        <p14:creationId xmlns:p14="http://schemas.microsoft.com/office/powerpoint/2010/main" val="1321335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understand neurodiversity-affirming practice, students must first understand competing models of disability.</a:t>
            </a:r>
          </a:p>
          <a:p>
            <a:r>
              <a:rPr lang="en-GB" b="1" dirty="0"/>
              <a:t>Medical Model</a:t>
            </a:r>
          </a:p>
          <a:p>
            <a:r>
              <a:rPr lang="en-GB" dirty="0"/>
              <a:t>The medical model conceptualises disability as an individual deficit or pathology.</a:t>
            </a:r>
          </a:p>
          <a:p>
            <a:r>
              <a:rPr lang="en-GB" dirty="0"/>
              <a:t>Within this model:</a:t>
            </a:r>
          </a:p>
          <a:p>
            <a:r>
              <a:rPr lang="en-GB" dirty="0"/>
              <a:t>Problems are located within the person. </a:t>
            </a:r>
          </a:p>
          <a:p>
            <a:r>
              <a:rPr lang="en-GB" dirty="0"/>
              <a:t>Intervention focuses on treatment or remediation. </a:t>
            </a:r>
          </a:p>
          <a:p>
            <a:r>
              <a:rPr lang="en-GB" dirty="0"/>
              <a:t>Professionals are viewed as experts. </a:t>
            </a:r>
          </a:p>
          <a:p>
            <a:r>
              <a:rPr lang="en-GB" dirty="0"/>
              <a:t>Historically, autism, ADHD and dyslexia have primarily been conceptualised through this framework.</a:t>
            </a:r>
          </a:p>
          <a:p>
            <a:endParaRPr lang="en-GB" dirty="0"/>
          </a:p>
          <a:p>
            <a:r>
              <a:rPr lang="en-GB" b="1" dirty="0"/>
              <a:t>Social Model</a:t>
            </a:r>
          </a:p>
          <a:p>
            <a:r>
              <a:rPr lang="en-GB" dirty="0"/>
              <a:t>Developed through disability activism.</a:t>
            </a:r>
          </a:p>
          <a:p>
            <a:r>
              <a:rPr lang="en-GB" dirty="0"/>
              <a:t>The social model argues that disability arises through environmental barriers rather than individual impairments.</a:t>
            </a:r>
          </a:p>
          <a:p>
            <a:r>
              <a:rPr lang="en-GB" dirty="0"/>
              <a:t>For example:</a:t>
            </a:r>
          </a:p>
          <a:p>
            <a:r>
              <a:rPr lang="en-GB" dirty="0"/>
              <a:t>A wheelchair user is disabled not by paralysis alone but by inaccessible buildings.</a:t>
            </a:r>
          </a:p>
          <a:p>
            <a:r>
              <a:rPr lang="en-GB" dirty="0"/>
              <a:t>Similarly:</a:t>
            </a:r>
          </a:p>
          <a:p>
            <a:r>
              <a:rPr lang="en-GB" dirty="0"/>
              <a:t>An autistic learner may be disabled by sensory-overloading environments rather than autism itself.</a:t>
            </a:r>
          </a:p>
          <a:p>
            <a:endParaRPr lang="en-GB" dirty="0"/>
          </a:p>
          <a:p>
            <a:r>
              <a:rPr lang="en-GB" b="1" dirty="0"/>
              <a:t>Neurodiversity Paradigm</a:t>
            </a:r>
          </a:p>
          <a:p>
            <a:r>
              <a:rPr lang="en-GB" dirty="0"/>
              <a:t>The neurodiversity paradigm extends aspects of the social model by proposing that neurological differences represent natural forms of diversity.</a:t>
            </a:r>
          </a:p>
          <a:p>
            <a:r>
              <a:rPr lang="en-GB" dirty="0"/>
              <a:t>Support needs are acknowledged, but difference is not automatically equated with pathology.</a:t>
            </a:r>
          </a:p>
          <a:p>
            <a:endParaRPr lang="en-GB" b="1" dirty="0"/>
          </a:p>
          <a:p>
            <a:r>
              <a:rPr lang="en-GB" b="1" dirty="0"/>
              <a:t>Critical Reflection</a:t>
            </a:r>
          </a:p>
          <a:p>
            <a:r>
              <a:rPr lang="en-GB" dirty="0"/>
              <a:t>Many scholars now advocate a biopsychosocial approach that integrates:</a:t>
            </a:r>
          </a:p>
          <a:p>
            <a:r>
              <a:rPr lang="en-GB" dirty="0"/>
              <a:t>Biological realities </a:t>
            </a:r>
          </a:p>
          <a:p>
            <a:r>
              <a:rPr lang="en-GB" dirty="0"/>
              <a:t>Social barriers </a:t>
            </a:r>
          </a:p>
          <a:p>
            <a:r>
              <a:rPr lang="en-GB" dirty="0"/>
              <a:t>Individual experiences </a:t>
            </a:r>
          </a:p>
          <a:p>
            <a:r>
              <a:rPr lang="en-GB" dirty="0"/>
              <a:t>rather than relying exclusively on one model.</a:t>
            </a:r>
          </a:p>
          <a:p>
            <a:endParaRPr lang="en-GB" b="1" dirty="0"/>
          </a:p>
          <a:p>
            <a:r>
              <a:rPr lang="en-GB" b="1" dirty="0"/>
              <a:t>References</a:t>
            </a:r>
          </a:p>
          <a:p>
            <a:r>
              <a:rPr lang="en-GB" dirty="0"/>
              <a:t>Oliver, M. (1990). </a:t>
            </a:r>
            <a:r>
              <a:rPr lang="en-GB" i="1" dirty="0"/>
              <a:t>The Politics of Disablement.</a:t>
            </a:r>
            <a:endParaRPr lang="en-GB" dirty="0"/>
          </a:p>
          <a:p>
            <a:r>
              <a:rPr lang="en-GB" dirty="0"/>
              <a:t>Shakespeare, T. (2018). </a:t>
            </a:r>
            <a:r>
              <a:rPr lang="en-GB" i="1" dirty="0"/>
              <a:t>Disability: The Basics.</a:t>
            </a:r>
            <a:endParaRPr lang="en-GB" dirty="0"/>
          </a:p>
          <a:p>
            <a:r>
              <a:rPr lang="en-GB" dirty="0"/>
              <a:t>Chapman, R. (2021). </a:t>
            </a:r>
            <a:r>
              <a:rPr lang="en-GB" i="1" dirty="0"/>
              <a:t>Perspectives on Psychological Science.</a:t>
            </a:r>
            <a:endParaRPr lang="en-GB" dirty="0"/>
          </a:p>
          <a:p>
            <a:r>
              <a:rPr lang="en-GB" dirty="0"/>
              <a:t>Pellicano, E., &amp; den Houting, J. (2022). Annual research review. </a:t>
            </a:r>
            <a:r>
              <a:rPr lang="en-GB" i="1" dirty="0"/>
              <a:t>Journal of Child Psychology and Psychiatry, 63</a:t>
            </a:r>
            <a:r>
              <a:rPr lang="en-GB" dirty="0"/>
              <a:t>(4), 381–396.</a:t>
            </a:r>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11</a:t>
            </a:fld>
            <a:endParaRPr lang="en-GB"/>
          </a:p>
        </p:txBody>
      </p:sp>
    </p:spTree>
    <p:extLst>
      <p:ext uri="{BB962C8B-B14F-4D97-AF65-F5344CB8AC3E}">
        <p14:creationId xmlns:p14="http://schemas.microsoft.com/office/powerpoint/2010/main" val="3962790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5A30D-2540-563A-3C8E-61FAAF40A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F0536-E7CB-9E66-7F9D-665750C96A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2CF47A-4C25-143F-CC4E-0C890F48DECD}"/>
              </a:ext>
            </a:extLst>
          </p:cNvPr>
          <p:cNvSpPr>
            <a:spLocks noGrp="1"/>
          </p:cNvSpPr>
          <p:nvPr>
            <p:ph type="body" idx="1"/>
          </p:nvPr>
        </p:nvSpPr>
        <p:spPr/>
        <p:txBody>
          <a:bodyPr/>
          <a:lstStyle/>
          <a:p>
            <a:r>
              <a:rPr lang="en-GB" dirty="0"/>
              <a:t>To understand neurodiversity-affirming practice, students must first understand competing models of disability.</a:t>
            </a:r>
          </a:p>
          <a:p>
            <a:r>
              <a:rPr lang="en-GB" b="1" dirty="0"/>
              <a:t>Medical Model</a:t>
            </a:r>
          </a:p>
          <a:p>
            <a:r>
              <a:rPr lang="en-GB" dirty="0"/>
              <a:t>The medical model conceptualises disability as an individual deficit or pathology.</a:t>
            </a:r>
          </a:p>
          <a:p>
            <a:r>
              <a:rPr lang="en-GB" dirty="0"/>
              <a:t>Within this model:</a:t>
            </a:r>
          </a:p>
          <a:p>
            <a:r>
              <a:rPr lang="en-GB" dirty="0"/>
              <a:t>Problems are located within the person. </a:t>
            </a:r>
          </a:p>
          <a:p>
            <a:r>
              <a:rPr lang="en-GB" dirty="0"/>
              <a:t>Intervention focuses on treatment or remediation. </a:t>
            </a:r>
          </a:p>
          <a:p>
            <a:r>
              <a:rPr lang="en-GB" dirty="0"/>
              <a:t>Professionals are viewed as experts. </a:t>
            </a:r>
          </a:p>
          <a:p>
            <a:r>
              <a:rPr lang="en-GB" dirty="0"/>
              <a:t>Historically, autism, ADHD and dyslexia have primarily been conceptualised through this framework.</a:t>
            </a:r>
          </a:p>
          <a:p>
            <a:endParaRPr lang="en-GB" dirty="0"/>
          </a:p>
          <a:p>
            <a:r>
              <a:rPr lang="en-GB" b="1" dirty="0"/>
              <a:t>Social Model</a:t>
            </a:r>
          </a:p>
          <a:p>
            <a:r>
              <a:rPr lang="en-GB" dirty="0"/>
              <a:t>Developed through disability activism.</a:t>
            </a:r>
          </a:p>
          <a:p>
            <a:r>
              <a:rPr lang="en-GB" dirty="0"/>
              <a:t>The social model argues that disability arises through environmental barriers rather than individual impairments.</a:t>
            </a:r>
          </a:p>
          <a:p>
            <a:r>
              <a:rPr lang="en-GB" dirty="0"/>
              <a:t>For example:</a:t>
            </a:r>
          </a:p>
          <a:p>
            <a:r>
              <a:rPr lang="en-GB" dirty="0"/>
              <a:t>A wheelchair user is disabled not by paralysis alone but by inaccessible buildings.</a:t>
            </a:r>
          </a:p>
          <a:p>
            <a:r>
              <a:rPr lang="en-GB" dirty="0"/>
              <a:t>Similarly:</a:t>
            </a:r>
          </a:p>
          <a:p>
            <a:r>
              <a:rPr lang="en-GB" dirty="0"/>
              <a:t>An autistic learner may be disabled by sensory-overloading environments rather than autism itself.</a:t>
            </a:r>
          </a:p>
          <a:p>
            <a:endParaRPr lang="en-GB" dirty="0"/>
          </a:p>
          <a:p>
            <a:r>
              <a:rPr lang="en-GB" b="1" dirty="0"/>
              <a:t>Neurodiversity Paradigm</a:t>
            </a:r>
          </a:p>
          <a:p>
            <a:r>
              <a:rPr lang="en-GB" dirty="0"/>
              <a:t>The neurodiversity paradigm extends aspects of the social model by proposing that neurological differences represent natural forms of diversity.</a:t>
            </a:r>
          </a:p>
          <a:p>
            <a:r>
              <a:rPr lang="en-GB" dirty="0"/>
              <a:t>Support needs are acknowledged, but difference is not automatically equated with pathology.</a:t>
            </a:r>
          </a:p>
          <a:p>
            <a:endParaRPr lang="en-GB" b="1" dirty="0"/>
          </a:p>
          <a:p>
            <a:r>
              <a:rPr lang="en-GB" b="1" dirty="0"/>
              <a:t>Critical Reflection</a:t>
            </a:r>
          </a:p>
          <a:p>
            <a:r>
              <a:rPr lang="en-GB" dirty="0"/>
              <a:t>Many scholars now advocate a biopsychosocial approach that integrates:</a:t>
            </a:r>
          </a:p>
          <a:p>
            <a:r>
              <a:rPr lang="en-GB" dirty="0"/>
              <a:t>Biological realities </a:t>
            </a:r>
          </a:p>
          <a:p>
            <a:r>
              <a:rPr lang="en-GB" dirty="0"/>
              <a:t>Social barriers </a:t>
            </a:r>
          </a:p>
          <a:p>
            <a:r>
              <a:rPr lang="en-GB" dirty="0"/>
              <a:t>Individual experiences </a:t>
            </a:r>
          </a:p>
          <a:p>
            <a:r>
              <a:rPr lang="en-GB" dirty="0"/>
              <a:t>rather than relying exclusively on one model.</a:t>
            </a:r>
          </a:p>
          <a:p>
            <a:endParaRPr lang="en-GB" b="1" dirty="0"/>
          </a:p>
          <a:p>
            <a:r>
              <a:rPr lang="en-GB" b="1" dirty="0"/>
              <a:t>References</a:t>
            </a:r>
          </a:p>
          <a:p>
            <a:r>
              <a:rPr lang="en-GB" dirty="0"/>
              <a:t>Oliver, M. (1990). </a:t>
            </a:r>
            <a:r>
              <a:rPr lang="en-GB" i="1" dirty="0"/>
              <a:t>The Politics of Disablement.</a:t>
            </a:r>
            <a:endParaRPr lang="en-GB" dirty="0"/>
          </a:p>
          <a:p>
            <a:r>
              <a:rPr lang="en-GB" dirty="0"/>
              <a:t>Shakespeare, T. (2018). </a:t>
            </a:r>
            <a:r>
              <a:rPr lang="en-GB" i="1" dirty="0"/>
              <a:t>Disability: The Basics.</a:t>
            </a:r>
            <a:endParaRPr lang="en-GB" dirty="0"/>
          </a:p>
          <a:p>
            <a:r>
              <a:rPr lang="en-GB" dirty="0"/>
              <a:t>Chapman, R. (2021). </a:t>
            </a:r>
            <a:r>
              <a:rPr lang="en-GB" i="1" dirty="0"/>
              <a:t>Perspectives on Psychological Science.</a:t>
            </a:r>
            <a:endParaRPr lang="en-GB" dirty="0"/>
          </a:p>
          <a:p>
            <a:r>
              <a:rPr lang="en-GB" dirty="0"/>
              <a:t>Pellicano, E., &amp; den Houting, J. (2022). Annual research review. </a:t>
            </a:r>
            <a:r>
              <a:rPr lang="en-GB" i="1" dirty="0"/>
              <a:t>Journal of Child Psychology and Psychiatry, 63</a:t>
            </a:r>
            <a:r>
              <a:rPr lang="en-GB" dirty="0"/>
              <a:t>(4), 381–396.</a:t>
            </a:r>
          </a:p>
          <a:p>
            <a:endParaRPr lang="en-GB" dirty="0"/>
          </a:p>
        </p:txBody>
      </p:sp>
      <p:sp>
        <p:nvSpPr>
          <p:cNvPr id="4" name="Slide Number Placeholder 3">
            <a:extLst>
              <a:ext uri="{FF2B5EF4-FFF2-40B4-BE49-F238E27FC236}">
                <a16:creationId xmlns:a16="http://schemas.microsoft.com/office/drawing/2014/main" id="{F89440D4-01D1-FEE8-518A-DA822C9A03E7}"/>
              </a:ext>
            </a:extLst>
          </p:cNvPr>
          <p:cNvSpPr>
            <a:spLocks noGrp="1"/>
          </p:cNvSpPr>
          <p:nvPr>
            <p:ph type="sldNum" sz="quarter" idx="5"/>
          </p:nvPr>
        </p:nvSpPr>
        <p:spPr/>
        <p:txBody>
          <a:bodyPr/>
          <a:lstStyle/>
          <a:p>
            <a:fld id="{F39506D7-DA99-4952-A178-BB6210B3F490}" type="slidenum">
              <a:rPr lang="en-GB" smtClean="0"/>
              <a:t>12</a:t>
            </a:fld>
            <a:endParaRPr lang="en-GB"/>
          </a:p>
        </p:txBody>
      </p:sp>
    </p:spTree>
    <p:extLst>
      <p:ext uri="{BB962C8B-B14F-4D97-AF65-F5344CB8AC3E}">
        <p14:creationId xmlns:p14="http://schemas.microsoft.com/office/powerpoint/2010/main" val="1459478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strongest arguments supporting neurodiversity-affirming practice comes from research examining social outcomes rather than symptoms.</a:t>
            </a:r>
          </a:p>
          <a:p>
            <a:r>
              <a:rPr lang="en-GB" dirty="0"/>
              <a:t>Many difficulties experienced by neurodivergent individuals stem from:</a:t>
            </a:r>
          </a:p>
          <a:p>
            <a:r>
              <a:rPr lang="en-GB" dirty="0"/>
              <a:t>Social exclusion </a:t>
            </a:r>
          </a:p>
          <a:p>
            <a:r>
              <a:rPr lang="en-GB" dirty="0"/>
              <a:t>Stigma </a:t>
            </a:r>
          </a:p>
          <a:p>
            <a:r>
              <a:rPr lang="en-GB" dirty="0"/>
              <a:t>Bullying </a:t>
            </a:r>
          </a:p>
          <a:p>
            <a:r>
              <a:rPr lang="en-GB" dirty="0"/>
              <a:t>Discrimination </a:t>
            </a:r>
          </a:p>
          <a:p>
            <a:r>
              <a:rPr lang="en-GB" dirty="0"/>
              <a:t>Inaccessible environments </a:t>
            </a:r>
          </a:p>
          <a:p>
            <a:r>
              <a:rPr lang="en-GB" dirty="0"/>
              <a:t>rather than neurological differences alone.</a:t>
            </a:r>
          </a:p>
          <a:p>
            <a:r>
              <a:rPr lang="en-GB" dirty="0"/>
              <a:t>This aligns with the concept of minority stress.</a:t>
            </a:r>
          </a:p>
          <a:p>
            <a:r>
              <a:rPr lang="en-GB" b="1" dirty="0"/>
              <a:t>Minority Stress Theory</a:t>
            </a:r>
          </a:p>
          <a:p>
            <a:r>
              <a:rPr lang="en-GB" dirty="0"/>
              <a:t>Originally developed to explain mental health disparities among sexual minorities.</a:t>
            </a:r>
          </a:p>
          <a:p>
            <a:r>
              <a:rPr lang="en-GB" dirty="0"/>
              <a:t>The theory proposes that chronic exposure to:</a:t>
            </a:r>
          </a:p>
          <a:p>
            <a:r>
              <a:rPr lang="en-GB" dirty="0"/>
              <a:t>Stigma </a:t>
            </a:r>
          </a:p>
          <a:p>
            <a:r>
              <a:rPr lang="en-GB" dirty="0"/>
              <a:t>Rejection </a:t>
            </a:r>
          </a:p>
          <a:p>
            <a:r>
              <a:rPr lang="en-GB" dirty="0"/>
              <a:t>Discrimination </a:t>
            </a:r>
          </a:p>
          <a:p>
            <a:r>
              <a:rPr lang="en-GB" dirty="0"/>
              <a:t>Internalised negative beliefs </a:t>
            </a:r>
          </a:p>
          <a:p>
            <a:r>
              <a:rPr lang="en-GB" dirty="0"/>
              <a:t>creates ongoing psychological stress.</a:t>
            </a:r>
          </a:p>
          <a:p>
            <a:r>
              <a:rPr lang="en-GB" dirty="0"/>
              <a:t>Recent research suggests neurodivergent individuals experience similar minority stress processes.</a:t>
            </a:r>
          </a:p>
          <a:p>
            <a:r>
              <a:rPr lang="en-GB" dirty="0"/>
              <a:t>Mental health difficulties may therefore emerge not solely from neurodevelopmental differences but also from repeated experiences of marginalisation.</a:t>
            </a:r>
          </a:p>
          <a:p>
            <a:r>
              <a:rPr lang="en-GB" b="1" dirty="0"/>
              <a:t>Discussion</a:t>
            </a:r>
          </a:p>
          <a:p>
            <a:r>
              <a:rPr lang="en-GB" dirty="0"/>
              <a:t>If social environments contribute substantially to distress, should interventions focus more heavily on changing environments rather than changing individuals?</a:t>
            </a:r>
          </a:p>
          <a:p>
            <a:endParaRPr lang="en-GB" b="1" dirty="0"/>
          </a:p>
          <a:p>
            <a:r>
              <a:rPr lang="en-GB" b="1" dirty="0"/>
              <a:t>References</a:t>
            </a:r>
          </a:p>
          <a:p>
            <a:r>
              <a:rPr lang="en-GB" dirty="0"/>
              <a:t>Botha, M., &amp; Frost, D. (2020). Extending the minority stress model. </a:t>
            </a:r>
            <a:r>
              <a:rPr lang="en-GB" i="1" dirty="0"/>
              <a:t>Autism in Adulthood, 2</a:t>
            </a:r>
            <a:r>
              <a:rPr lang="en-GB" dirty="0"/>
              <a:t>(1), 20–34.</a:t>
            </a:r>
          </a:p>
          <a:p>
            <a:r>
              <a:rPr lang="en-GB" dirty="0"/>
              <a:t>Cage, E., &amp; Troxell-Whitman, Z. (2019). Understanding the reasons, contexts and costs of camouflaging. </a:t>
            </a:r>
            <a:r>
              <a:rPr lang="en-GB" i="1" dirty="0"/>
              <a:t>Journal of Autism and Developmental Disorders, 49</a:t>
            </a:r>
            <a:r>
              <a:rPr lang="en-GB" dirty="0"/>
              <a:t>(5), 1899–1911.</a:t>
            </a:r>
          </a:p>
          <a:p>
            <a:r>
              <a:rPr lang="en-GB" dirty="0"/>
              <a:t>Botha, M., Hanlon, J., &amp; Williams, G. (2024). Does the minority stress model explain mental health outcomes in autistic people? </a:t>
            </a:r>
            <a:r>
              <a:rPr lang="en-GB" i="1" dirty="0"/>
              <a:t>Autism.</a:t>
            </a:r>
            <a:endParaRPr lang="en-GB" dirty="0"/>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13</a:t>
            </a:fld>
            <a:endParaRPr lang="en-GB"/>
          </a:p>
        </p:txBody>
      </p:sp>
    </p:spTree>
    <p:extLst>
      <p:ext uri="{BB962C8B-B14F-4D97-AF65-F5344CB8AC3E}">
        <p14:creationId xmlns:p14="http://schemas.microsoft.com/office/powerpoint/2010/main" val="627539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68774-4245-FFB2-4BAB-326B756DD3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B15617-B3B4-5245-143C-37090C3CC0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91D5E-3A47-E722-2315-23B176DEF653}"/>
              </a:ext>
            </a:extLst>
          </p:cNvPr>
          <p:cNvSpPr>
            <a:spLocks noGrp="1"/>
          </p:cNvSpPr>
          <p:nvPr>
            <p:ph type="body" idx="1"/>
          </p:nvPr>
        </p:nvSpPr>
        <p:spPr/>
        <p:txBody>
          <a:bodyPr/>
          <a:lstStyle/>
          <a:p>
            <a:r>
              <a:rPr lang="en-GB" dirty="0"/>
              <a:t>One of the strongest arguments supporting neurodiversity-affirming practice comes from research examining social outcomes rather than symptoms.</a:t>
            </a:r>
          </a:p>
          <a:p>
            <a:r>
              <a:rPr lang="en-GB" dirty="0"/>
              <a:t>Many difficulties experienced by neurodivergent individuals stem from:</a:t>
            </a:r>
          </a:p>
          <a:p>
            <a:r>
              <a:rPr lang="en-GB" dirty="0"/>
              <a:t>Social exclusion </a:t>
            </a:r>
          </a:p>
          <a:p>
            <a:r>
              <a:rPr lang="en-GB" dirty="0"/>
              <a:t>Stigma </a:t>
            </a:r>
          </a:p>
          <a:p>
            <a:r>
              <a:rPr lang="en-GB" dirty="0"/>
              <a:t>Bullying </a:t>
            </a:r>
          </a:p>
          <a:p>
            <a:r>
              <a:rPr lang="en-GB" dirty="0"/>
              <a:t>Discrimination </a:t>
            </a:r>
          </a:p>
          <a:p>
            <a:r>
              <a:rPr lang="en-GB" dirty="0"/>
              <a:t>Inaccessible environments </a:t>
            </a:r>
          </a:p>
          <a:p>
            <a:r>
              <a:rPr lang="en-GB" dirty="0"/>
              <a:t>rather than neurological differences alone.</a:t>
            </a:r>
          </a:p>
          <a:p>
            <a:r>
              <a:rPr lang="en-GB" dirty="0"/>
              <a:t>This aligns with the concept of minority stress.</a:t>
            </a:r>
          </a:p>
          <a:p>
            <a:r>
              <a:rPr lang="en-GB" b="1" dirty="0"/>
              <a:t>Minority Stress Theory</a:t>
            </a:r>
          </a:p>
          <a:p>
            <a:r>
              <a:rPr lang="en-GB" dirty="0"/>
              <a:t>Originally developed to explain mental health disparities among sexual minorities.</a:t>
            </a:r>
          </a:p>
          <a:p>
            <a:r>
              <a:rPr lang="en-GB" dirty="0"/>
              <a:t>The theory proposes that chronic exposure to:</a:t>
            </a:r>
          </a:p>
          <a:p>
            <a:r>
              <a:rPr lang="en-GB" dirty="0"/>
              <a:t>Stigma </a:t>
            </a:r>
          </a:p>
          <a:p>
            <a:r>
              <a:rPr lang="en-GB" dirty="0"/>
              <a:t>Rejection </a:t>
            </a:r>
          </a:p>
          <a:p>
            <a:r>
              <a:rPr lang="en-GB" dirty="0"/>
              <a:t>Discrimination </a:t>
            </a:r>
          </a:p>
          <a:p>
            <a:r>
              <a:rPr lang="en-GB" dirty="0"/>
              <a:t>Internalised negative beliefs </a:t>
            </a:r>
          </a:p>
          <a:p>
            <a:r>
              <a:rPr lang="en-GB" dirty="0"/>
              <a:t>creates ongoing psychological stress.</a:t>
            </a:r>
          </a:p>
          <a:p>
            <a:r>
              <a:rPr lang="en-GB" dirty="0"/>
              <a:t>Recent research suggests neurodivergent individuals experience similar minority stress processes.</a:t>
            </a:r>
          </a:p>
          <a:p>
            <a:r>
              <a:rPr lang="en-GB" dirty="0"/>
              <a:t>Mental health difficulties may therefore emerge not solely from neurodevelopmental differences but also from repeated experiences of marginalisation.</a:t>
            </a:r>
          </a:p>
          <a:p>
            <a:r>
              <a:rPr lang="en-GB" b="1" dirty="0"/>
              <a:t>Discussion</a:t>
            </a:r>
          </a:p>
          <a:p>
            <a:r>
              <a:rPr lang="en-GB" dirty="0"/>
              <a:t>If social environments contribute substantially to distress, should interventions focus more heavily on changing environments rather than changing individuals?</a:t>
            </a:r>
          </a:p>
          <a:p>
            <a:endParaRPr lang="en-GB" b="1" dirty="0"/>
          </a:p>
          <a:p>
            <a:r>
              <a:rPr lang="en-GB" b="1" dirty="0"/>
              <a:t>References</a:t>
            </a:r>
          </a:p>
          <a:p>
            <a:r>
              <a:rPr lang="en-GB" dirty="0"/>
              <a:t>Botha, M., &amp; Frost, D. (2020). Extending the minority stress model. </a:t>
            </a:r>
            <a:r>
              <a:rPr lang="en-GB" i="1" dirty="0"/>
              <a:t>Autism in Adulthood, 2</a:t>
            </a:r>
            <a:r>
              <a:rPr lang="en-GB" dirty="0"/>
              <a:t>(1), 20–34.</a:t>
            </a:r>
          </a:p>
          <a:p>
            <a:r>
              <a:rPr lang="en-GB" dirty="0"/>
              <a:t>Cage, E., &amp; Troxell-Whitman, Z. (2019). Understanding the reasons, contexts and costs of camouflaging. </a:t>
            </a:r>
            <a:r>
              <a:rPr lang="en-GB" i="1" dirty="0"/>
              <a:t>Journal of Autism and Developmental Disorders, 49</a:t>
            </a:r>
            <a:r>
              <a:rPr lang="en-GB" dirty="0"/>
              <a:t>(5), 1899–1911.</a:t>
            </a:r>
          </a:p>
          <a:p>
            <a:r>
              <a:rPr lang="en-GB" dirty="0"/>
              <a:t>Botha, M., Hanlon, J., &amp; Williams, G. (2024). Does the minority stress model explain mental health outcomes in autistic people? </a:t>
            </a:r>
            <a:r>
              <a:rPr lang="en-GB" i="1" dirty="0"/>
              <a:t>Autism.</a:t>
            </a:r>
            <a:endParaRPr lang="en-GB" dirty="0"/>
          </a:p>
          <a:p>
            <a:endParaRPr lang="en-GB" dirty="0"/>
          </a:p>
        </p:txBody>
      </p:sp>
      <p:sp>
        <p:nvSpPr>
          <p:cNvPr id="4" name="Slide Number Placeholder 3">
            <a:extLst>
              <a:ext uri="{FF2B5EF4-FFF2-40B4-BE49-F238E27FC236}">
                <a16:creationId xmlns:a16="http://schemas.microsoft.com/office/drawing/2014/main" id="{87AE44DE-6540-F377-BCA0-CE2CF8B162E9}"/>
              </a:ext>
            </a:extLst>
          </p:cNvPr>
          <p:cNvSpPr>
            <a:spLocks noGrp="1"/>
          </p:cNvSpPr>
          <p:nvPr>
            <p:ph type="sldNum" sz="quarter" idx="5"/>
          </p:nvPr>
        </p:nvSpPr>
        <p:spPr/>
        <p:txBody>
          <a:bodyPr/>
          <a:lstStyle/>
          <a:p>
            <a:fld id="{F39506D7-DA99-4952-A178-BB6210B3F490}" type="slidenum">
              <a:rPr lang="en-GB" smtClean="0"/>
              <a:t>14</a:t>
            </a:fld>
            <a:endParaRPr lang="en-GB"/>
          </a:p>
        </p:txBody>
      </p:sp>
    </p:spTree>
    <p:extLst>
      <p:ext uri="{BB962C8B-B14F-4D97-AF65-F5344CB8AC3E}">
        <p14:creationId xmlns:p14="http://schemas.microsoft.com/office/powerpoint/2010/main" val="429300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Language reflects values, power relations, and assumptions.</a:t>
            </a:r>
          </a:p>
          <a:p>
            <a:r>
              <a:rPr lang="en-GB" dirty="0"/>
              <a:t>Historically, professional language has often been deficit-oriented.</a:t>
            </a:r>
          </a:p>
          <a:p>
            <a:r>
              <a:rPr lang="en-GB" dirty="0"/>
              <a:t>Examples include:</a:t>
            </a:r>
          </a:p>
          <a:p>
            <a:r>
              <a:rPr lang="en-GB" dirty="0"/>
              <a:t>Disorder </a:t>
            </a:r>
          </a:p>
          <a:p>
            <a:r>
              <a:rPr lang="en-GB" dirty="0"/>
              <a:t>Deficit </a:t>
            </a:r>
          </a:p>
          <a:p>
            <a:r>
              <a:rPr lang="en-GB" dirty="0"/>
              <a:t>Impairment </a:t>
            </a:r>
          </a:p>
          <a:p>
            <a:r>
              <a:rPr lang="en-GB" dirty="0"/>
              <a:t>High functioning </a:t>
            </a:r>
          </a:p>
          <a:p>
            <a:r>
              <a:rPr lang="en-GB" dirty="0"/>
              <a:t>Low functioning </a:t>
            </a:r>
          </a:p>
          <a:p>
            <a:r>
              <a:rPr lang="en-GB" dirty="0"/>
              <a:t>Increasingly, autistic self-advocates argue that some terminology may unintentionally perpetuate stigma.</a:t>
            </a:r>
          </a:p>
          <a:p>
            <a:endParaRPr lang="en-GB" dirty="0"/>
          </a:p>
          <a:p>
            <a:r>
              <a:rPr lang="en-GB" b="1" dirty="0"/>
              <a:t>Functioning Labels</a:t>
            </a:r>
          </a:p>
          <a:p>
            <a:r>
              <a:rPr lang="en-GB" dirty="0"/>
              <a:t>Research suggests that labels such as "high functioning" and "low functioning" are problematic because they:</a:t>
            </a:r>
          </a:p>
          <a:p>
            <a:r>
              <a:rPr lang="en-GB" dirty="0"/>
              <a:t>Oversimplify complex experiences. </a:t>
            </a:r>
          </a:p>
          <a:p>
            <a:r>
              <a:rPr lang="en-GB" dirty="0"/>
              <a:t>Ignore fluctuating support needs. </a:t>
            </a:r>
          </a:p>
          <a:p>
            <a:r>
              <a:rPr lang="en-GB" dirty="0"/>
              <a:t>Mask invisible challenges. </a:t>
            </a:r>
          </a:p>
          <a:p>
            <a:r>
              <a:rPr lang="en-GB" dirty="0"/>
              <a:t>A student labelled "high functioning" may experience severe anxiety, sensory distress, or executive functioning difficulties that remain unsupported.</a:t>
            </a:r>
          </a:p>
          <a:p>
            <a:endParaRPr lang="en-GB" b="1" dirty="0"/>
          </a:p>
          <a:p>
            <a:r>
              <a:rPr lang="en-GB" b="1" dirty="0"/>
              <a:t>Identity-First vs Person-First Language</a:t>
            </a:r>
          </a:p>
          <a:p>
            <a:r>
              <a:rPr lang="en-GB" dirty="0"/>
              <a:t>Many autistic adults prefer:</a:t>
            </a:r>
          </a:p>
          <a:p>
            <a:r>
              <a:rPr lang="en-GB" dirty="0"/>
              <a:t>"Autistic person"</a:t>
            </a:r>
          </a:p>
          <a:p>
            <a:r>
              <a:rPr lang="en-GB" dirty="0"/>
              <a:t>rather than</a:t>
            </a:r>
          </a:p>
          <a:p>
            <a:r>
              <a:rPr lang="en-GB" dirty="0"/>
              <a:t>"Person with autism"</a:t>
            </a:r>
          </a:p>
          <a:p>
            <a:r>
              <a:rPr lang="en-GB" dirty="0"/>
              <a:t>because autism is viewed as an inseparable aspect of identity.</a:t>
            </a:r>
          </a:p>
          <a:p>
            <a:r>
              <a:rPr lang="en-GB" dirty="0"/>
              <a:t>However, preferences vary.</a:t>
            </a:r>
          </a:p>
          <a:p>
            <a:r>
              <a:rPr lang="en-GB" dirty="0"/>
              <a:t>Neurodiversity-affirming practice emphasises asking individuals how they wish to be described.</a:t>
            </a:r>
          </a:p>
          <a:p>
            <a:endParaRPr lang="en-GB" b="1" dirty="0"/>
          </a:p>
          <a:p>
            <a:r>
              <a:rPr lang="en-GB" b="1" dirty="0"/>
              <a:t>Discussion</a:t>
            </a:r>
          </a:p>
          <a:p>
            <a:r>
              <a:rPr lang="en-GB" dirty="0"/>
              <a:t>How does language influence professional decision-making?</a:t>
            </a:r>
          </a:p>
          <a:p>
            <a:endParaRPr lang="en-GB" b="1" dirty="0"/>
          </a:p>
          <a:p>
            <a:r>
              <a:rPr lang="en-GB" b="1" dirty="0"/>
              <a:t>References</a:t>
            </a:r>
          </a:p>
          <a:p>
            <a:r>
              <a:rPr lang="en-GB" dirty="0"/>
              <a:t>Kenny, L., Hattersley, C., Molins, B., et al. (2016). Which terms should be used to describe autism? </a:t>
            </a:r>
            <a:r>
              <a:rPr lang="en-GB" i="1" dirty="0"/>
              <a:t>Autism, 20</a:t>
            </a:r>
            <a:r>
              <a:rPr lang="en-GB" dirty="0"/>
              <a:t>(4), 442–462.</a:t>
            </a:r>
          </a:p>
          <a:p>
            <a:r>
              <a:rPr lang="en-GB" dirty="0"/>
              <a:t>Bottema-Beutel, K., Kapp, S. K., Lester, J., et al. (2021). Avoiding ableist language. </a:t>
            </a:r>
            <a:r>
              <a:rPr lang="en-GB" i="1" dirty="0"/>
              <a:t>Autism in Adulthood, 3</a:t>
            </a:r>
            <a:r>
              <a:rPr lang="en-GB" dirty="0"/>
              <a:t>(1), 18–29.</a:t>
            </a:r>
          </a:p>
          <a:p>
            <a:r>
              <a:rPr lang="en-GB" dirty="0"/>
              <a:t>Botha, M., Dibb, B., &amp; Frost, D. (2022). "Autism is me". </a:t>
            </a:r>
            <a:r>
              <a:rPr lang="en-GB" i="1" dirty="0"/>
              <a:t>Autism.</a:t>
            </a:r>
            <a:endParaRPr lang="en-GB" dirty="0"/>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15</a:t>
            </a:fld>
            <a:endParaRPr lang="en-GB"/>
          </a:p>
        </p:txBody>
      </p:sp>
    </p:spTree>
    <p:extLst>
      <p:ext uri="{BB962C8B-B14F-4D97-AF65-F5344CB8AC3E}">
        <p14:creationId xmlns:p14="http://schemas.microsoft.com/office/powerpoint/2010/main" val="39630494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4EF5A-4071-8114-B834-B8C1831F91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EA8AA1-42CF-A494-F248-9B7F124044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EBC594-ABAE-1C09-C15E-3B94241494B1}"/>
              </a:ext>
            </a:extLst>
          </p:cNvPr>
          <p:cNvSpPr>
            <a:spLocks noGrp="1"/>
          </p:cNvSpPr>
          <p:nvPr>
            <p:ph type="body" idx="1"/>
          </p:nvPr>
        </p:nvSpPr>
        <p:spPr/>
        <p:txBody>
          <a:bodyPr/>
          <a:lstStyle/>
          <a:p>
            <a:r>
              <a:rPr lang="en-GB" dirty="0"/>
              <a:t>Language reflects values, power relations, and assumptions.</a:t>
            </a:r>
          </a:p>
          <a:p>
            <a:r>
              <a:rPr lang="en-GB" dirty="0"/>
              <a:t>Historically, professional language has often been deficit-oriented.</a:t>
            </a:r>
          </a:p>
          <a:p>
            <a:r>
              <a:rPr lang="en-GB" dirty="0"/>
              <a:t>Examples include:</a:t>
            </a:r>
          </a:p>
          <a:p>
            <a:r>
              <a:rPr lang="en-GB" dirty="0"/>
              <a:t>Disorder </a:t>
            </a:r>
          </a:p>
          <a:p>
            <a:r>
              <a:rPr lang="en-GB" dirty="0"/>
              <a:t>Deficit </a:t>
            </a:r>
          </a:p>
          <a:p>
            <a:r>
              <a:rPr lang="en-GB" dirty="0"/>
              <a:t>Impairment </a:t>
            </a:r>
          </a:p>
          <a:p>
            <a:r>
              <a:rPr lang="en-GB" dirty="0"/>
              <a:t>High functioning </a:t>
            </a:r>
          </a:p>
          <a:p>
            <a:r>
              <a:rPr lang="en-GB" dirty="0"/>
              <a:t>Low functioning </a:t>
            </a:r>
          </a:p>
          <a:p>
            <a:r>
              <a:rPr lang="en-GB" dirty="0"/>
              <a:t>Increasingly, autistic self-advocates argue that some terminology may unintentionally perpetuate stigma.</a:t>
            </a:r>
          </a:p>
          <a:p>
            <a:endParaRPr lang="en-GB" dirty="0"/>
          </a:p>
          <a:p>
            <a:r>
              <a:rPr lang="en-GB" b="1" dirty="0"/>
              <a:t>Functioning Labels</a:t>
            </a:r>
          </a:p>
          <a:p>
            <a:r>
              <a:rPr lang="en-GB" dirty="0"/>
              <a:t>Research suggests that labels such as "high functioning" and "low functioning" are problematic because they:</a:t>
            </a:r>
          </a:p>
          <a:p>
            <a:r>
              <a:rPr lang="en-GB" dirty="0"/>
              <a:t>Oversimplify complex experiences. </a:t>
            </a:r>
          </a:p>
          <a:p>
            <a:r>
              <a:rPr lang="en-GB" dirty="0"/>
              <a:t>Ignore fluctuating support needs. </a:t>
            </a:r>
          </a:p>
          <a:p>
            <a:r>
              <a:rPr lang="en-GB" dirty="0"/>
              <a:t>Mask invisible challenges. </a:t>
            </a:r>
          </a:p>
          <a:p>
            <a:r>
              <a:rPr lang="en-GB" dirty="0"/>
              <a:t>A student labelled "high functioning" may experience severe anxiety, sensory distress, or executive functioning difficulties that remain unsupported.</a:t>
            </a:r>
          </a:p>
          <a:p>
            <a:endParaRPr lang="en-GB" b="1" dirty="0"/>
          </a:p>
          <a:p>
            <a:r>
              <a:rPr lang="en-GB" b="1" dirty="0"/>
              <a:t>Identity-First vs Person-First Language</a:t>
            </a:r>
          </a:p>
          <a:p>
            <a:r>
              <a:rPr lang="en-GB" dirty="0"/>
              <a:t>Many autistic adults prefer:</a:t>
            </a:r>
          </a:p>
          <a:p>
            <a:r>
              <a:rPr lang="en-GB" dirty="0"/>
              <a:t>"Autistic person"</a:t>
            </a:r>
          </a:p>
          <a:p>
            <a:r>
              <a:rPr lang="en-GB" dirty="0"/>
              <a:t>rather than</a:t>
            </a:r>
          </a:p>
          <a:p>
            <a:r>
              <a:rPr lang="en-GB" dirty="0"/>
              <a:t>"Person with autism"</a:t>
            </a:r>
          </a:p>
          <a:p>
            <a:r>
              <a:rPr lang="en-GB" dirty="0"/>
              <a:t>because autism is viewed as an inseparable aspect of identity.</a:t>
            </a:r>
          </a:p>
          <a:p>
            <a:r>
              <a:rPr lang="en-GB" dirty="0"/>
              <a:t>However, preferences vary.</a:t>
            </a:r>
          </a:p>
          <a:p>
            <a:r>
              <a:rPr lang="en-GB" dirty="0"/>
              <a:t>Neurodiversity-affirming practice emphasises asking individuals how they wish to be described.</a:t>
            </a:r>
          </a:p>
          <a:p>
            <a:endParaRPr lang="en-GB" b="1" dirty="0"/>
          </a:p>
          <a:p>
            <a:r>
              <a:rPr lang="en-GB" b="1" dirty="0"/>
              <a:t>Discussion</a:t>
            </a:r>
          </a:p>
          <a:p>
            <a:r>
              <a:rPr lang="en-GB" dirty="0"/>
              <a:t>How does language influence professional decision-making?</a:t>
            </a:r>
          </a:p>
          <a:p>
            <a:endParaRPr lang="en-GB" b="1" dirty="0"/>
          </a:p>
          <a:p>
            <a:r>
              <a:rPr lang="en-GB" b="1" dirty="0"/>
              <a:t>References</a:t>
            </a:r>
          </a:p>
          <a:p>
            <a:r>
              <a:rPr lang="en-GB" dirty="0"/>
              <a:t>Kenny, L., Hattersley, C., Molins, B., et al. (2016). Which terms should be used to describe autism? </a:t>
            </a:r>
            <a:r>
              <a:rPr lang="en-GB" i="1" dirty="0"/>
              <a:t>Autism, 20</a:t>
            </a:r>
            <a:r>
              <a:rPr lang="en-GB" dirty="0"/>
              <a:t>(4), 442–462.</a:t>
            </a:r>
          </a:p>
          <a:p>
            <a:r>
              <a:rPr lang="en-GB" dirty="0"/>
              <a:t>Bottema-Beutel, K., Kapp, S. K., Lester, J., et al. (2021). Avoiding ableist language. </a:t>
            </a:r>
            <a:r>
              <a:rPr lang="en-GB" i="1" dirty="0"/>
              <a:t>Autism in Adulthood, 3</a:t>
            </a:r>
            <a:r>
              <a:rPr lang="en-GB" dirty="0"/>
              <a:t>(1), 18–29.</a:t>
            </a:r>
          </a:p>
          <a:p>
            <a:r>
              <a:rPr lang="en-GB" dirty="0"/>
              <a:t>Botha, M., Dibb, B., &amp; Frost, D. (2022). "Autism is me". </a:t>
            </a:r>
            <a:r>
              <a:rPr lang="en-GB" i="1" dirty="0"/>
              <a:t>Autism.</a:t>
            </a:r>
            <a:endParaRPr lang="en-GB" dirty="0"/>
          </a:p>
          <a:p>
            <a:endParaRPr lang="en-GB" dirty="0"/>
          </a:p>
        </p:txBody>
      </p:sp>
      <p:sp>
        <p:nvSpPr>
          <p:cNvPr id="4" name="Slide Number Placeholder 3">
            <a:extLst>
              <a:ext uri="{FF2B5EF4-FFF2-40B4-BE49-F238E27FC236}">
                <a16:creationId xmlns:a16="http://schemas.microsoft.com/office/drawing/2014/main" id="{3B1FA67C-14F5-0B8A-5B31-73FCF82F0C22}"/>
              </a:ext>
            </a:extLst>
          </p:cNvPr>
          <p:cNvSpPr>
            <a:spLocks noGrp="1"/>
          </p:cNvSpPr>
          <p:nvPr>
            <p:ph type="sldNum" sz="quarter" idx="5"/>
          </p:nvPr>
        </p:nvSpPr>
        <p:spPr/>
        <p:txBody>
          <a:bodyPr/>
          <a:lstStyle/>
          <a:p>
            <a:fld id="{F39506D7-DA99-4952-A178-BB6210B3F490}" type="slidenum">
              <a:rPr lang="en-GB" smtClean="0"/>
              <a:t>16</a:t>
            </a:fld>
            <a:endParaRPr lang="en-GB"/>
          </a:p>
        </p:txBody>
      </p:sp>
    </p:spTree>
    <p:extLst>
      <p:ext uri="{BB962C8B-B14F-4D97-AF65-F5344CB8AC3E}">
        <p14:creationId xmlns:p14="http://schemas.microsoft.com/office/powerpoint/2010/main" val="3760006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increasingly important area of research concerns the relationship between neurodivergence and trauma.</a:t>
            </a:r>
          </a:p>
          <a:p>
            <a:r>
              <a:rPr lang="en-GB" dirty="0"/>
              <a:t>Research indicates that neurodivergent children experience significantly elevated rates of:</a:t>
            </a:r>
          </a:p>
          <a:p>
            <a:r>
              <a:rPr lang="en-GB" dirty="0"/>
              <a:t>Bullying </a:t>
            </a:r>
          </a:p>
          <a:p>
            <a:r>
              <a:rPr lang="en-GB" dirty="0"/>
              <a:t>Victimisation </a:t>
            </a:r>
          </a:p>
          <a:p>
            <a:r>
              <a:rPr lang="en-GB" dirty="0"/>
              <a:t>Abuse </a:t>
            </a:r>
          </a:p>
          <a:p>
            <a:r>
              <a:rPr lang="en-GB" dirty="0"/>
              <a:t>Neglect </a:t>
            </a:r>
          </a:p>
          <a:p>
            <a:r>
              <a:rPr lang="en-GB" dirty="0"/>
              <a:t>Social exclusion </a:t>
            </a:r>
          </a:p>
          <a:p>
            <a:r>
              <a:rPr lang="en-GB" dirty="0"/>
              <a:t>Fang et al. (2022) found that neurodivergent children may be two to three times more likely to experience interpersonal trauma than their neurotypical peers.</a:t>
            </a:r>
          </a:p>
          <a:p>
            <a:r>
              <a:rPr lang="en-GB" dirty="0"/>
              <a:t>Importantly, neurodivergence itself does not cause trauma.</a:t>
            </a:r>
          </a:p>
          <a:p>
            <a:r>
              <a:rPr lang="en-GB" dirty="0"/>
              <a:t>Rather, increased vulnerability often emerges through social and environmental factors.</a:t>
            </a:r>
          </a:p>
          <a:p>
            <a:endParaRPr lang="en-GB" dirty="0"/>
          </a:p>
          <a:p>
            <a:r>
              <a:rPr lang="en-GB" b="1" dirty="0"/>
              <a:t>Trauma and Diagnostic Complexity</a:t>
            </a:r>
          </a:p>
          <a:p>
            <a:r>
              <a:rPr lang="en-GB" dirty="0"/>
              <a:t>Trauma and neurodevelopmental conditions can interact in several ways:</a:t>
            </a:r>
          </a:p>
          <a:p>
            <a:r>
              <a:rPr lang="en-GB" dirty="0"/>
              <a:t>Trauma can mimic neurodevelopmental symptoms. </a:t>
            </a:r>
          </a:p>
          <a:p>
            <a:r>
              <a:rPr lang="en-GB" dirty="0"/>
              <a:t>Trauma can exacerbate existing difficulties. </a:t>
            </a:r>
          </a:p>
          <a:p>
            <a:r>
              <a:rPr lang="en-GB" dirty="0"/>
              <a:t>Neurodevelopmental differences may increase vulnerability to victimisation. </a:t>
            </a:r>
          </a:p>
          <a:p>
            <a:r>
              <a:rPr lang="en-GB" dirty="0"/>
              <a:t>This creates diagnostic challenges.</a:t>
            </a:r>
          </a:p>
          <a:p>
            <a:r>
              <a:rPr lang="en-GB" dirty="0"/>
              <a:t>For example:</a:t>
            </a:r>
          </a:p>
          <a:p>
            <a:r>
              <a:rPr lang="en-GB" dirty="0"/>
              <a:t>Hypervigilance may resemble ADHD. </a:t>
            </a:r>
          </a:p>
          <a:p>
            <a:r>
              <a:rPr lang="en-GB" dirty="0"/>
              <a:t>Social withdrawal may resemble autistic social differences. </a:t>
            </a:r>
          </a:p>
          <a:p>
            <a:r>
              <a:rPr lang="en-GB" dirty="0"/>
              <a:t>Emotional dysregulation may occur in both trauma and ADHD. </a:t>
            </a:r>
          </a:p>
          <a:p>
            <a:endParaRPr lang="en-GB" dirty="0"/>
          </a:p>
          <a:p>
            <a:r>
              <a:rPr lang="en-GB" b="1" dirty="0"/>
              <a:t>Professional Implications</a:t>
            </a:r>
          </a:p>
          <a:p>
            <a:r>
              <a:rPr lang="en-GB" dirty="0"/>
              <a:t>Assessment must be:</a:t>
            </a:r>
          </a:p>
          <a:p>
            <a:r>
              <a:rPr lang="en-GB" dirty="0"/>
              <a:t>Trauma-informed </a:t>
            </a:r>
          </a:p>
          <a:p>
            <a:r>
              <a:rPr lang="en-GB" dirty="0"/>
              <a:t>Developmentally informed </a:t>
            </a:r>
          </a:p>
          <a:p>
            <a:r>
              <a:rPr lang="en-GB" dirty="0"/>
              <a:t>Culturally responsive </a:t>
            </a:r>
          </a:p>
          <a:p>
            <a:r>
              <a:rPr lang="en-GB" dirty="0"/>
              <a:t>Failure to recognise trauma may lead to inappropriate interventions.</a:t>
            </a:r>
          </a:p>
          <a:p>
            <a:endParaRPr lang="en-GB" dirty="0"/>
          </a:p>
          <a:p>
            <a:r>
              <a:rPr lang="en-GB" b="1" dirty="0"/>
              <a:t>References</a:t>
            </a:r>
          </a:p>
          <a:p>
            <a:r>
              <a:rPr lang="en-GB" dirty="0"/>
              <a:t>Fang, Z., </a:t>
            </a:r>
            <a:r>
              <a:rPr lang="en-GB" dirty="0" err="1"/>
              <a:t>Cernaianu</a:t>
            </a:r>
            <a:r>
              <a:rPr lang="en-GB" dirty="0"/>
              <a:t>, S., et al. (2022). Trauma exposure among children with developmental disabilities: A meta-analysis. </a:t>
            </a:r>
            <a:r>
              <a:rPr lang="en-GB" i="1" dirty="0"/>
              <a:t>Child Abuse &amp; Neglect.</a:t>
            </a:r>
            <a:endParaRPr lang="en-GB" dirty="0"/>
          </a:p>
          <a:p>
            <a:r>
              <a:rPr lang="en-GB" dirty="0"/>
              <a:t>Brown, N. M., Brown, S. N., Briggs, R. D., et al. (2017). Associations between ACEs and ADHD. </a:t>
            </a:r>
            <a:r>
              <a:rPr lang="en-GB" i="1" dirty="0"/>
              <a:t>Academic </a:t>
            </a:r>
            <a:r>
              <a:rPr lang="en-GB" i="1" dirty="0" err="1"/>
              <a:t>Pediatrics</a:t>
            </a:r>
            <a:r>
              <a:rPr lang="en-GB" i="1" dirty="0"/>
              <a:t>, 17</a:t>
            </a:r>
            <a:r>
              <a:rPr lang="en-GB" dirty="0"/>
              <a:t>(7), S52–S59.</a:t>
            </a:r>
          </a:p>
          <a:p>
            <a:r>
              <a:rPr lang="en-GB" dirty="0"/>
              <a:t>Perry, B. D., Pollard, R., Blakley, T., et al. (1995/2017). Trauma and neurodevelopment.</a:t>
            </a:r>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17</a:t>
            </a:fld>
            <a:endParaRPr lang="en-GB"/>
          </a:p>
        </p:txBody>
      </p:sp>
    </p:spTree>
    <p:extLst>
      <p:ext uri="{BB962C8B-B14F-4D97-AF65-F5344CB8AC3E}">
        <p14:creationId xmlns:p14="http://schemas.microsoft.com/office/powerpoint/2010/main" val="4044348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83D5D-677D-AE0D-1780-C083867FA9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01FEA0-35CD-8E70-0447-A38293C94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065BAB-17FF-66D6-1E7F-976D874E8981}"/>
              </a:ext>
            </a:extLst>
          </p:cNvPr>
          <p:cNvSpPr>
            <a:spLocks noGrp="1"/>
          </p:cNvSpPr>
          <p:nvPr>
            <p:ph type="body" idx="1"/>
          </p:nvPr>
        </p:nvSpPr>
        <p:spPr/>
        <p:txBody>
          <a:bodyPr/>
          <a:lstStyle/>
          <a:p>
            <a:r>
              <a:rPr lang="en-GB" dirty="0"/>
              <a:t>An increasingly important area of research concerns the relationship between neurodivergence and trauma.</a:t>
            </a:r>
          </a:p>
          <a:p>
            <a:r>
              <a:rPr lang="en-GB" dirty="0"/>
              <a:t>Research indicates that neurodivergent children experience significantly elevated rates of:</a:t>
            </a:r>
          </a:p>
          <a:p>
            <a:r>
              <a:rPr lang="en-GB" dirty="0"/>
              <a:t>Bullying </a:t>
            </a:r>
          </a:p>
          <a:p>
            <a:r>
              <a:rPr lang="en-GB" dirty="0"/>
              <a:t>Victimisation </a:t>
            </a:r>
          </a:p>
          <a:p>
            <a:r>
              <a:rPr lang="en-GB" dirty="0"/>
              <a:t>Abuse </a:t>
            </a:r>
          </a:p>
          <a:p>
            <a:r>
              <a:rPr lang="en-GB" dirty="0"/>
              <a:t>Neglect </a:t>
            </a:r>
          </a:p>
          <a:p>
            <a:r>
              <a:rPr lang="en-GB" dirty="0"/>
              <a:t>Social exclusion </a:t>
            </a:r>
          </a:p>
          <a:p>
            <a:r>
              <a:rPr lang="en-GB" dirty="0"/>
              <a:t>Fang et al. (2022) found that neurodivergent children may be two to three times more likely to experience interpersonal trauma than their neurotypical peers.</a:t>
            </a:r>
          </a:p>
          <a:p>
            <a:r>
              <a:rPr lang="en-GB" dirty="0"/>
              <a:t>Importantly, neurodivergence itself does not cause trauma.</a:t>
            </a:r>
          </a:p>
          <a:p>
            <a:r>
              <a:rPr lang="en-GB" dirty="0"/>
              <a:t>Rather, increased vulnerability often emerges through social and environmental factors.</a:t>
            </a:r>
          </a:p>
          <a:p>
            <a:endParaRPr lang="en-GB" dirty="0"/>
          </a:p>
          <a:p>
            <a:r>
              <a:rPr lang="en-GB" b="1" dirty="0"/>
              <a:t>Trauma and Diagnostic Complexity</a:t>
            </a:r>
          </a:p>
          <a:p>
            <a:r>
              <a:rPr lang="en-GB" dirty="0"/>
              <a:t>Trauma and neurodevelopmental conditions can interact in several ways:</a:t>
            </a:r>
          </a:p>
          <a:p>
            <a:r>
              <a:rPr lang="en-GB" dirty="0"/>
              <a:t>Trauma can mimic neurodevelopmental symptoms. </a:t>
            </a:r>
          </a:p>
          <a:p>
            <a:r>
              <a:rPr lang="en-GB" dirty="0"/>
              <a:t>Trauma can exacerbate existing difficulties. </a:t>
            </a:r>
          </a:p>
          <a:p>
            <a:r>
              <a:rPr lang="en-GB" dirty="0"/>
              <a:t>Neurodevelopmental differences may increase vulnerability to victimisation. </a:t>
            </a:r>
          </a:p>
          <a:p>
            <a:r>
              <a:rPr lang="en-GB" dirty="0"/>
              <a:t>This creates diagnostic challenges.</a:t>
            </a:r>
          </a:p>
          <a:p>
            <a:r>
              <a:rPr lang="en-GB" dirty="0"/>
              <a:t>For example:</a:t>
            </a:r>
          </a:p>
          <a:p>
            <a:r>
              <a:rPr lang="en-GB" dirty="0"/>
              <a:t>Hypervigilance may resemble ADHD. </a:t>
            </a:r>
          </a:p>
          <a:p>
            <a:r>
              <a:rPr lang="en-GB" dirty="0"/>
              <a:t>Social withdrawal may resemble autistic social differences. </a:t>
            </a:r>
          </a:p>
          <a:p>
            <a:r>
              <a:rPr lang="en-GB" dirty="0"/>
              <a:t>Emotional dysregulation may occur in both trauma and ADHD. </a:t>
            </a:r>
          </a:p>
          <a:p>
            <a:endParaRPr lang="en-GB" dirty="0"/>
          </a:p>
          <a:p>
            <a:r>
              <a:rPr lang="en-GB" b="1" dirty="0"/>
              <a:t>Professional Implications</a:t>
            </a:r>
          </a:p>
          <a:p>
            <a:r>
              <a:rPr lang="en-GB" dirty="0"/>
              <a:t>Assessment must be:</a:t>
            </a:r>
          </a:p>
          <a:p>
            <a:r>
              <a:rPr lang="en-GB" dirty="0"/>
              <a:t>Trauma-informed </a:t>
            </a:r>
          </a:p>
          <a:p>
            <a:r>
              <a:rPr lang="en-GB" dirty="0"/>
              <a:t>Developmentally informed </a:t>
            </a:r>
          </a:p>
          <a:p>
            <a:r>
              <a:rPr lang="en-GB" dirty="0"/>
              <a:t>Culturally responsive </a:t>
            </a:r>
          </a:p>
          <a:p>
            <a:r>
              <a:rPr lang="en-GB" dirty="0"/>
              <a:t>Failure to recognise trauma may lead to inappropriate interventions.</a:t>
            </a:r>
          </a:p>
          <a:p>
            <a:endParaRPr lang="en-GB" dirty="0"/>
          </a:p>
          <a:p>
            <a:r>
              <a:rPr lang="en-GB" b="1" dirty="0"/>
              <a:t>References</a:t>
            </a:r>
          </a:p>
          <a:p>
            <a:r>
              <a:rPr lang="en-GB" dirty="0"/>
              <a:t>Fang, Z., </a:t>
            </a:r>
            <a:r>
              <a:rPr lang="en-GB" dirty="0" err="1"/>
              <a:t>Cernaianu</a:t>
            </a:r>
            <a:r>
              <a:rPr lang="en-GB" dirty="0"/>
              <a:t>, S., et al. (2022). Trauma exposure among children with developmental disabilities: A meta-analysis. </a:t>
            </a:r>
            <a:r>
              <a:rPr lang="en-GB" i="1" dirty="0"/>
              <a:t>Child Abuse &amp; Neglect.</a:t>
            </a:r>
            <a:endParaRPr lang="en-GB" dirty="0"/>
          </a:p>
          <a:p>
            <a:r>
              <a:rPr lang="en-GB" dirty="0"/>
              <a:t>Brown, N. M., Brown, S. N., Briggs, R. D., et al. (2017). Associations between ACEs and ADHD. </a:t>
            </a:r>
            <a:r>
              <a:rPr lang="en-GB" i="1" dirty="0"/>
              <a:t>Academic </a:t>
            </a:r>
            <a:r>
              <a:rPr lang="en-GB" i="1" dirty="0" err="1"/>
              <a:t>Pediatrics</a:t>
            </a:r>
            <a:r>
              <a:rPr lang="en-GB" i="1" dirty="0"/>
              <a:t>, 17</a:t>
            </a:r>
            <a:r>
              <a:rPr lang="en-GB" dirty="0"/>
              <a:t>(7), S52–S59.</a:t>
            </a:r>
          </a:p>
          <a:p>
            <a:r>
              <a:rPr lang="en-GB" dirty="0"/>
              <a:t>Perry, B. D., Pollard, R., Blakley, T., et al. (1995/2017). Trauma and neurodevelopment.</a:t>
            </a:r>
          </a:p>
          <a:p>
            <a:endParaRPr lang="en-GB" dirty="0"/>
          </a:p>
        </p:txBody>
      </p:sp>
      <p:sp>
        <p:nvSpPr>
          <p:cNvPr id="4" name="Slide Number Placeholder 3">
            <a:extLst>
              <a:ext uri="{FF2B5EF4-FFF2-40B4-BE49-F238E27FC236}">
                <a16:creationId xmlns:a16="http://schemas.microsoft.com/office/drawing/2014/main" id="{6E770BBD-FF9F-AF48-063E-F1BA0B42F9BB}"/>
              </a:ext>
            </a:extLst>
          </p:cNvPr>
          <p:cNvSpPr>
            <a:spLocks noGrp="1"/>
          </p:cNvSpPr>
          <p:nvPr>
            <p:ph type="sldNum" sz="quarter" idx="5"/>
          </p:nvPr>
        </p:nvSpPr>
        <p:spPr/>
        <p:txBody>
          <a:bodyPr/>
          <a:lstStyle/>
          <a:p>
            <a:fld id="{F39506D7-DA99-4952-A178-BB6210B3F490}" type="slidenum">
              <a:rPr lang="en-GB" smtClean="0"/>
              <a:t>18</a:t>
            </a:fld>
            <a:endParaRPr lang="en-GB"/>
          </a:p>
        </p:txBody>
      </p:sp>
    </p:spTree>
    <p:extLst>
      <p:ext uri="{BB962C8B-B14F-4D97-AF65-F5344CB8AC3E}">
        <p14:creationId xmlns:p14="http://schemas.microsoft.com/office/powerpoint/2010/main" val="3105754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19</a:t>
            </a:fld>
            <a:endParaRPr lang="en-GB"/>
          </a:p>
        </p:txBody>
      </p:sp>
    </p:spTree>
    <p:extLst>
      <p:ext uri="{BB962C8B-B14F-4D97-AF65-F5344CB8AC3E}">
        <p14:creationId xmlns:p14="http://schemas.microsoft.com/office/powerpoint/2010/main" val="4286061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F30BE-AF0B-5A16-8270-9B541C52AC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FB740-F757-A390-2761-C7D1036CA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6EB714-F935-1329-FCE1-5D6763916C7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8933E02-EB4E-0CDA-128D-4BAA9B878178}"/>
              </a:ext>
            </a:extLst>
          </p:cNvPr>
          <p:cNvSpPr>
            <a:spLocks noGrp="1"/>
          </p:cNvSpPr>
          <p:nvPr>
            <p:ph type="sldNum" sz="quarter" idx="5"/>
          </p:nvPr>
        </p:nvSpPr>
        <p:spPr/>
        <p:txBody>
          <a:bodyPr/>
          <a:lstStyle/>
          <a:p>
            <a:fld id="{F39506D7-DA99-4952-A178-BB6210B3F490}" type="slidenum">
              <a:rPr lang="en-GB" smtClean="0"/>
              <a:t>20</a:t>
            </a:fld>
            <a:endParaRPr lang="en-GB"/>
          </a:p>
        </p:txBody>
      </p:sp>
    </p:spTree>
    <p:extLst>
      <p:ext uri="{BB962C8B-B14F-4D97-AF65-F5344CB8AC3E}">
        <p14:creationId xmlns:p14="http://schemas.microsoft.com/office/powerpoint/2010/main" val="4009066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discussing </a:t>
            </a:r>
            <a:r>
              <a:rPr lang="en-GB" b="1" dirty="0"/>
              <a:t>intersectionality and neurodivergence</a:t>
            </a:r>
            <a:r>
              <a:rPr lang="en-GB" dirty="0"/>
              <a:t>, it is important for MA students to understand that neurodivergent learners do not experience school solely through the lens of autism, ADHD, dyslexia, or other neurodevelopmental differences. Their experiences are shaped by the interaction of multiple identities and systems of power, including race, ethnicity, gender, social class, language, religion, sexuality, and disability. A neurodiversity-affirming school therefore needs to move beyond "one-size-fits-all" inclusion and actively address structural inequities.</a:t>
            </a:r>
          </a:p>
        </p:txBody>
      </p:sp>
      <p:sp>
        <p:nvSpPr>
          <p:cNvPr id="4" name="Slide Number Placeholder 3"/>
          <p:cNvSpPr>
            <a:spLocks noGrp="1"/>
          </p:cNvSpPr>
          <p:nvPr>
            <p:ph type="sldNum" sz="quarter" idx="5"/>
          </p:nvPr>
        </p:nvSpPr>
        <p:spPr/>
        <p:txBody>
          <a:bodyPr/>
          <a:lstStyle/>
          <a:p>
            <a:fld id="{F39506D7-DA99-4952-A178-BB6210B3F490}" type="slidenum">
              <a:rPr lang="en-GB" smtClean="0"/>
              <a:t>23</a:t>
            </a:fld>
            <a:endParaRPr lang="en-GB"/>
          </a:p>
        </p:txBody>
      </p:sp>
    </p:spTree>
    <p:extLst>
      <p:ext uri="{BB962C8B-B14F-4D97-AF65-F5344CB8AC3E}">
        <p14:creationId xmlns:p14="http://schemas.microsoft.com/office/powerpoint/2010/main" val="3985887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3D23-A025-1468-FBE2-7B896BF3F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DFFE7-EDDE-86AC-FE19-EED843DB0F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14B6E9-517C-6B0C-8043-FDFF6F34C27E}"/>
              </a:ext>
            </a:extLst>
          </p:cNvPr>
          <p:cNvSpPr>
            <a:spLocks noGrp="1"/>
          </p:cNvSpPr>
          <p:nvPr>
            <p:ph type="body" idx="1"/>
          </p:nvPr>
        </p:nvSpPr>
        <p:spPr/>
        <p:txBody>
          <a:bodyPr/>
          <a:lstStyle/>
          <a:p>
            <a:r>
              <a:rPr lang="en-GB" dirty="0"/>
              <a:t>When discussing </a:t>
            </a:r>
            <a:r>
              <a:rPr lang="en-GB" b="1" dirty="0"/>
              <a:t>intersectionality and neurodivergence</a:t>
            </a:r>
            <a:r>
              <a:rPr lang="en-GB" dirty="0"/>
              <a:t>, it is important for MA students to understand that neurodivergent learners do not experience school solely through the lens of autism, ADHD, dyslexia, or other neurodevelopmental differences. Their experiences are shaped by the interaction of multiple identities and systems of power, including race, ethnicity, gender, social class, language, religion, sexuality, and disability. A neurodiversity-affirming school therefore needs to move beyond "one-size-fits-all" inclusion and actively address structural inequities.</a:t>
            </a:r>
          </a:p>
        </p:txBody>
      </p:sp>
      <p:sp>
        <p:nvSpPr>
          <p:cNvPr id="4" name="Slide Number Placeholder 3">
            <a:extLst>
              <a:ext uri="{FF2B5EF4-FFF2-40B4-BE49-F238E27FC236}">
                <a16:creationId xmlns:a16="http://schemas.microsoft.com/office/drawing/2014/main" id="{2C446244-7042-A778-33AE-BC0377229EC4}"/>
              </a:ext>
            </a:extLst>
          </p:cNvPr>
          <p:cNvSpPr>
            <a:spLocks noGrp="1"/>
          </p:cNvSpPr>
          <p:nvPr>
            <p:ph type="sldNum" sz="quarter" idx="5"/>
          </p:nvPr>
        </p:nvSpPr>
        <p:spPr/>
        <p:txBody>
          <a:bodyPr/>
          <a:lstStyle/>
          <a:p>
            <a:fld id="{F39506D7-DA99-4952-A178-BB6210B3F490}" type="slidenum">
              <a:rPr lang="en-GB" smtClean="0"/>
              <a:t>24</a:t>
            </a:fld>
            <a:endParaRPr lang="en-GB"/>
          </a:p>
        </p:txBody>
      </p:sp>
    </p:spTree>
    <p:extLst>
      <p:ext uri="{BB962C8B-B14F-4D97-AF65-F5344CB8AC3E}">
        <p14:creationId xmlns:p14="http://schemas.microsoft.com/office/powerpoint/2010/main" val="4240627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1AF1E-6029-E7FE-887B-E6190D90EE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65B9CB-91BF-9477-AF55-3A888A941D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A670B-7403-2CB8-A817-2A7EA1148167}"/>
              </a:ext>
            </a:extLst>
          </p:cNvPr>
          <p:cNvSpPr>
            <a:spLocks noGrp="1"/>
          </p:cNvSpPr>
          <p:nvPr>
            <p:ph type="body" idx="1"/>
          </p:nvPr>
        </p:nvSpPr>
        <p:spPr/>
        <p:txBody>
          <a:bodyPr/>
          <a:lstStyle/>
          <a:p>
            <a:endParaRPr lang="en-GB" dirty="0"/>
          </a:p>
          <a:p>
            <a:r>
              <a:rPr lang="en-GB" dirty="0"/>
              <a:t>Ask students:</a:t>
            </a:r>
          </a:p>
          <a:p>
            <a:r>
              <a:rPr lang="en-GB" dirty="0"/>
              <a:t>"Who gets identified, who gets missed, and who gets labelled?"</a:t>
            </a:r>
          </a:p>
          <a:p>
            <a:r>
              <a:rPr lang="en-GB" dirty="0"/>
              <a:t>This often reveals how diagnosis can reflect social power structures rather than objective observation alone.</a:t>
            </a:r>
          </a:p>
          <a:p>
            <a:r>
              <a:rPr lang="en-GB" dirty="0" err="1"/>
              <a:t>clusion</a:t>
            </a:r>
            <a:r>
              <a:rPr lang="en-GB" dirty="0"/>
              <a:t> and actively address structural inequities.</a:t>
            </a:r>
          </a:p>
        </p:txBody>
      </p:sp>
      <p:sp>
        <p:nvSpPr>
          <p:cNvPr id="4" name="Slide Number Placeholder 3">
            <a:extLst>
              <a:ext uri="{FF2B5EF4-FFF2-40B4-BE49-F238E27FC236}">
                <a16:creationId xmlns:a16="http://schemas.microsoft.com/office/drawing/2014/main" id="{ACC17CCD-2489-DE15-1C83-4782BFDB8B05}"/>
              </a:ext>
            </a:extLst>
          </p:cNvPr>
          <p:cNvSpPr>
            <a:spLocks noGrp="1"/>
          </p:cNvSpPr>
          <p:nvPr>
            <p:ph type="sldNum" sz="quarter" idx="5"/>
          </p:nvPr>
        </p:nvSpPr>
        <p:spPr/>
        <p:txBody>
          <a:bodyPr/>
          <a:lstStyle/>
          <a:p>
            <a:fld id="{F39506D7-DA99-4952-A178-BB6210B3F490}" type="slidenum">
              <a:rPr lang="en-GB" smtClean="0"/>
              <a:t>25</a:t>
            </a:fld>
            <a:endParaRPr lang="en-GB"/>
          </a:p>
        </p:txBody>
      </p:sp>
    </p:spTree>
    <p:extLst>
      <p:ext uri="{BB962C8B-B14F-4D97-AF65-F5344CB8AC3E}">
        <p14:creationId xmlns:p14="http://schemas.microsoft.com/office/powerpoint/2010/main" val="8789833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004BD-6E21-DA26-D907-92A329B22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1E473-70C3-84D1-2B09-975FFEDDAF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60F549-4F3D-8C32-F985-54F26F66A16D}"/>
              </a:ext>
            </a:extLst>
          </p:cNvPr>
          <p:cNvSpPr>
            <a:spLocks noGrp="1"/>
          </p:cNvSpPr>
          <p:nvPr>
            <p:ph type="body" idx="1"/>
          </p:nvPr>
        </p:nvSpPr>
        <p:spPr/>
        <p:txBody>
          <a:bodyPr/>
          <a:lstStyle/>
          <a:p>
            <a:endParaRPr lang="en-GB" dirty="0"/>
          </a:p>
          <a:p>
            <a:r>
              <a:rPr lang="en-GB" dirty="0"/>
              <a:t>Ask students:</a:t>
            </a:r>
          </a:p>
          <a:p>
            <a:r>
              <a:rPr lang="en-GB" dirty="0"/>
              <a:t>"Who gets identified, who gets missed, and who gets labelled?"</a:t>
            </a:r>
          </a:p>
          <a:p>
            <a:r>
              <a:rPr lang="en-GB" dirty="0"/>
              <a:t>This often reveals how diagnosis can reflect social power structures rather than objective observation alone.</a:t>
            </a:r>
          </a:p>
          <a:p>
            <a:r>
              <a:rPr lang="en-GB" dirty="0" err="1"/>
              <a:t>clusion</a:t>
            </a:r>
            <a:r>
              <a:rPr lang="en-GB" dirty="0"/>
              <a:t> and actively address structural inequities.</a:t>
            </a:r>
          </a:p>
        </p:txBody>
      </p:sp>
      <p:sp>
        <p:nvSpPr>
          <p:cNvPr id="4" name="Slide Number Placeholder 3">
            <a:extLst>
              <a:ext uri="{FF2B5EF4-FFF2-40B4-BE49-F238E27FC236}">
                <a16:creationId xmlns:a16="http://schemas.microsoft.com/office/drawing/2014/main" id="{E819D3A1-1EC5-B037-AEF4-9AE976E5C72E}"/>
              </a:ext>
            </a:extLst>
          </p:cNvPr>
          <p:cNvSpPr>
            <a:spLocks noGrp="1"/>
          </p:cNvSpPr>
          <p:nvPr>
            <p:ph type="sldNum" sz="quarter" idx="5"/>
          </p:nvPr>
        </p:nvSpPr>
        <p:spPr/>
        <p:txBody>
          <a:bodyPr/>
          <a:lstStyle/>
          <a:p>
            <a:fld id="{F39506D7-DA99-4952-A178-BB6210B3F490}" type="slidenum">
              <a:rPr lang="en-GB" smtClean="0"/>
              <a:t>26</a:t>
            </a:fld>
            <a:endParaRPr lang="en-GB"/>
          </a:p>
        </p:txBody>
      </p:sp>
    </p:spTree>
    <p:extLst>
      <p:ext uri="{BB962C8B-B14F-4D97-AF65-F5344CB8AC3E}">
        <p14:creationId xmlns:p14="http://schemas.microsoft.com/office/powerpoint/2010/main" val="3428382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3D7B8-158E-BB59-706F-9F8C7B112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B06890-EB8C-A890-D110-7B24141D52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2296C-D97E-7B58-EE60-0A9F514F435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8F6FED5-C6E2-9F4A-6954-C8F9FB5096A9}"/>
              </a:ext>
            </a:extLst>
          </p:cNvPr>
          <p:cNvSpPr>
            <a:spLocks noGrp="1"/>
          </p:cNvSpPr>
          <p:nvPr>
            <p:ph type="sldNum" sz="quarter" idx="5"/>
          </p:nvPr>
        </p:nvSpPr>
        <p:spPr/>
        <p:txBody>
          <a:bodyPr/>
          <a:lstStyle/>
          <a:p>
            <a:fld id="{F39506D7-DA99-4952-A178-BB6210B3F490}" type="slidenum">
              <a:rPr lang="en-GB" smtClean="0"/>
              <a:t>27</a:t>
            </a:fld>
            <a:endParaRPr lang="en-GB"/>
          </a:p>
        </p:txBody>
      </p:sp>
    </p:spTree>
    <p:extLst>
      <p:ext uri="{BB962C8B-B14F-4D97-AF65-F5344CB8AC3E}">
        <p14:creationId xmlns:p14="http://schemas.microsoft.com/office/powerpoint/2010/main" val="1348878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60665-449E-EE26-6BE2-C03792BBDE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43C3C7-5428-6909-73FC-A9A65A15D2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4264E-1771-523A-130A-633CAD15142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5922352-1D6E-A46C-53F8-AB6877CDBA48}"/>
              </a:ext>
            </a:extLst>
          </p:cNvPr>
          <p:cNvSpPr>
            <a:spLocks noGrp="1"/>
          </p:cNvSpPr>
          <p:nvPr>
            <p:ph type="sldNum" sz="quarter" idx="5"/>
          </p:nvPr>
        </p:nvSpPr>
        <p:spPr/>
        <p:txBody>
          <a:bodyPr/>
          <a:lstStyle/>
          <a:p>
            <a:fld id="{F39506D7-DA99-4952-A178-BB6210B3F490}" type="slidenum">
              <a:rPr lang="en-GB" smtClean="0"/>
              <a:t>28</a:t>
            </a:fld>
            <a:endParaRPr lang="en-GB"/>
          </a:p>
        </p:txBody>
      </p:sp>
    </p:spTree>
    <p:extLst>
      <p:ext uri="{BB962C8B-B14F-4D97-AF65-F5344CB8AC3E}">
        <p14:creationId xmlns:p14="http://schemas.microsoft.com/office/powerpoint/2010/main" val="989416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29</a:t>
            </a:fld>
            <a:endParaRPr lang="en-GB"/>
          </a:p>
        </p:txBody>
      </p:sp>
    </p:spTree>
    <p:extLst>
      <p:ext uri="{BB962C8B-B14F-4D97-AF65-F5344CB8AC3E}">
        <p14:creationId xmlns:p14="http://schemas.microsoft.com/office/powerpoint/2010/main" val="40476971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A5F10-E80A-B6AA-C9C1-5938DA9BF9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8504C6-9346-E77B-9A19-51ECDE3ABD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074A77-4FD1-2249-3DDD-924AA7A1B1B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51D39F-B2B5-A02B-C3C8-6FA650DB70C6}"/>
              </a:ext>
            </a:extLst>
          </p:cNvPr>
          <p:cNvSpPr>
            <a:spLocks noGrp="1"/>
          </p:cNvSpPr>
          <p:nvPr>
            <p:ph type="sldNum" sz="quarter" idx="5"/>
          </p:nvPr>
        </p:nvSpPr>
        <p:spPr/>
        <p:txBody>
          <a:bodyPr/>
          <a:lstStyle/>
          <a:p>
            <a:fld id="{F39506D7-DA99-4952-A178-BB6210B3F490}" type="slidenum">
              <a:rPr lang="en-GB" smtClean="0"/>
              <a:t>30</a:t>
            </a:fld>
            <a:endParaRPr lang="en-GB"/>
          </a:p>
        </p:txBody>
      </p:sp>
    </p:spTree>
    <p:extLst>
      <p:ext uri="{BB962C8B-B14F-4D97-AF65-F5344CB8AC3E}">
        <p14:creationId xmlns:p14="http://schemas.microsoft.com/office/powerpoint/2010/main" val="5981570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2231D-58C7-71EC-5E27-D83C0D2AD6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C9E523-ADAC-BDE8-5611-6AD0702FB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1E61FF-1BF4-7BF1-0FED-020DB7F8501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0205929-8F67-7E40-2078-051F50EFCF79}"/>
              </a:ext>
            </a:extLst>
          </p:cNvPr>
          <p:cNvSpPr>
            <a:spLocks noGrp="1"/>
          </p:cNvSpPr>
          <p:nvPr>
            <p:ph type="sldNum" sz="quarter" idx="5"/>
          </p:nvPr>
        </p:nvSpPr>
        <p:spPr/>
        <p:txBody>
          <a:bodyPr/>
          <a:lstStyle/>
          <a:p>
            <a:fld id="{F39506D7-DA99-4952-A178-BB6210B3F490}" type="slidenum">
              <a:rPr lang="en-GB" smtClean="0"/>
              <a:t>31</a:t>
            </a:fld>
            <a:endParaRPr lang="en-GB"/>
          </a:p>
        </p:txBody>
      </p:sp>
    </p:spTree>
    <p:extLst>
      <p:ext uri="{BB962C8B-B14F-4D97-AF65-F5344CB8AC3E}">
        <p14:creationId xmlns:p14="http://schemas.microsoft.com/office/powerpoint/2010/main" val="34610220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5C39A-CE84-18E5-EB54-286CCF1BD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5B5487-94DE-86BA-D914-533B5970E1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CCBDA7-FF01-A083-37EE-0C92329A476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EF11594-A6FF-E70D-B558-B6423FDD7D33}"/>
              </a:ext>
            </a:extLst>
          </p:cNvPr>
          <p:cNvSpPr>
            <a:spLocks noGrp="1"/>
          </p:cNvSpPr>
          <p:nvPr>
            <p:ph type="sldNum" sz="quarter" idx="5"/>
          </p:nvPr>
        </p:nvSpPr>
        <p:spPr/>
        <p:txBody>
          <a:bodyPr/>
          <a:lstStyle/>
          <a:p>
            <a:fld id="{F39506D7-DA99-4952-A178-BB6210B3F490}" type="slidenum">
              <a:rPr lang="en-GB" smtClean="0"/>
              <a:t>32</a:t>
            </a:fld>
            <a:endParaRPr lang="en-GB"/>
          </a:p>
        </p:txBody>
      </p:sp>
    </p:spTree>
    <p:extLst>
      <p:ext uri="{BB962C8B-B14F-4D97-AF65-F5344CB8AC3E}">
        <p14:creationId xmlns:p14="http://schemas.microsoft.com/office/powerpoint/2010/main" val="2171935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a particularly important concept within contemporary neurodiversity research because it helps explain why many mental health difficulties experienced by neurodivergent individuals may not be inherent to autism, ADHD, or other neurodevelopmental differences themselves, but rather emerge from chronic efforts to navigate environments designed around neurotypical expectations.</a:t>
            </a:r>
          </a:p>
          <a:p>
            <a:endParaRPr lang="en-GB" dirty="0"/>
          </a:p>
          <a:p>
            <a:r>
              <a:rPr lang="en-GB" dirty="0"/>
              <a:t>Many neurodivergent individuals learn from an early age that their natural ways of communicating, moving, learning, or interacting are viewed as unusual, inappropriate, or problematic. As a result, they may engage in significant efforts to suppress neurodivergent traits and imitate neurotypical behaviours.</a:t>
            </a:r>
          </a:p>
          <a:p>
            <a:r>
              <a:rPr lang="en-GB" dirty="0"/>
              <a:t>Examples include:</a:t>
            </a:r>
          </a:p>
          <a:p>
            <a:r>
              <a:rPr lang="en-GB" dirty="0"/>
              <a:t>Forcing eye contact despite discomfort. </a:t>
            </a:r>
          </a:p>
          <a:p>
            <a:r>
              <a:rPr lang="en-GB" dirty="0"/>
              <a:t>Rehearsing conversations in advance. </a:t>
            </a:r>
          </a:p>
          <a:p>
            <a:r>
              <a:rPr lang="en-GB" dirty="0"/>
              <a:t>Suppressing stimming behaviours. </a:t>
            </a:r>
          </a:p>
          <a:p>
            <a:r>
              <a:rPr lang="en-GB" dirty="0"/>
              <a:t>Monitoring facial expressions. </a:t>
            </a:r>
          </a:p>
          <a:p>
            <a:r>
              <a:rPr lang="en-GB" dirty="0"/>
              <a:t>Constantly analysing social interactions. </a:t>
            </a:r>
          </a:p>
          <a:p>
            <a:r>
              <a:rPr lang="en-GB" dirty="0"/>
              <a:t>Concealing sensory distress. </a:t>
            </a:r>
          </a:p>
          <a:p>
            <a:r>
              <a:rPr lang="en-GB" dirty="0"/>
              <a:t>Avoiding disclosure of neurodivergent identity. </a:t>
            </a:r>
          </a:p>
          <a:p>
            <a:r>
              <a:rPr lang="en-GB" dirty="0"/>
              <a:t>While these strategies may facilitate social acceptance, they often require substantial cognitive and emotional effort.</a:t>
            </a:r>
          </a:p>
          <a:p>
            <a:r>
              <a:rPr lang="en-GB" dirty="0"/>
              <a:t>Researchers increasingly describe this process as a form of chronic adaptation to social expectations rather than evidence of successful adjustment.</a:t>
            </a:r>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33</a:t>
            </a:fld>
            <a:endParaRPr lang="en-GB"/>
          </a:p>
        </p:txBody>
      </p:sp>
    </p:spTree>
    <p:extLst>
      <p:ext uri="{BB962C8B-B14F-4D97-AF65-F5344CB8AC3E}">
        <p14:creationId xmlns:p14="http://schemas.microsoft.com/office/powerpoint/2010/main" val="37383108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715FB-0D8C-DAB3-43B0-97314C83F4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042296-8E14-C66D-4122-87C6295C6C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16776D-4347-FECB-33F0-656E70F0841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a particularly important concept within contemporary neurodiversity research because it helps explain why many mental health difficulties experienced by neurodivergent individuals may not be inherent to autism, ADHD, or other neurodevelopmental differences themselves, but rather emerge from chronic efforts to navigate environments designed around neurotypical expectations.</a:t>
            </a:r>
          </a:p>
          <a:p>
            <a:endParaRPr lang="en-GB" dirty="0"/>
          </a:p>
          <a:p>
            <a:r>
              <a:rPr lang="en-GB" dirty="0"/>
              <a:t>Many neurodivergent individuals learn from an early age that their natural ways of communicating, moving, learning, or interacting are viewed as unusual, inappropriate, or problematic. As a result, they may engage in significant efforts to suppress neurodivergent traits and imitate neurotypical behaviours.</a:t>
            </a:r>
          </a:p>
          <a:p>
            <a:r>
              <a:rPr lang="en-GB" dirty="0"/>
              <a:t>Examples include:</a:t>
            </a:r>
          </a:p>
          <a:p>
            <a:r>
              <a:rPr lang="en-GB" dirty="0"/>
              <a:t>Forcing eye contact despite discomfort. </a:t>
            </a:r>
          </a:p>
          <a:p>
            <a:r>
              <a:rPr lang="en-GB" dirty="0"/>
              <a:t>Rehearsing conversations in advance. </a:t>
            </a:r>
          </a:p>
          <a:p>
            <a:r>
              <a:rPr lang="en-GB" dirty="0"/>
              <a:t>Suppressing stimming behaviours. </a:t>
            </a:r>
          </a:p>
          <a:p>
            <a:r>
              <a:rPr lang="en-GB" dirty="0"/>
              <a:t>Monitoring facial expressions. </a:t>
            </a:r>
          </a:p>
          <a:p>
            <a:r>
              <a:rPr lang="en-GB" dirty="0"/>
              <a:t>Constantly analysing social interactions. </a:t>
            </a:r>
          </a:p>
          <a:p>
            <a:r>
              <a:rPr lang="en-GB" dirty="0"/>
              <a:t>Concealing sensory distress. </a:t>
            </a:r>
          </a:p>
          <a:p>
            <a:r>
              <a:rPr lang="en-GB" dirty="0"/>
              <a:t>Avoiding disclosure of neurodivergent identity. </a:t>
            </a:r>
          </a:p>
          <a:p>
            <a:r>
              <a:rPr lang="en-GB" dirty="0"/>
              <a:t>While these strategies may facilitate social acceptance, they often require substantial cognitive and emotional effort.</a:t>
            </a:r>
          </a:p>
          <a:p>
            <a:r>
              <a:rPr lang="en-GB" dirty="0"/>
              <a:t>Researchers increasingly describe this process as a form of chronic adaptation to social expectations rather than evidence of successful adjustment.</a:t>
            </a:r>
          </a:p>
          <a:p>
            <a:endParaRPr lang="en-GB" dirty="0"/>
          </a:p>
        </p:txBody>
      </p:sp>
      <p:sp>
        <p:nvSpPr>
          <p:cNvPr id="4" name="Slide Number Placeholder 3">
            <a:extLst>
              <a:ext uri="{FF2B5EF4-FFF2-40B4-BE49-F238E27FC236}">
                <a16:creationId xmlns:a16="http://schemas.microsoft.com/office/drawing/2014/main" id="{8073C219-45EB-258E-3054-65527A602CF9}"/>
              </a:ext>
            </a:extLst>
          </p:cNvPr>
          <p:cNvSpPr>
            <a:spLocks noGrp="1"/>
          </p:cNvSpPr>
          <p:nvPr>
            <p:ph type="sldNum" sz="quarter" idx="5"/>
          </p:nvPr>
        </p:nvSpPr>
        <p:spPr/>
        <p:txBody>
          <a:bodyPr/>
          <a:lstStyle/>
          <a:p>
            <a:fld id="{F39506D7-DA99-4952-A178-BB6210B3F490}" type="slidenum">
              <a:rPr lang="en-GB" smtClean="0"/>
              <a:t>34</a:t>
            </a:fld>
            <a:endParaRPr lang="en-GB"/>
          </a:p>
        </p:txBody>
      </p:sp>
    </p:spTree>
    <p:extLst>
      <p:ext uri="{BB962C8B-B14F-4D97-AF65-F5344CB8AC3E}">
        <p14:creationId xmlns:p14="http://schemas.microsoft.com/office/powerpoint/2010/main" val="3413757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1AECD-ABFA-6109-9615-D881EA7FD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C5C093-7A84-16B9-FDA7-BC0ED97BA1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C8DFBF-62E3-CFA3-AEB5-B24D564B5B19}"/>
              </a:ext>
            </a:extLst>
          </p:cNvPr>
          <p:cNvSpPr>
            <a:spLocks noGrp="1"/>
          </p:cNvSpPr>
          <p:nvPr>
            <p:ph type="body" idx="1"/>
          </p:nvPr>
        </p:nvSpPr>
        <p:spPr/>
        <p:txBody>
          <a:bodyPr/>
          <a:lstStyle/>
          <a:p>
            <a:r>
              <a:rPr lang="en-GB" dirty="0"/>
              <a:t>Emerging evidence suggests that anxiety, depression, burnout, and reduced wellbeing among many neurodivergent individuals may arise not only from neurodevelopmental differences themselves, but also from the cumulative psychological cost of masking, stigma, minority stress, and sustained pressure to conform to neurotypical norms.</a:t>
            </a:r>
          </a:p>
          <a:p>
            <a:endParaRPr lang="en-GB" dirty="0"/>
          </a:p>
          <a:p>
            <a:r>
              <a:rPr lang="en-GB" dirty="0"/>
              <a:t>Ask students:</a:t>
            </a:r>
          </a:p>
          <a:p>
            <a:r>
              <a:rPr lang="en-GB" dirty="0"/>
              <a:t>If a neurodivergent person experiences anxiety because they spend every day suppressing natural behaviours, should the intervention focus on reducing the anxiety, reducing the need to mask, or both?</a:t>
            </a:r>
          </a:p>
          <a:p>
            <a:endParaRPr lang="en-GB" dirty="0"/>
          </a:p>
          <a:p>
            <a:r>
              <a:rPr lang="en-GB" b="1" dirty="0"/>
              <a:t>Key Peer-Reviewed References</a:t>
            </a:r>
          </a:p>
          <a:p>
            <a:r>
              <a:rPr lang="en-GB" dirty="0"/>
              <a:t>Botha, M., &amp; Frost, D. M. (2020). Extending the Minority Stress Model to understand mental health problems experienced by the autistic population. </a:t>
            </a:r>
            <a:r>
              <a:rPr lang="en-GB" i="1" dirty="0"/>
              <a:t>Autism in Adulthood, 2</a:t>
            </a:r>
            <a:r>
              <a:rPr lang="en-GB" dirty="0"/>
              <a:t>(1), 20–34. </a:t>
            </a:r>
          </a:p>
          <a:p>
            <a:r>
              <a:rPr lang="en-GB" dirty="0"/>
              <a:t>Cage, E., &amp; Troxell-Whitman, Z. (2019). Understanding the reasons, contexts and costs of camouflaging. </a:t>
            </a:r>
            <a:r>
              <a:rPr lang="en-GB" i="1" dirty="0"/>
              <a:t>Journal of Autism and Developmental Disorders, 49</a:t>
            </a:r>
            <a:r>
              <a:rPr lang="en-GB" dirty="0"/>
              <a:t>(5), 1899–1911. </a:t>
            </a:r>
          </a:p>
          <a:p>
            <a:r>
              <a:rPr lang="en-GB" dirty="0"/>
              <a:t>Hull, L., Petrides, K. V., Allison, C., et al. (2020). Development and validation of the Camouflaging Autistic Traits Questionnaire (CAT-Q). </a:t>
            </a:r>
            <a:r>
              <a:rPr lang="en-GB" i="1" dirty="0"/>
              <a:t>Journal of Autism and Developmental Disorders, 49</a:t>
            </a:r>
            <a:r>
              <a:rPr lang="en-GB" dirty="0"/>
              <a:t>, 819–833. </a:t>
            </a:r>
          </a:p>
          <a:p>
            <a:r>
              <a:rPr lang="en-GB" dirty="0"/>
              <a:t>Raymaker, D. M., Teo, A. R., Steckler, N. A., et al. (2020). Having all of your internal resources exhausted beyond measure and being left with no clean-up crew: Defining autistic burnout. </a:t>
            </a:r>
            <a:r>
              <a:rPr lang="en-GB" i="1" dirty="0"/>
              <a:t>Autism in Adulthood, 2</a:t>
            </a:r>
            <a:r>
              <a:rPr lang="en-GB" dirty="0"/>
              <a:t>(2), 132–143. </a:t>
            </a:r>
          </a:p>
          <a:p>
            <a:r>
              <a:rPr lang="en-GB" dirty="0"/>
              <a:t>Botha, M., Hanlon, J., &amp; Williams, G. L. (2024). Does the minority stress model explain mental health outcomes in autistic people? </a:t>
            </a:r>
            <a:r>
              <a:rPr lang="en-GB" i="1" dirty="0"/>
              <a:t>Autism</a:t>
            </a:r>
            <a:r>
              <a:rPr lang="en-GB" dirty="0"/>
              <a:t>. </a:t>
            </a:r>
          </a:p>
          <a:p>
            <a:r>
              <a:rPr lang="en-GB" dirty="0"/>
              <a:t>Livingston, L. A., &amp; </a:t>
            </a:r>
            <a:r>
              <a:rPr lang="en-GB" dirty="0" err="1"/>
              <a:t>Happé</a:t>
            </a:r>
            <a:r>
              <a:rPr lang="en-GB" dirty="0"/>
              <a:t>, F. (2017). Conceptualising compensation in neurodevelopmental disorders. </a:t>
            </a:r>
            <a:r>
              <a:rPr lang="en-GB" i="1" dirty="0"/>
              <a:t>Neuroscience &amp; </a:t>
            </a:r>
            <a:r>
              <a:rPr lang="en-GB" i="1" dirty="0" err="1"/>
              <a:t>Biobehavioral</a:t>
            </a:r>
            <a:r>
              <a:rPr lang="en-GB" i="1" dirty="0"/>
              <a:t> Reviews, 80</a:t>
            </a:r>
            <a:r>
              <a:rPr lang="en-GB" dirty="0"/>
              <a:t>, 729–742.</a:t>
            </a:r>
          </a:p>
          <a:p>
            <a:endParaRPr lang="en-GB" dirty="0"/>
          </a:p>
        </p:txBody>
      </p:sp>
      <p:sp>
        <p:nvSpPr>
          <p:cNvPr id="4" name="Slide Number Placeholder 3">
            <a:extLst>
              <a:ext uri="{FF2B5EF4-FFF2-40B4-BE49-F238E27FC236}">
                <a16:creationId xmlns:a16="http://schemas.microsoft.com/office/drawing/2014/main" id="{74D71A7C-126B-DEBC-BA8E-2393E4DA8A5F}"/>
              </a:ext>
            </a:extLst>
          </p:cNvPr>
          <p:cNvSpPr>
            <a:spLocks noGrp="1"/>
          </p:cNvSpPr>
          <p:nvPr>
            <p:ph type="sldNum" sz="quarter" idx="5"/>
          </p:nvPr>
        </p:nvSpPr>
        <p:spPr/>
        <p:txBody>
          <a:bodyPr/>
          <a:lstStyle/>
          <a:p>
            <a:fld id="{F39506D7-DA99-4952-A178-BB6210B3F490}" type="slidenum">
              <a:rPr lang="en-GB" smtClean="0"/>
              <a:t>35</a:t>
            </a:fld>
            <a:endParaRPr lang="en-GB"/>
          </a:p>
        </p:txBody>
      </p:sp>
    </p:spTree>
    <p:extLst>
      <p:ext uri="{BB962C8B-B14F-4D97-AF65-F5344CB8AC3E}">
        <p14:creationId xmlns:p14="http://schemas.microsoft.com/office/powerpoint/2010/main" val="1041088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46E16-954B-FD81-675C-80E5DE0E8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5475ED-4EE9-865B-EEE5-A4745B9A47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CFFE8-FD58-2B3E-C92B-0090C33F56B9}"/>
              </a:ext>
            </a:extLst>
          </p:cNvPr>
          <p:cNvSpPr>
            <a:spLocks noGrp="1"/>
          </p:cNvSpPr>
          <p:nvPr>
            <p:ph type="body" idx="1"/>
          </p:nvPr>
        </p:nvSpPr>
        <p:spPr/>
        <p:txBody>
          <a:bodyPr/>
          <a:lstStyle/>
          <a:p>
            <a:r>
              <a:rPr lang="en-GB" dirty="0"/>
              <a:t>Emerging evidence suggests that anxiety, depression, burnout, and reduced wellbeing among many neurodivergent individuals may arise not only from neurodevelopmental differences themselves, but also from the cumulative psychological cost of masking, stigma, minority stress, and sustained pressure to conform to neurotypical norms.</a:t>
            </a:r>
          </a:p>
          <a:p>
            <a:endParaRPr lang="en-GB" dirty="0"/>
          </a:p>
          <a:p>
            <a:r>
              <a:rPr lang="en-GB" dirty="0"/>
              <a:t>Ask students:</a:t>
            </a:r>
          </a:p>
          <a:p>
            <a:r>
              <a:rPr lang="en-GB" dirty="0"/>
              <a:t>If a neurodivergent person experiences anxiety because they spend every day suppressing natural behaviours, should the intervention focus on reducing the anxiety, reducing the need to mask, or both?</a:t>
            </a:r>
          </a:p>
          <a:p>
            <a:endParaRPr lang="en-GB" dirty="0"/>
          </a:p>
          <a:p>
            <a:r>
              <a:rPr lang="en-GB" b="1" dirty="0"/>
              <a:t>Key Peer-Reviewed References</a:t>
            </a:r>
          </a:p>
          <a:p>
            <a:r>
              <a:rPr lang="en-GB" dirty="0"/>
              <a:t>Botha, M., &amp; Frost, D. M. (2020). Extending the Minority Stress Model to understand mental health problems experienced by the autistic population. </a:t>
            </a:r>
            <a:r>
              <a:rPr lang="en-GB" i="1" dirty="0"/>
              <a:t>Autism in Adulthood, 2</a:t>
            </a:r>
            <a:r>
              <a:rPr lang="en-GB" dirty="0"/>
              <a:t>(1), 20–34. </a:t>
            </a:r>
          </a:p>
          <a:p>
            <a:r>
              <a:rPr lang="en-GB" dirty="0"/>
              <a:t>Cage, E., &amp; Troxell-Whitman, Z. (2019). Understanding the reasons, contexts and costs of camouflaging. </a:t>
            </a:r>
            <a:r>
              <a:rPr lang="en-GB" i="1" dirty="0"/>
              <a:t>Journal of Autism and Developmental Disorders, 49</a:t>
            </a:r>
            <a:r>
              <a:rPr lang="en-GB" dirty="0"/>
              <a:t>(5), 1899–1911. </a:t>
            </a:r>
          </a:p>
          <a:p>
            <a:r>
              <a:rPr lang="en-GB" dirty="0"/>
              <a:t>Hull, L., Petrides, K. V., Allison, C., et al. (2020). Development and validation of the Camouflaging Autistic Traits Questionnaire (CAT-Q). </a:t>
            </a:r>
            <a:r>
              <a:rPr lang="en-GB" i="1" dirty="0"/>
              <a:t>Journal of Autism and Developmental Disorders, 49</a:t>
            </a:r>
            <a:r>
              <a:rPr lang="en-GB" dirty="0"/>
              <a:t>, 819–833. </a:t>
            </a:r>
          </a:p>
          <a:p>
            <a:r>
              <a:rPr lang="en-GB" dirty="0"/>
              <a:t>Raymaker, D. M., Teo, A. R., Steckler, N. A., et al. (2020). Having all of your internal resources exhausted beyond measure and being left with no clean-up crew: Defining autistic burnout. </a:t>
            </a:r>
            <a:r>
              <a:rPr lang="en-GB" i="1" dirty="0"/>
              <a:t>Autism in Adulthood, 2</a:t>
            </a:r>
            <a:r>
              <a:rPr lang="en-GB" dirty="0"/>
              <a:t>(2), 132–143. </a:t>
            </a:r>
          </a:p>
          <a:p>
            <a:r>
              <a:rPr lang="en-GB" dirty="0"/>
              <a:t>Botha, M., Hanlon, J., &amp; Williams, G. L. (2024). Does the minority stress model explain mental health outcomes in autistic people? </a:t>
            </a:r>
            <a:r>
              <a:rPr lang="en-GB" i="1" dirty="0"/>
              <a:t>Autism</a:t>
            </a:r>
            <a:r>
              <a:rPr lang="en-GB" dirty="0"/>
              <a:t>. </a:t>
            </a:r>
          </a:p>
          <a:p>
            <a:r>
              <a:rPr lang="en-GB" dirty="0"/>
              <a:t>Livingston, L. A., &amp; </a:t>
            </a:r>
            <a:r>
              <a:rPr lang="en-GB" dirty="0" err="1"/>
              <a:t>Happé</a:t>
            </a:r>
            <a:r>
              <a:rPr lang="en-GB" dirty="0"/>
              <a:t>, F. (2017). Conceptualising compensation in neurodevelopmental disorders. </a:t>
            </a:r>
            <a:r>
              <a:rPr lang="en-GB" i="1" dirty="0"/>
              <a:t>Neuroscience &amp; </a:t>
            </a:r>
            <a:r>
              <a:rPr lang="en-GB" i="1" dirty="0" err="1"/>
              <a:t>Biobehavioral</a:t>
            </a:r>
            <a:r>
              <a:rPr lang="en-GB" i="1" dirty="0"/>
              <a:t> Reviews, 80</a:t>
            </a:r>
            <a:r>
              <a:rPr lang="en-GB" dirty="0"/>
              <a:t>, 729–742.</a:t>
            </a:r>
          </a:p>
          <a:p>
            <a:endParaRPr lang="en-GB" dirty="0"/>
          </a:p>
        </p:txBody>
      </p:sp>
      <p:sp>
        <p:nvSpPr>
          <p:cNvPr id="4" name="Slide Number Placeholder 3">
            <a:extLst>
              <a:ext uri="{FF2B5EF4-FFF2-40B4-BE49-F238E27FC236}">
                <a16:creationId xmlns:a16="http://schemas.microsoft.com/office/drawing/2014/main" id="{8D97A360-18D0-9BBC-F39C-1801A6FECE66}"/>
              </a:ext>
            </a:extLst>
          </p:cNvPr>
          <p:cNvSpPr>
            <a:spLocks noGrp="1"/>
          </p:cNvSpPr>
          <p:nvPr>
            <p:ph type="sldNum" sz="quarter" idx="5"/>
          </p:nvPr>
        </p:nvSpPr>
        <p:spPr/>
        <p:txBody>
          <a:bodyPr/>
          <a:lstStyle/>
          <a:p>
            <a:fld id="{F39506D7-DA99-4952-A178-BB6210B3F490}" type="slidenum">
              <a:rPr lang="en-GB" smtClean="0"/>
              <a:t>36</a:t>
            </a:fld>
            <a:endParaRPr lang="en-GB"/>
          </a:p>
        </p:txBody>
      </p:sp>
    </p:spTree>
    <p:extLst>
      <p:ext uri="{BB962C8B-B14F-4D97-AF65-F5344CB8AC3E}">
        <p14:creationId xmlns:p14="http://schemas.microsoft.com/office/powerpoint/2010/main" val="11726956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F8B59-380F-2CC9-590F-7A5BB0CAE1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654943-B633-47D7-E7A4-899B6BE640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40D64-D79A-B0F3-1657-0E802A7EB6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B2F15DF-95AD-C053-02C6-20E3B135B9DA}"/>
              </a:ext>
            </a:extLst>
          </p:cNvPr>
          <p:cNvSpPr>
            <a:spLocks noGrp="1"/>
          </p:cNvSpPr>
          <p:nvPr>
            <p:ph type="sldNum" sz="quarter" idx="5"/>
          </p:nvPr>
        </p:nvSpPr>
        <p:spPr/>
        <p:txBody>
          <a:bodyPr/>
          <a:lstStyle/>
          <a:p>
            <a:fld id="{F39506D7-DA99-4952-A178-BB6210B3F490}" type="slidenum">
              <a:rPr lang="en-GB" smtClean="0"/>
              <a:t>37</a:t>
            </a:fld>
            <a:endParaRPr lang="en-GB"/>
          </a:p>
        </p:txBody>
      </p:sp>
    </p:spTree>
    <p:extLst>
      <p:ext uri="{BB962C8B-B14F-4D97-AF65-F5344CB8AC3E}">
        <p14:creationId xmlns:p14="http://schemas.microsoft.com/office/powerpoint/2010/main" val="28890257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8C5A6-EC1E-DC5C-89B7-766FB70FB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C351B2-C43B-8DBE-5036-225403C434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317528-B465-D1EF-5206-4C4B9577067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A8E314-FE68-C7AD-55A9-7A505686EAB0}"/>
              </a:ext>
            </a:extLst>
          </p:cNvPr>
          <p:cNvSpPr>
            <a:spLocks noGrp="1"/>
          </p:cNvSpPr>
          <p:nvPr>
            <p:ph type="sldNum" sz="quarter" idx="5"/>
          </p:nvPr>
        </p:nvSpPr>
        <p:spPr/>
        <p:txBody>
          <a:bodyPr/>
          <a:lstStyle/>
          <a:p>
            <a:fld id="{F39506D7-DA99-4952-A178-BB6210B3F490}" type="slidenum">
              <a:rPr lang="en-GB" smtClean="0"/>
              <a:t>38</a:t>
            </a:fld>
            <a:endParaRPr lang="en-GB"/>
          </a:p>
        </p:txBody>
      </p:sp>
    </p:spTree>
    <p:extLst>
      <p:ext uri="{BB962C8B-B14F-4D97-AF65-F5344CB8AC3E}">
        <p14:creationId xmlns:p14="http://schemas.microsoft.com/office/powerpoint/2010/main" val="39927010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F6CCA-958B-92ED-0925-AFD5477BE7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D40A25-D606-34E8-5E50-BF112DD0C7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2B350F-E4F7-65A8-F0D1-941E79BFDA3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10CDA9E-C6E2-4C2B-8D6F-879E26BC74D4}"/>
              </a:ext>
            </a:extLst>
          </p:cNvPr>
          <p:cNvSpPr>
            <a:spLocks noGrp="1"/>
          </p:cNvSpPr>
          <p:nvPr>
            <p:ph type="sldNum" sz="quarter" idx="5"/>
          </p:nvPr>
        </p:nvSpPr>
        <p:spPr/>
        <p:txBody>
          <a:bodyPr/>
          <a:lstStyle/>
          <a:p>
            <a:fld id="{F39506D7-DA99-4952-A178-BB6210B3F490}" type="slidenum">
              <a:rPr lang="en-GB" smtClean="0"/>
              <a:t>39</a:t>
            </a:fld>
            <a:endParaRPr lang="en-GB"/>
          </a:p>
        </p:txBody>
      </p:sp>
    </p:spTree>
    <p:extLst>
      <p:ext uri="{BB962C8B-B14F-4D97-AF65-F5344CB8AC3E}">
        <p14:creationId xmlns:p14="http://schemas.microsoft.com/office/powerpoint/2010/main" val="19182691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DA6CA-EAB9-F4D5-7605-5376B1054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DB5AD7-71E2-1AC1-1E6E-C18B15872E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57516C-1832-F6FA-7A41-35F86878FB0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71F0E73-4963-1FD6-ABDA-95A6C4E5D4A1}"/>
              </a:ext>
            </a:extLst>
          </p:cNvPr>
          <p:cNvSpPr>
            <a:spLocks noGrp="1"/>
          </p:cNvSpPr>
          <p:nvPr>
            <p:ph type="sldNum" sz="quarter" idx="5"/>
          </p:nvPr>
        </p:nvSpPr>
        <p:spPr/>
        <p:txBody>
          <a:bodyPr/>
          <a:lstStyle/>
          <a:p>
            <a:fld id="{F39506D7-DA99-4952-A178-BB6210B3F490}" type="slidenum">
              <a:rPr lang="en-GB" smtClean="0"/>
              <a:t>40</a:t>
            </a:fld>
            <a:endParaRPr lang="en-GB"/>
          </a:p>
        </p:txBody>
      </p:sp>
    </p:spTree>
    <p:extLst>
      <p:ext uri="{BB962C8B-B14F-4D97-AF65-F5344CB8AC3E}">
        <p14:creationId xmlns:p14="http://schemas.microsoft.com/office/powerpoint/2010/main" val="21922175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77EF8-725B-F2C5-8E5D-76A8E83B00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F85D4A-47C6-5D59-1076-B8F335E498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56944-9CF3-422E-B7E8-6220C322BD3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5ED07CF-E5A2-A617-C0C4-F9C82D441DF0}"/>
              </a:ext>
            </a:extLst>
          </p:cNvPr>
          <p:cNvSpPr>
            <a:spLocks noGrp="1"/>
          </p:cNvSpPr>
          <p:nvPr>
            <p:ph type="sldNum" sz="quarter" idx="5"/>
          </p:nvPr>
        </p:nvSpPr>
        <p:spPr/>
        <p:txBody>
          <a:bodyPr/>
          <a:lstStyle/>
          <a:p>
            <a:fld id="{F39506D7-DA99-4952-A178-BB6210B3F490}" type="slidenum">
              <a:rPr lang="en-GB" smtClean="0"/>
              <a:t>41</a:t>
            </a:fld>
            <a:endParaRPr lang="en-GB"/>
          </a:p>
        </p:txBody>
      </p:sp>
    </p:spTree>
    <p:extLst>
      <p:ext uri="{BB962C8B-B14F-4D97-AF65-F5344CB8AC3E}">
        <p14:creationId xmlns:p14="http://schemas.microsoft.com/office/powerpoint/2010/main" val="28000772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429D6-6760-D15F-38F6-C13E4E719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615B0-BA86-0BC7-4F70-3D9F9764A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E8FC8C-6B22-9255-0CF0-DFB42B3F8B2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DEA893-9CA2-3876-F892-05D09DB4DB94}"/>
              </a:ext>
            </a:extLst>
          </p:cNvPr>
          <p:cNvSpPr>
            <a:spLocks noGrp="1"/>
          </p:cNvSpPr>
          <p:nvPr>
            <p:ph type="sldNum" sz="quarter" idx="5"/>
          </p:nvPr>
        </p:nvSpPr>
        <p:spPr/>
        <p:txBody>
          <a:bodyPr/>
          <a:lstStyle/>
          <a:p>
            <a:fld id="{F39506D7-DA99-4952-A178-BB6210B3F490}" type="slidenum">
              <a:rPr lang="en-GB" smtClean="0"/>
              <a:t>42</a:t>
            </a:fld>
            <a:endParaRPr lang="en-GB"/>
          </a:p>
        </p:txBody>
      </p:sp>
    </p:spTree>
    <p:extLst>
      <p:ext uri="{BB962C8B-B14F-4D97-AF65-F5344CB8AC3E}">
        <p14:creationId xmlns:p14="http://schemas.microsoft.com/office/powerpoint/2010/main" val="29711160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44</a:t>
            </a:fld>
            <a:endParaRPr lang="en-GB"/>
          </a:p>
        </p:txBody>
      </p:sp>
    </p:spTree>
    <p:extLst>
      <p:ext uri="{BB962C8B-B14F-4D97-AF65-F5344CB8AC3E}">
        <p14:creationId xmlns:p14="http://schemas.microsoft.com/office/powerpoint/2010/main" val="2939704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3FAD0-9CCE-359A-F39E-DDBC7C532E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6F7363-CE2A-0A34-D697-F535DD38CB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11EE19-BC43-6113-10F8-1161146B92B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4D6962-B1B6-6DBD-2007-EF0CD399722F}"/>
              </a:ext>
            </a:extLst>
          </p:cNvPr>
          <p:cNvSpPr>
            <a:spLocks noGrp="1"/>
          </p:cNvSpPr>
          <p:nvPr>
            <p:ph type="sldNum" sz="quarter" idx="5"/>
          </p:nvPr>
        </p:nvSpPr>
        <p:spPr/>
        <p:txBody>
          <a:bodyPr/>
          <a:lstStyle/>
          <a:p>
            <a:fld id="{F39506D7-DA99-4952-A178-BB6210B3F490}" type="slidenum">
              <a:rPr lang="en-GB" smtClean="0"/>
              <a:t>45</a:t>
            </a:fld>
            <a:endParaRPr lang="en-GB"/>
          </a:p>
        </p:txBody>
      </p:sp>
    </p:spTree>
    <p:extLst>
      <p:ext uri="{BB962C8B-B14F-4D97-AF65-F5344CB8AC3E}">
        <p14:creationId xmlns:p14="http://schemas.microsoft.com/office/powerpoint/2010/main" val="27080205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6CB84-0AB2-10D9-FE99-C84CFB0D96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820B1-29D6-7079-9007-68D885F5E7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5592C8-54BF-3A95-B78D-14024BCA6B0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C280DD-DC89-67DB-6E9E-6D72D7D20FF5}"/>
              </a:ext>
            </a:extLst>
          </p:cNvPr>
          <p:cNvSpPr>
            <a:spLocks noGrp="1"/>
          </p:cNvSpPr>
          <p:nvPr>
            <p:ph type="sldNum" sz="quarter" idx="5"/>
          </p:nvPr>
        </p:nvSpPr>
        <p:spPr/>
        <p:txBody>
          <a:bodyPr/>
          <a:lstStyle/>
          <a:p>
            <a:fld id="{F39506D7-DA99-4952-A178-BB6210B3F490}" type="slidenum">
              <a:rPr lang="en-GB" smtClean="0"/>
              <a:t>46</a:t>
            </a:fld>
            <a:endParaRPr lang="en-GB"/>
          </a:p>
        </p:txBody>
      </p:sp>
    </p:spTree>
    <p:extLst>
      <p:ext uri="{BB962C8B-B14F-4D97-AF65-F5344CB8AC3E}">
        <p14:creationId xmlns:p14="http://schemas.microsoft.com/office/powerpoint/2010/main" val="30749597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47</a:t>
            </a:fld>
            <a:endParaRPr lang="en-GB"/>
          </a:p>
        </p:txBody>
      </p:sp>
    </p:spTree>
    <p:extLst>
      <p:ext uri="{BB962C8B-B14F-4D97-AF65-F5344CB8AC3E}">
        <p14:creationId xmlns:p14="http://schemas.microsoft.com/office/powerpoint/2010/main" val="17440730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16F26-EA7D-1394-DA21-D0EBE2A5FA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AA2C1C-0C25-D912-86D9-DB8D9D31E6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5C4F29-D5D2-BA59-75BD-6F6F3240E45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D1876B3-7761-CE09-F1B8-4EC70417FD59}"/>
              </a:ext>
            </a:extLst>
          </p:cNvPr>
          <p:cNvSpPr>
            <a:spLocks noGrp="1"/>
          </p:cNvSpPr>
          <p:nvPr>
            <p:ph type="sldNum" sz="quarter" idx="5"/>
          </p:nvPr>
        </p:nvSpPr>
        <p:spPr/>
        <p:txBody>
          <a:bodyPr/>
          <a:lstStyle/>
          <a:p>
            <a:fld id="{F39506D7-DA99-4952-A178-BB6210B3F490}" type="slidenum">
              <a:rPr lang="en-GB" smtClean="0"/>
              <a:t>48</a:t>
            </a:fld>
            <a:endParaRPr lang="en-GB"/>
          </a:p>
        </p:txBody>
      </p:sp>
    </p:spTree>
    <p:extLst>
      <p:ext uri="{BB962C8B-B14F-4D97-AF65-F5344CB8AC3E}">
        <p14:creationId xmlns:p14="http://schemas.microsoft.com/office/powerpoint/2010/main" val="32727512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50</a:t>
            </a:fld>
            <a:endParaRPr lang="en-GB"/>
          </a:p>
        </p:txBody>
      </p:sp>
    </p:spTree>
    <p:extLst>
      <p:ext uri="{BB962C8B-B14F-4D97-AF65-F5344CB8AC3E}">
        <p14:creationId xmlns:p14="http://schemas.microsoft.com/office/powerpoint/2010/main" val="6798362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buNone/>
            </a:pPr>
            <a:r>
              <a:rPr lang="en-GB" sz="1200" kern="100" dirty="0">
                <a:effectLst/>
                <a:latin typeface="Aptos" panose="020B0004020202020204" pitchFamily="34" charset="0"/>
                <a:ea typeface="DengXian" panose="02010600030101010101" pitchFamily="2" charset="-122"/>
                <a:cs typeface="Times New Roman" panose="02020603050405020304" pitchFamily="18" charset="0"/>
              </a:rPr>
              <a:t>Encourage consideration of executive functioning, shame, and environmental barriers.</a:t>
            </a:r>
          </a:p>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51</a:t>
            </a:fld>
            <a:endParaRPr lang="en-GB"/>
          </a:p>
        </p:txBody>
      </p:sp>
    </p:spTree>
    <p:extLst>
      <p:ext uri="{BB962C8B-B14F-4D97-AF65-F5344CB8AC3E}">
        <p14:creationId xmlns:p14="http://schemas.microsoft.com/office/powerpoint/2010/main" val="20621702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6343B-AD4F-70E4-7D64-10461BD36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3E01DD-5A1F-D726-E4DD-878E802C41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D87043-41E9-1598-C449-386C0CCBE5C1}"/>
              </a:ext>
            </a:extLst>
          </p:cNvPr>
          <p:cNvSpPr>
            <a:spLocks noGrp="1"/>
          </p:cNvSpPr>
          <p:nvPr>
            <p:ph type="body" idx="1"/>
          </p:nvPr>
        </p:nvSpPr>
        <p:spPr/>
        <p:txBody>
          <a:bodyPr/>
          <a:lstStyle/>
          <a:p>
            <a:pPr>
              <a:lnSpc>
                <a:spcPct val="115000"/>
              </a:lnSpc>
              <a:spcAft>
                <a:spcPts val="800"/>
              </a:spcAft>
              <a:buNone/>
            </a:pPr>
            <a:r>
              <a:rPr lang="en-GB" sz="1200" kern="100" dirty="0">
                <a:effectLst/>
                <a:latin typeface="Aptos" panose="020B0004020202020204" pitchFamily="34" charset="0"/>
                <a:ea typeface="DengXian" panose="02010600030101010101" pitchFamily="2" charset="-122"/>
                <a:cs typeface="Times New Roman" panose="02020603050405020304" pitchFamily="18" charset="0"/>
              </a:rPr>
              <a:t>Encourage consideration of executive functioning, shame, and environmental barriers.</a:t>
            </a:r>
          </a:p>
          <a:p>
            <a:endParaRPr lang="en-GB" dirty="0"/>
          </a:p>
        </p:txBody>
      </p:sp>
      <p:sp>
        <p:nvSpPr>
          <p:cNvPr id="4" name="Slide Number Placeholder 3">
            <a:extLst>
              <a:ext uri="{FF2B5EF4-FFF2-40B4-BE49-F238E27FC236}">
                <a16:creationId xmlns:a16="http://schemas.microsoft.com/office/drawing/2014/main" id="{C13B020F-27B6-6DAC-C7D9-5E2E4A8AB6DC}"/>
              </a:ext>
            </a:extLst>
          </p:cNvPr>
          <p:cNvSpPr>
            <a:spLocks noGrp="1"/>
          </p:cNvSpPr>
          <p:nvPr>
            <p:ph type="sldNum" sz="quarter" idx="5"/>
          </p:nvPr>
        </p:nvSpPr>
        <p:spPr/>
        <p:txBody>
          <a:bodyPr/>
          <a:lstStyle/>
          <a:p>
            <a:fld id="{F39506D7-DA99-4952-A178-BB6210B3F490}" type="slidenum">
              <a:rPr lang="en-GB" smtClean="0"/>
              <a:t>52</a:t>
            </a:fld>
            <a:endParaRPr lang="en-GB"/>
          </a:p>
        </p:txBody>
      </p:sp>
    </p:spTree>
    <p:extLst>
      <p:ext uri="{BB962C8B-B14F-4D97-AF65-F5344CB8AC3E}">
        <p14:creationId xmlns:p14="http://schemas.microsoft.com/office/powerpoint/2010/main" val="414997992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39506D7-DA99-4952-A178-BB6210B3F490}" type="slidenum">
              <a:rPr lang="en-GB" smtClean="0"/>
              <a:t>53</a:t>
            </a:fld>
            <a:endParaRPr lang="en-GB"/>
          </a:p>
        </p:txBody>
      </p:sp>
    </p:spTree>
    <p:extLst>
      <p:ext uri="{BB962C8B-B14F-4D97-AF65-F5344CB8AC3E}">
        <p14:creationId xmlns:p14="http://schemas.microsoft.com/office/powerpoint/2010/main" val="598696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a:extLst>
              <a:ext uri="{96DAC541-7B7A-43D3-8B79-37D633B846F1}">
                <asvg:svgBlip xmlns:asvg="http://schemas.microsoft.com/office/drawing/2016/SVG/main" r:embed="rId2"/>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a:extLst>
              <a:ext uri="{96DAC541-7B7A-43D3-8B79-37D633B846F1}">
                <asvg:svgBlip xmlns:asvg="http://schemas.microsoft.com/office/drawing/2016/SVG/main" r:embed="rId2"/>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a:extLst>
              <a:ext uri="{96DAC541-7B7A-43D3-8B79-37D633B846F1}">
                <asvg:svgBlip xmlns:asvg="http://schemas.microsoft.com/office/drawing/2016/SVG/main" r:embed="rId2"/>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slideLayout" Target="../slideLayouts/slideLayout1.xml"/><Relationship Id="rId5" Type="http://schemas.openxmlformats.org/officeDocument/2006/relationships/image" Target="../media/image8.svg"/><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uowtsd-my.sharepoint.com/:b:/g/personal/c_greenway_uwtsd_ac_uk/IQDt6uMXv81_RKVEqm6Zn9kmAYm3Ctkybpsya7HtSxiWd_0?e=m7Jlf6" TargetMode="External"/><Relationship Id="rId2" Type="http://schemas.openxmlformats.org/officeDocument/2006/relationships/hyperlink" Target="https://uowtsd-my.sharepoint.com/:b:/g/personal/c_greenway_uwtsd_ac_uk/IQCUKuqpDitPRoiJmP_aWA5dATZHkNKkiz41TMKDJsiheFQ?e=Tcmy4F"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slideLayout" Target="../slideLayouts/slideLayout1.xml"/><Relationship Id="rId5" Type="http://schemas.openxmlformats.org/officeDocument/2006/relationships/image" Target="../media/image14.sv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hyperlink" Target="https://uowtsd-my.sharepoint.com/:w:/g/personal/c_greenway_uwtsd_ac_uk/IQDXbBEZWvkbQoWSVX5pQRSkAfsQp_PeuCf_rdYN57PgVC8?e=5rdQg1" TargetMode="Externa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hyperlink" Target="https://uowtsd-my.sharepoint.com/:w:/g/personal/c_greenway_uwtsd_ac_uk/IQDXbBEZWvkbQoWSVX5pQRSkAfsQp_PeuCf_rdYN57PgVC8?e=5rdQg1" TargetMode="Externa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3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slides/_rels/slide5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199103" y="385100"/>
            <a:ext cx="11793794" cy="1068795"/>
          </a:xfrm>
        </p:spPr>
        <p:txBody>
          <a:bodyPr>
            <a:noAutofit/>
          </a:bodyPr>
          <a:lstStyle/>
          <a:p>
            <a:r>
              <a:rPr lang="en-GB" sz="3600" dirty="0"/>
              <a:t>ECCY7010: ADHD and ASD: Neurodiversity, Mental Health and Additional Learning Needs </a:t>
            </a:r>
            <a:endParaRPr lang="en-US" sz="3600"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2438400" y="2350995"/>
            <a:ext cx="7315200" cy="1143000"/>
          </a:xfrm>
        </p:spPr>
        <p:txBody>
          <a:bodyPr>
            <a:normAutofit fontScale="70000" lnSpcReduction="20000"/>
          </a:bodyPr>
          <a:lstStyle/>
          <a:p>
            <a:r>
              <a:rPr lang="en-GB" b="1" dirty="0"/>
              <a:t>Intro to the module</a:t>
            </a:r>
            <a:endParaRPr lang="en-US" dirty="0"/>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a:xfrm>
            <a:off x="4415368" y="6376012"/>
            <a:ext cx="7315199" cy="640080"/>
          </a:xfrm>
        </p:spPr>
        <p:txBody>
          <a:bodyPr>
            <a:normAutofit fontScale="92500"/>
          </a:bodyPr>
          <a:lstStyle/>
          <a:p>
            <a:r>
              <a:rPr lang="en-US" dirty="0">
                <a:latin typeface="+mj-lt"/>
              </a:rPr>
              <a:t>Dr Charlotte Greenway and Alison Rees Edwards</a:t>
            </a: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Arc 11">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A32598-90F2-3C85-C01E-F75968C9EF81}"/>
              </a:ext>
            </a:extLst>
          </p:cNvPr>
          <p:cNvSpPr>
            <a:spLocks noGrp="1"/>
          </p:cNvSpPr>
          <p:nvPr>
            <p:ph type="title"/>
          </p:nvPr>
        </p:nvSpPr>
        <p:spPr>
          <a:xfrm rot="16200000">
            <a:off x="-2179528" y="3288773"/>
            <a:ext cx="4425551" cy="2387600"/>
          </a:xfrm>
        </p:spPr>
        <p:txBody>
          <a:bodyPr vert="horz" lIns="91440" tIns="45720" rIns="91440" bIns="45720" rtlCol="0" anchor="b">
            <a:normAutofit/>
          </a:bodyPr>
          <a:lstStyle/>
          <a:p>
            <a:r>
              <a:rPr lang="en-US" sz="6000" dirty="0">
                <a:solidFill>
                  <a:srgbClr val="FFFFFF"/>
                </a:solidFill>
              </a:rPr>
              <a:t>Tutors</a:t>
            </a:r>
          </a:p>
        </p:txBody>
      </p:sp>
      <p:sp>
        <p:nvSpPr>
          <p:cNvPr id="14" name="Oval 13">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5976" y="2130090"/>
            <a:ext cx="457824" cy="4454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11156773-3FB3-46D9-9F87-821287404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3872" y="3116072"/>
            <a:ext cx="4378128" cy="3741928"/>
          </a:xfrm>
          <a:custGeom>
            <a:avLst/>
            <a:gdLst>
              <a:gd name="connsiteX0" fmla="*/ 2605183 w 4378128"/>
              <a:gd name="connsiteY0" fmla="*/ 0 h 3741928"/>
              <a:gd name="connsiteX1" fmla="*/ 4262321 w 4378128"/>
              <a:gd name="connsiteY1" fmla="*/ 594897 h 3741928"/>
              <a:gd name="connsiteX2" fmla="*/ 4378128 w 4378128"/>
              <a:gd name="connsiteY2" fmla="*/ 700149 h 3741928"/>
              <a:gd name="connsiteX3" fmla="*/ 4378128 w 4378128"/>
              <a:gd name="connsiteY3" fmla="*/ 3741928 h 3741928"/>
              <a:gd name="connsiteX4" fmla="*/ 263831 w 4378128"/>
              <a:gd name="connsiteY4" fmla="*/ 3741928 h 3741928"/>
              <a:gd name="connsiteX5" fmla="*/ 204729 w 4378128"/>
              <a:gd name="connsiteY5" fmla="*/ 3619238 h 3741928"/>
              <a:gd name="connsiteX6" fmla="*/ 0 w 4378128"/>
              <a:gd name="connsiteY6" fmla="*/ 2605183 h 3741928"/>
              <a:gd name="connsiteX7" fmla="*/ 2605183 w 4378128"/>
              <a:gd name="connsiteY7" fmla="*/ 0 h 374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8128" h="3741928">
                <a:moveTo>
                  <a:pt x="2605183" y="0"/>
                </a:moveTo>
                <a:cubicBezTo>
                  <a:pt x="3234659" y="0"/>
                  <a:pt x="3811992" y="223253"/>
                  <a:pt x="4262321" y="594897"/>
                </a:cubicBezTo>
                <a:lnTo>
                  <a:pt x="4378128" y="700149"/>
                </a:lnTo>
                <a:lnTo>
                  <a:pt x="4378128" y="3741928"/>
                </a:lnTo>
                <a:lnTo>
                  <a:pt x="263831" y="3741928"/>
                </a:lnTo>
                <a:lnTo>
                  <a:pt x="204729" y="3619238"/>
                </a:lnTo>
                <a:cubicBezTo>
                  <a:pt x="72899" y="3307558"/>
                  <a:pt x="0" y="2964884"/>
                  <a:pt x="0" y="2605183"/>
                </a:cubicBezTo>
                <a:cubicBezTo>
                  <a:pt x="0" y="1166380"/>
                  <a:pt x="1166380" y="0"/>
                  <a:pt x="260518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E8EA24D0-C854-4AA8-B8FD-D252660D8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99731" y="1"/>
            <a:ext cx="4208478" cy="3678281"/>
          </a:xfrm>
          <a:custGeom>
            <a:avLst/>
            <a:gdLst>
              <a:gd name="connsiteX0" fmla="*/ 711074 w 4208478"/>
              <a:gd name="connsiteY0" fmla="*/ 0 h 3678281"/>
              <a:gd name="connsiteX1" fmla="*/ 3497404 w 4208478"/>
              <a:gd name="connsiteY1" fmla="*/ 0 h 3678281"/>
              <a:gd name="connsiteX2" fmla="*/ 3592161 w 4208478"/>
              <a:gd name="connsiteY2" fmla="*/ 86120 h 3678281"/>
              <a:gd name="connsiteX3" fmla="*/ 4208478 w 4208478"/>
              <a:gd name="connsiteY3" fmla="*/ 1574042 h 3678281"/>
              <a:gd name="connsiteX4" fmla="*/ 2104239 w 4208478"/>
              <a:gd name="connsiteY4" fmla="*/ 3678281 h 3678281"/>
              <a:gd name="connsiteX5" fmla="*/ 0 w 4208478"/>
              <a:gd name="connsiteY5" fmla="*/ 1574042 h 3678281"/>
              <a:gd name="connsiteX6" fmla="*/ 616318 w 4208478"/>
              <a:gd name="connsiteY6" fmla="*/ 86120 h 3678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8478" h="3678281">
                <a:moveTo>
                  <a:pt x="711074" y="0"/>
                </a:moveTo>
                <a:lnTo>
                  <a:pt x="3497404" y="0"/>
                </a:lnTo>
                <a:lnTo>
                  <a:pt x="3592161" y="86120"/>
                </a:lnTo>
                <a:cubicBezTo>
                  <a:pt x="3972953" y="466913"/>
                  <a:pt x="4208478" y="992973"/>
                  <a:pt x="4208478" y="1574042"/>
                </a:cubicBezTo>
                <a:cubicBezTo>
                  <a:pt x="4208478" y="2736181"/>
                  <a:pt x="3266378" y="3678281"/>
                  <a:pt x="2104239" y="3678281"/>
                </a:cubicBezTo>
                <a:cubicBezTo>
                  <a:pt x="942100" y="3678281"/>
                  <a:pt x="0" y="2736181"/>
                  <a:pt x="0" y="1574042"/>
                </a:cubicBezTo>
                <a:cubicBezTo>
                  <a:pt x="0" y="992973"/>
                  <a:pt x="235525" y="466913"/>
                  <a:pt x="616318" y="8612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harlotte Greenway | University of Wales Trinity Saint David">
            <a:extLst>
              <a:ext uri="{FF2B5EF4-FFF2-40B4-BE49-F238E27FC236}">
                <a16:creationId xmlns:a16="http://schemas.microsoft.com/office/drawing/2014/main" id="{3E184EAA-F952-AAF4-8369-887C1E38AA40}"/>
              </a:ext>
            </a:extLst>
          </p:cNvPr>
          <p:cNvPicPr>
            <a:picLocks noChangeAspect="1"/>
          </p:cNvPicPr>
          <p:nvPr/>
        </p:nvPicPr>
        <p:blipFill>
          <a:blip r:embed="rId2"/>
          <a:stretch>
            <a:fillRect/>
          </a:stretch>
        </p:blipFill>
        <p:spPr>
          <a:xfrm>
            <a:off x="6170029" y="275272"/>
            <a:ext cx="2867881" cy="2699182"/>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p:spPr>
      </p:pic>
      <p:pic>
        <p:nvPicPr>
          <p:cNvPr id="4" name="Picture 3" descr="UWTSD lecturer's bilingual storytelling research published ...">
            <a:extLst>
              <a:ext uri="{FF2B5EF4-FFF2-40B4-BE49-F238E27FC236}">
                <a16:creationId xmlns:a16="http://schemas.microsoft.com/office/drawing/2014/main" id="{DD8C4A22-6332-F8D8-030E-A8935505D23A}"/>
              </a:ext>
            </a:extLst>
          </p:cNvPr>
          <p:cNvPicPr>
            <a:picLocks noChangeAspect="1"/>
          </p:cNvPicPr>
          <p:nvPr/>
        </p:nvPicPr>
        <p:blipFill>
          <a:blip r:embed="rId3"/>
          <a:stretch>
            <a:fillRect/>
          </a:stretch>
        </p:blipFill>
        <p:spPr>
          <a:xfrm>
            <a:off x="8856092" y="3884066"/>
            <a:ext cx="2751616" cy="2567230"/>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p:spPr>
      </p:pic>
      <p:sp>
        <p:nvSpPr>
          <p:cNvPr id="6" name="TextBox 5">
            <a:extLst>
              <a:ext uri="{FF2B5EF4-FFF2-40B4-BE49-F238E27FC236}">
                <a16:creationId xmlns:a16="http://schemas.microsoft.com/office/drawing/2014/main" id="{C5470876-CFB2-AC44-5AA1-242FE2111DFE}"/>
              </a:ext>
            </a:extLst>
          </p:cNvPr>
          <p:cNvSpPr txBox="1"/>
          <p:nvPr/>
        </p:nvSpPr>
        <p:spPr>
          <a:xfrm>
            <a:off x="795114" y="2042548"/>
            <a:ext cx="4796506" cy="1200329"/>
          </a:xfrm>
          <a:prstGeom prst="rect">
            <a:avLst/>
          </a:prstGeom>
          <a:noFill/>
        </p:spPr>
        <p:txBody>
          <a:bodyPr wrap="none" rtlCol="0">
            <a:spAutoFit/>
          </a:bodyPr>
          <a:lstStyle/>
          <a:p>
            <a:r>
              <a:rPr lang="en-GB" sz="3600" dirty="0">
                <a:solidFill>
                  <a:schemeClr val="bg1"/>
                </a:solidFill>
              </a:rPr>
              <a:t>Dr Charlotte Greenway</a:t>
            </a:r>
          </a:p>
          <a:p>
            <a:pPr algn="ctr"/>
            <a:r>
              <a:rPr lang="en-GB" sz="3600" dirty="0">
                <a:solidFill>
                  <a:schemeClr val="bg1"/>
                </a:solidFill>
              </a:rPr>
              <a:t>ADHD</a:t>
            </a:r>
          </a:p>
        </p:txBody>
      </p:sp>
      <p:sp>
        <p:nvSpPr>
          <p:cNvPr id="8" name="TextBox 7">
            <a:extLst>
              <a:ext uri="{FF2B5EF4-FFF2-40B4-BE49-F238E27FC236}">
                <a16:creationId xmlns:a16="http://schemas.microsoft.com/office/drawing/2014/main" id="{6CC5C428-792B-9662-5D13-DE74AAEC73CC}"/>
              </a:ext>
            </a:extLst>
          </p:cNvPr>
          <p:cNvSpPr txBox="1"/>
          <p:nvPr/>
        </p:nvSpPr>
        <p:spPr>
          <a:xfrm>
            <a:off x="2999599" y="4771126"/>
            <a:ext cx="4293163" cy="1200329"/>
          </a:xfrm>
          <a:prstGeom prst="rect">
            <a:avLst/>
          </a:prstGeom>
          <a:noFill/>
        </p:spPr>
        <p:txBody>
          <a:bodyPr wrap="none" rtlCol="0">
            <a:spAutoFit/>
          </a:bodyPr>
          <a:lstStyle/>
          <a:p>
            <a:r>
              <a:rPr lang="en-GB" sz="3600" dirty="0">
                <a:solidFill>
                  <a:schemeClr val="bg1"/>
                </a:solidFill>
              </a:rPr>
              <a:t>Alison Rees Edwards</a:t>
            </a:r>
          </a:p>
          <a:p>
            <a:pPr algn="ctr"/>
            <a:r>
              <a:rPr lang="en-GB" sz="3600" dirty="0">
                <a:solidFill>
                  <a:schemeClr val="bg1"/>
                </a:solidFill>
              </a:rPr>
              <a:t>ASD</a:t>
            </a:r>
          </a:p>
        </p:txBody>
      </p:sp>
    </p:spTree>
    <p:extLst>
      <p:ext uri="{BB962C8B-B14F-4D97-AF65-F5344CB8AC3E}">
        <p14:creationId xmlns:p14="http://schemas.microsoft.com/office/powerpoint/2010/main" val="2180866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2"/>
            </a:gs>
            <a:gs pos="38000">
              <a:schemeClr val="accent2">
                <a:lumMod val="60000"/>
                <a:lumOff val="40000"/>
              </a:schemeClr>
            </a:gs>
            <a:gs pos="70000">
              <a:schemeClr val="accent2"/>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D6F8C-109F-F829-D7C1-BD201214235A}"/>
              </a:ext>
            </a:extLst>
          </p:cNvPr>
          <p:cNvSpPr>
            <a:spLocks noGrp="1"/>
          </p:cNvSpPr>
          <p:nvPr>
            <p:ph type="title"/>
          </p:nvPr>
        </p:nvSpPr>
        <p:spPr>
          <a:xfrm>
            <a:off x="4051368" y="88871"/>
            <a:ext cx="6857999" cy="653547"/>
          </a:xfrm>
        </p:spPr>
        <p:txBody>
          <a:bodyPr>
            <a:normAutofit/>
          </a:bodyPr>
          <a:lstStyle/>
          <a:p>
            <a:r>
              <a:rPr lang="en-GB" sz="2400" dirty="0"/>
              <a:t>The module/ Y </a:t>
            </a:r>
            <a:r>
              <a:rPr lang="en-GB" sz="2400" dirty="0" err="1"/>
              <a:t>modiwl</a:t>
            </a:r>
            <a:endParaRPr lang="en-GB" sz="2400" dirty="0"/>
          </a:p>
        </p:txBody>
      </p:sp>
      <p:sp>
        <p:nvSpPr>
          <p:cNvPr id="7" name="TextBox 6">
            <a:extLst>
              <a:ext uri="{FF2B5EF4-FFF2-40B4-BE49-F238E27FC236}">
                <a16:creationId xmlns:a16="http://schemas.microsoft.com/office/drawing/2014/main" id="{A470DAB5-1664-9A6A-8F9C-816C78FF1819}"/>
              </a:ext>
            </a:extLst>
          </p:cNvPr>
          <p:cNvSpPr txBox="1"/>
          <p:nvPr/>
        </p:nvSpPr>
        <p:spPr>
          <a:xfrm>
            <a:off x="0" y="322289"/>
            <a:ext cx="12340282" cy="3293209"/>
          </a:xfrm>
          <a:prstGeom prst="rect">
            <a:avLst/>
          </a:prstGeom>
          <a:noFill/>
        </p:spPr>
        <p:txBody>
          <a:bodyPr wrap="square">
            <a:spAutoFit/>
          </a:bodyPr>
          <a:lstStyle/>
          <a:p>
            <a:r>
              <a:rPr lang="en-GB" sz="1300" b="1" dirty="0"/>
              <a:t>AIMS</a:t>
            </a:r>
          </a:p>
          <a:p>
            <a:endParaRPr lang="en-GB" sz="1300" dirty="0"/>
          </a:p>
          <a:p>
            <a:pPr marL="342900" indent="-342900">
              <a:buFont typeface="+mj-lt"/>
              <a:buAutoNum type="arabicPeriod"/>
            </a:pPr>
            <a:r>
              <a:rPr lang="en-GB" sz="1300" dirty="0"/>
              <a:t>To provide students with an in-depth critical understanding of attention deficit hyperactivity disorder (ADHD) and autism spectrum disorder (ASD).  </a:t>
            </a:r>
          </a:p>
          <a:p>
            <a:pPr marL="342900" indent="-342900">
              <a:buFont typeface="+mj-lt"/>
              <a:buAutoNum type="arabicPeriod"/>
            </a:pPr>
            <a:endParaRPr lang="en-GB" sz="1300" dirty="0"/>
          </a:p>
          <a:p>
            <a:pPr marL="342900" indent="-342900">
              <a:buFont typeface="+mj-lt"/>
              <a:buAutoNum type="arabicPeriod"/>
            </a:pPr>
            <a:r>
              <a:rPr lang="en-GB" sz="1300" dirty="0"/>
              <a:t>To critically examine how ASD and ADHD impact mental health and additional learning needs. </a:t>
            </a:r>
          </a:p>
          <a:p>
            <a:endParaRPr lang="en-GB" sz="1300" dirty="0"/>
          </a:p>
          <a:p>
            <a:r>
              <a:rPr lang="en-GB" sz="1300" b="1" dirty="0"/>
              <a:t>LEARNING OUTCOMES</a:t>
            </a:r>
          </a:p>
          <a:p>
            <a:endParaRPr lang="en-GB" sz="1300" dirty="0"/>
          </a:p>
          <a:p>
            <a:r>
              <a:rPr lang="en-GB" sz="1300" dirty="0"/>
              <a:t>Upon the successful completion of this module, the student should be able to:</a:t>
            </a:r>
          </a:p>
          <a:p>
            <a:endParaRPr lang="en-GB" sz="1300" dirty="0"/>
          </a:p>
          <a:p>
            <a:pPr marL="285750" indent="-285750">
              <a:buFont typeface="Arial" panose="020B0604020202020204" pitchFamily="34" charset="0"/>
              <a:buChar char="•"/>
            </a:pPr>
            <a:r>
              <a:rPr lang="en-GB" sz="1300" dirty="0"/>
              <a:t>critically appraise contemporary research, policy, and professional guidance on ADHD and/or ASD, with particular attention to implications for cross-sectoral and multi-agency working (e.g., education, health, social care);</a:t>
            </a:r>
          </a:p>
          <a:p>
            <a:endParaRPr lang="en-GB" sz="1300" dirty="0"/>
          </a:p>
          <a:p>
            <a:pPr marL="285750" indent="-285750">
              <a:buFont typeface="Arial" panose="020B0604020202020204" pitchFamily="34" charset="0"/>
              <a:buChar char="•"/>
            </a:pPr>
            <a:r>
              <a:rPr lang="en-GB" sz="1300" dirty="0"/>
              <a:t>demonstrate in-depth knowledge of additional learning needs (ALN) and the mental health issues children with ADHD and ASD face;</a:t>
            </a:r>
          </a:p>
          <a:p>
            <a:endParaRPr lang="en-GB" sz="1300" dirty="0"/>
          </a:p>
          <a:p>
            <a:pPr marL="285750" indent="-285750">
              <a:buFont typeface="Arial" panose="020B0604020202020204" pitchFamily="34" charset="0"/>
              <a:buChar char="•"/>
            </a:pPr>
            <a:r>
              <a:rPr lang="en-GB" sz="1300" dirty="0"/>
              <a:t>identify a range of appropriate theory- and practice-based strategies and interventions appropriate for ADHD and/or ASD.</a:t>
            </a:r>
          </a:p>
        </p:txBody>
      </p:sp>
      <p:sp>
        <p:nvSpPr>
          <p:cNvPr id="9" name="TextBox 8">
            <a:extLst>
              <a:ext uri="{FF2B5EF4-FFF2-40B4-BE49-F238E27FC236}">
                <a16:creationId xmlns:a16="http://schemas.microsoft.com/office/drawing/2014/main" id="{55F26AF2-1011-1496-CB58-8921BB17CFFD}"/>
              </a:ext>
            </a:extLst>
          </p:cNvPr>
          <p:cNvSpPr txBox="1"/>
          <p:nvPr/>
        </p:nvSpPr>
        <p:spPr>
          <a:xfrm>
            <a:off x="78259" y="3811012"/>
            <a:ext cx="12035482" cy="3046988"/>
          </a:xfrm>
          <a:prstGeom prst="rect">
            <a:avLst/>
          </a:prstGeom>
          <a:noFill/>
        </p:spPr>
        <p:txBody>
          <a:bodyPr wrap="square">
            <a:spAutoFit/>
          </a:bodyPr>
          <a:lstStyle/>
          <a:p>
            <a:r>
              <a:rPr lang="en-GB" sz="1200" b="1" dirty="0"/>
              <a:t>NODAU</a:t>
            </a:r>
          </a:p>
          <a:p>
            <a:endParaRPr lang="en-GB" sz="1200" b="1" dirty="0"/>
          </a:p>
          <a:p>
            <a:pPr marL="342900" indent="-342900">
              <a:buFont typeface="+mj-lt"/>
              <a:buAutoNum type="arabicPeriod"/>
            </a:pPr>
            <a:r>
              <a:rPr lang="en-GB" sz="1200" dirty="0" err="1"/>
              <a:t>Darparu</a:t>
            </a:r>
            <a:r>
              <a:rPr lang="en-GB" sz="1200" dirty="0"/>
              <a:t> </a:t>
            </a:r>
            <a:r>
              <a:rPr lang="en-GB" sz="1200" dirty="0" err="1"/>
              <a:t>dealltwriaeth</a:t>
            </a:r>
            <a:r>
              <a:rPr lang="en-GB" sz="1200" dirty="0"/>
              <a:t> </a:t>
            </a:r>
            <a:r>
              <a:rPr lang="en-GB" sz="1200" dirty="0" err="1"/>
              <a:t>feirniadol</a:t>
            </a:r>
            <a:r>
              <a:rPr lang="en-GB" sz="1200" dirty="0"/>
              <a:t> a </a:t>
            </a:r>
            <a:r>
              <a:rPr lang="en-GB" sz="1200" dirty="0" err="1"/>
              <a:t>manwl</a:t>
            </a:r>
            <a:r>
              <a:rPr lang="en-GB" sz="1200" dirty="0"/>
              <a:t> </a:t>
            </a:r>
            <a:r>
              <a:rPr lang="en-GB" sz="1200" dirty="0" err="1"/>
              <a:t>i</a:t>
            </a:r>
            <a:r>
              <a:rPr lang="en-GB" sz="1200" dirty="0"/>
              <a:t> </a:t>
            </a:r>
            <a:r>
              <a:rPr lang="en-GB" sz="1200" dirty="0" err="1"/>
              <a:t>fyfyrwyr</a:t>
            </a:r>
            <a:r>
              <a:rPr lang="en-GB" sz="1200" dirty="0"/>
              <a:t> o </a:t>
            </a:r>
            <a:r>
              <a:rPr lang="en-GB" sz="1200" dirty="0" err="1"/>
              <a:t>anhwylder</a:t>
            </a:r>
            <a:r>
              <a:rPr lang="en-GB" sz="1200" dirty="0"/>
              <a:t> </a:t>
            </a:r>
            <a:r>
              <a:rPr lang="en-GB" sz="1200" dirty="0" err="1"/>
              <a:t>diffyg</a:t>
            </a:r>
            <a:r>
              <a:rPr lang="en-GB" sz="1200" dirty="0"/>
              <a:t> </a:t>
            </a:r>
            <a:r>
              <a:rPr lang="en-GB" sz="1200" dirty="0" err="1"/>
              <a:t>canolbwyntio</a:t>
            </a:r>
            <a:r>
              <a:rPr lang="en-GB" sz="1200" dirty="0"/>
              <a:t> a </a:t>
            </a:r>
            <a:r>
              <a:rPr lang="en-GB" sz="1200" dirty="0" err="1"/>
              <a:t>gweithgarwch</a:t>
            </a:r>
            <a:r>
              <a:rPr lang="en-GB" sz="1200" dirty="0"/>
              <a:t> </a:t>
            </a:r>
            <a:r>
              <a:rPr lang="en-GB" sz="1200" dirty="0" err="1"/>
              <a:t>gormodol</a:t>
            </a:r>
            <a:r>
              <a:rPr lang="en-GB" sz="1200" dirty="0"/>
              <a:t> (ADHD) ac </a:t>
            </a:r>
            <a:r>
              <a:rPr lang="en-GB" sz="1200" dirty="0" err="1"/>
              <a:t>anhwylder</a:t>
            </a:r>
            <a:r>
              <a:rPr lang="en-GB" sz="1200" dirty="0"/>
              <a:t> </a:t>
            </a:r>
            <a:r>
              <a:rPr lang="en-GB" sz="1200" dirty="0" err="1"/>
              <a:t>sbectrwm</a:t>
            </a:r>
            <a:r>
              <a:rPr lang="en-GB" sz="1200" dirty="0"/>
              <a:t> </a:t>
            </a:r>
            <a:r>
              <a:rPr lang="en-GB" sz="1200" dirty="0" err="1"/>
              <a:t>awtistiaeth</a:t>
            </a:r>
            <a:r>
              <a:rPr lang="en-GB" sz="1200" dirty="0"/>
              <a:t> (ASD).</a:t>
            </a:r>
          </a:p>
          <a:p>
            <a:pPr marL="342900" indent="-342900">
              <a:buFont typeface="+mj-lt"/>
              <a:buAutoNum type="arabicPeriod"/>
            </a:pPr>
            <a:endParaRPr lang="en-GB" sz="1200" dirty="0"/>
          </a:p>
          <a:p>
            <a:pPr marL="342900" indent="-342900">
              <a:buFont typeface="+mj-lt"/>
              <a:buAutoNum type="arabicPeriod"/>
            </a:pPr>
            <a:r>
              <a:rPr lang="en-GB" sz="1200" dirty="0" err="1"/>
              <a:t>Archwilio'n</a:t>
            </a:r>
            <a:r>
              <a:rPr lang="en-GB" sz="1200" dirty="0"/>
              <a:t> </a:t>
            </a:r>
            <a:r>
              <a:rPr lang="en-GB" sz="1200" dirty="0" err="1"/>
              <a:t>feirniadol</a:t>
            </a:r>
            <a:r>
              <a:rPr lang="en-GB" sz="1200" dirty="0"/>
              <a:t> </a:t>
            </a:r>
            <a:r>
              <a:rPr lang="en-GB" sz="1200" dirty="0" err="1"/>
              <a:t>sut</a:t>
            </a:r>
            <a:r>
              <a:rPr lang="en-GB" sz="1200" dirty="0"/>
              <a:t> </a:t>
            </a:r>
            <a:r>
              <a:rPr lang="en-GB" sz="1200" dirty="0" err="1"/>
              <a:t>mae</a:t>
            </a:r>
            <a:r>
              <a:rPr lang="en-GB" sz="1200" dirty="0"/>
              <a:t> ASD ac ADHD </a:t>
            </a:r>
            <a:r>
              <a:rPr lang="en-GB" sz="1200" dirty="0" err="1"/>
              <a:t>yn</a:t>
            </a:r>
            <a:r>
              <a:rPr lang="en-GB" sz="1200" dirty="0"/>
              <a:t> </a:t>
            </a:r>
            <a:r>
              <a:rPr lang="en-GB" sz="1200" dirty="0" err="1"/>
              <a:t>effeithio</a:t>
            </a:r>
            <a:r>
              <a:rPr lang="en-GB" sz="1200" dirty="0"/>
              <a:t> </a:t>
            </a:r>
            <a:r>
              <a:rPr lang="en-GB" sz="1200" dirty="0" err="1"/>
              <a:t>ar</a:t>
            </a:r>
            <a:r>
              <a:rPr lang="en-GB" sz="1200" dirty="0"/>
              <a:t> iechyd </a:t>
            </a:r>
            <a:r>
              <a:rPr lang="en-GB" sz="1200" dirty="0" err="1"/>
              <a:t>meddwl</a:t>
            </a:r>
            <a:r>
              <a:rPr lang="en-GB" sz="1200" dirty="0"/>
              <a:t> ac </a:t>
            </a:r>
            <a:r>
              <a:rPr lang="en-GB" sz="1200" dirty="0" err="1"/>
              <a:t>anghenion</a:t>
            </a:r>
            <a:r>
              <a:rPr lang="en-GB" sz="1200" dirty="0"/>
              <a:t> </a:t>
            </a:r>
            <a:r>
              <a:rPr lang="en-GB" sz="1200" dirty="0" err="1"/>
              <a:t>dysgu</a:t>
            </a:r>
            <a:r>
              <a:rPr lang="en-GB" sz="1200" dirty="0"/>
              <a:t> </a:t>
            </a:r>
            <a:r>
              <a:rPr lang="en-GB" sz="1200" dirty="0" err="1"/>
              <a:t>ychwanegol</a:t>
            </a:r>
            <a:r>
              <a:rPr lang="en-GB" sz="1200" dirty="0"/>
              <a:t>.</a:t>
            </a:r>
          </a:p>
          <a:p>
            <a:endParaRPr lang="en-GB" sz="1200" b="1" dirty="0"/>
          </a:p>
          <a:p>
            <a:r>
              <a:rPr lang="en-GB" sz="1200" b="1" dirty="0"/>
              <a:t>CANLYNIADAU DYSGU</a:t>
            </a:r>
          </a:p>
          <a:p>
            <a:endParaRPr lang="en-GB" sz="1200" b="1" dirty="0"/>
          </a:p>
          <a:p>
            <a:pPr marL="285750" indent="-285750">
              <a:buFont typeface="Arial" panose="020B0604020202020204" pitchFamily="34" charset="0"/>
              <a:buChar char="•"/>
            </a:pPr>
            <a:r>
              <a:rPr lang="en-GB" sz="1200" dirty="0" err="1"/>
              <a:t>Ar</a:t>
            </a:r>
            <a:r>
              <a:rPr lang="en-GB" sz="1200" dirty="0"/>
              <a:t> </a:t>
            </a:r>
            <a:r>
              <a:rPr lang="en-GB" sz="1200" dirty="0" err="1"/>
              <a:t>ôl</a:t>
            </a:r>
            <a:r>
              <a:rPr lang="en-GB" sz="1200" dirty="0"/>
              <a:t> </a:t>
            </a:r>
            <a:r>
              <a:rPr lang="en-GB" sz="1200" dirty="0" err="1"/>
              <a:t>cwblhau'r</a:t>
            </a:r>
            <a:r>
              <a:rPr lang="en-GB" sz="1200" dirty="0"/>
              <a:t> </a:t>
            </a:r>
            <a:r>
              <a:rPr lang="en-GB" sz="1200" dirty="0" err="1"/>
              <a:t>modiwl</a:t>
            </a:r>
            <a:r>
              <a:rPr lang="en-GB" sz="1200" dirty="0"/>
              <a:t> </a:t>
            </a:r>
            <a:r>
              <a:rPr lang="en-GB" sz="1200" dirty="0" err="1"/>
              <a:t>hwn</a:t>
            </a:r>
            <a:r>
              <a:rPr lang="en-GB" sz="1200" dirty="0"/>
              <a:t> </a:t>
            </a:r>
            <a:r>
              <a:rPr lang="en-GB" sz="1200" dirty="0" err="1"/>
              <a:t>yn</a:t>
            </a:r>
            <a:r>
              <a:rPr lang="en-GB" sz="1200" dirty="0"/>
              <a:t> </a:t>
            </a:r>
            <a:r>
              <a:rPr lang="en-GB" sz="1200" dirty="0" err="1"/>
              <a:t>llwyddiannus</a:t>
            </a:r>
            <a:r>
              <a:rPr lang="en-GB" sz="1200" dirty="0"/>
              <a:t>, </a:t>
            </a:r>
            <a:r>
              <a:rPr lang="en-GB" sz="1200" dirty="0" err="1"/>
              <a:t>dylai'r</a:t>
            </a:r>
            <a:r>
              <a:rPr lang="en-GB" sz="1200" dirty="0"/>
              <a:t> </a:t>
            </a:r>
            <a:r>
              <a:rPr lang="en-GB" sz="1200" dirty="0" err="1"/>
              <a:t>myfyriwr</a:t>
            </a:r>
            <a:r>
              <a:rPr lang="en-GB" sz="1200" dirty="0"/>
              <a:t> </a:t>
            </a:r>
            <a:r>
              <a:rPr lang="en-GB" sz="1200" dirty="0" err="1"/>
              <a:t>allu</a:t>
            </a:r>
            <a:r>
              <a:rPr lang="en-GB" sz="1200" dirty="0"/>
              <a:t>:</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GB" sz="1200" dirty="0" err="1"/>
              <a:t>gwerthuso'n</a:t>
            </a:r>
            <a:r>
              <a:rPr lang="en-GB" sz="1200" dirty="0"/>
              <a:t> </a:t>
            </a:r>
            <a:r>
              <a:rPr lang="en-GB" sz="1200" dirty="0" err="1"/>
              <a:t>feirniadol</a:t>
            </a:r>
            <a:r>
              <a:rPr lang="en-GB" sz="1200" dirty="0"/>
              <a:t> </a:t>
            </a:r>
            <a:r>
              <a:rPr lang="en-GB" sz="1200" dirty="0" err="1"/>
              <a:t>ymchwil</a:t>
            </a:r>
            <a:r>
              <a:rPr lang="en-GB" sz="1200" dirty="0"/>
              <a:t>, </a:t>
            </a:r>
            <a:r>
              <a:rPr lang="en-GB" sz="1200" dirty="0" err="1"/>
              <a:t>polisi</a:t>
            </a:r>
            <a:r>
              <a:rPr lang="en-GB" sz="1200" dirty="0"/>
              <a:t> ac </a:t>
            </a:r>
            <a:r>
              <a:rPr lang="en-GB" sz="1200" dirty="0" err="1"/>
              <a:t>arweiniad</a:t>
            </a:r>
            <a:r>
              <a:rPr lang="en-GB" sz="1200" dirty="0"/>
              <a:t> </a:t>
            </a:r>
            <a:r>
              <a:rPr lang="en-GB" sz="1200" dirty="0" err="1"/>
              <a:t>proffesiynol</a:t>
            </a:r>
            <a:r>
              <a:rPr lang="en-GB" sz="1200" dirty="0"/>
              <a:t> </a:t>
            </a:r>
            <a:r>
              <a:rPr lang="en-GB" sz="1200" dirty="0" err="1"/>
              <a:t>cyfoes</a:t>
            </a:r>
            <a:r>
              <a:rPr lang="en-GB" sz="1200" dirty="0"/>
              <a:t> </a:t>
            </a:r>
            <a:r>
              <a:rPr lang="en-GB" sz="1200" dirty="0" err="1"/>
              <a:t>ynghylch</a:t>
            </a:r>
            <a:r>
              <a:rPr lang="en-GB" sz="1200" dirty="0"/>
              <a:t> ADHD a/neu ASD, </a:t>
            </a:r>
            <a:r>
              <a:rPr lang="en-GB" sz="1200" dirty="0" err="1"/>
              <a:t>gan</a:t>
            </a:r>
            <a:r>
              <a:rPr lang="en-GB" sz="1200" dirty="0"/>
              <a:t> </a:t>
            </a:r>
            <a:r>
              <a:rPr lang="en-GB" sz="1200" dirty="0" err="1"/>
              <a:t>roi</a:t>
            </a:r>
            <a:r>
              <a:rPr lang="en-GB" sz="1200" dirty="0"/>
              <a:t> </a:t>
            </a:r>
            <a:r>
              <a:rPr lang="en-GB" sz="1200" dirty="0" err="1"/>
              <a:t>sylw</a:t>
            </a:r>
            <a:r>
              <a:rPr lang="en-GB" sz="1200" dirty="0"/>
              <a:t> </a:t>
            </a:r>
            <a:r>
              <a:rPr lang="en-GB" sz="1200" dirty="0" err="1"/>
              <a:t>arbennig</a:t>
            </a:r>
            <a:r>
              <a:rPr lang="en-GB" sz="1200" dirty="0"/>
              <a:t> </a:t>
            </a:r>
            <a:r>
              <a:rPr lang="en-GB" sz="1200" dirty="0" err="1"/>
              <a:t>i'r</a:t>
            </a:r>
            <a:r>
              <a:rPr lang="en-GB" sz="1200" dirty="0"/>
              <a:t> </a:t>
            </a:r>
            <a:r>
              <a:rPr lang="en-GB" sz="1200" dirty="0" err="1"/>
              <a:t>goblygiadau</a:t>
            </a:r>
            <a:r>
              <a:rPr lang="en-GB" sz="1200" dirty="0"/>
              <a:t> </a:t>
            </a:r>
            <a:r>
              <a:rPr lang="en-GB" sz="1200" dirty="0" err="1"/>
              <a:t>ar</a:t>
            </a:r>
            <a:r>
              <a:rPr lang="en-GB" sz="1200" dirty="0"/>
              <a:t> </a:t>
            </a:r>
            <a:r>
              <a:rPr lang="en-GB" sz="1200" dirty="0" err="1"/>
              <a:t>gyfer</a:t>
            </a:r>
            <a:r>
              <a:rPr lang="en-GB" sz="1200" dirty="0"/>
              <a:t> </a:t>
            </a:r>
            <a:r>
              <a:rPr lang="en-GB" sz="1200" dirty="0" err="1"/>
              <a:t>gweithio</a:t>
            </a:r>
            <a:r>
              <a:rPr lang="en-GB" sz="1200" dirty="0"/>
              <a:t> </a:t>
            </a:r>
            <a:r>
              <a:rPr lang="en-GB" sz="1200" dirty="0" err="1"/>
              <a:t>ar</a:t>
            </a:r>
            <a:r>
              <a:rPr lang="en-GB" sz="1200" dirty="0"/>
              <a:t> draws </a:t>
            </a:r>
            <a:r>
              <a:rPr lang="en-GB" sz="1200" dirty="0" err="1"/>
              <a:t>sectorau</a:t>
            </a:r>
            <a:r>
              <a:rPr lang="en-GB" sz="1200" dirty="0"/>
              <a:t> ac </a:t>
            </a:r>
            <a:r>
              <a:rPr lang="en-GB" sz="1200" dirty="0" err="1"/>
              <a:t>ar</a:t>
            </a:r>
            <a:r>
              <a:rPr lang="en-GB" sz="1200" dirty="0"/>
              <a:t> y </a:t>
            </a:r>
            <a:r>
              <a:rPr lang="en-GB" sz="1200" dirty="0" err="1"/>
              <a:t>cyd</a:t>
            </a:r>
            <a:r>
              <a:rPr lang="en-GB" sz="1200" dirty="0"/>
              <a:t> ag </a:t>
            </a:r>
            <a:r>
              <a:rPr lang="en-GB" sz="1200" dirty="0" err="1"/>
              <a:t>asiantaethau</a:t>
            </a:r>
            <a:r>
              <a:rPr lang="en-GB" sz="1200" dirty="0"/>
              <a:t> </a:t>
            </a:r>
            <a:r>
              <a:rPr lang="en-GB" sz="1200" dirty="0" err="1"/>
              <a:t>lluosog</a:t>
            </a:r>
            <a:r>
              <a:rPr lang="en-GB" sz="1200" dirty="0"/>
              <a:t> (</a:t>
            </a:r>
            <a:r>
              <a:rPr lang="en-GB" sz="1200" dirty="0" err="1"/>
              <a:t>e.e.</a:t>
            </a:r>
            <a:r>
              <a:rPr lang="en-GB" sz="1200" dirty="0"/>
              <a:t> </a:t>
            </a:r>
            <a:r>
              <a:rPr lang="en-GB" sz="1200" dirty="0" err="1"/>
              <a:t>addysg</a:t>
            </a:r>
            <a:r>
              <a:rPr lang="en-GB" sz="1200" dirty="0"/>
              <a:t>, iechyd, </a:t>
            </a:r>
            <a:r>
              <a:rPr lang="en-GB" sz="1200" dirty="0" err="1"/>
              <a:t>gofal</a:t>
            </a:r>
            <a:r>
              <a:rPr lang="en-GB" sz="1200" dirty="0"/>
              <a:t> </a:t>
            </a:r>
            <a:r>
              <a:rPr lang="en-GB" sz="1200" dirty="0" err="1"/>
              <a:t>cymdeithasol</a:t>
            </a:r>
            <a:r>
              <a:rPr lang="en-GB" sz="1200" dirty="0"/>
              <a:t>);</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GB" sz="1200" dirty="0" err="1"/>
              <a:t>dangos</a:t>
            </a:r>
            <a:r>
              <a:rPr lang="en-GB" sz="1200" dirty="0"/>
              <a:t> </a:t>
            </a:r>
            <a:r>
              <a:rPr lang="en-GB" sz="1200" dirty="0" err="1"/>
              <a:t>gwybodaeth</a:t>
            </a:r>
            <a:r>
              <a:rPr lang="en-GB" sz="1200" dirty="0"/>
              <a:t> </a:t>
            </a:r>
            <a:r>
              <a:rPr lang="en-GB" sz="1200" dirty="0" err="1"/>
              <a:t>fanwl</a:t>
            </a:r>
            <a:r>
              <a:rPr lang="en-GB" sz="1200" dirty="0"/>
              <a:t> am </a:t>
            </a:r>
            <a:r>
              <a:rPr lang="en-GB" sz="1200" dirty="0" err="1"/>
              <a:t>anghenion</a:t>
            </a:r>
            <a:r>
              <a:rPr lang="en-GB" sz="1200" dirty="0"/>
              <a:t> </a:t>
            </a:r>
            <a:r>
              <a:rPr lang="en-GB" sz="1200" dirty="0" err="1"/>
              <a:t>dysgu</a:t>
            </a:r>
            <a:r>
              <a:rPr lang="en-GB" sz="1200" dirty="0"/>
              <a:t> </a:t>
            </a:r>
            <a:r>
              <a:rPr lang="en-GB" sz="1200" dirty="0" err="1"/>
              <a:t>ychwanegol</a:t>
            </a:r>
            <a:r>
              <a:rPr lang="en-GB" sz="1200" dirty="0"/>
              <a:t> (ADY) </a:t>
            </a:r>
            <a:r>
              <a:rPr lang="en-GB" sz="1200" dirty="0" err="1"/>
              <a:t>a'r</a:t>
            </a:r>
            <a:r>
              <a:rPr lang="en-GB" sz="1200" dirty="0"/>
              <a:t> </a:t>
            </a:r>
            <a:r>
              <a:rPr lang="en-GB" sz="1200" dirty="0" err="1"/>
              <a:t>materion</a:t>
            </a:r>
            <a:r>
              <a:rPr lang="en-GB" sz="1200" dirty="0"/>
              <a:t> iechyd </a:t>
            </a:r>
            <a:r>
              <a:rPr lang="en-GB" sz="1200" dirty="0" err="1"/>
              <a:t>meddwl</a:t>
            </a:r>
            <a:r>
              <a:rPr lang="en-GB" sz="1200" dirty="0"/>
              <a:t> y </a:t>
            </a:r>
            <a:r>
              <a:rPr lang="en-GB" sz="1200" dirty="0" err="1"/>
              <a:t>mae</a:t>
            </a:r>
            <a:r>
              <a:rPr lang="en-GB" sz="1200" dirty="0"/>
              <a:t> plant ag ADHD ac ASD </a:t>
            </a:r>
            <a:r>
              <a:rPr lang="en-GB" sz="1200" dirty="0" err="1"/>
              <a:t>yn</a:t>
            </a:r>
            <a:r>
              <a:rPr lang="en-GB" sz="1200" dirty="0"/>
              <a:t> </a:t>
            </a:r>
            <a:r>
              <a:rPr lang="en-GB" sz="1200" dirty="0" err="1"/>
              <a:t>eu</a:t>
            </a:r>
            <a:r>
              <a:rPr lang="en-GB" sz="1200" dirty="0"/>
              <a:t> </a:t>
            </a:r>
            <a:r>
              <a:rPr lang="en-GB" sz="1200" dirty="0" err="1"/>
              <a:t>hwynebu</a:t>
            </a:r>
            <a:r>
              <a:rPr lang="en-GB" sz="1200" dirty="0"/>
              <a:t>;</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GB" sz="1200" dirty="0"/>
              <a:t>nodi </a:t>
            </a:r>
            <a:r>
              <a:rPr lang="en-GB" sz="1200" dirty="0" err="1"/>
              <a:t>ystod</a:t>
            </a:r>
            <a:r>
              <a:rPr lang="en-GB" sz="1200" dirty="0"/>
              <a:t> o </a:t>
            </a:r>
            <a:r>
              <a:rPr lang="en-GB" sz="1200" dirty="0" err="1"/>
              <a:t>strategaethau</a:t>
            </a:r>
            <a:r>
              <a:rPr lang="en-GB" sz="1200" dirty="0"/>
              <a:t> ac </a:t>
            </a:r>
            <a:r>
              <a:rPr lang="en-GB" sz="1200" dirty="0" err="1"/>
              <a:t>ymyriadau</a:t>
            </a:r>
            <a:r>
              <a:rPr lang="en-GB" sz="1200" dirty="0"/>
              <a:t> </a:t>
            </a:r>
            <a:r>
              <a:rPr lang="en-GB" sz="1200" dirty="0" err="1"/>
              <a:t>priodol</a:t>
            </a:r>
            <a:r>
              <a:rPr lang="en-GB" sz="1200" dirty="0"/>
              <a:t> </a:t>
            </a:r>
            <a:r>
              <a:rPr lang="en-GB" sz="1200" dirty="0" err="1"/>
              <a:t>sy'n</a:t>
            </a:r>
            <a:r>
              <a:rPr lang="en-GB" sz="1200" dirty="0"/>
              <a:t> </a:t>
            </a:r>
            <a:r>
              <a:rPr lang="en-GB" sz="1200" dirty="0" err="1"/>
              <a:t>seiliedig</a:t>
            </a:r>
            <a:r>
              <a:rPr lang="en-GB" sz="1200" dirty="0"/>
              <a:t> </a:t>
            </a:r>
            <a:r>
              <a:rPr lang="en-GB" sz="1200" dirty="0" err="1"/>
              <a:t>ar</a:t>
            </a:r>
            <a:r>
              <a:rPr lang="en-GB" sz="1200" dirty="0"/>
              <a:t> </a:t>
            </a:r>
            <a:r>
              <a:rPr lang="en-GB" sz="1200" dirty="0" err="1"/>
              <a:t>ddamcaniaeth</a:t>
            </a:r>
            <a:r>
              <a:rPr lang="en-GB" sz="1200" dirty="0"/>
              <a:t> ac </a:t>
            </a:r>
            <a:r>
              <a:rPr lang="en-GB" sz="1200" dirty="0" err="1"/>
              <a:t>ymarfer</a:t>
            </a:r>
            <a:r>
              <a:rPr lang="en-GB" sz="1200" dirty="0"/>
              <a:t> </a:t>
            </a:r>
            <a:r>
              <a:rPr lang="en-GB" sz="1200" dirty="0" err="1"/>
              <a:t>ar</a:t>
            </a:r>
            <a:r>
              <a:rPr lang="en-GB" sz="1200" dirty="0"/>
              <a:t> </a:t>
            </a:r>
            <a:r>
              <a:rPr lang="en-GB" sz="1200" dirty="0" err="1"/>
              <a:t>gyfer</a:t>
            </a:r>
            <a:r>
              <a:rPr lang="en-GB" sz="1200" dirty="0"/>
              <a:t> ADHD a/neu ASD.</a:t>
            </a:r>
          </a:p>
        </p:txBody>
      </p:sp>
    </p:spTree>
    <p:extLst>
      <p:ext uri="{BB962C8B-B14F-4D97-AF65-F5344CB8AC3E}">
        <p14:creationId xmlns:p14="http://schemas.microsoft.com/office/powerpoint/2010/main" val="3547698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202BA-B0DE-0E15-4DAA-4719003D8CD2}"/>
              </a:ext>
            </a:extLst>
          </p:cNvPr>
          <p:cNvSpPr>
            <a:spLocks noGrp="1"/>
          </p:cNvSpPr>
          <p:nvPr>
            <p:ph type="title"/>
          </p:nvPr>
        </p:nvSpPr>
        <p:spPr>
          <a:xfrm>
            <a:off x="914399" y="245078"/>
            <a:ext cx="6400800" cy="685800"/>
          </a:xfrm>
        </p:spPr>
        <p:txBody>
          <a:bodyPr/>
          <a:lstStyle/>
          <a:p>
            <a:r>
              <a:rPr lang="en-GB" dirty="0"/>
              <a:t>ADHD &amp; ASD </a:t>
            </a:r>
            <a:br>
              <a:rPr lang="en-GB" dirty="0"/>
            </a:br>
            <a:endParaRPr lang="en-GB" dirty="0"/>
          </a:p>
        </p:txBody>
      </p:sp>
      <p:sp>
        <p:nvSpPr>
          <p:cNvPr id="3" name="Text Placeholder 2">
            <a:extLst>
              <a:ext uri="{FF2B5EF4-FFF2-40B4-BE49-F238E27FC236}">
                <a16:creationId xmlns:a16="http://schemas.microsoft.com/office/drawing/2014/main" id="{733D8C92-D1F5-C370-12C4-C3AF4B630A29}"/>
              </a:ext>
            </a:extLst>
          </p:cNvPr>
          <p:cNvSpPr>
            <a:spLocks noGrp="1"/>
          </p:cNvSpPr>
          <p:nvPr>
            <p:ph type="body" sz="quarter" idx="11"/>
          </p:nvPr>
        </p:nvSpPr>
        <p:spPr>
          <a:xfrm>
            <a:off x="288324" y="1145059"/>
            <a:ext cx="11615351" cy="5347263"/>
          </a:xfrm>
          <a:solidFill>
            <a:schemeClr val="accent1">
              <a:lumMod val="60000"/>
              <a:lumOff val="40000"/>
            </a:schemeClr>
          </a:solidFill>
        </p:spPr>
        <p:txBody>
          <a:bodyPr>
            <a:normAutofit/>
          </a:bodyPr>
          <a:lstStyle/>
          <a:p>
            <a:pPr marL="342900" lvl="0" indent="-342900">
              <a:buFont typeface="Arial" panose="020B0604020202020204" pitchFamily="34" charset="0"/>
              <a:buChar char="•"/>
            </a:pPr>
            <a:r>
              <a:rPr lang="en-GB" sz="2800" dirty="0"/>
              <a:t>Characteristics, diagnosis, aetiology, prevalence, comorbidity and implications for collaboration between education, health, and allied professionals. </a:t>
            </a:r>
          </a:p>
          <a:p>
            <a:pPr marL="342900" lvl="0" indent="-342900">
              <a:buFont typeface="Arial" panose="020B0604020202020204" pitchFamily="34" charset="0"/>
              <a:buChar char="•"/>
            </a:pPr>
            <a:r>
              <a:rPr lang="en-GB" sz="2800" dirty="0"/>
              <a:t>Clinical, and pastoral systems; multi-agency approaches to assessment, planning, and provision (e.g., IDPs, EHCPs, CAMHS liaison).</a:t>
            </a:r>
          </a:p>
          <a:p>
            <a:pPr marL="342900" lvl="0" indent="-342900">
              <a:buFont typeface="Arial" panose="020B0604020202020204" pitchFamily="34" charset="0"/>
              <a:buChar char="•"/>
            </a:pPr>
            <a:r>
              <a:rPr lang="en-GB" sz="2800" dirty="0"/>
              <a:t>Knowledge, attitudes and stigma towards ADHD and ASD. </a:t>
            </a:r>
          </a:p>
          <a:p>
            <a:pPr marL="342900" indent="-342900">
              <a:buFont typeface="Arial" panose="020B0604020202020204" pitchFamily="34" charset="0"/>
              <a:buChar char="•"/>
            </a:pPr>
            <a:r>
              <a:rPr lang="en-GB" sz="2800" dirty="0"/>
              <a:t>Impact on mental health, including access to and coordination of school-based and NHS/cross-agency services. </a:t>
            </a:r>
          </a:p>
          <a:p>
            <a:pPr marL="342900" lvl="0" indent="-342900">
              <a:buFont typeface="Arial" panose="020B0604020202020204" pitchFamily="34" charset="0"/>
              <a:buChar char="•"/>
            </a:pPr>
            <a:r>
              <a:rPr lang="en-GB" sz="2800" dirty="0"/>
              <a:t>Strategies and interventions for children and young people, including universal, targeted, and specialist approaches delivered within and across agencies (e.g., school–NHS partnership models, behaviour support teams, joint care pathways).</a:t>
            </a:r>
          </a:p>
          <a:p>
            <a:endParaRPr lang="en-GB" sz="2800" dirty="0"/>
          </a:p>
        </p:txBody>
      </p:sp>
      <p:sp>
        <p:nvSpPr>
          <p:cNvPr id="4" name="Title 1">
            <a:extLst>
              <a:ext uri="{FF2B5EF4-FFF2-40B4-BE49-F238E27FC236}">
                <a16:creationId xmlns:a16="http://schemas.microsoft.com/office/drawing/2014/main" id="{949FD084-0EE7-F5AE-ABBF-6C6643C6C04E}"/>
              </a:ext>
            </a:extLst>
          </p:cNvPr>
          <p:cNvSpPr txBox="1">
            <a:spLocks/>
          </p:cNvSpPr>
          <p:nvPr/>
        </p:nvSpPr>
        <p:spPr>
          <a:xfrm>
            <a:off x="7154563" y="914401"/>
            <a:ext cx="6400800" cy="685800"/>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000" kern="1200">
                <a:solidFill>
                  <a:schemeClr val="tx1">
                    <a:lumMod val="75000"/>
                    <a:lumOff val="25000"/>
                  </a:schemeClr>
                </a:solidFill>
                <a:latin typeface="+mj-lt"/>
                <a:ea typeface="+mj-ea"/>
                <a:cs typeface="+mj-cs"/>
              </a:defRPr>
            </a:lvl1pPr>
          </a:lstStyle>
          <a:p>
            <a:endParaRPr lang="en-GB" dirty="0"/>
          </a:p>
        </p:txBody>
      </p:sp>
    </p:spTree>
    <p:extLst>
      <p:ext uri="{BB962C8B-B14F-4D97-AF65-F5344CB8AC3E}">
        <p14:creationId xmlns:p14="http://schemas.microsoft.com/office/powerpoint/2010/main" val="1815030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C9C3C-83CE-9B21-F3CB-2480F96BB7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9B2733-727E-E367-1DA6-3F3CB81E00DF}"/>
              </a:ext>
            </a:extLst>
          </p:cNvPr>
          <p:cNvSpPr>
            <a:spLocks noGrp="1"/>
          </p:cNvSpPr>
          <p:nvPr>
            <p:ph type="title"/>
          </p:nvPr>
        </p:nvSpPr>
        <p:spPr/>
        <p:txBody>
          <a:bodyPr/>
          <a:lstStyle/>
          <a:p>
            <a:r>
              <a:rPr lang="en-GB" dirty="0"/>
              <a:t>Assessments</a:t>
            </a:r>
          </a:p>
        </p:txBody>
      </p:sp>
      <p:sp>
        <p:nvSpPr>
          <p:cNvPr id="13" name="TextBox 12">
            <a:extLst>
              <a:ext uri="{FF2B5EF4-FFF2-40B4-BE49-F238E27FC236}">
                <a16:creationId xmlns:a16="http://schemas.microsoft.com/office/drawing/2014/main" id="{7D4F2F3E-791C-0258-55AE-BE403951B242}"/>
              </a:ext>
            </a:extLst>
          </p:cNvPr>
          <p:cNvSpPr txBox="1"/>
          <p:nvPr/>
        </p:nvSpPr>
        <p:spPr>
          <a:xfrm>
            <a:off x="1305697" y="2294773"/>
            <a:ext cx="9580606" cy="4278094"/>
          </a:xfrm>
          <a:prstGeom prst="rect">
            <a:avLst/>
          </a:prstGeom>
          <a:noFill/>
        </p:spPr>
        <p:txBody>
          <a:bodyPr wrap="square">
            <a:spAutoFit/>
          </a:bodyPr>
          <a:lstStyle/>
          <a:p>
            <a:endParaRPr lang="en-GB" sz="2800" dirty="0"/>
          </a:p>
          <a:p>
            <a:r>
              <a:rPr lang="en-GB" sz="2400" b="1" dirty="0"/>
              <a:t>Assessment Component 1</a:t>
            </a:r>
          </a:p>
          <a:p>
            <a:endParaRPr lang="en-GB" sz="2400" dirty="0"/>
          </a:p>
          <a:p>
            <a:r>
              <a:rPr lang="en-GB" sz="2400" dirty="0">
                <a:hlinkClick r:id="rId2"/>
              </a:rPr>
              <a:t>Individual Video   </a:t>
            </a:r>
            <a:r>
              <a:rPr lang="en-GB" sz="2400" dirty="0"/>
              <a:t>15 minutes   50%   Via Turnitin: 23.59pm   20/10/26 </a:t>
            </a:r>
          </a:p>
          <a:p>
            <a:endParaRPr lang="en-GB" sz="2400" dirty="0"/>
          </a:p>
          <a:p>
            <a:endParaRPr lang="en-GB" sz="2400" dirty="0"/>
          </a:p>
          <a:p>
            <a:r>
              <a:rPr lang="en-GB" sz="2400" b="1" dirty="0"/>
              <a:t>Assessment Component 2</a:t>
            </a:r>
          </a:p>
          <a:p>
            <a:endParaRPr lang="en-GB" sz="2400" dirty="0"/>
          </a:p>
          <a:p>
            <a:r>
              <a:rPr lang="en-GB" sz="2400" dirty="0">
                <a:hlinkClick r:id="rId3"/>
              </a:rPr>
              <a:t>Media output   </a:t>
            </a:r>
            <a:r>
              <a:rPr lang="en-GB" sz="2400" dirty="0"/>
              <a:t>Equivalent to 4,000 words	  50% Via Turnitin: 23.59pm   17/11/26 </a:t>
            </a:r>
          </a:p>
          <a:p>
            <a:endParaRPr lang="en-GB" sz="2800" dirty="0"/>
          </a:p>
        </p:txBody>
      </p:sp>
    </p:spTree>
    <p:extLst>
      <p:ext uri="{BB962C8B-B14F-4D97-AF65-F5344CB8AC3E}">
        <p14:creationId xmlns:p14="http://schemas.microsoft.com/office/powerpoint/2010/main" val="1797564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9BE36CCC-1886-4B2F-2F10-967886F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2B0C89-15E3-E923-EF75-2D07B2ECE55F}"/>
              </a:ext>
            </a:extLst>
          </p:cNvPr>
          <p:cNvSpPr>
            <a:spLocks noGrp="1"/>
          </p:cNvSpPr>
          <p:nvPr>
            <p:ph type="title"/>
          </p:nvPr>
        </p:nvSpPr>
        <p:spPr>
          <a:xfrm>
            <a:off x="199103" y="385100"/>
            <a:ext cx="11793794" cy="1068795"/>
          </a:xfrm>
        </p:spPr>
        <p:txBody>
          <a:bodyPr>
            <a:noAutofit/>
          </a:bodyPr>
          <a:lstStyle/>
          <a:p>
            <a:r>
              <a:rPr lang="en-GB" sz="3600" dirty="0"/>
              <a:t>ECCY7010: ADHD and ASD: Neurodiversity, Mental Health and Additional Learning Needs </a:t>
            </a:r>
            <a:endParaRPr lang="en-US" sz="3600" dirty="0"/>
          </a:p>
        </p:txBody>
      </p:sp>
      <p:sp>
        <p:nvSpPr>
          <p:cNvPr id="3" name="Text Placeholder 2">
            <a:extLst>
              <a:ext uri="{FF2B5EF4-FFF2-40B4-BE49-F238E27FC236}">
                <a16:creationId xmlns:a16="http://schemas.microsoft.com/office/drawing/2014/main" id="{58B4170A-2D5B-8B8F-5F1B-47F6A3E12817}"/>
              </a:ext>
            </a:extLst>
          </p:cNvPr>
          <p:cNvSpPr>
            <a:spLocks noGrp="1"/>
          </p:cNvSpPr>
          <p:nvPr>
            <p:ph type="body" sz="quarter" idx="10"/>
          </p:nvPr>
        </p:nvSpPr>
        <p:spPr>
          <a:xfrm>
            <a:off x="2438400" y="2350995"/>
            <a:ext cx="7315200" cy="1143000"/>
          </a:xfrm>
        </p:spPr>
        <p:txBody>
          <a:bodyPr>
            <a:normAutofit fontScale="40000" lnSpcReduction="20000"/>
          </a:bodyPr>
          <a:lstStyle/>
          <a:p>
            <a:r>
              <a:rPr lang="en-GB" b="1" dirty="0"/>
              <a:t>Neurodiversity and Neurodiversity-Affirming Practice</a:t>
            </a:r>
            <a:endParaRPr lang="en-US" dirty="0"/>
          </a:p>
        </p:txBody>
      </p:sp>
      <p:pic>
        <p:nvPicPr>
          <p:cNvPr id="12" name="Graphic 11" descr="Illustration of a pencil character ">
            <a:extLst>
              <a:ext uri="{FF2B5EF4-FFF2-40B4-BE49-F238E27FC236}">
                <a16:creationId xmlns:a16="http://schemas.microsoft.com/office/drawing/2014/main" id="{F09ACDA3-BC03-93E5-A076-24FA21E75B1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B89BE413-69C8-85E5-0C07-907CDAB317C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08895D6-4404-3873-4985-691C72E99DD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948DD5B7-E056-62AA-7B25-0142D1E08AF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242070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312372" y="348022"/>
            <a:ext cx="7922907" cy="3711364"/>
          </a:xfrm>
        </p:spPr>
        <p:txBody>
          <a:bodyPr/>
          <a:lstStyle/>
          <a:p>
            <a:r>
              <a:rPr lang="en-GB" sz="3200" b="1" dirty="0"/>
              <a:t>Neurodiversity and Neurodiversity-Affirming Practice</a:t>
            </a:r>
            <a:br>
              <a:rPr lang="en-GB" sz="3200" dirty="0"/>
            </a:br>
            <a:r>
              <a:rPr lang="en-GB" sz="3200" b="1" dirty="0"/>
              <a:t>From Deficit Models to Inclusive, Identity-Affirming Approaches</a:t>
            </a:r>
            <a:endParaRPr lang="en-GB" sz="3200" dirty="0"/>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352130" y="2814004"/>
            <a:ext cx="6400800" cy="4206240"/>
          </a:xfrm>
        </p:spPr>
        <p:txBody>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Key themes: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Neurodiversity paradigm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Trauma-informed practice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Intersectionality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Masking and wellbeing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Strengths-based approaches </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Tree>
    <p:extLst>
      <p:ext uri="{BB962C8B-B14F-4D97-AF65-F5344CB8AC3E}">
        <p14:creationId xmlns:p14="http://schemas.microsoft.com/office/powerpoint/2010/main" val="3001952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75958-9F0A-C583-A758-F1AFA7AD2E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8C75D8-AC00-C7CD-B602-1A72B8D7E249}"/>
              </a:ext>
            </a:extLst>
          </p:cNvPr>
          <p:cNvSpPr>
            <a:spLocks noGrp="1"/>
          </p:cNvSpPr>
          <p:nvPr>
            <p:ph type="title"/>
          </p:nvPr>
        </p:nvSpPr>
        <p:spPr>
          <a:xfrm>
            <a:off x="312372" y="348022"/>
            <a:ext cx="7922907" cy="3711364"/>
          </a:xfrm>
        </p:spPr>
        <p:txBody>
          <a:bodyPr/>
          <a:lstStyle/>
          <a:p>
            <a:r>
              <a:rPr lang="cy-GB" dirty="0" err="1"/>
              <a:t>Niwro</a:t>
            </a:r>
            <a:r>
              <a:rPr lang="cy-GB" dirty="0"/>
              <a:t>-amrywiaeth ac Ymarfer sy'n Cadarnhau </a:t>
            </a:r>
            <a:r>
              <a:rPr lang="cy-GB" dirty="0" err="1"/>
              <a:t>Niwro</a:t>
            </a:r>
            <a:r>
              <a:rPr lang="cy-GB" dirty="0"/>
              <a:t>-amrywiaeth: O Fodelau Diffyg i Ddulliau Cynhwysol sy'n Cadarnhau Hunaniaeth</a:t>
            </a:r>
            <a:endParaRPr lang="en-GB" dirty="0"/>
          </a:p>
        </p:txBody>
      </p:sp>
      <p:sp>
        <p:nvSpPr>
          <p:cNvPr id="6" name="Text Placeholder 5">
            <a:extLst>
              <a:ext uri="{FF2B5EF4-FFF2-40B4-BE49-F238E27FC236}">
                <a16:creationId xmlns:a16="http://schemas.microsoft.com/office/drawing/2014/main" id="{D6D6C2C5-FE75-B531-8CE8-DDF3A25DBE4D}"/>
              </a:ext>
            </a:extLst>
          </p:cNvPr>
          <p:cNvSpPr>
            <a:spLocks noGrp="1"/>
          </p:cNvSpPr>
          <p:nvPr>
            <p:ph type="body" sz="quarter" idx="11"/>
          </p:nvPr>
        </p:nvSpPr>
        <p:spPr>
          <a:xfrm>
            <a:off x="312372" y="3414734"/>
            <a:ext cx="6400800" cy="4206240"/>
          </a:xfrm>
        </p:spPr>
        <p:txBody>
          <a:bodyPr/>
          <a:lstStyle/>
          <a:p>
            <a:r>
              <a:rPr lang="cy-GB" sz="2000" b="1" dirty="0"/>
              <a:t>Prif themâu:</a:t>
            </a:r>
          </a:p>
          <a:p>
            <a:pPr marL="285750" indent="-285750">
              <a:lnSpc>
                <a:spcPct val="150000"/>
              </a:lnSpc>
              <a:buFont typeface="Arial" panose="020B0604020202020204" pitchFamily="34" charset="0"/>
              <a:buChar char="•"/>
            </a:pPr>
            <a:r>
              <a:rPr lang="cy-GB" dirty="0" err="1"/>
              <a:t>Paradigm</a:t>
            </a:r>
            <a:r>
              <a:rPr lang="cy-GB" dirty="0"/>
              <a:t> </a:t>
            </a:r>
            <a:r>
              <a:rPr lang="cy-GB" dirty="0" err="1"/>
              <a:t>niwro</a:t>
            </a:r>
            <a:r>
              <a:rPr lang="cy-GB" dirty="0"/>
              <a:t>-amrywiaeth</a:t>
            </a:r>
          </a:p>
          <a:p>
            <a:pPr marL="285750" indent="-285750">
              <a:lnSpc>
                <a:spcPct val="150000"/>
              </a:lnSpc>
              <a:buFont typeface="Arial" panose="020B0604020202020204" pitchFamily="34" charset="0"/>
              <a:buChar char="•"/>
            </a:pPr>
            <a:r>
              <a:rPr lang="cy-GB" dirty="0"/>
              <a:t>Ymarfer sy'n ystyriol o drawma</a:t>
            </a:r>
          </a:p>
          <a:p>
            <a:pPr marL="285750" indent="-285750">
              <a:lnSpc>
                <a:spcPct val="150000"/>
              </a:lnSpc>
              <a:buFont typeface="Arial" panose="020B0604020202020204" pitchFamily="34" charset="0"/>
              <a:buChar char="•"/>
            </a:pPr>
            <a:r>
              <a:rPr lang="cy-GB" dirty="0" err="1"/>
              <a:t>Croestoriadoldeb</a:t>
            </a:r>
            <a:endParaRPr lang="cy-GB" dirty="0"/>
          </a:p>
          <a:p>
            <a:pPr marL="285750" indent="-285750">
              <a:lnSpc>
                <a:spcPct val="150000"/>
              </a:lnSpc>
              <a:buFont typeface="Arial" panose="020B0604020202020204" pitchFamily="34" charset="0"/>
              <a:buChar char="•"/>
            </a:pPr>
            <a:r>
              <a:rPr lang="cy-GB" dirty="0"/>
              <a:t>Cuddio nodweddion a lles</a:t>
            </a:r>
          </a:p>
          <a:p>
            <a:pPr marL="285750" indent="-285750">
              <a:lnSpc>
                <a:spcPct val="150000"/>
              </a:lnSpc>
              <a:buFont typeface="Arial" panose="020B0604020202020204" pitchFamily="34" charset="0"/>
              <a:buChar char="•"/>
            </a:pPr>
            <a:r>
              <a:rPr lang="cy-GB" dirty="0"/>
              <a:t>Dulliau sy'n seiliedig ar gryfderau</a:t>
            </a:r>
            <a:endParaRPr lang="en-GB" dirty="0"/>
          </a:p>
          <a:p>
            <a:endParaRPr lang="en-US" dirty="0"/>
          </a:p>
        </p:txBody>
      </p:sp>
      <p:sp>
        <p:nvSpPr>
          <p:cNvPr id="15" name="Freeform: Shape 14">
            <a:extLst>
              <a:ext uri="{FF2B5EF4-FFF2-40B4-BE49-F238E27FC236}">
                <a16:creationId xmlns:a16="http://schemas.microsoft.com/office/drawing/2014/main" id="{6495C657-4430-8581-08A2-309F2801B15D}"/>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FB8F592C-B22A-6E77-7B18-260E60C8EA5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Tree>
    <p:extLst>
      <p:ext uri="{BB962C8B-B14F-4D97-AF65-F5344CB8AC3E}">
        <p14:creationId xmlns:p14="http://schemas.microsoft.com/office/powerpoint/2010/main" val="2145598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201695" y="333267"/>
            <a:ext cx="6857999" cy="653547"/>
          </a:xfrm>
        </p:spPr>
        <p:txBody>
          <a:bodyPr/>
          <a:lstStyle/>
          <a:p>
            <a:r>
              <a:rPr lang="en-GB" b="1" dirty="0"/>
              <a:t>What is Neurodiversity?</a:t>
            </a:r>
            <a:endParaRPr lang="en-GB"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8" name="TextBox 7">
            <a:extLst>
              <a:ext uri="{FF2B5EF4-FFF2-40B4-BE49-F238E27FC236}">
                <a16:creationId xmlns:a16="http://schemas.microsoft.com/office/drawing/2014/main" id="{4C560FBF-279A-BA5C-2AE9-E5C66CBAB65B}"/>
              </a:ext>
            </a:extLst>
          </p:cNvPr>
          <p:cNvSpPr txBox="1"/>
          <p:nvPr/>
        </p:nvSpPr>
        <p:spPr>
          <a:xfrm>
            <a:off x="4293704" y="1157802"/>
            <a:ext cx="6111144" cy="5459636"/>
          </a:xfrm>
          <a:prstGeom prst="rect">
            <a:avLst/>
          </a:prstGeom>
          <a:noFill/>
        </p:spPr>
        <p:txBody>
          <a:bodyPr wrap="square">
            <a:spAutoFit/>
          </a:bodyPr>
          <a:lstStyle/>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Definitions</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Neurodiversity</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Natural variation in human neurocognitive functioning.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Includes autism, ADHD, dyslexia, dyspraxia, Tourette syndrome, and other neurodevelopmental differences. </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Neurodivergent</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Individuals whose neurological functioning differs from societal norms. </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Neurotypical</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Individuals whose neurological development aligns with dominant expectations. </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Key Point</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Neurodiversity refers to groups; neurodivergent refers to individuals.</a:t>
            </a:r>
          </a:p>
        </p:txBody>
      </p:sp>
    </p:spTree>
    <p:extLst>
      <p:ext uri="{BB962C8B-B14F-4D97-AF65-F5344CB8AC3E}">
        <p14:creationId xmlns:p14="http://schemas.microsoft.com/office/powerpoint/2010/main" val="2174736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10570-7C42-BC29-EAE0-2674E55C147B}"/>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3FD1871-8BBE-379C-C854-E0C268CBE5BD}"/>
              </a:ext>
            </a:extLst>
          </p:cNvPr>
          <p:cNvSpPr>
            <a:spLocks noGrp="1"/>
          </p:cNvSpPr>
          <p:nvPr>
            <p:ph type="title"/>
          </p:nvPr>
        </p:nvSpPr>
        <p:spPr>
          <a:xfrm>
            <a:off x="4201695" y="333267"/>
            <a:ext cx="6857999" cy="653547"/>
          </a:xfrm>
        </p:spPr>
        <p:txBody>
          <a:bodyPr/>
          <a:lstStyle/>
          <a:p>
            <a:r>
              <a:rPr lang="cy-GB" dirty="0"/>
              <a:t>Beth yw </a:t>
            </a:r>
            <a:r>
              <a:rPr lang="cy-GB" dirty="0" err="1"/>
              <a:t>niwro</a:t>
            </a:r>
            <a:r>
              <a:rPr lang="cy-GB" dirty="0"/>
              <a:t>-amrywiaeth?</a:t>
            </a:r>
            <a:endParaRPr lang="en-GB" dirty="0"/>
          </a:p>
        </p:txBody>
      </p:sp>
      <p:sp>
        <p:nvSpPr>
          <p:cNvPr id="6" name="Freeform: Shape 14">
            <a:extLst>
              <a:ext uri="{FF2B5EF4-FFF2-40B4-BE49-F238E27FC236}">
                <a16:creationId xmlns:a16="http://schemas.microsoft.com/office/drawing/2014/main" id="{ACA6960F-E6DA-C359-05F4-B2EFAC8D128B}"/>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34140C0F-41AD-BE62-66DC-08020EEFD9C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8" name="TextBox 7">
            <a:extLst>
              <a:ext uri="{FF2B5EF4-FFF2-40B4-BE49-F238E27FC236}">
                <a16:creationId xmlns:a16="http://schemas.microsoft.com/office/drawing/2014/main" id="{A3064535-761F-EF49-1994-39CD6B9D4C07}"/>
              </a:ext>
            </a:extLst>
          </p:cNvPr>
          <p:cNvSpPr txBox="1"/>
          <p:nvPr/>
        </p:nvSpPr>
        <p:spPr>
          <a:xfrm>
            <a:off x="4293704" y="1157802"/>
            <a:ext cx="7546902" cy="5459636"/>
          </a:xfrm>
          <a:prstGeom prst="rect">
            <a:avLst/>
          </a:prstGeom>
          <a:noFill/>
        </p:spPr>
        <p:txBody>
          <a:bodyPr wrap="square">
            <a:spAutoFit/>
          </a:bodyPr>
          <a:lstStyle/>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Diffiniadau</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Niwroamrywiaeth</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Amrywiad</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naturiol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mewn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gweithrediad</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niwrowybyddol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dynol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p>
          <a:p>
            <a:pPr marL="285750" indent="-285750">
              <a:lnSpc>
                <a:spcPct val="115000"/>
              </a:lnSpc>
              <a:spcAft>
                <a:spcPts val="800"/>
              </a:spcAft>
              <a:buFont typeface="Arial" panose="020B0604020202020204" pitchFamily="34" charset="0"/>
              <a:buChar char="•"/>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cynnwys</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awtistiaeth</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ADHD,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dyslecsia</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dyspracsia</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syndrom</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Tourette, a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gwahaniaethau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niwroddatblygiadol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eraill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Niwroamrywiol</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y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gweithrediad</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niwrolegol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wahanol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normau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cymdeithasol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Niwrotypaidd</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y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datblygiad</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niwrolegol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cyd-fynd</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â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disgwyliadau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dominyddol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Pwynt</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Allweddol</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cyfeirio</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grwpiau</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niwroamrywiol</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cyfeirio</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t>
            </a:r>
            <a:r>
              <a:rPr lang="en-GB" sz="18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2124716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641784" y="323733"/>
            <a:ext cx="6400800" cy="685800"/>
          </a:xfrm>
        </p:spPr>
        <p:txBody>
          <a:bodyPr/>
          <a:lstStyle/>
          <a:p>
            <a:r>
              <a:rPr lang="en-GB" b="1" dirty="0"/>
              <a:t>Historical Models of Disability</a:t>
            </a: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8528788" y="18219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globe character ">
            <a:extLst>
              <a:ext uri="{FF2B5EF4-FFF2-40B4-BE49-F238E27FC236}">
                <a16:creationId xmlns:a16="http://schemas.microsoft.com/office/drawing/2014/main" id="{ABDECD10-E1E7-4208-B869-09373BB9DB3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12233" y="2491609"/>
            <a:ext cx="2645040" cy="2089582"/>
          </a:xfrm>
          <a:prstGeom prst="rect">
            <a:avLst/>
          </a:prstGeom>
        </p:spPr>
      </p:pic>
      <p:graphicFrame>
        <p:nvGraphicFramePr>
          <p:cNvPr id="2" name="Table 1">
            <a:extLst>
              <a:ext uri="{FF2B5EF4-FFF2-40B4-BE49-F238E27FC236}">
                <a16:creationId xmlns:a16="http://schemas.microsoft.com/office/drawing/2014/main" id="{1EF69DBA-6C10-D6E4-9364-4A251D0A963F}"/>
              </a:ext>
            </a:extLst>
          </p:cNvPr>
          <p:cNvGraphicFramePr>
            <a:graphicFrameLocks noGrp="1"/>
          </p:cNvGraphicFramePr>
          <p:nvPr>
            <p:extLst>
              <p:ext uri="{D42A27DB-BD31-4B8C-83A1-F6EECF244321}">
                <p14:modId xmlns:p14="http://schemas.microsoft.com/office/powerpoint/2010/main" val="3170838478"/>
              </p:ext>
            </p:extLst>
          </p:nvPr>
        </p:nvGraphicFramePr>
        <p:xfrm>
          <a:off x="234212" y="1621721"/>
          <a:ext cx="8077507" cy="4675840"/>
        </p:xfrm>
        <a:graphic>
          <a:graphicData uri="http://schemas.openxmlformats.org/drawingml/2006/table">
            <a:tbl>
              <a:tblPr firstRow="1" firstCol="1" bandRow="1">
                <a:tableStyleId>{5C22544A-7EE6-4342-B048-85BDC9FD1C3A}</a:tableStyleId>
              </a:tblPr>
              <a:tblGrid>
                <a:gridCol w="2617005">
                  <a:extLst>
                    <a:ext uri="{9D8B030D-6E8A-4147-A177-3AD203B41FA5}">
                      <a16:colId xmlns:a16="http://schemas.microsoft.com/office/drawing/2014/main" val="1393129824"/>
                    </a:ext>
                  </a:extLst>
                </a:gridCol>
                <a:gridCol w="2730251">
                  <a:extLst>
                    <a:ext uri="{9D8B030D-6E8A-4147-A177-3AD203B41FA5}">
                      <a16:colId xmlns:a16="http://schemas.microsoft.com/office/drawing/2014/main" val="2743463589"/>
                    </a:ext>
                  </a:extLst>
                </a:gridCol>
                <a:gridCol w="2730251">
                  <a:extLst>
                    <a:ext uri="{9D8B030D-6E8A-4147-A177-3AD203B41FA5}">
                      <a16:colId xmlns:a16="http://schemas.microsoft.com/office/drawing/2014/main" val="3324740305"/>
                    </a:ext>
                  </a:extLst>
                </a:gridCol>
              </a:tblGrid>
              <a:tr h="1168960">
                <a:tc>
                  <a:txBody>
                    <a:bodyPr/>
                    <a:lstStyle/>
                    <a:p>
                      <a:pPr algn="ctr">
                        <a:lnSpc>
                          <a:spcPct val="115000"/>
                        </a:lnSpc>
                        <a:spcAft>
                          <a:spcPts val="800"/>
                        </a:spcAft>
                        <a:buNone/>
                      </a:pPr>
                      <a:r>
                        <a:rPr lang="en-GB" sz="1600" kern="100" dirty="0">
                          <a:effectLst/>
                        </a:rPr>
                        <a:t>Medical Model</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600" kern="100" dirty="0">
                          <a:effectLst/>
                        </a:rPr>
                        <a:t>Social Model</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600" kern="100">
                          <a:effectLst/>
                        </a:rPr>
                        <a:t>Neurodiversity Paradigm</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3731228186"/>
                  </a:ext>
                </a:extLst>
              </a:tr>
              <a:tr h="1168960">
                <a:tc>
                  <a:txBody>
                    <a:bodyPr/>
                    <a:lstStyle/>
                    <a:p>
                      <a:pPr algn="ctr">
                        <a:lnSpc>
                          <a:spcPct val="115000"/>
                        </a:lnSpc>
                        <a:spcAft>
                          <a:spcPts val="800"/>
                        </a:spcAft>
                        <a:buNone/>
                      </a:pPr>
                      <a:r>
                        <a:rPr lang="en-GB" sz="1600" kern="100" dirty="0">
                          <a:effectLst/>
                        </a:rPr>
                        <a:t>Problem within person</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60000"/>
                        <a:lumOff val="40000"/>
                      </a:schemeClr>
                    </a:solidFill>
                  </a:tcPr>
                </a:tc>
                <a:tc>
                  <a:txBody>
                    <a:bodyPr/>
                    <a:lstStyle/>
                    <a:p>
                      <a:pPr algn="ctr">
                        <a:lnSpc>
                          <a:spcPct val="115000"/>
                        </a:lnSpc>
                        <a:spcAft>
                          <a:spcPts val="800"/>
                        </a:spcAft>
                        <a:buNone/>
                      </a:pPr>
                      <a:r>
                        <a:rPr lang="en-GB" sz="1600" kern="100" dirty="0">
                          <a:effectLst/>
                        </a:rPr>
                        <a:t>Problem within environment</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40000"/>
                        <a:lumOff val="60000"/>
                      </a:schemeClr>
                    </a:solidFill>
                  </a:tcPr>
                </a:tc>
                <a:tc>
                  <a:txBody>
                    <a:bodyPr/>
                    <a:lstStyle/>
                    <a:p>
                      <a:pPr algn="ctr">
                        <a:lnSpc>
                          <a:spcPct val="115000"/>
                        </a:lnSpc>
                        <a:spcAft>
                          <a:spcPts val="800"/>
                        </a:spcAft>
                        <a:buNone/>
                      </a:pPr>
                      <a:r>
                        <a:rPr lang="en-GB" sz="1600" kern="100" dirty="0">
                          <a:effectLst/>
                        </a:rPr>
                        <a:t>Difference rather than deficit</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1618376317"/>
                  </a:ext>
                </a:extLst>
              </a:tr>
              <a:tr h="1168960">
                <a:tc>
                  <a:txBody>
                    <a:bodyPr/>
                    <a:lstStyle/>
                    <a:p>
                      <a:pPr algn="ctr">
                        <a:lnSpc>
                          <a:spcPct val="115000"/>
                        </a:lnSpc>
                        <a:spcAft>
                          <a:spcPts val="800"/>
                        </a:spcAft>
                        <a:buNone/>
                      </a:pPr>
                      <a:r>
                        <a:rPr lang="en-GB" sz="1600" kern="100" dirty="0">
                          <a:effectLst/>
                        </a:rPr>
                        <a:t>Focus on cure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60000"/>
                        <a:lumOff val="40000"/>
                      </a:schemeClr>
                    </a:solidFill>
                  </a:tcPr>
                </a:tc>
                <a:tc>
                  <a:txBody>
                    <a:bodyPr/>
                    <a:lstStyle/>
                    <a:p>
                      <a:pPr algn="ctr">
                        <a:lnSpc>
                          <a:spcPct val="115000"/>
                        </a:lnSpc>
                        <a:spcAft>
                          <a:spcPts val="800"/>
                        </a:spcAft>
                        <a:buNone/>
                      </a:pPr>
                      <a:r>
                        <a:rPr lang="en-GB" sz="1600" kern="100" dirty="0">
                          <a:effectLst/>
                        </a:rPr>
                        <a:t>Focus on barriers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40000"/>
                        <a:lumOff val="60000"/>
                      </a:schemeClr>
                    </a:solidFill>
                  </a:tcPr>
                </a:tc>
                <a:tc>
                  <a:txBody>
                    <a:bodyPr/>
                    <a:lstStyle/>
                    <a:p>
                      <a:pPr algn="ctr">
                        <a:lnSpc>
                          <a:spcPct val="115000"/>
                        </a:lnSpc>
                        <a:spcAft>
                          <a:spcPts val="800"/>
                        </a:spcAft>
                        <a:buNone/>
                      </a:pPr>
                      <a:r>
                        <a:rPr lang="en-GB" sz="1600" kern="100" dirty="0">
                          <a:effectLst/>
                        </a:rPr>
                        <a:t>Focus on inclusion and support</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1426743247"/>
                  </a:ext>
                </a:extLst>
              </a:tr>
              <a:tr h="1168960">
                <a:tc>
                  <a:txBody>
                    <a:bodyPr/>
                    <a:lstStyle/>
                    <a:p>
                      <a:pPr algn="ctr">
                        <a:lnSpc>
                          <a:spcPct val="115000"/>
                        </a:lnSpc>
                        <a:spcAft>
                          <a:spcPts val="800"/>
                        </a:spcAft>
                        <a:buNone/>
                      </a:pPr>
                      <a:r>
                        <a:rPr lang="en-GB" sz="1600" kern="100" dirty="0">
                          <a:effectLst/>
                        </a:rPr>
                        <a:t>Professional expertise dominates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60000"/>
                        <a:lumOff val="40000"/>
                      </a:schemeClr>
                    </a:solidFill>
                  </a:tcPr>
                </a:tc>
                <a:tc>
                  <a:txBody>
                    <a:bodyPr/>
                    <a:lstStyle/>
                    <a:p>
                      <a:pPr algn="ctr">
                        <a:lnSpc>
                          <a:spcPct val="115000"/>
                        </a:lnSpc>
                        <a:spcAft>
                          <a:spcPts val="800"/>
                        </a:spcAft>
                        <a:buNone/>
                      </a:pPr>
                      <a:r>
                        <a:rPr lang="en-GB" sz="1600" kern="100" dirty="0">
                          <a:effectLst/>
                        </a:rPr>
                        <a:t>Rights and accessibility</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40000"/>
                        <a:lumOff val="60000"/>
                      </a:schemeClr>
                    </a:solidFill>
                  </a:tcPr>
                </a:tc>
                <a:tc>
                  <a:txBody>
                    <a:bodyPr/>
                    <a:lstStyle/>
                    <a:p>
                      <a:pPr algn="ctr">
                        <a:lnSpc>
                          <a:spcPct val="115000"/>
                        </a:lnSpc>
                        <a:spcAft>
                          <a:spcPts val="800"/>
                        </a:spcAft>
                        <a:buNone/>
                      </a:pPr>
                      <a:r>
                        <a:rPr lang="en-GB" sz="1600" kern="100" dirty="0">
                          <a:effectLst/>
                        </a:rPr>
                        <a:t>Identity, strengths, and participation</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3694493130"/>
                  </a:ext>
                </a:extLst>
              </a:tr>
            </a:tbl>
          </a:graphicData>
        </a:graphic>
      </p:graphicFrame>
    </p:spTree>
    <p:extLst>
      <p:ext uri="{BB962C8B-B14F-4D97-AF65-F5344CB8AC3E}">
        <p14:creationId xmlns:p14="http://schemas.microsoft.com/office/powerpoint/2010/main" val="2602246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F4C83-1833-C6AC-8F64-45D3B93E2B8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7F82FA7-EBBC-9002-34F7-1CEC5E7D4354}"/>
              </a:ext>
            </a:extLst>
          </p:cNvPr>
          <p:cNvSpPr>
            <a:spLocks noGrp="1"/>
          </p:cNvSpPr>
          <p:nvPr>
            <p:ph type="title"/>
          </p:nvPr>
        </p:nvSpPr>
        <p:spPr>
          <a:xfrm>
            <a:off x="641784" y="323733"/>
            <a:ext cx="6400800" cy="685800"/>
          </a:xfrm>
        </p:spPr>
        <p:txBody>
          <a:bodyPr/>
          <a:lstStyle/>
          <a:p>
            <a:r>
              <a:rPr lang="cy-GB" dirty="0"/>
              <a:t>Modelau Hanesyddol o Anabledd</a:t>
            </a:r>
            <a:endParaRPr lang="en-GB" dirty="0"/>
          </a:p>
        </p:txBody>
      </p:sp>
      <p:sp>
        <p:nvSpPr>
          <p:cNvPr id="7" name="Oval 6">
            <a:extLst>
              <a:ext uri="{FF2B5EF4-FFF2-40B4-BE49-F238E27FC236}">
                <a16:creationId xmlns:a16="http://schemas.microsoft.com/office/drawing/2014/main" id="{062D8610-8267-6EBF-2635-ED8989E69864}"/>
              </a:ext>
              <a:ext uri="{C183D7F6-B498-43B3-948B-1728B52AA6E4}">
                <adec:decorative xmlns:adec="http://schemas.microsoft.com/office/drawing/2017/decorative" val="1"/>
              </a:ext>
            </a:extLst>
          </p:cNvPr>
          <p:cNvSpPr/>
          <p:nvPr/>
        </p:nvSpPr>
        <p:spPr>
          <a:xfrm>
            <a:off x="8528788" y="18219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globe character ">
            <a:extLst>
              <a:ext uri="{FF2B5EF4-FFF2-40B4-BE49-F238E27FC236}">
                <a16:creationId xmlns:a16="http://schemas.microsoft.com/office/drawing/2014/main" id="{8523F6B2-122B-E719-EF75-8EAA60CE0E1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12233" y="2491609"/>
            <a:ext cx="2645040" cy="2089582"/>
          </a:xfrm>
          <a:prstGeom prst="rect">
            <a:avLst/>
          </a:prstGeom>
        </p:spPr>
      </p:pic>
      <p:graphicFrame>
        <p:nvGraphicFramePr>
          <p:cNvPr id="2" name="Table 1">
            <a:extLst>
              <a:ext uri="{FF2B5EF4-FFF2-40B4-BE49-F238E27FC236}">
                <a16:creationId xmlns:a16="http://schemas.microsoft.com/office/drawing/2014/main" id="{F9CA1058-86A2-BA29-AD03-7D11DABED5DF}"/>
              </a:ext>
            </a:extLst>
          </p:cNvPr>
          <p:cNvGraphicFramePr>
            <a:graphicFrameLocks noGrp="1"/>
          </p:cNvGraphicFramePr>
          <p:nvPr>
            <p:extLst>
              <p:ext uri="{D42A27DB-BD31-4B8C-83A1-F6EECF244321}">
                <p14:modId xmlns:p14="http://schemas.microsoft.com/office/powerpoint/2010/main" val="1673431687"/>
              </p:ext>
            </p:extLst>
          </p:nvPr>
        </p:nvGraphicFramePr>
        <p:xfrm>
          <a:off x="234212" y="1621721"/>
          <a:ext cx="8077507" cy="4675840"/>
        </p:xfrm>
        <a:graphic>
          <a:graphicData uri="http://schemas.openxmlformats.org/drawingml/2006/table">
            <a:tbl>
              <a:tblPr firstRow="1" firstCol="1" bandRow="1">
                <a:tableStyleId>{5C22544A-7EE6-4342-B048-85BDC9FD1C3A}</a:tableStyleId>
              </a:tblPr>
              <a:tblGrid>
                <a:gridCol w="2617005">
                  <a:extLst>
                    <a:ext uri="{9D8B030D-6E8A-4147-A177-3AD203B41FA5}">
                      <a16:colId xmlns:a16="http://schemas.microsoft.com/office/drawing/2014/main" val="1393129824"/>
                    </a:ext>
                  </a:extLst>
                </a:gridCol>
                <a:gridCol w="2730251">
                  <a:extLst>
                    <a:ext uri="{9D8B030D-6E8A-4147-A177-3AD203B41FA5}">
                      <a16:colId xmlns:a16="http://schemas.microsoft.com/office/drawing/2014/main" val="2743463589"/>
                    </a:ext>
                  </a:extLst>
                </a:gridCol>
                <a:gridCol w="2730251">
                  <a:extLst>
                    <a:ext uri="{9D8B030D-6E8A-4147-A177-3AD203B41FA5}">
                      <a16:colId xmlns:a16="http://schemas.microsoft.com/office/drawing/2014/main" val="3324740305"/>
                    </a:ext>
                  </a:extLst>
                </a:gridCol>
              </a:tblGrid>
              <a:tr h="1168960">
                <a:tc>
                  <a:txBody>
                    <a:bodyPr/>
                    <a:lstStyle/>
                    <a:p>
                      <a:pPr algn="ctr" rtl="0"/>
                      <a:r>
                        <a:rPr lang="cy-GB" sz="1800" b="0" i="0" kern="1200" dirty="0">
                          <a:solidFill>
                            <a:schemeClr val="lt1"/>
                          </a:solidFill>
                          <a:effectLst/>
                          <a:latin typeface="+mn-lt"/>
                          <a:ea typeface="+mn-ea"/>
                          <a:cs typeface="+mn-cs"/>
                        </a:rPr>
                        <a:t>Model Meddygol</a:t>
                      </a:r>
                      <a:endParaRPr lang="en-GB" sz="1800" b="0" i="0" kern="1200" dirty="0">
                        <a:solidFill>
                          <a:schemeClr val="lt1"/>
                        </a:solidFill>
                        <a:effectLst/>
                        <a:latin typeface="+mn-lt"/>
                        <a:ea typeface="+mn-ea"/>
                        <a:cs typeface="+mn-cs"/>
                      </a:endParaRPr>
                    </a:p>
                  </a:txBody>
                  <a:tcPr marL="9525" marR="9525" marT="9525" marB="9525" anchor="ctr"/>
                </a:tc>
                <a:tc>
                  <a:txBody>
                    <a:bodyPr/>
                    <a:lstStyle/>
                    <a:p>
                      <a:pPr algn="ctr" rtl="0"/>
                      <a:r>
                        <a:rPr lang="cy-GB" sz="1800" b="0" i="0" kern="1200" dirty="0">
                          <a:solidFill>
                            <a:schemeClr val="lt1"/>
                          </a:solidFill>
                          <a:effectLst/>
                          <a:latin typeface="+mn-lt"/>
                          <a:ea typeface="+mn-ea"/>
                          <a:cs typeface="+mn-cs"/>
                        </a:rPr>
                        <a:t>Model Cymdeithasol</a:t>
                      </a:r>
                      <a:endParaRPr lang="en-GB" sz="1800" b="0" i="0" kern="1200" dirty="0">
                        <a:solidFill>
                          <a:schemeClr val="lt1"/>
                        </a:solidFill>
                        <a:effectLst/>
                        <a:latin typeface="+mn-lt"/>
                        <a:ea typeface="+mn-ea"/>
                        <a:cs typeface="+mn-cs"/>
                      </a:endParaRPr>
                    </a:p>
                  </a:txBody>
                  <a:tcPr marL="9525" marR="9525" marT="9525" marB="9525" anchor="ctr"/>
                </a:tc>
                <a:tc>
                  <a:txBody>
                    <a:bodyPr/>
                    <a:lstStyle/>
                    <a:p>
                      <a:pPr algn="ctr" rtl="0"/>
                      <a:r>
                        <a:rPr lang="cy-GB" sz="1800" b="0" i="0" kern="1200" dirty="0" err="1">
                          <a:solidFill>
                            <a:schemeClr val="lt1"/>
                          </a:solidFill>
                          <a:effectLst/>
                          <a:latin typeface="+mn-lt"/>
                          <a:ea typeface="+mn-ea"/>
                          <a:cs typeface="+mn-cs"/>
                        </a:rPr>
                        <a:t>Paradigm</a:t>
                      </a:r>
                      <a:r>
                        <a:rPr lang="cy-GB" sz="1800" b="0" i="0" kern="1200" dirty="0">
                          <a:solidFill>
                            <a:schemeClr val="lt1"/>
                          </a:solidFill>
                          <a:effectLst/>
                          <a:latin typeface="+mn-lt"/>
                          <a:ea typeface="+mn-ea"/>
                          <a:cs typeface="+mn-cs"/>
                        </a:rPr>
                        <a:t> </a:t>
                      </a:r>
                      <a:r>
                        <a:rPr lang="cy-GB" sz="1800" b="0" i="0" kern="1200" dirty="0" err="1">
                          <a:solidFill>
                            <a:schemeClr val="lt1"/>
                          </a:solidFill>
                          <a:effectLst/>
                          <a:latin typeface="+mn-lt"/>
                          <a:ea typeface="+mn-ea"/>
                          <a:cs typeface="+mn-cs"/>
                        </a:rPr>
                        <a:t>niwro</a:t>
                      </a:r>
                      <a:r>
                        <a:rPr lang="cy-GB" sz="1800" b="0" i="0" kern="1200" dirty="0">
                          <a:solidFill>
                            <a:schemeClr val="lt1"/>
                          </a:solidFill>
                          <a:effectLst/>
                          <a:latin typeface="+mn-lt"/>
                          <a:ea typeface="+mn-ea"/>
                          <a:cs typeface="+mn-cs"/>
                        </a:rPr>
                        <a:t>-amrywiaeth</a:t>
                      </a:r>
                      <a:endParaRPr lang="en-GB" sz="1800" b="0" i="0" kern="1200" dirty="0">
                        <a:solidFill>
                          <a:schemeClr val="lt1"/>
                        </a:solidFill>
                        <a:effectLst/>
                        <a:latin typeface="+mn-lt"/>
                        <a:ea typeface="+mn-ea"/>
                        <a:cs typeface="+mn-cs"/>
                      </a:endParaRPr>
                    </a:p>
                  </a:txBody>
                  <a:tcPr marL="9525" marR="9525" marT="9525" marB="9525" anchor="ctr"/>
                </a:tc>
                <a:extLst>
                  <a:ext uri="{0D108BD9-81ED-4DB2-BD59-A6C34878D82A}">
                    <a16:rowId xmlns:a16="http://schemas.microsoft.com/office/drawing/2014/main" val="3731228186"/>
                  </a:ext>
                </a:extLst>
              </a:tr>
              <a:tr h="1168960">
                <a:tc>
                  <a:txBody>
                    <a:bodyPr/>
                    <a:lstStyle/>
                    <a:p>
                      <a:pPr algn="ctr" rtl="0"/>
                      <a:r>
                        <a:rPr lang="cy-GB" sz="1800" b="0" i="0" kern="1200" dirty="0">
                          <a:solidFill>
                            <a:schemeClr val="lt1"/>
                          </a:solidFill>
                          <a:effectLst/>
                          <a:latin typeface="+mn-lt"/>
                          <a:ea typeface="+mn-ea"/>
                          <a:cs typeface="+mn-cs"/>
                        </a:rPr>
                        <a:t>Problem o fewn yr unigolyn</a:t>
                      </a:r>
                      <a:endParaRPr lang="en-GB" sz="1800" b="0" i="0" kern="1200" dirty="0">
                        <a:solidFill>
                          <a:schemeClr val="lt1"/>
                        </a:solidFill>
                        <a:effectLst/>
                        <a:latin typeface="+mn-lt"/>
                        <a:ea typeface="+mn-ea"/>
                        <a:cs typeface="+mn-cs"/>
                      </a:endParaRPr>
                    </a:p>
                  </a:txBody>
                  <a:tcPr marL="9525" marR="9525" marT="9525" marB="9525" anchor="ctr">
                    <a:solidFill>
                      <a:schemeClr val="accent1">
                        <a:lumMod val="60000"/>
                        <a:lumOff val="40000"/>
                      </a:schemeClr>
                    </a:solidFill>
                  </a:tcPr>
                </a:tc>
                <a:tc>
                  <a:txBody>
                    <a:bodyPr/>
                    <a:lstStyle/>
                    <a:p>
                      <a:pPr algn="ctr" rtl="0"/>
                      <a:r>
                        <a:rPr lang="cy-GB" sz="1800" b="0" i="0" kern="1200" dirty="0">
                          <a:solidFill>
                            <a:schemeClr val="dk1"/>
                          </a:solidFill>
                          <a:effectLst/>
                          <a:latin typeface="+mn-lt"/>
                          <a:ea typeface="+mn-ea"/>
                          <a:cs typeface="+mn-cs"/>
                        </a:rPr>
                        <a:t>Problem o fewn yr amgylchedd</a:t>
                      </a:r>
                      <a:endParaRPr lang="en-GB" sz="1800" b="0" i="0" kern="1200" dirty="0">
                        <a:solidFill>
                          <a:schemeClr val="dk1"/>
                        </a:solidFill>
                        <a:effectLst/>
                        <a:latin typeface="+mn-lt"/>
                        <a:ea typeface="+mn-ea"/>
                        <a:cs typeface="+mn-cs"/>
                      </a:endParaRPr>
                    </a:p>
                  </a:txBody>
                  <a:tcPr marL="9525" marR="9525" marT="9525" marB="9525" anchor="ctr">
                    <a:solidFill>
                      <a:schemeClr val="accent1">
                        <a:lumMod val="40000"/>
                        <a:lumOff val="60000"/>
                      </a:schemeClr>
                    </a:solidFill>
                  </a:tcPr>
                </a:tc>
                <a:tc>
                  <a:txBody>
                    <a:bodyPr/>
                    <a:lstStyle/>
                    <a:p>
                      <a:pPr algn="ctr" rtl="0"/>
                      <a:r>
                        <a:rPr lang="cy-GB" sz="1800" b="0" i="0" kern="1200" dirty="0">
                          <a:solidFill>
                            <a:schemeClr val="dk1"/>
                          </a:solidFill>
                          <a:effectLst/>
                          <a:latin typeface="+mn-lt"/>
                          <a:ea typeface="+mn-ea"/>
                          <a:cs typeface="+mn-cs"/>
                        </a:rPr>
                        <a:t>Gwahaniaeth yn hytrach na diffyg</a:t>
                      </a:r>
                      <a:endParaRPr lang="en-GB" sz="1800" b="0" i="0" kern="1200" dirty="0">
                        <a:solidFill>
                          <a:schemeClr val="dk1"/>
                        </a:solidFill>
                        <a:effectLst/>
                        <a:latin typeface="+mn-lt"/>
                        <a:ea typeface="+mn-ea"/>
                        <a:cs typeface="+mn-cs"/>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1618376317"/>
                  </a:ext>
                </a:extLst>
              </a:tr>
              <a:tr h="1168960">
                <a:tc>
                  <a:txBody>
                    <a:bodyPr/>
                    <a:lstStyle/>
                    <a:p>
                      <a:pPr algn="ctr" rtl="0"/>
                      <a:r>
                        <a:rPr lang="cy-GB" sz="1800" b="0" i="0" kern="1200" dirty="0">
                          <a:solidFill>
                            <a:schemeClr val="lt1"/>
                          </a:solidFill>
                          <a:effectLst/>
                          <a:latin typeface="+mn-lt"/>
                          <a:ea typeface="+mn-ea"/>
                          <a:cs typeface="+mn-cs"/>
                        </a:rPr>
                        <a:t>Canolbwyntio ar wella</a:t>
                      </a:r>
                      <a:endParaRPr lang="en-GB" sz="1800" b="0" i="0" kern="1200" dirty="0">
                        <a:solidFill>
                          <a:schemeClr val="lt1"/>
                        </a:solidFill>
                        <a:effectLst/>
                        <a:latin typeface="+mn-lt"/>
                        <a:ea typeface="+mn-ea"/>
                        <a:cs typeface="+mn-cs"/>
                      </a:endParaRPr>
                    </a:p>
                  </a:txBody>
                  <a:tcPr marL="9525" marR="9525" marT="9525" marB="9525" anchor="ctr">
                    <a:solidFill>
                      <a:schemeClr val="accent1">
                        <a:lumMod val="60000"/>
                        <a:lumOff val="40000"/>
                      </a:schemeClr>
                    </a:solidFill>
                  </a:tcPr>
                </a:tc>
                <a:tc>
                  <a:txBody>
                    <a:bodyPr/>
                    <a:lstStyle/>
                    <a:p>
                      <a:pPr algn="ctr" rtl="0"/>
                      <a:r>
                        <a:rPr lang="cy-GB" sz="1800" b="0" i="0" kern="1200" dirty="0">
                          <a:solidFill>
                            <a:schemeClr val="dk1"/>
                          </a:solidFill>
                          <a:effectLst/>
                          <a:latin typeface="+mn-lt"/>
                          <a:ea typeface="+mn-ea"/>
                          <a:cs typeface="+mn-cs"/>
                        </a:rPr>
                        <a:t>Canolbwyntio ar rwystrau</a:t>
                      </a:r>
                      <a:endParaRPr lang="en-GB" sz="1800" b="0" i="0" kern="1200" dirty="0">
                        <a:solidFill>
                          <a:schemeClr val="dk1"/>
                        </a:solidFill>
                        <a:effectLst/>
                        <a:latin typeface="+mn-lt"/>
                        <a:ea typeface="+mn-ea"/>
                        <a:cs typeface="+mn-cs"/>
                      </a:endParaRPr>
                    </a:p>
                  </a:txBody>
                  <a:tcPr marL="9525" marR="9525" marT="9525" marB="9525" anchor="ctr">
                    <a:solidFill>
                      <a:schemeClr val="accent1">
                        <a:lumMod val="40000"/>
                        <a:lumOff val="60000"/>
                      </a:schemeClr>
                    </a:solidFill>
                  </a:tcPr>
                </a:tc>
                <a:tc>
                  <a:txBody>
                    <a:bodyPr/>
                    <a:lstStyle/>
                    <a:p>
                      <a:pPr algn="ctr" rtl="0"/>
                      <a:r>
                        <a:rPr lang="cy-GB" sz="1800" b="0" i="0" kern="1200">
                          <a:solidFill>
                            <a:schemeClr val="dk1"/>
                          </a:solidFill>
                          <a:effectLst/>
                          <a:latin typeface="+mn-lt"/>
                          <a:ea typeface="+mn-ea"/>
                          <a:cs typeface="+mn-cs"/>
                        </a:rPr>
                        <a:t>Canolbwyntio ar gynhwysiant a chymorth</a:t>
                      </a:r>
                      <a:endParaRPr lang="en-GB" sz="1800" b="0" i="0" kern="1200">
                        <a:solidFill>
                          <a:schemeClr val="dk1"/>
                        </a:solidFill>
                        <a:effectLst/>
                        <a:latin typeface="+mn-lt"/>
                        <a:ea typeface="+mn-ea"/>
                        <a:cs typeface="+mn-cs"/>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1426743247"/>
                  </a:ext>
                </a:extLst>
              </a:tr>
              <a:tr h="1168960">
                <a:tc>
                  <a:txBody>
                    <a:bodyPr/>
                    <a:lstStyle/>
                    <a:p>
                      <a:pPr algn="ctr" rtl="0"/>
                      <a:r>
                        <a:rPr lang="cy-GB" sz="1800" b="0" i="0" kern="1200">
                          <a:solidFill>
                            <a:schemeClr val="lt1"/>
                          </a:solidFill>
                          <a:effectLst/>
                          <a:latin typeface="+mn-lt"/>
                          <a:ea typeface="+mn-ea"/>
                          <a:cs typeface="+mn-cs"/>
                        </a:rPr>
                        <a:t>Mae arbenigedd proffesiynol yn drech</a:t>
                      </a:r>
                      <a:endParaRPr lang="en-GB" sz="1800" b="0" i="0" kern="1200">
                        <a:solidFill>
                          <a:schemeClr val="lt1"/>
                        </a:solidFill>
                        <a:effectLst/>
                        <a:latin typeface="+mn-lt"/>
                        <a:ea typeface="+mn-ea"/>
                        <a:cs typeface="+mn-cs"/>
                      </a:endParaRPr>
                    </a:p>
                  </a:txBody>
                  <a:tcPr marL="9525" marR="9525" marT="9525" marB="9525" anchor="ctr">
                    <a:solidFill>
                      <a:schemeClr val="accent1">
                        <a:lumMod val="60000"/>
                        <a:lumOff val="40000"/>
                      </a:schemeClr>
                    </a:solidFill>
                  </a:tcPr>
                </a:tc>
                <a:tc>
                  <a:txBody>
                    <a:bodyPr/>
                    <a:lstStyle/>
                    <a:p>
                      <a:pPr algn="ctr" rtl="0"/>
                      <a:r>
                        <a:rPr lang="cy-GB" sz="1800" b="0" i="0" kern="1200" dirty="0">
                          <a:solidFill>
                            <a:schemeClr val="dk1"/>
                          </a:solidFill>
                          <a:effectLst/>
                          <a:latin typeface="+mn-lt"/>
                          <a:ea typeface="+mn-ea"/>
                          <a:cs typeface="+mn-cs"/>
                        </a:rPr>
                        <a:t>Hawliau a hygyrchedd</a:t>
                      </a:r>
                      <a:endParaRPr lang="en-GB" sz="1800" b="0" i="0" kern="1200" dirty="0">
                        <a:solidFill>
                          <a:schemeClr val="dk1"/>
                        </a:solidFill>
                        <a:effectLst/>
                        <a:latin typeface="+mn-lt"/>
                        <a:ea typeface="+mn-ea"/>
                        <a:cs typeface="+mn-cs"/>
                      </a:endParaRPr>
                    </a:p>
                  </a:txBody>
                  <a:tcPr marL="9525" marR="9525" marT="9525" marB="9525" anchor="ctr">
                    <a:solidFill>
                      <a:schemeClr val="accent1">
                        <a:lumMod val="40000"/>
                        <a:lumOff val="60000"/>
                      </a:schemeClr>
                    </a:solidFill>
                  </a:tcPr>
                </a:tc>
                <a:tc>
                  <a:txBody>
                    <a:bodyPr/>
                    <a:lstStyle/>
                    <a:p>
                      <a:pPr algn="ctr" rtl="0"/>
                      <a:r>
                        <a:rPr lang="cy-GB" sz="1800" b="0" i="0" kern="1200" dirty="0">
                          <a:solidFill>
                            <a:schemeClr val="dk1"/>
                          </a:solidFill>
                          <a:effectLst/>
                          <a:latin typeface="+mn-lt"/>
                          <a:ea typeface="+mn-ea"/>
                          <a:cs typeface="+mn-cs"/>
                        </a:rPr>
                        <a:t>Hunaniaeth, cryfderau a chyfranogiad</a:t>
                      </a:r>
                      <a:endParaRPr lang="en-GB" sz="1800" b="0" i="0" kern="1200" dirty="0">
                        <a:solidFill>
                          <a:schemeClr val="dk1"/>
                        </a:solidFill>
                        <a:effectLst/>
                        <a:latin typeface="+mn-lt"/>
                        <a:ea typeface="+mn-ea"/>
                        <a:cs typeface="+mn-cs"/>
                      </a:endParaRPr>
                    </a:p>
                  </a:txBody>
                  <a:tcPr marL="9525" marR="9525" marT="9525" marB="9525" anchor="ctr">
                    <a:solidFill>
                      <a:schemeClr val="accent1">
                        <a:lumMod val="20000"/>
                        <a:lumOff val="80000"/>
                      </a:schemeClr>
                    </a:solidFill>
                  </a:tcPr>
                </a:tc>
                <a:extLst>
                  <a:ext uri="{0D108BD9-81ED-4DB2-BD59-A6C34878D82A}">
                    <a16:rowId xmlns:a16="http://schemas.microsoft.com/office/drawing/2014/main" val="3694493130"/>
                  </a:ext>
                </a:extLst>
              </a:tr>
            </a:tbl>
          </a:graphicData>
        </a:graphic>
      </p:graphicFrame>
    </p:spTree>
    <p:extLst>
      <p:ext uri="{BB962C8B-B14F-4D97-AF65-F5344CB8AC3E}">
        <p14:creationId xmlns:p14="http://schemas.microsoft.com/office/powerpoint/2010/main" val="472696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389121" y="390062"/>
            <a:ext cx="6857999" cy="653547"/>
          </a:xfrm>
        </p:spPr>
        <p:txBody>
          <a:bodyPr>
            <a:normAutofit fontScale="90000"/>
          </a:bodyPr>
          <a:lstStyle/>
          <a:p>
            <a:r>
              <a:rPr lang="en-GB" b="1"/>
              <a:t>Why the Neurodiversity Paradigm Matters</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Illustration of a pencil character ">
            <a:extLst>
              <a:ext uri="{FF2B5EF4-FFF2-40B4-BE49-F238E27FC236}">
                <a16:creationId xmlns:a16="http://schemas.microsoft.com/office/drawing/2014/main" id="{222ABB80-F4BD-D04A-9014-C1E1AC2799E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492209">
            <a:off x="715004" y="1795108"/>
            <a:ext cx="1915595" cy="3267784"/>
          </a:xfrm>
          <a:prstGeom prst="rect">
            <a:avLst/>
          </a:prstGeom>
        </p:spPr>
      </p:pic>
      <p:sp>
        <p:nvSpPr>
          <p:cNvPr id="11" name="TextBox 10">
            <a:extLst>
              <a:ext uri="{FF2B5EF4-FFF2-40B4-BE49-F238E27FC236}">
                <a16:creationId xmlns:a16="http://schemas.microsoft.com/office/drawing/2014/main" id="{AE4B281D-634C-5128-F82E-DCBB2B8CB89F}"/>
              </a:ext>
            </a:extLst>
          </p:cNvPr>
          <p:cNvSpPr txBox="1"/>
          <p:nvPr/>
        </p:nvSpPr>
        <p:spPr>
          <a:xfrm>
            <a:off x="4312720" y="1675159"/>
            <a:ext cx="7387614" cy="4401398"/>
          </a:xfrm>
          <a:prstGeom prst="rect">
            <a:avLst/>
          </a:prstGeom>
          <a:noFill/>
        </p:spPr>
        <p:txBody>
          <a:bodyPr wrap="square">
            <a:spAutoFit/>
          </a:bodyPr>
          <a:lstStyle/>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Research demonstrates:</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High rates of stigma among neurodivergent individuals.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Educational and workplace environments often privilege neurotypical norms.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Many challenges arise from person-environment mismatch rather than individual deficits. </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Neurodiversity Paradigm</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The question shifts from:</a:t>
            </a: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"How do we fix the person?"</a:t>
            </a: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to</a:t>
            </a: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"How do we adapt environments to enable participation and flourishing?"</a:t>
            </a:r>
          </a:p>
        </p:txBody>
      </p:sp>
    </p:spTree>
    <p:extLst>
      <p:ext uri="{BB962C8B-B14F-4D97-AF65-F5344CB8AC3E}">
        <p14:creationId xmlns:p14="http://schemas.microsoft.com/office/powerpoint/2010/main" val="112335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71A12A3-E325-244C-59AA-76CA32D2443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A769CBD-FBAE-6BD9-C084-16DCF94C0F06}"/>
              </a:ext>
            </a:extLst>
          </p:cNvPr>
          <p:cNvSpPr>
            <a:spLocks noGrp="1"/>
          </p:cNvSpPr>
          <p:nvPr>
            <p:ph type="title"/>
          </p:nvPr>
        </p:nvSpPr>
        <p:spPr>
          <a:xfrm>
            <a:off x="4389121" y="390062"/>
            <a:ext cx="6857999" cy="653547"/>
          </a:xfrm>
        </p:spPr>
        <p:txBody>
          <a:bodyPr>
            <a:normAutofit fontScale="90000"/>
          </a:bodyPr>
          <a:lstStyle/>
          <a:p>
            <a:r>
              <a:rPr lang="cy-GB" dirty="0"/>
              <a:t>Pam mae'r patrwm </a:t>
            </a:r>
            <a:r>
              <a:rPr lang="cy-GB" dirty="0" err="1"/>
              <a:t>niwro</a:t>
            </a:r>
            <a:r>
              <a:rPr lang="cy-GB" dirty="0"/>
              <a:t>-amrywiaeth yn bwysig</a:t>
            </a:r>
            <a:endParaRPr lang="en-GB" dirty="0"/>
          </a:p>
        </p:txBody>
      </p:sp>
      <p:sp>
        <p:nvSpPr>
          <p:cNvPr id="6" name="Freeform: Shape 14">
            <a:extLst>
              <a:ext uri="{FF2B5EF4-FFF2-40B4-BE49-F238E27FC236}">
                <a16:creationId xmlns:a16="http://schemas.microsoft.com/office/drawing/2014/main" id="{97F32AA6-C8BD-90B5-3E9B-E9CB66390D8B}"/>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Illustration of a pencil character ">
            <a:extLst>
              <a:ext uri="{FF2B5EF4-FFF2-40B4-BE49-F238E27FC236}">
                <a16:creationId xmlns:a16="http://schemas.microsoft.com/office/drawing/2014/main" id="{EB003DB9-777E-D071-A0EE-891B8ADAB91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492209">
            <a:off x="715004" y="1795108"/>
            <a:ext cx="1915595" cy="3267784"/>
          </a:xfrm>
          <a:prstGeom prst="rect">
            <a:avLst/>
          </a:prstGeom>
        </p:spPr>
      </p:pic>
      <p:sp>
        <p:nvSpPr>
          <p:cNvPr id="11" name="TextBox 10">
            <a:extLst>
              <a:ext uri="{FF2B5EF4-FFF2-40B4-BE49-F238E27FC236}">
                <a16:creationId xmlns:a16="http://schemas.microsoft.com/office/drawing/2014/main" id="{03CB9D05-2995-E3EE-FB86-91641A25BC2B}"/>
              </a:ext>
            </a:extLst>
          </p:cNvPr>
          <p:cNvSpPr txBox="1"/>
          <p:nvPr/>
        </p:nvSpPr>
        <p:spPr>
          <a:xfrm>
            <a:off x="4312720" y="1675159"/>
            <a:ext cx="7387614" cy="5078313"/>
          </a:xfrm>
          <a:prstGeom prst="rect">
            <a:avLst/>
          </a:prstGeom>
          <a:noFill/>
        </p:spPr>
        <p:txBody>
          <a:bodyPr wrap="square">
            <a:spAutoFit/>
          </a:bodyPr>
          <a:lstStyle/>
          <a:p>
            <a:r>
              <a:rPr lang="cy-GB" dirty="0">
                <a:solidFill>
                  <a:schemeClr val="bg1"/>
                </a:solidFill>
              </a:rPr>
              <a:t>Mae ymchwil yn dangos:</a:t>
            </a:r>
          </a:p>
          <a:p>
            <a:endParaRPr lang="cy-GB" dirty="0">
              <a:solidFill>
                <a:schemeClr val="bg1"/>
              </a:solidFill>
            </a:endParaRPr>
          </a:p>
          <a:p>
            <a:pPr marL="285750" indent="-285750">
              <a:buFont typeface="Arial" panose="020B0604020202020204" pitchFamily="34" charset="0"/>
              <a:buChar char="•"/>
            </a:pPr>
            <a:r>
              <a:rPr lang="cy-GB" dirty="0">
                <a:solidFill>
                  <a:schemeClr val="bg1"/>
                </a:solidFill>
              </a:rPr>
              <a:t>Cyfraddau uchel o stigma ymhlith unigolion </a:t>
            </a:r>
            <a:r>
              <a:rPr lang="cy-GB" dirty="0" err="1">
                <a:solidFill>
                  <a:schemeClr val="bg1"/>
                </a:solidFill>
              </a:rPr>
              <a:t>niwroamrywiol</a:t>
            </a:r>
            <a:r>
              <a:rPr lang="cy-GB" dirty="0">
                <a:solidFill>
                  <a:schemeClr val="bg1"/>
                </a:solidFill>
              </a:rPr>
              <a:t>. </a:t>
            </a:r>
          </a:p>
          <a:p>
            <a:pPr marL="285750" indent="-285750">
              <a:buFont typeface="Arial" panose="020B0604020202020204" pitchFamily="34" charset="0"/>
              <a:buChar char="•"/>
            </a:pPr>
            <a:r>
              <a:rPr lang="cy-GB" dirty="0">
                <a:solidFill>
                  <a:schemeClr val="bg1"/>
                </a:solidFill>
              </a:rPr>
              <a:t>Mae amgylcheddau addysgol a gweithle yn aml yn rhoi blaenoriaeth i normau </a:t>
            </a:r>
            <a:r>
              <a:rPr lang="cy-GB" dirty="0" err="1">
                <a:solidFill>
                  <a:schemeClr val="bg1"/>
                </a:solidFill>
              </a:rPr>
              <a:t>niwrotypig</a:t>
            </a:r>
            <a:r>
              <a:rPr lang="cy-GB" dirty="0">
                <a:solidFill>
                  <a:schemeClr val="bg1"/>
                </a:solidFill>
              </a:rPr>
              <a:t>. </a:t>
            </a:r>
          </a:p>
          <a:p>
            <a:pPr marL="285750" indent="-285750">
              <a:buFont typeface="Arial" panose="020B0604020202020204" pitchFamily="34" charset="0"/>
              <a:buChar char="•"/>
            </a:pPr>
            <a:r>
              <a:rPr lang="cy-GB" dirty="0">
                <a:solidFill>
                  <a:schemeClr val="bg1"/>
                </a:solidFill>
              </a:rPr>
              <a:t>Mae llawer o heriau'n codi o </a:t>
            </a:r>
            <a:r>
              <a:rPr lang="cy-GB" dirty="0" err="1">
                <a:solidFill>
                  <a:schemeClr val="bg1"/>
                </a:solidFill>
              </a:rPr>
              <a:t>gamgymhariad</a:t>
            </a:r>
            <a:r>
              <a:rPr lang="cy-GB" dirty="0">
                <a:solidFill>
                  <a:schemeClr val="bg1"/>
                </a:solidFill>
              </a:rPr>
              <a:t> rhwng person ac amgylchedd yn hytrach na diffygion unigol.</a:t>
            </a:r>
          </a:p>
          <a:p>
            <a:pPr marL="285750" indent="-285750">
              <a:buFont typeface="Arial" panose="020B0604020202020204" pitchFamily="34" charset="0"/>
              <a:buChar char="•"/>
            </a:pPr>
            <a:endParaRPr lang="cy-GB" dirty="0">
              <a:solidFill>
                <a:schemeClr val="bg1"/>
              </a:solidFill>
            </a:endParaRPr>
          </a:p>
          <a:p>
            <a:r>
              <a:rPr lang="cy-GB" dirty="0">
                <a:solidFill>
                  <a:schemeClr val="bg1"/>
                </a:solidFill>
              </a:rPr>
              <a:t>Y </a:t>
            </a:r>
            <a:r>
              <a:rPr lang="cy-GB" dirty="0" err="1">
                <a:solidFill>
                  <a:schemeClr val="bg1"/>
                </a:solidFill>
              </a:rPr>
              <a:t>Paradim</a:t>
            </a:r>
            <a:r>
              <a:rPr lang="cy-GB" dirty="0">
                <a:solidFill>
                  <a:schemeClr val="bg1"/>
                </a:solidFill>
              </a:rPr>
              <a:t> </a:t>
            </a:r>
            <a:r>
              <a:rPr lang="cy-GB" dirty="0" err="1">
                <a:solidFill>
                  <a:schemeClr val="bg1"/>
                </a:solidFill>
              </a:rPr>
              <a:t>Niwro</a:t>
            </a:r>
            <a:r>
              <a:rPr lang="cy-GB" dirty="0">
                <a:solidFill>
                  <a:schemeClr val="bg1"/>
                </a:solidFill>
              </a:rPr>
              <a:t>-amrywiaeth</a:t>
            </a:r>
          </a:p>
          <a:p>
            <a:endParaRPr lang="cy-GB" dirty="0">
              <a:solidFill>
                <a:schemeClr val="bg1"/>
              </a:solidFill>
            </a:endParaRPr>
          </a:p>
          <a:p>
            <a:r>
              <a:rPr lang="cy-GB" dirty="0">
                <a:solidFill>
                  <a:schemeClr val="bg1"/>
                </a:solidFill>
              </a:rPr>
              <a:t>Mae'r cwestiwn yn newid o:</a:t>
            </a:r>
          </a:p>
          <a:p>
            <a:endParaRPr lang="cy-GB" dirty="0">
              <a:solidFill>
                <a:schemeClr val="bg1"/>
              </a:solidFill>
            </a:endParaRPr>
          </a:p>
          <a:p>
            <a:r>
              <a:rPr lang="cy-GB" dirty="0">
                <a:solidFill>
                  <a:schemeClr val="bg1"/>
                </a:solidFill>
              </a:rPr>
              <a:t>"Sut rydym yn trwsio'r unigolyn?"</a:t>
            </a:r>
          </a:p>
          <a:p>
            <a:endParaRPr lang="cy-GB" dirty="0">
              <a:solidFill>
                <a:schemeClr val="bg1"/>
              </a:solidFill>
            </a:endParaRPr>
          </a:p>
          <a:p>
            <a:r>
              <a:rPr lang="cy-GB" dirty="0">
                <a:solidFill>
                  <a:schemeClr val="bg1"/>
                </a:solidFill>
              </a:rPr>
              <a:t>i</a:t>
            </a:r>
          </a:p>
          <a:p>
            <a:endParaRPr lang="cy-GB" dirty="0">
              <a:solidFill>
                <a:schemeClr val="bg1"/>
              </a:solidFill>
            </a:endParaRPr>
          </a:p>
          <a:p>
            <a:r>
              <a:rPr lang="cy-GB" dirty="0">
                <a:solidFill>
                  <a:schemeClr val="bg1"/>
                </a:solidFill>
              </a:rPr>
              <a:t>"Sut rydym yn addasu amgylcheddau i alluogi cyfranogiad a ffyniant?"</a:t>
            </a:r>
            <a:endParaRPr lang="en-GB" dirty="0">
              <a:solidFill>
                <a:schemeClr val="bg1"/>
              </a:solidFill>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51125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a:xfrm>
            <a:off x="4400478" y="713794"/>
            <a:ext cx="6857999" cy="653547"/>
          </a:xfrm>
        </p:spPr>
        <p:txBody>
          <a:bodyPr/>
          <a:lstStyle/>
          <a:p>
            <a:r>
              <a:rPr lang="en-GB" b="1" dirty="0"/>
              <a:t>Language Matters</a:t>
            </a:r>
            <a:endParaRPr lang="en-GB" dirty="0"/>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41079" y="1827938"/>
            <a:ext cx="7350413" cy="4748925"/>
          </a:xfrm>
        </p:spPr>
        <p:txBody>
          <a:bodyPr>
            <a:normAutofit/>
          </a:bodyPr>
          <a:lstStyle/>
          <a:p>
            <a:r>
              <a:rPr lang="en-GB" b="1" dirty="0"/>
              <a:t>Contested Terminology</a:t>
            </a:r>
            <a:endParaRPr lang="en-GB" dirty="0"/>
          </a:p>
          <a:p>
            <a:r>
              <a:rPr lang="en-GB" dirty="0"/>
              <a:t>Examples:</a:t>
            </a:r>
          </a:p>
          <a:p>
            <a:pPr lvl="0"/>
            <a:r>
              <a:rPr lang="en-GB" dirty="0"/>
              <a:t>"High functioning" vs "Low functioning" </a:t>
            </a:r>
          </a:p>
          <a:p>
            <a:pPr lvl="0"/>
            <a:r>
              <a:rPr lang="en-GB" dirty="0"/>
              <a:t>"Person with autism" vs "Autistic person" </a:t>
            </a:r>
          </a:p>
          <a:p>
            <a:pPr lvl="0"/>
            <a:endParaRPr lang="en-GB" dirty="0"/>
          </a:p>
          <a:p>
            <a:r>
              <a:rPr lang="en-GB" b="1" dirty="0"/>
              <a:t>Current Evidence</a:t>
            </a:r>
            <a:endParaRPr lang="en-GB" dirty="0"/>
          </a:p>
          <a:p>
            <a:r>
              <a:rPr lang="en-GB" dirty="0"/>
              <a:t>Many autistic adults prefer identity-first language.</a:t>
            </a:r>
          </a:p>
          <a:p>
            <a:endParaRPr lang="en-GB" dirty="0"/>
          </a:p>
          <a:p>
            <a:r>
              <a:rPr lang="en-GB" b="1" dirty="0"/>
              <a:t>Neurodiversity-Affirming Practice</a:t>
            </a:r>
            <a:endParaRPr lang="en-GB" dirty="0"/>
          </a:p>
          <a:p>
            <a:pPr lvl="0"/>
            <a:r>
              <a:rPr lang="en-GB" dirty="0"/>
              <a:t>Respect self-identification. </a:t>
            </a:r>
          </a:p>
          <a:p>
            <a:pPr lvl="0"/>
            <a:r>
              <a:rPr lang="en-GB" dirty="0"/>
              <a:t>Ask individuals how they wish to be described. </a:t>
            </a:r>
          </a:p>
          <a:p>
            <a:pPr lvl="0"/>
            <a:r>
              <a:rPr lang="en-GB" dirty="0"/>
              <a:t>Avoid assumptions based on functioning labels. </a:t>
            </a:r>
          </a:p>
          <a:p>
            <a:endParaRPr lang="en-US" dirty="0"/>
          </a:p>
        </p:txBody>
      </p:sp>
    </p:spTree>
    <p:extLst>
      <p:ext uri="{BB962C8B-B14F-4D97-AF65-F5344CB8AC3E}">
        <p14:creationId xmlns:p14="http://schemas.microsoft.com/office/powerpoint/2010/main" val="2458698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a:extLst>
            <a:ext uri="{FF2B5EF4-FFF2-40B4-BE49-F238E27FC236}">
              <a16:creationId xmlns:a16="http://schemas.microsoft.com/office/drawing/2014/main" id="{ACE7166F-54C3-161F-2B2E-0F89E867D27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2C678D8-2172-5C3A-6001-4087EF6E36E8}"/>
              </a:ext>
            </a:extLst>
          </p:cNvPr>
          <p:cNvSpPr>
            <a:spLocks noGrp="1"/>
          </p:cNvSpPr>
          <p:nvPr>
            <p:ph type="title"/>
          </p:nvPr>
        </p:nvSpPr>
        <p:spPr>
          <a:xfrm>
            <a:off x="4400478" y="713794"/>
            <a:ext cx="6857999" cy="653547"/>
          </a:xfrm>
        </p:spPr>
        <p:txBody>
          <a:bodyPr/>
          <a:lstStyle/>
          <a:p>
            <a:r>
              <a:rPr lang="cy-GB" dirty="0"/>
              <a:t>Mae Iaith yn Bwysig</a:t>
            </a:r>
            <a:endParaRPr lang="en-GB" dirty="0"/>
          </a:p>
        </p:txBody>
      </p:sp>
      <p:sp>
        <p:nvSpPr>
          <p:cNvPr id="7" name="Oval 6">
            <a:extLst>
              <a:ext uri="{FF2B5EF4-FFF2-40B4-BE49-F238E27FC236}">
                <a16:creationId xmlns:a16="http://schemas.microsoft.com/office/drawing/2014/main" id="{133CCD2F-3FC9-54DF-3037-5E4CFE97FBC8}"/>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66E86F83-D95E-D798-D264-5E70EB6A5A4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F71D25DF-81CF-C76F-97CD-30455BBAF1D6}"/>
              </a:ext>
            </a:extLst>
          </p:cNvPr>
          <p:cNvSpPr>
            <a:spLocks noGrp="1"/>
          </p:cNvSpPr>
          <p:nvPr>
            <p:ph type="body" sz="quarter" idx="11"/>
          </p:nvPr>
        </p:nvSpPr>
        <p:spPr>
          <a:xfrm>
            <a:off x="4441079" y="1827938"/>
            <a:ext cx="7350413" cy="4748925"/>
          </a:xfrm>
        </p:spPr>
        <p:txBody>
          <a:bodyPr>
            <a:normAutofit/>
          </a:bodyPr>
          <a:lstStyle/>
          <a:p>
            <a:r>
              <a:rPr lang="cy-GB" b="1" dirty="0"/>
              <a:t>Terminoleg dan anghydfod</a:t>
            </a:r>
          </a:p>
          <a:p>
            <a:r>
              <a:rPr lang="cy-GB" dirty="0"/>
              <a:t>Enghreifftiau:</a:t>
            </a:r>
          </a:p>
          <a:p>
            <a:r>
              <a:rPr lang="cy-GB" dirty="0"/>
              <a:t>"Gweithredu uchel" yn erbyn "gweithredu isel"</a:t>
            </a:r>
          </a:p>
          <a:p>
            <a:r>
              <a:rPr lang="cy-GB" dirty="0"/>
              <a:t>"Person ag awtistiaeth" yn erbyn "person awtistig"</a:t>
            </a:r>
            <a:endParaRPr lang="en-GB" dirty="0"/>
          </a:p>
          <a:p>
            <a:pPr lvl="0"/>
            <a:endParaRPr lang="en-GB" dirty="0"/>
          </a:p>
          <a:p>
            <a:r>
              <a:rPr lang="cy-GB" b="1" dirty="0"/>
              <a:t>Tystiolaeth Gyfredol</a:t>
            </a:r>
          </a:p>
          <a:p>
            <a:r>
              <a:rPr lang="cy-GB" dirty="0"/>
              <a:t>Mae llawer o oedolion awtistig yn ffafrio iaith sy'n rhoi blaenoriaeth i hunaniaeth.</a:t>
            </a:r>
          </a:p>
          <a:p>
            <a:endParaRPr lang="cy-GB" dirty="0"/>
          </a:p>
          <a:p>
            <a:r>
              <a:rPr lang="cy-GB" b="1" dirty="0"/>
              <a:t>Ymarfer sy'n Cadarnhau </a:t>
            </a:r>
            <a:r>
              <a:rPr lang="cy-GB" b="1" dirty="0" err="1"/>
              <a:t>Niwroamrywiaeth</a:t>
            </a:r>
            <a:endParaRPr lang="cy-GB" b="1" dirty="0"/>
          </a:p>
          <a:p>
            <a:r>
              <a:rPr lang="cy-GB" dirty="0"/>
              <a:t> Parchwch hunan-adnabod.</a:t>
            </a:r>
          </a:p>
          <a:p>
            <a:r>
              <a:rPr lang="cy-GB" dirty="0"/>
              <a:t> Gofynnwch i unigolion sut y dymunant gael eu disgrifio.</a:t>
            </a:r>
          </a:p>
          <a:p>
            <a:r>
              <a:rPr lang="cy-GB" dirty="0"/>
              <a:t> Osgoi rhagdybiaethau sy'n seiliedig ar labeli 'gweithredu'.</a:t>
            </a:r>
            <a:endParaRPr lang="en-GB" dirty="0"/>
          </a:p>
          <a:p>
            <a:endParaRPr lang="en-US" dirty="0"/>
          </a:p>
        </p:txBody>
      </p:sp>
    </p:spTree>
    <p:extLst>
      <p:ext uri="{BB962C8B-B14F-4D97-AF65-F5344CB8AC3E}">
        <p14:creationId xmlns:p14="http://schemas.microsoft.com/office/powerpoint/2010/main" val="273077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GB" b="1" dirty="0"/>
              <a:t>Neurodivergence and Trauma</a:t>
            </a:r>
            <a:endParaRPr lang="en-US" dirty="0"/>
          </a:p>
        </p:txBody>
      </p:sp>
      <p:sp>
        <p:nvSpPr>
          <p:cNvPr id="4" name="TextBox 3">
            <a:extLst>
              <a:ext uri="{FF2B5EF4-FFF2-40B4-BE49-F238E27FC236}">
                <a16:creationId xmlns:a16="http://schemas.microsoft.com/office/drawing/2014/main" id="{A1EBC581-0DAD-9A2D-53B1-54418E9CC715}"/>
              </a:ext>
            </a:extLst>
          </p:cNvPr>
          <p:cNvSpPr txBox="1"/>
          <p:nvPr/>
        </p:nvSpPr>
        <p:spPr>
          <a:xfrm>
            <a:off x="1213993" y="2829359"/>
            <a:ext cx="6096946" cy="3764300"/>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Research Findings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Neurodivergent children experience: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Higher rates of bullying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Increased risk of abuse and neglect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Greater exposure to adverse childhood </a:t>
            </a:r>
          </a:p>
          <a:p>
            <a:pPr lvl="0">
              <a:lnSpc>
                <a:spcPct val="115000"/>
              </a:lnSpc>
              <a:spcAft>
                <a:spcPts val="800"/>
              </a:spcAft>
              <a:buSzPts val="1000"/>
              <a:tabLst>
                <a:tab pos="457200" algn="l"/>
              </a:tabLst>
            </a:pPr>
            <a:r>
              <a:rPr lang="en-GB" kern="100" dirty="0">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experiences (ACEs)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Research suggests a two- to three-fold increased risk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of interpersonal trauma.</a:t>
            </a:r>
          </a:p>
          <a:p>
            <a:pPr>
              <a:lnSpc>
                <a:spcPct val="115000"/>
              </a:lnSpc>
              <a:spcAft>
                <a:spcPts val="800"/>
              </a:spcAft>
              <a:buNone/>
            </a:pP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68302567-05D5-2041-D194-5A4A84989A07}"/>
              </a:ext>
            </a:extLst>
          </p:cNvPr>
          <p:cNvSpPr txBox="1"/>
          <p:nvPr/>
        </p:nvSpPr>
        <p:spPr>
          <a:xfrm>
            <a:off x="6785586" y="2829359"/>
            <a:ext cx="6096946" cy="3342005"/>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Why?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Not because neurodivergence causes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trauma.</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Rather:</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Social exclusion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Victimisation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Systemic barriers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Misunderstanding by professionals </a:t>
            </a:r>
            <a:endParaRPr lang="en-GB" dirty="0"/>
          </a:p>
        </p:txBody>
      </p:sp>
    </p:spTree>
    <p:extLst>
      <p:ext uri="{BB962C8B-B14F-4D97-AF65-F5344CB8AC3E}">
        <p14:creationId xmlns:p14="http://schemas.microsoft.com/office/powerpoint/2010/main" val="524939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DF4C0-57C9-F914-5E96-086DAD01E2A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3FA6537-D4F0-9495-30A1-91A777C8A147}"/>
              </a:ext>
            </a:extLst>
          </p:cNvPr>
          <p:cNvSpPr>
            <a:spLocks noGrp="1"/>
          </p:cNvSpPr>
          <p:nvPr>
            <p:ph type="title"/>
          </p:nvPr>
        </p:nvSpPr>
        <p:spPr>
          <a:xfrm>
            <a:off x="2125363" y="1392195"/>
            <a:ext cx="8217655" cy="1042622"/>
          </a:xfrm>
        </p:spPr>
        <p:txBody>
          <a:bodyPr>
            <a:normAutofit fontScale="90000"/>
          </a:bodyPr>
          <a:lstStyle/>
          <a:p>
            <a:r>
              <a:rPr lang="cy-GB" dirty="0" err="1"/>
              <a:t>Neurogyfnewidioldeb</a:t>
            </a:r>
            <a:r>
              <a:rPr lang="cy-GB" dirty="0"/>
              <a:t> a Thrawma</a:t>
            </a:r>
            <a:endParaRPr lang="en-GB" dirty="0"/>
          </a:p>
        </p:txBody>
      </p:sp>
      <p:sp>
        <p:nvSpPr>
          <p:cNvPr id="4" name="TextBox 3">
            <a:extLst>
              <a:ext uri="{FF2B5EF4-FFF2-40B4-BE49-F238E27FC236}">
                <a16:creationId xmlns:a16="http://schemas.microsoft.com/office/drawing/2014/main" id="{9CC99C39-CD15-EF39-7297-6DF7253A4E31}"/>
              </a:ext>
            </a:extLst>
          </p:cNvPr>
          <p:cNvSpPr txBox="1"/>
          <p:nvPr/>
        </p:nvSpPr>
        <p:spPr>
          <a:xfrm>
            <a:off x="1189279" y="2887024"/>
            <a:ext cx="5236234" cy="3442161"/>
          </a:xfrm>
          <a:prstGeom prst="rect">
            <a:avLst/>
          </a:prstGeom>
          <a:noFill/>
        </p:spPr>
        <p:txBody>
          <a:bodyPr wrap="square">
            <a:spAutoFit/>
          </a:bodyPr>
          <a:lstStyle/>
          <a:p>
            <a:r>
              <a:rPr lang="cy-GB" b="1" dirty="0"/>
              <a:t>Canfyddiadau Ymchwil</a:t>
            </a:r>
          </a:p>
          <a:p>
            <a:endParaRPr lang="cy-GB" b="1" dirty="0"/>
          </a:p>
          <a:p>
            <a:r>
              <a:rPr lang="cy-GB" dirty="0"/>
              <a:t>Mae plant </a:t>
            </a:r>
            <a:r>
              <a:rPr lang="cy-GB" dirty="0" err="1"/>
              <a:t>niwro</a:t>
            </a:r>
            <a:r>
              <a:rPr lang="cy-GB" dirty="0"/>
              <a:t>-amrywiol yn profi:</a:t>
            </a:r>
          </a:p>
          <a:p>
            <a:endParaRPr lang="cy-GB" dirty="0"/>
          </a:p>
          <a:p>
            <a:pPr marL="285750" indent="-285750">
              <a:buFont typeface="Arial" panose="020B0604020202020204" pitchFamily="34" charset="0"/>
              <a:buChar char="•"/>
            </a:pPr>
            <a:r>
              <a:rPr lang="cy-GB" dirty="0"/>
              <a:t>Cyfraddau uwch o fwlio</a:t>
            </a:r>
          </a:p>
          <a:p>
            <a:pPr marL="285750" indent="-285750">
              <a:buFont typeface="Arial" panose="020B0604020202020204" pitchFamily="34" charset="0"/>
              <a:buChar char="•"/>
            </a:pPr>
            <a:r>
              <a:rPr lang="cy-GB" dirty="0"/>
              <a:t>Risg uwch o gam-drin ac esgeulustod</a:t>
            </a:r>
          </a:p>
          <a:p>
            <a:pPr marL="285750" indent="-285750">
              <a:buFont typeface="Arial" panose="020B0604020202020204" pitchFamily="34" charset="0"/>
              <a:buChar char="•"/>
            </a:pPr>
            <a:r>
              <a:rPr lang="cy-GB" dirty="0"/>
              <a:t>Mwy o amlygiad i brofiadau niweidiol yn ystod plentyndod (</a:t>
            </a:r>
            <a:r>
              <a:rPr lang="cy-GB" dirty="0" err="1"/>
              <a:t>ACEs</a:t>
            </a:r>
            <a:r>
              <a:rPr lang="cy-GB" dirty="0"/>
              <a:t>)</a:t>
            </a:r>
          </a:p>
          <a:p>
            <a:endParaRPr lang="cy-GB" dirty="0"/>
          </a:p>
          <a:p>
            <a:r>
              <a:rPr lang="cy-GB" dirty="0"/>
              <a:t>Mae ymchwil yn awgrymu risg sydd ddwy i dair gwaith yn uwch o drawma rhyngbersonol.</a:t>
            </a:r>
            <a:endParaRPr lang="en-GB" dirty="0"/>
          </a:p>
          <a:p>
            <a:pPr>
              <a:lnSpc>
                <a:spcPct val="115000"/>
              </a:lnSpc>
              <a:spcAft>
                <a:spcPts val="800"/>
              </a:spcAft>
              <a:buNone/>
            </a:pP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E96DBA6F-0ABF-BC3E-8B54-C07B24108852}"/>
              </a:ext>
            </a:extLst>
          </p:cNvPr>
          <p:cNvSpPr txBox="1"/>
          <p:nvPr/>
        </p:nvSpPr>
        <p:spPr>
          <a:xfrm>
            <a:off x="6521976" y="2887024"/>
            <a:ext cx="6096946" cy="3416320"/>
          </a:xfrm>
          <a:prstGeom prst="rect">
            <a:avLst/>
          </a:prstGeom>
          <a:noFill/>
        </p:spPr>
        <p:txBody>
          <a:bodyPr wrap="square">
            <a:spAutoFit/>
          </a:bodyPr>
          <a:lstStyle/>
          <a:p>
            <a:r>
              <a:rPr lang="cy-GB" b="1" dirty="0"/>
              <a:t>Pam?</a:t>
            </a:r>
          </a:p>
          <a:p>
            <a:endParaRPr lang="cy-GB" b="1" dirty="0"/>
          </a:p>
          <a:p>
            <a:r>
              <a:rPr lang="cy-GB" dirty="0"/>
              <a:t>Nid oherwydd bod </a:t>
            </a:r>
            <a:r>
              <a:rPr lang="cy-GB" dirty="0" err="1"/>
              <a:t>niwro</a:t>
            </a:r>
            <a:r>
              <a:rPr lang="cy-GB" dirty="0"/>
              <a:t>-amrywiaeth yn </a:t>
            </a:r>
          </a:p>
          <a:p>
            <a:r>
              <a:rPr lang="cy-GB" dirty="0"/>
              <a:t>Achosi trawma.</a:t>
            </a:r>
          </a:p>
          <a:p>
            <a:endParaRPr lang="cy-GB" dirty="0"/>
          </a:p>
          <a:p>
            <a:r>
              <a:rPr lang="cy-GB" dirty="0"/>
              <a:t>Yn hytrach:</a:t>
            </a:r>
          </a:p>
          <a:p>
            <a:endParaRPr lang="cy-GB" dirty="0"/>
          </a:p>
          <a:p>
            <a:pPr marL="285750" indent="-285750">
              <a:buFont typeface="Arial" panose="020B0604020202020204" pitchFamily="34" charset="0"/>
              <a:buChar char="•"/>
            </a:pPr>
            <a:r>
              <a:rPr lang="cy-GB" dirty="0"/>
              <a:t>Allgau cymdeithasol</a:t>
            </a:r>
          </a:p>
          <a:p>
            <a:pPr marL="285750" indent="-285750">
              <a:buFont typeface="Arial" panose="020B0604020202020204" pitchFamily="34" charset="0"/>
              <a:buChar char="•"/>
            </a:pPr>
            <a:r>
              <a:rPr lang="cy-GB" dirty="0"/>
              <a:t>Dioddef erledigaeth</a:t>
            </a:r>
          </a:p>
          <a:p>
            <a:pPr marL="285750" indent="-285750">
              <a:buFont typeface="Arial" panose="020B0604020202020204" pitchFamily="34" charset="0"/>
              <a:buChar char="•"/>
            </a:pPr>
            <a:r>
              <a:rPr lang="cy-GB" dirty="0"/>
              <a:t>Rhwystrau systemig</a:t>
            </a:r>
          </a:p>
          <a:p>
            <a:pPr marL="285750" indent="-285750">
              <a:buFont typeface="Arial" panose="020B0604020202020204" pitchFamily="34" charset="0"/>
              <a:buChar char="•"/>
            </a:pPr>
            <a:r>
              <a:rPr lang="cy-GB" dirty="0"/>
              <a:t>Camddealltwriaeth gan weithwyr  </a:t>
            </a:r>
          </a:p>
          <a:p>
            <a:r>
              <a:rPr lang="cy-GB" dirty="0"/>
              <a:t>      proffesiynol</a:t>
            </a:r>
            <a:endParaRPr lang="en-GB" dirty="0"/>
          </a:p>
        </p:txBody>
      </p:sp>
    </p:spTree>
    <p:extLst>
      <p:ext uri="{BB962C8B-B14F-4D97-AF65-F5344CB8AC3E}">
        <p14:creationId xmlns:p14="http://schemas.microsoft.com/office/powerpoint/2010/main" val="36061689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489C1B-E610-4A9C-9D28-118BB1DC57A9}"/>
              </a:ext>
            </a:extLst>
          </p:cNvPr>
          <p:cNvSpPr>
            <a:spLocks noGrp="1"/>
          </p:cNvSpPr>
          <p:nvPr>
            <p:ph type="title"/>
          </p:nvPr>
        </p:nvSpPr>
        <p:spPr/>
        <p:txBody>
          <a:bodyPr>
            <a:normAutofit fontScale="90000"/>
          </a:bodyPr>
          <a:lstStyle/>
          <a:p>
            <a:r>
              <a:rPr lang="en-GB" b="1" dirty="0"/>
              <a:t>Educational Trauma</a:t>
            </a:r>
            <a:br>
              <a:rPr lang="en-GB" dirty="0"/>
            </a:br>
            <a:endParaRPr lang="en-US" dirty="0"/>
          </a:p>
        </p:txBody>
      </p:sp>
      <p:sp>
        <p:nvSpPr>
          <p:cNvPr id="3" name="Text Placeholder 2">
            <a:extLst>
              <a:ext uri="{FF2B5EF4-FFF2-40B4-BE49-F238E27FC236}">
                <a16:creationId xmlns:a16="http://schemas.microsoft.com/office/drawing/2014/main" id="{1795168B-77B1-A847-B1E3-2433BEBFD31A}"/>
              </a:ext>
            </a:extLst>
          </p:cNvPr>
          <p:cNvSpPr>
            <a:spLocks noGrp="1"/>
          </p:cNvSpPr>
          <p:nvPr>
            <p:ph type="body" sz="quarter" idx="11"/>
          </p:nvPr>
        </p:nvSpPr>
        <p:spPr>
          <a:xfrm>
            <a:off x="2209800" y="2686262"/>
            <a:ext cx="4244009" cy="3456432"/>
          </a:xfrm>
        </p:spPr>
        <p:txBody>
          <a:bodyPr>
            <a:normAutofit/>
          </a:bodyPr>
          <a:lstStyle/>
          <a:p>
            <a:r>
              <a:rPr lang="en-GB" b="1" dirty="0"/>
              <a:t>Potential Sources</a:t>
            </a:r>
            <a:endParaRPr lang="en-GB" dirty="0"/>
          </a:p>
          <a:p>
            <a:pPr lvl="0"/>
            <a:r>
              <a:rPr lang="en-GB" dirty="0"/>
              <a:t>Sensory overload </a:t>
            </a:r>
          </a:p>
          <a:p>
            <a:pPr lvl="0"/>
            <a:r>
              <a:rPr lang="en-GB" dirty="0"/>
              <a:t>Rigid behavioural expectations </a:t>
            </a:r>
          </a:p>
          <a:p>
            <a:pPr lvl="0"/>
            <a:r>
              <a:rPr lang="en-GB" dirty="0"/>
              <a:t>Punitive discipline </a:t>
            </a:r>
          </a:p>
          <a:p>
            <a:pPr lvl="0"/>
            <a:r>
              <a:rPr lang="en-GB" dirty="0"/>
              <a:t>Forced conformity </a:t>
            </a:r>
          </a:p>
          <a:p>
            <a:pPr lvl="0"/>
            <a:r>
              <a:rPr lang="en-GB" dirty="0"/>
              <a:t>Social exclusion </a:t>
            </a:r>
          </a:p>
          <a:p>
            <a:pPr lvl="0"/>
            <a:endParaRPr lang="en-GB" dirty="0"/>
          </a:p>
          <a:p>
            <a:endParaRPr lang="en-US" dirty="0"/>
          </a:p>
        </p:txBody>
      </p:sp>
      <p:sp>
        <p:nvSpPr>
          <p:cNvPr id="7" name="TextBox 6">
            <a:extLst>
              <a:ext uri="{FF2B5EF4-FFF2-40B4-BE49-F238E27FC236}">
                <a16:creationId xmlns:a16="http://schemas.microsoft.com/office/drawing/2014/main" id="{959577B1-C884-0C44-48F9-2CCB0418D891}"/>
              </a:ext>
            </a:extLst>
          </p:cNvPr>
          <p:cNvSpPr txBox="1"/>
          <p:nvPr/>
        </p:nvSpPr>
        <p:spPr>
          <a:xfrm>
            <a:off x="6592956" y="2686262"/>
            <a:ext cx="6096000" cy="1851789"/>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dirty="0">
                <a:ln>
                  <a:noFill/>
                </a:ln>
                <a:solidFill>
                  <a:prstClr val="black">
                    <a:lumMod val="75000"/>
                    <a:lumOff val="25000"/>
                  </a:prstClr>
                </a:solidFill>
                <a:effectLst/>
                <a:uLnTx/>
                <a:uFillTx/>
                <a:latin typeface="Quire Sans"/>
                <a:ea typeface="+mn-ea"/>
                <a:cs typeface="+mn-cs"/>
              </a:rPr>
              <a:t>Examples</a:t>
            </a:r>
            <a:endParaRPr kumimoji="0" lang="en-GB" sz="1800" b="0" i="0" u="none" strike="noStrike" kern="1200" cap="none" spc="0" normalizeH="0" baseline="0" noProof="0" dirty="0">
              <a:ln>
                <a:noFill/>
              </a:ln>
              <a:solidFill>
                <a:prstClr val="black">
                  <a:lumMod val="75000"/>
                  <a:lumOff val="25000"/>
                </a:prstClr>
              </a:solidFill>
              <a:effectLst/>
              <a:uLnTx/>
              <a:uFillTx/>
              <a:latin typeface="Quire Sans"/>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lumMod val="75000"/>
                    <a:lumOff val="25000"/>
                  </a:prstClr>
                </a:solidFill>
                <a:effectLst/>
                <a:uLnTx/>
                <a:uFillTx/>
                <a:latin typeface="Quire Sans"/>
                <a:ea typeface="+mn-ea"/>
                <a:cs typeface="+mn-cs"/>
              </a:rPr>
              <a:t>Fluorescent lighting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lumMod val="75000"/>
                    <a:lumOff val="25000"/>
                  </a:prstClr>
                </a:solidFill>
                <a:effectLst/>
                <a:uLnTx/>
                <a:uFillTx/>
                <a:latin typeface="Quire Sans"/>
                <a:ea typeface="+mn-ea"/>
                <a:cs typeface="+mn-cs"/>
              </a:rPr>
              <a:t>Excessive noise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lumMod val="75000"/>
                    <a:lumOff val="25000"/>
                  </a:prstClr>
                </a:solidFill>
                <a:effectLst/>
                <a:uLnTx/>
                <a:uFillTx/>
                <a:latin typeface="Quire Sans"/>
                <a:ea typeface="+mn-ea"/>
                <a:cs typeface="+mn-cs"/>
              </a:rPr>
              <a:t>Unexpected transitions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lumMod val="75000"/>
                    <a:lumOff val="25000"/>
                  </a:prstClr>
                </a:solidFill>
                <a:effectLst/>
                <a:uLnTx/>
                <a:uFillTx/>
                <a:latin typeface="Quire Sans"/>
                <a:ea typeface="+mn-ea"/>
                <a:cs typeface="+mn-cs"/>
              </a:rPr>
              <a:t>Lack of sensory accommodations</a:t>
            </a:r>
            <a:endParaRPr lang="en-GB" dirty="0"/>
          </a:p>
        </p:txBody>
      </p:sp>
    </p:spTree>
    <p:extLst>
      <p:ext uri="{BB962C8B-B14F-4D97-AF65-F5344CB8AC3E}">
        <p14:creationId xmlns:p14="http://schemas.microsoft.com/office/powerpoint/2010/main" val="1120563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a:extLst>
            <a:ext uri="{FF2B5EF4-FFF2-40B4-BE49-F238E27FC236}">
              <a16:creationId xmlns:a16="http://schemas.microsoft.com/office/drawing/2014/main" id="{B5C02260-BD2D-8CA1-E13D-E2596CA2E8B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7E59390-7015-33C6-14F9-33A747BCB983}"/>
              </a:ext>
            </a:extLst>
          </p:cNvPr>
          <p:cNvSpPr>
            <a:spLocks noGrp="1"/>
          </p:cNvSpPr>
          <p:nvPr>
            <p:ph type="title"/>
          </p:nvPr>
        </p:nvSpPr>
        <p:spPr/>
        <p:txBody>
          <a:bodyPr>
            <a:normAutofit fontScale="90000"/>
          </a:bodyPr>
          <a:lstStyle/>
          <a:p>
            <a:r>
              <a:rPr lang="cy-GB" dirty="0"/>
              <a:t>Trawma Addysgol</a:t>
            </a:r>
            <a:br>
              <a:rPr lang="en-GB" dirty="0"/>
            </a:br>
            <a:br>
              <a:rPr lang="en-GB" dirty="0"/>
            </a:br>
            <a:endParaRPr lang="en-US" dirty="0"/>
          </a:p>
        </p:txBody>
      </p:sp>
      <p:sp>
        <p:nvSpPr>
          <p:cNvPr id="3" name="Text Placeholder 2">
            <a:extLst>
              <a:ext uri="{FF2B5EF4-FFF2-40B4-BE49-F238E27FC236}">
                <a16:creationId xmlns:a16="http://schemas.microsoft.com/office/drawing/2014/main" id="{8230086D-F7CA-803B-8A51-55A14971AC82}"/>
              </a:ext>
            </a:extLst>
          </p:cNvPr>
          <p:cNvSpPr>
            <a:spLocks noGrp="1"/>
          </p:cNvSpPr>
          <p:nvPr>
            <p:ph type="body" sz="quarter" idx="11"/>
          </p:nvPr>
        </p:nvSpPr>
        <p:spPr>
          <a:xfrm>
            <a:off x="2209800" y="2686262"/>
            <a:ext cx="4244009" cy="3456432"/>
          </a:xfrm>
        </p:spPr>
        <p:txBody>
          <a:bodyPr>
            <a:normAutofit/>
          </a:bodyPr>
          <a:lstStyle/>
          <a:p>
            <a:r>
              <a:rPr lang="cy-GB" b="1" dirty="0"/>
              <a:t>Ffynonellau posibl</a:t>
            </a:r>
          </a:p>
          <a:p>
            <a:r>
              <a:rPr lang="cy-GB" dirty="0"/>
              <a:t>Gorlwyth synhwyraidd</a:t>
            </a:r>
          </a:p>
          <a:p>
            <a:r>
              <a:rPr lang="cy-GB" dirty="0"/>
              <a:t>Disgwyliadau ymddygiadol anhyblyg</a:t>
            </a:r>
          </a:p>
          <a:p>
            <a:r>
              <a:rPr lang="cy-GB" dirty="0"/>
              <a:t>Disgyblaeth gosbol</a:t>
            </a:r>
          </a:p>
          <a:p>
            <a:r>
              <a:rPr lang="cy-GB" dirty="0"/>
              <a:t>Cydymffurfiaeth orfodol</a:t>
            </a:r>
          </a:p>
          <a:p>
            <a:r>
              <a:rPr lang="cy-GB" dirty="0"/>
              <a:t>Allgau cymdeithasol</a:t>
            </a:r>
            <a:endParaRPr lang="en-GB" dirty="0"/>
          </a:p>
          <a:p>
            <a:pPr lvl="0"/>
            <a:endParaRPr lang="en-GB" dirty="0"/>
          </a:p>
          <a:p>
            <a:endParaRPr lang="en-US" dirty="0"/>
          </a:p>
        </p:txBody>
      </p:sp>
      <p:sp>
        <p:nvSpPr>
          <p:cNvPr id="7" name="TextBox 6">
            <a:extLst>
              <a:ext uri="{FF2B5EF4-FFF2-40B4-BE49-F238E27FC236}">
                <a16:creationId xmlns:a16="http://schemas.microsoft.com/office/drawing/2014/main" id="{85BE7FCE-BC7C-CB74-4A41-21374AC9301C}"/>
              </a:ext>
            </a:extLst>
          </p:cNvPr>
          <p:cNvSpPr txBox="1"/>
          <p:nvPr/>
        </p:nvSpPr>
        <p:spPr>
          <a:xfrm>
            <a:off x="6592956" y="2686262"/>
            <a:ext cx="6096000" cy="2408865"/>
          </a:xfrm>
          <a:prstGeom prst="rect">
            <a:avLst/>
          </a:prstGeom>
          <a:noFill/>
        </p:spPr>
        <p:txBody>
          <a:bodyPr wrap="square">
            <a:spAutoFit/>
          </a:bodyPr>
          <a:lstStyle/>
          <a:p>
            <a:r>
              <a:rPr lang="cy-GB" b="1" dirty="0"/>
              <a:t>Enghreifftiau</a:t>
            </a:r>
          </a:p>
          <a:p>
            <a:pPr>
              <a:lnSpc>
                <a:spcPct val="150000"/>
              </a:lnSpc>
            </a:pPr>
            <a:r>
              <a:rPr lang="cy-GB" dirty="0"/>
              <a:t>Goleuadau </a:t>
            </a:r>
            <a:r>
              <a:rPr lang="cy-GB" dirty="0" err="1"/>
              <a:t>fflworesuent</a:t>
            </a:r>
            <a:endParaRPr lang="cy-GB" dirty="0"/>
          </a:p>
          <a:p>
            <a:pPr>
              <a:lnSpc>
                <a:spcPct val="150000"/>
              </a:lnSpc>
            </a:pPr>
            <a:r>
              <a:rPr lang="cy-GB" dirty="0"/>
              <a:t>Sŵn gormodol</a:t>
            </a:r>
          </a:p>
          <a:p>
            <a:pPr>
              <a:lnSpc>
                <a:spcPct val="150000"/>
              </a:lnSpc>
            </a:pPr>
            <a:r>
              <a:rPr lang="cy-GB" dirty="0"/>
              <a:t>Trawsnewidiadau annisgwyl</a:t>
            </a:r>
          </a:p>
          <a:p>
            <a:pPr>
              <a:lnSpc>
                <a:spcPct val="150000"/>
              </a:lnSpc>
            </a:pPr>
            <a:r>
              <a:rPr lang="cy-GB" dirty="0"/>
              <a:t>Diffyg addasiadau synhwyraidd</a:t>
            </a:r>
            <a:endParaRPr lang="en-GB"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Tree>
    <p:extLst>
      <p:ext uri="{BB962C8B-B14F-4D97-AF65-F5344CB8AC3E}">
        <p14:creationId xmlns:p14="http://schemas.microsoft.com/office/powerpoint/2010/main" val="551555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089901-0028-451D-BEFF-E66F1CA09E5A}"/>
              </a:ext>
            </a:extLst>
          </p:cNvPr>
          <p:cNvSpPr>
            <a:spLocks noGrp="1"/>
          </p:cNvSpPr>
          <p:nvPr>
            <p:ph type="title"/>
          </p:nvPr>
        </p:nvSpPr>
        <p:spPr>
          <a:xfrm>
            <a:off x="3385930" y="1089631"/>
            <a:ext cx="6857999" cy="685800"/>
          </a:xfrm>
        </p:spPr>
        <p:txBody>
          <a:bodyPr>
            <a:normAutofit fontScale="90000"/>
          </a:bodyPr>
          <a:lstStyle/>
          <a:p>
            <a:r>
              <a:rPr lang="en-GB" dirty="0"/>
              <a:t>Trauma-informed educational practice</a:t>
            </a:r>
            <a:endParaRPr lang="en-US" dirty="0"/>
          </a:p>
          <a:p>
            <a:endParaRPr lang="en-US" dirty="0"/>
          </a:p>
        </p:txBody>
      </p:sp>
      <p:sp>
        <p:nvSpPr>
          <p:cNvPr id="3" name="Text Placeholder 2">
            <a:extLst>
              <a:ext uri="{FF2B5EF4-FFF2-40B4-BE49-F238E27FC236}">
                <a16:creationId xmlns:a16="http://schemas.microsoft.com/office/drawing/2014/main" id="{D3379B97-A3DA-7541-9D49-39EC686F9E3F}"/>
              </a:ext>
            </a:extLst>
          </p:cNvPr>
          <p:cNvSpPr>
            <a:spLocks noGrp="1"/>
          </p:cNvSpPr>
          <p:nvPr>
            <p:ph type="body" sz="quarter" idx="11"/>
          </p:nvPr>
        </p:nvSpPr>
        <p:spPr>
          <a:xfrm>
            <a:off x="3385930" y="2352430"/>
            <a:ext cx="7282070" cy="4505570"/>
          </a:xfrm>
        </p:spPr>
        <p:txBody>
          <a:bodyPr>
            <a:normAutofit fontScale="85000" lnSpcReduction="20000"/>
          </a:bodyPr>
          <a:lstStyle/>
          <a:p>
            <a:pPr>
              <a:lnSpc>
                <a:spcPct val="220000"/>
              </a:lnSpc>
            </a:pPr>
            <a:r>
              <a:rPr lang="en-GB" sz="2400" dirty="0"/>
              <a:t>A trauma-informed educational practice recognises that some behaviours commonly viewed as "problematic" may actually be adaptive responses to stress, trauma, sensory overwhelm, or repeated negative experiences. Rather than asking, </a:t>
            </a:r>
            <a:r>
              <a:rPr lang="en-GB" sz="2400" i="1" dirty="0"/>
              <a:t>"What's wrong with this student?"</a:t>
            </a:r>
            <a:r>
              <a:rPr lang="en-GB" sz="2400" dirty="0"/>
              <a:t>, trauma-informed educators ask, </a:t>
            </a:r>
            <a:r>
              <a:rPr lang="en-GB" sz="2400" i="1" dirty="0"/>
              <a:t>"What has happened to this student?"</a:t>
            </a:r>
            <a:r>
              <a:rPr lang="en-GB" sz="2400" dirty="0"/>
              <a:t> and </a:t>
            </a:r>
            <a:r>
              <a:rPr lang="en-GB" sz="2400" i="1" dirty="0"/>
              <a:t>"What does this student need?“   </a:t>
            </a:r>
            <a:r>
              <a:rPr lang="en-GB" sz="2400" i="1" dirty="0">
                <a:hlinkClick r:id="rId2"/>
              </a:rPr>
              <a:t>Let’s take a look…</a:t>
            </a:r>
            <a:endParaRPr lang="en-GB" sz="2400" dirty="0"/>
          </a:p>
          <a:p>
            <a:pPr>
              <a:lnSpc>
                <a:spcPct val="220000"/>
              </a:lnSpc>
            </a:pPr>
            <a:endParaRPr lang="en-US" sz="2400" dirty="0"/>
          </a:p>
        </p:txBody>
      </p:sp>
    </p:spTree>
    <p:extLst>
      <p:ext uri="{BB962C8B-B14F-4D97-AF65-F5344CB8AC3E}">
        <p14:creationId xmlns:p14="http://schemas.microsoft.com/office/powerpoint/2010/main" val="3669335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D2D7D-B73F-784B-9236-89EB8419948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2865262-7F88-004B-E8CC-CD989B2A8AFD}"/>
              </a:ext>
            </a:extLst>
          </p:cNvPr>
          <p:cNvSpPr>
            <a:spLocks noGrp="1"/>
          </p:cNvSpPr>
          <p:nvPr>
            <p:ph type="title"/>
          </p:nvPr>
        </p:nvSpPr>
        <p:spPr>
          <a:xfrm>
            <a:off x="3385930" y="1089631"/>
            <a:ext cx="6857999" cy="685800"/>
          </a:xfrm>
        </p:spPr>
        <p:txBody>
          <a:bodyPr>
            <a:normAutofit fontScale="90000"/>
          </a:bodyPr>
          <a:lstStyle/>
          <a:p>
            <a:r>
              <a:rPr lang="cy-GB" dirty="0"/>
              <a:t>Arfer addysgol sy'n ystyriol o drawma</a:t>
            </a:r>
            <a:endParaRPr lang="en-GB" dirty="0"/>
          </a:p>
        </p:txBody>
      </p:sp>
      <p:sp>
        <p:nvSpPr>
          <p:cNvPr id="3" name="Text Placeholder 2">
            <a:extLst>
              <a:ext uri="{FF2B5EF4-FFF2-40B4-BE49-F238E27FC236}">
                <a16:creationId xmlns:a16="http://schemas.microsoft.com/office/drawing/2014/main" id="{3336ADF2-A194-4553-D668-5AB5D1A3ECB3}"/>
              </a:ext>
            </a:extLst>
          </p:cNvPr>
          <p:cNvSpPr>
            <a:spLocks noGrp="1"/>
          </p:cNvSpPr>
          <p:nvPr>
            <p:ph type="body" sz="quarter" idx="11"/>
          </p:nvPr>
        </p:nvSpPr>
        <p:spPr>
          <a:xfrm>
            <a:off x="3385930" y="2352430"/>
            <a:ext cx="7282070" cy="4505570"/>
          </a:xfrm>
        </p:spPr>
        <p:txBody>
          <a:bodyPr>
            <a:normAutofit/>
          </a:bodyPr>
          <a:lstStyle/>
          <a:p>
            <a:pPr>
              <a:lnSpc>
                <a:spcPct val="200000"/>
              </a:lnSpc>
            </a:pPr>
            <a:r>
              <a:rPr lang="cy-GB" dirty="0"/>
              <a:t>Mae arfer addysgol sy'n ystyriol o drawma yn cydnabod y gall rhai ymddygiadau, sy'n cael eu hystyried yn aml yn rhai "problematig", fod yn ymatebion addasol i straen, trawma, gorlwyth synhwyraidd neu brofiadau negyddol dro ar ôl tro. Yn hytrach na gofyn, "Beth sy'n bod ar y myfyriwr hwn?", mae addysgwyr sy'n ystyriol o drawma yn gofyn, "Beth sydd wedi digwydd i'r myfyriwr hwn?" a "Beth sydd ei angen ar y myfyriwr hwn?" </a:t>
            </a:r>
            <a:r>
              <a:rPr lang="en-GB" i="1" dirty="0"/>
              <a:t> </a:t>
            </a:r>
            <a:r>
              <a:rPr lang="en-GB" i="1" dirty="0">
                <a:hlinkClick r:id="rId2"/>
              </a:rPr>
              <a:t>Let’s take a look…</a:t>
            </a:r>
            <a:endParaRPr lang="en-GB" dirty="0"/>
          </a:p>
          <a:p>
            <a:endParaRPr lang="en-GB" dirty="0"/>
          </a:p>
          <a:p>
            <a:pPr>
              <a:lnSpc>
                <a:spcPct val="220000"/>
              </a:lnSpc>
            </a:pPr>
            <a:endParaRPr lang="en-US" sz="2400" dirty="0"/>
          </a:p>
        </p:txBody>
      </p:sp>
    </p:spTree>
    <p:extLst>
      <p:ext uri="{BB962C8B-B14F-4D97-AF65-F5344CB8AC3E}">
        <p14:creationId xmlns:p14="http://schemas.microsoft.com/office/powerpoint/2010/main" val="17703775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a:xfrm>
            <a:off x="4389120" y="400963"/>
            <a:ext cx="6857999" cy="653547"/>
          </a:xfrm>
        </p:spPr>
        <p:txBody>
          <a:bodyPr>
            <a:normAutofit fontScale="90000"/>
          </a:bodyPr>
          <a:lstStyle/>
          <a:p>
            <a:r>
              <a:rPr lang="en-GB" b="1" dirty="0"/>
              <a:t>Intersectionality and Neurodiversity</a:t>
            </a:r>
            <a:endParaRPr lang="en-US" dirty="0"/>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sp>
        <p:nvSpPr>
          <p:cNvPr id="4" name="Text Placeholder 3">
            <a:extLst>
              <a:ext uri="{FF2B5EF4-FFF2-40B4-BE49-F238E27FC236}">
                <a16:creationId xmlns:a16="http://schemas.microsoft.com/office/drawing/2014/main" id="{C6CC9A77-60CE-4D42-8E97-990157A99D3E}"/>
              </a:ext>
            </a:extLst>
          </p:cNvPr>
          <p:cNvSpPr>
            <a:spLocks noGrp="1"/>
          </p:cNvSpPr>
          <p:nvPr>
            <p:ph type="body" sz="quarter" idx="11"/>
          </p:nvPr>
        </p:nvSpPr>
        <p:spPr>
          <a:xfrm>
            <a:off x="4389120" y="1958784"/>
            <a:ext cx="6858000" cy="4233672"/>
          </a:xfrm>
        </p:spPr>
        <p:txBody>
          <a:bodyPr>
            <a:normAutofit/>
          </a:bodyPr>
          <a:lstStyle/>
          <a:p>
            <a:r>
              <a:rPr lang="en-GB" b="1" dirty="0"/>
              <a:t>Kimberlé Crenshaw’s (1989) Framework</a:t>
            </a:r>
            <a:endParaRPr lang="en-GB" dirty="0"/>
          </a:p>
          <a:p>
            <a:r>
              <a:rPr lang="en-GB" dirty="0"/>
              <a:t>Experiences are shaped by interactions between:</a:t>
            </a:r>
          </a:p>
          <a:p>
            <a:pPr lvl="0"/>
            <a:r>
              <a:rPr lang="en-GB" dirty="0"/>
              <a:t>Neurodivergence </a:t>
            </a:r>
          </a:p>
          <a:p>
            <a:pPr lvl="0"/>
            <a:r>
              <a:rPr lang="en-GB" dirty="0"/>
              <a:t>Race </a:t>
            </a:r>
          </a:p>
          <a:p>
            <a:pPr lvl="0"/>
            <a:r>
              <a:rPr lang="en-GB" dirty="0"/>
              <a:t>Gender </a:t>
            </a:r>
          </a:p>
          <a:p>
            <a:pPr lvl="0"/>
            <a:r>
              <a:rPr lang="en-GB" dirty="0"/>
              <a:t>Class </a:t>
            </a:r>
          </a:p>
          <a:p>
            <a:pPr lvl="0"/>
            <a:r>
              <a:rPr lang="en-GB" dirty="0"/>
              <a:t>Language </a:t>
            </a:r>
          </a:p>
          <a:p>
            <a:pPr lvl="0"/>
            <a:r>
              <a:rPr lang="en-GB" dirty="0"/>
              <a:t>Sexuality </a:t>
            </a:r>
          </a:p>
          <a:p>
            <a:pPr lvl="0"/>
            <a:r>
              <a:rPr lang="en-GB" dirty="0"/>
              <a:t>Culture </a:t>
            </a:r>
          </a:p>
          <a:p>
            <a:endParaRPr lang="en-US" dirty="0"/>
          </a:p>
        </p:txBody>
      </p:sp>
      <p:sp>
        <p:nvSpPr>
          <p:cNvPr id="5" name="TextBox 4">
            <a:extLst>
              <a:ext uri="{FF2B5EF4-FFF2-40B4-BE49-F238E27FC236}">
                <a16:creationId xmlns:a16="http://schemas.microsoft.com/office/drawing/2014/main" id="{998E6E36-8526-A9F1-F7E6-AFA0F3A5ADC0}"/>
              </a:ext>
            </a:extLst>
          </p:cNvPr>
          <p:cNvSpPr txBox="1"/>
          <p:nvPr/>
        </p:nvSpPr>
        <p:spPr>
          <a:xfrm>
            <a:off x="7176935" y="3750144"/>
            <a:ext cx="6094770" cy="2540247"/>
          </a:xfrm>
          <a:prstGeom prst="rect">
            <a:avLst/>
          </a:prstGeom>
          <a:noFill/>
        </p:spPr>
        <p:txBody>
          <a:bodyPr wrap="square">
            <a:spAutoFit/>
          </a:bodyPr>
          <a:lstStyle/>
          <a:p>
            <a:pPr>
              <a:lnSpc>
                <a:spcPct val="150000"/>
              </a:lnSpc>
            </a:pPr>
            <a:r>
              <a:rPr lang="en-GB" b="1">
                <a:solidFill>
                  <a:schemeClr val="bg1"/>
                </a:solidFill>
              </a:rPr>
              <a:t>Consequences</a:t>
            </a:r>
            <a:endParaRPr lang="en-GB">
              <a:solidFill>
                <a:schemeClr val="bg1"/>
              </a:solidFill>
            </a:endParaRPr>
          </a:p>
          <a:p>
            <a:pPr>
              <a:lnSpc>
                <a:spcPct val="150000"/>
              </a:lnSpc>
            </a:pPr>
            <a:r>
              <a:rPr lang="en-GB" dirty="0">
                <a:solidFill>
                  <a:schemeClr val="bg1"/>
                </a:solidFill>
              </a:rPr>
              <a:t>Research demonstrates:</a:t>
            </a:r>
          </a:p>
          <a:p>
            <a:pPr lvl="0">
              <a:lnSpc>
                <a:spcPct val="150000"/>
              </a:lnSpc>
            </a:pPr>
            <a:r>
              <a:rPr lang="en-GB" dirty="0">
                <a:solidFill>
                  <a:schemeClr val="bg1"/>
                </a:solidFill>
              </a:rPr>
              <a:t>Delayed diagnosis among girls </a:t>
            </a:r>
          </a:p>
          <a:p>
            <a:pPr lvl="0">
              <a:lnSpc>
                <a:spcPct val="150000"/>
              </a:lnSpc>
            </a:pPr>
            <a:r>
              <a:rPr lang="en-GB" dirty="0">
                <a:solidFill>
                  <a:schemeClr val="bg1"/>
                </a:solidFill>
              </a:rPr>
              <a:t>Under-identification of autistic Black children </a:t>
            </a:r>
          </a:p>
          <a:p>
            <a:pPr lvl="0">
              <a:lnSpc>
                <a:spcPct val="150000"/>
              </a:lnSpc>
            </a:pPr>
            <a:r>
              <a:rPr lang="en-GB" dirty="0">
                <a:solidFill>
                  <a:schemeClr val="bg1"/>
                </a:solidFill>
              </a:rPr>
              <a:t>Misdiagnosis across racialised groups </a:t>
            </a:r>
          </a:p>
          <a:p>
            <a:pPr lvl="0">
              <a:lnSpc>
                <a:spcPct val="150000"/>
              </a:lnSpc>
            </a:pPr>
            <a:r>
              <a:rPr lang="en-GB" dirty="0">
                <a:solidFill>
                  <a:schemeClr val="bg1"/>
                </a:solidFill>
              </a:rPr>
              <a:t>Differential access to support </a:t>
            </a:r>
          </a:p>
        </p:txBody>
      </p:sp>
    </p:spTree>
    <p:extLst>
      <p:ext uri="{BB962C8B-B14F-4D97-AF65-F5344CB8AC3E}">
        <p14:creationId xmlns:p14="http://schemas.microsoft.com/office/powerpoint/2010/main" val="26005155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499C3-403E-2889-A0A0-714E2C37B8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BA8D1E-299E-5C50-02FB-42D5ACDC4D5E}"/>
              </a:ext>
            </a:extLst>
          </p:cNvPr>
          <p:cNvSpPr>
            <a:spLocks noGrp="1"/>
          </p:cNvSpPr>
          <p:nvPr>
            <p:ph type="title"/>
          </p:nvPr>
        </p:nvSpPr>
        <p:spPr>
          <a:xfrm>
            <a:off x="4389120" y="400963"/>
            <a:ext cx="6857999" cy="653547"/>
          </a:xfrm>
        </p:spPr>
        <p:txBody>
          <a:bodyPr>
            <a:normAutofit fontScale="90000"/>
          </a:bodyPr>
          <a:lstStyle/>
          <a:p>
            <a:r>
              <a:rPr lang="cy-GB" dirty="0" err="1"/>
              <a:t>Croestoriadoldeb</a:t>
            </a:r>
            <a:r>
              <a:rPr lang="cy-GB" dirty="0"/>
              <a:t> ac Amrywiaeth Niwrolegol</a:t>
            </a:r>
            <a:endParaRPr lang="en-GB" dirty="0"/>
          </a:p>
        </p:txBody>
      </p:sp>
      <p:sp>
        <p:nvSpPr>
          <p:cNvPr id="6" name="Oval 5">
            <a:extLst>
              <a:ext uri="{FF2B5EF4-FFF2-40B4-BE49-F238E27FC236}">
                <a16:creationId xmlns:a16="http://schemas.microsoft.com/office/drawing/2014/main" id="{5D3987AC-AA9B-08D0-AC38-F64B912755F9}"/>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5EF01B60-C91B-026E-BE9F-8DFA5E13592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sp>
        <p:nvSpPr>
          <p:cNvPr id="4" name="Text Placeholder 3">
            <a:extLst>
              <a:ext uri="{FF2B5EF4-FFF2-40B4-BE49-F238E27FC236}">
                <a16:creationId xmlns:a16="http://schemas.microsoft.com/office/drawing/2014/main" id="{5F57BA6C-16F8-06CA-20C6-37322B5A7686}"/>
              </a:ext>
            </a:extLst>
          </p:cNvPr>
          <p:cNvSpPr>
            <a:spLocks noGrp="1"/>
          </p:cNvSpPr>
          <p:nvPr>
            <p:ph type="body" sz="quarter" idx="11"/>
          </p:nvPr>
        </p:nvSpPr>
        <p:spPr>
          <a:xfrm>
            <a:off x="4389120" y="1958784"/>
            <a:ext cx="6858000" cy="4233672"/>
          </a:xfrm>
        </p:spPr>
        <p:txBody>
          <a:bodyPr>
            <a:normAutofit/>
          </a:bodyPr>
          <a:lstStyle/>
          <a:p>
            <a:r>
              <a:rPr lang="en-GB" b="1" dirty="0" err="1"/>
              <a:t>Fframwaith</a:t>
            </a:r>
            <a:r>
              <a:rPr lang="en-GB" b="1" dirty="0"/>
              <a:t> Kimberlé Crenshaw (1989)</a:t>
            </a:r>
          </a:p>
          <a:p>
            <a:endParaRPr lang="en-GB" b="1" dirty="0"/>
          </a:p>
          <a:p>
            <a:r>
              <a:rPr lang="en-GB" dirty="0"/>
              <a:t>Mae </a:t>
            </a:r>
            <a:r>
              <a:rPr lang="en-GB" dirty="0" err="1"/>
              <a:t>profiadau'n</a:t>
            </a:r>
            <a:r>
              <a:rPr lang="en-GB" dirty="0"/>
              <a:t> </a:t>
            </a:r>
            <a:r>
              <a:rPr lang="en-GB" dirty="0" err="1"/>
              <a:t>cael</a:t>
            </a:r>
            <a:r>
              <a:rPr lang="en-GB" dirty="0"/>
              <a:t> </a:t>
            </a:r>
            <a:r>
              <a:rPr lang="en-GB" dirty="0" err="1"/>
              <a:t>eu</a:t>
            </a:r>
            <a:r>
              <a:rPr lang="en-GB" dirty="0"/>
              <a:t> </a:t>
            </a:r>
            <a:r>
              <a:rPr lang="en-GB" dirty="0" err="1"/>
              <a:t>llunio</a:t>
            </a:r>
            <a:r>
              <a:rPr lang="en-GB" dirty="0"/>
              <a:t> </a:t>
            </a:r>
            <a:r>
              <a:rPr lang="en-GB" dirty="0" err="1"/>
              <a:t>gan</a:t>
            </a:r>
            <a:r>
              <a:rPr lang="en-GB" dirty="0"/>
              <a:t> </a:t>
            </a:r>
            <a:r>
              <a:rPr lang="en-GB" dirty="0" err="1"/>
              <a:t>ryngweithio</a:t>
            </a:r>
            <a:r>
              <a:rPr lang="en-GB" dirty="0"/>
              <a:t> </a:t>
            </a:r>
            <a:r>
              <a:rPr lang="en-GB" dirty="0" err="1"/>
              <a:t>rhwng</a:t>
            </a:r>
            <a:r>
              <a:rPr lang="en-GB" dirty="0"/>
              <a:t>:</a:t>
            </a:r>
          </a:p>
          <a:p>
            <a:endParaRPr lang="en-GB" dirty="0"/>
          </a:p>
          <a:p>
            <a:r>
              <a:rPr lang="en-GB" dirty="0" err="1"/>
              <a:t>Niwro-amrywiaeth</a:t>
            </a:r>
            <a:endParaRPr lang="en-GB" dirty="0"/>
          </a:p>
          <a:p>
            <a:r>
              <a:rPr lang="en-GB" dirty="0"/>
              <a:t>Hil</a:t>
            </a:r>
          </a:p>
          <a:p>
            <a:r>
              <a:rPr lang="en-GB" dirty="0" err="1"/>
              <a:t>Rhywedd</a:t>
            </a:r>
            <a:endParaRPr lang="en-GB" dirty="0"/>
          </a:p>
          <a:p>
            <a:r>
              <a:rPr lang="en-GB" dirty="0"/>
              <a:t>Dosbarth</a:t>
            </a:r>
          </a:p>
          <a:p>
            <a:r>
              <a:rPr lang="en-GB" dirty="0"/>
              <a:t>Iaith</a:t>
            </a:r>
          </a:p>
          <a:p>
            <a:r>
              <a:rPr lang="en-GB" dirty="0" err="1"/>
              <a:t>Rhywioldeb</a:t>
            </a:r>
            <a:endParaRPr lang="en-GB" dirty="0"/>
          </a:p>
          <a:p>
            <a:r>
              <a:rPr lang="en-GB" dirty="0" err="1"/>
              <a:t>Diwylliant</a:t>
            </a:r>
            <a:endParaRPr lang="en-US" dirty="0"/>
          </a:p>
        </p:txBody>
      </p:sp>
      <p:sp>
        <p:nvSpPr>
          <p:cNvPr id="5" name="TextBox 4">
            <a:extLst>
              <a:ext uri="{FF2B5EF4-FFF2-40B4-BE49-F238E27FC236}">
                <a16:creationId xmlns:a16="http://schemas.microsoft.com/office/drawing/2014/main" id="{F7936FF6-1E56-C0CB-8843-E1DA613ABD50}"/>
              </a:ext>
            </a:extLst>
          </p:cNvPr>
          <p:cNvSpPr txBox="1"/>
          <p:nvPr/>
        </p:nvSpPr>
        <p:spPr>
          <a:xfrm>
            <a:off x="7284027" y="3338252"/>
            <a:ext cx="6094770" cy="2701830"/>
          </a:xfrm>
          <a:prstGeom prst="rect">
            <a:avLst/>
          </a:prstGeom>
          <a:noFill/>
        </p:spPr>
        <p:txBody>
          <a:bodyPr wrap="square">
            <a:spAutoFit/>
          </a:bodyPr>
          <a:lstStyle/>
          <a:p>
            <a:pPr>
              <a:lnSpc>
                <a:spcPct val="150000"/>
              </a:lnSpc>
            </a:pPr>
            <a:r>
              <a:rPr lang="en-GB" b="1" dirty="0" err="1">
                <a:solidFill>
                  <a:schemeClr val="bg1"/>
                </a:solidFill>
              </a:rPr>
              <a:t>Canlyniadau</a:t>
            </a:r>
            <a:endParaRPr lang="en-GB" b="1" dirty="0">
              <a:solidFill>
                <a:schemeClr val="bg1"/>
              </a:solidFill>
            </a:endParaRPr>
          </a:p>
          <a:p>
            <a:pPr>
              <a:lnSpc>
                <a:spcPct val="150000"/>
              </a:lnSpc>
            </a:pPr>
            <a:endParaRPr lang="en-GB" sz="600" b="1" dirty="0">
              <a:solidFill>
                <a:schemeClr val="bg1"/>
              </a:solidFill>
            </a:endParaRPr>
          </a:p>
          <a:p>
            <a:pPr>
              <a:lnSpc>
                <a:spcPct val="150000"/>
              </a:lnSpc>
            </a:pPr>
            <a:r>
              <a:rPr lang="en-GB" b="1" dirty="0">
                <a:solidFill>
                  <a:schemeClr val="bg1"/>
                </a:solidFill>
              </a:rPr>
              <a:t>Mae </a:t>
            </a:r>
            <a:r>
              <a:rPr lang="en-GB" b="1" dirty="0" err="1">
                <a:solidFill>
                  <a:schemeClr val="bg1"/>
                </a:solidFill>
              </a:rPr>
              <a:t>ymchwil</a:t>
            </a:r>
            <a:r>
              <a:rPr lang="en-GB" b="1" dirty="0">
                <a:solidFill>
                  <a:schemeClr val="bg1"/>
                </a:solidFill>
              </a:rPr>
              <a:t> </a:t>
            </a:r>
            <a:r>
              <a:rPr lang="en-GB" b="1" dirty="0" err="1">
                <a:solidFill>
                  <a:schemeClr val="bg1"/>
                </a:solidFill>
              </a:rPr>
              <a:t>yn</a:t>
            </a:r>
            <a:r>
              <a:rPr lang="en-GB" b="1" dirty="0">
                <a:solidFill>
                  <a:schemeClr val="bg1"/>
                </a:solidFill>
              </a:rPr>
              <a:t> </a:t>
            </a:r>
            <a:r>
              <a:rPr lang="en-GB" b="1" dirty="0" err="1">
                <a:solidFill>
                  <a:schemeClr val="bg1"/>
                </a:solidFill>
              </a:rPr>
              <a:t>dangos</a:t>
            </a:r>
            <a:r>
              <a:rPr lang="en-GB" b="1" dirty="0">
                <a:solidFill>
                  <a:schemeClr val="bg1"/>
                </a:solidFill>
              </a:rPr>
              <a:t>:</a:t>
            </a:r>
          </a:p>
          <a:p>
            <a:pPr>
              <a:lnSpc>
                <a:spcPct val="150000"/>
              </a:lnSpc>
            </a:pPr>
            <a:r>
              <a:rPr lang="en-GB" b="1" dirty="0">
                <a:solidFill>
                  <a:schemeClr val="bg1"/>
                </a:solidFill>
              </a:rPr>
              <a:t>Diagnosis </a:t>
            </a:r>
            <a:r>
              <a:rPr lang="en-GB" b="1" dirty="0" err="1">
                <a:solidFill>
                  <a:schemeClr val="bg1"/>
                </a:solidFill>
              </a:rPr>
              <a:t>hwyr</a:t>
            </a:r>
            <a:r>
              <a:rPr lang="en-GB" b="1" dirty="0">
                <a:solidFill>
                  <a:schemeClr val="bg1"/>
                </a:solidFill>
              </a:rPr>
              <a:t> </a:t>
            </a:r>
            <a:r>
              <a:rPr lang="en-GB" b="1" dirty="0" err="1">
                <a:solidFill>
                  <a:schemeClr val="bg1"/>
                </a:solidFill>
              </a:rPr>
              <a:t>ymhlith</a:t>
            </a:r>
            <a:r>
              <a:rPr lang="en-GB" b="1" dirty="0">
                <a:solidFill>
                  <a:schemeClr val="bg1"/>
                </a:solidFill>
              </a:rPr>
              <a:t> </a:t>
            </a:r>
            <a:r>
              <a:rPr lang="en-GB" b="1" dirty="0" err="1">
                <a:solidFill>
                  <a:schemeClr val="bg1"/>
                </a:solidFill>
              </a:rPr>
              <a:t>merched</a:t>
            </a:r>
            <a:endParaRPr lang="en-GB" b="1" dirty="0">
              <a:solidFill>
                <a:schemeClr val="bg1"/>
              </a:solidFill>
            </a:endParaRPr>
          </a:p>
          <a:p>
            <a:pPr>
              <a:lnSpc>
                <a:spcPct val="150000"/>
              </a:lnSpc>
            </a:pPr>
            <a:r>
              <a:rPr lang="en-GB" b="1" dirty="0">
                <a:solidFill>
                  <a:schemeClr val="bg1"/>
                </a:solidFill>
              </a:rPr>
              <a:t>Methu â nodi plant Du </a:t>
            </a:r>
            <a:r>
              <a:rPr lang="en-GB" b="1" dirty="0" err="1">
                <a:solidFill>
                  <a:schemeClr val="bg1"/>
                </a:solidFill>
              </a:rPr>
              <a:t>awtistig</a:t>
            </a:r>
            <a:r>
              <a:rPr lang="en-GB" b="1" dirty="0">
                <a:solidFill>
                  <a:schemeClr val="bg1"/>
                </a:solidFill>
              </a:rPr>
              <a:t> </a:t>
            </a:r>
            <a:r>
              <a:rPr lang="en-GB" b="1" dirty="0" err="1">
                <a:solidFill>
                  <a:schemeClr val="bg1"/>
                </a:solidFill>
              </a:rPr>
              <a:t>yn</a:t>
            </a:r>
            <a:r>
              <a:rPr lang="en-GB" b="1" dirty="0">
                <a:solidFill>
                  <a:schemeClr val="bg1"/>
                </a:solidFill>
              </a:rPr>
              <a:t> </a:t>
            </a:r>
            <a:r>
              <a:rPr lang="en-GB" b="1" dirty="0" err="1">
                <a:solidFill>
                  <a:schemeClr val="bg1"/>
                </a:solidFill>
              </a:rPr>
              <a:t>ddigonol</a:t>
            </a:r>
            <a:endParaRPr lang="en-GB" b="1" dirty="0">
              <a:solidFill>
                <a:schemeClr val="bg1"/>
              </a:solidFill>
            </a:endParaRPr>
          </a:p>
          <a:p>
            <a:pPr>
              <a:lnSpc>
                <a:spcPct val="150000"/>
              </a:lnSpc>
            </a:pPr>
            <a:r>
              <a:rPr lang="en-GB" b="1" dirty="0" err="1">
                <a:solidFill>
                  <a:schemeClr val="bg1"/>
                </a:solidFill>
              </a:rPr>
              <a:t>Camddiagnosis</a:t>
            </a:r>
            <a:r>
              <a:rPr lang="en-GB" b="1" dirty="0">
                <a:solidFill>
                  <a:schemeClr val="bg1"/>
                </a:solidFill>
              </a:rPr>
              <a:t> </a:t>
            </a:r>
            <a:r>
              <a:rPr lang="en-GB" b="1" dirty="0" err="1">
                <a:solidFill>
                  <a:schemeClr val="bg1"/>
                </a:solidFill>
              </a:rPr>
              <a:t>ar</a:t>
            </a:r>
            <a:r>
              <a:rPr lang="en-GB" b="1" dirty="0">
                <a:solidFill>
                  <a:schemeClr val="bg1"/>
                </a:solidFill>
              </a:rPr>
              <a:t> draws </a:t>
            </a:r>
            <a:r>
              <a:rPr lang="en-GB" b="1" dirty="0" err="1">
                <a:solidFill>
                  <a:schemeClr val="bg1"/>
                </a:solidFill>
              </a:rPr>
              <a:t>grwpiau</a:t>
            </a:r>
            <a:r>
              <a:rPr lang="en-GB" b="1" dirty="0">
                <a:solidFill>
                  <a:schemeClr val="bg1"/>
                </a:solidFill>
              </a:rPr>
              <a:t> </a:t>
            </a:r>
            <a:r>
              <a:rPr lang="en-GB" b="1" dirty="0" err="1">
                <a:solidFill>
                  <a:schemeClr val="bg1"/>
                </a:solidFill>
              </a:rPr>
              <a:t>hiliol</a:t>
            </a:r>
            <a:endParaRPr lang="en-GB" b="1" dirty="0">
              <a:solidFill>
                <a:schemeClr val="bg1"/>
              </a:solidFill>
            </a:endParaRPr>
          </a:p>
          <a:p>
            <a:pPr>
              <a:lnSpc>
                <a:spcPct val="150000"/>
              </a:lnSpc>
            </a:pPr>
            <a:r>
              <a:rPr lang="en-GB" b="1" dirty="0" err="1">
                <a:solidFill>
                  <a:schemeClr val="bg1"/>
                </a:solidFill>
              </a:rPr>
              <a:t>Mynediad</a:t>
            </a:r>
            <a:r>
              <a:rPr lang="en-GB" b="1" dirty="0">
                <a:solidFill>
                  <a:schemeClr val="bg1"/>
                </a:solidFill>
              </a:rPr>
              <a:t> </a:t>
            </a:r>
            <a:r>
              <a:rPr lang="en-GB" b="1" dirty="0" err="1">
                <a:solidFill>
                  <a:schemeClr val="bg1"/>
                </a:solidFill>
              </a:rPr>
              <a:t>gwahanol</a:t>
            </a:r>
            <a:r>
              <a:rPr lang="en-GB" b="1" dirty="0">
                <a:solidFill>
                  <a:schemeClr val="bg1"/>
                </a:solidFill>
              </a:rPr>
              <a:t> at </a:t>
            </a:r>
            <a:r>
              <a:rPr lang="en-GB" b="1" dirty="0" err="1">
                <a:solidFill>
                  <a:schemeClr val="bg1"/>
                </a:solidFill>
              </a:rPr>
              <a:t>gymorth</a:t>
            </a:r>
            <a:endParaRPr lang="en-GB" dirty="0">
              <a:solidFill>
                <a:schemeClr val="bg1"/>
              </a:solidFill>
            </a:endParaRPr>
          </a:p>
        </p:txBody>
      </p:sp>
    </p:spTree>
    <p:extLst>
      <p:ext uri="{BB962C8B-B14F-4D97-AF65-F5344CB8AC3E}">
        <p14:creationId xmlns:p14="http://schemas.microsoft.com/office/powerpoint/2010/main" val="2129196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60DC6-5DD0-2B77-FE0D-AE9ABB0D560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B1AFAF5-F29D-17A3-84DF-4C96DC90E32B}"/>
              </a:ext>
            </a:extLst>
          </p:cNvPr>
          <p:cNvSpPr>
            <a:spLocks noGrp="1"/>
          </p:cNvSpPr>
          <p:nvPr>
            <p:ph type="title"/>
          </p:nvPr>
        </p:nvSpPr>
        <p:spPr>
          <a:xfrm>
            <a:off x="484781" y="337160"/>
            <a:ext cx="6857999" cy="653547"/>
          </a:xfrm>
        </p:spPr>
        <p:txBody>
          <a:bodyPr/>
          <a:lstStyle/>
          <a:p>
            <a:r>
              <a:rPr lang="en-GB" dirty="0"/>
              <a:t>What Can We Do?</a:t>
            </a:r>
          </a:p>
        </p:txBody>
      </p:sp>
      <p:sp>
        <p:nvSpPr>
          <p:cNvPr id="7" name="Oval 6">
            <a:extLst>
              <a:ext uri="{FF2B5EF4-FFF2-40B4-BE49-F238E27FC236}">
                <a16:creationId xmlns:a16="http://schemas.microsoft.com/office/drawing/2014/main" id="{A232F496-0B49-E000-668F-A66A20269810}"/>
              </a:ext>
              <a:ext uri="{C183D7F6-B498-43B3-948B-1728B52AA6E4}">
                <adec:decorative xmlns:adec="http://schemas.microsoft.com/office/drawing/2017/decorative" val="1"/>
              </a:ext>
            </a:extLst>
          </p:cNvPr>
          <p:cNvSpPr/>
          <p:nvPr/>
        </p:nvSpPr>
        <p:spPr>
          <a:xfrm>
            <a:off x="121982" y="1567591"/>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2210D700-740B-4767-0ABA-905A472486D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315909" y="2854493"/>
            <a:ext cx="3041146" cy="964260"/>
          </a:xfrm>
          <a:prstGeom prst="rect">
            <a:avLst/>
          </a:prstGeom>
        </p:spPr>
      </p:pic>
      <p:sp>
        <p:nvSpPr>
          <p:cNvPr id="8" name="TextBox 7">
            <a:extLst>
              <a:ext uri="{FF2B5EF4-FFF2-40B4-BE49-F238E27FC236}">
                <a16:creationId xmlns:a16="http://schemas.microsoft.com/office/drawing/2014/main" id="{00DE7D0D-7F59-EAA2-EF22-F83B0017ED59}"/>
              </a:ext>
            </a:extLst>
          </p:cNvPr>
          <p:cNvSpPr txBox="1"/>
          <p:nvPr/>
        </p:nvSpPr>
        <p:spPr>
          <a:xfrm>
            <a:off x="3797710" y="1018219"/>
            <a:ext cx="8256194" cy="5125570"/>
          </a:xfrm>
          <a:prstGeom prst="rect">
            <a:avLst/>
          </a:prstGeom>
          <a:noFill/>
        </p:spPr>
        <p:txBody>
          <a:bodyPr wrap="square">
            <a:spAutoFit/>
          </a:bodyPr>
          <a:lstStyle/>
          <a:p>
            <a:pPr>
              <a:buNone/>
            </a:pPr>
            <a:r>
              <a:rPr lang="en-GB" sz="2400" b="1" dirty="0"/>
              <a:t>1. Improve Identification and Assessment Processes</a:t>
            </a:r>
          </a:p>
          <a:p>
            <a:pPr>
              <a:lnSpc>
                <a:spcPct val="150000"/>
              </a:lnSpc>
              <a:buNone/>
            </a:pPr>
            <a:r>
              <a:rPr lang="en-GB" dirty="0"/>
              <a:t>Research suggests that Black students, girls, multilingual learners, and students from lower socioeconomic backgrounds are often underdiagnosed, misdiagnosed, or diagnosed later than their peers.</a:t>
            </a:r>
          </a:p>
          <a:p>
            <a:pPr>
              <a:buNone/>
            </a:pPr>
            <a:endParaRPr lang="en-GB" dirty="0"/>
          </a:p>
          <a:p>
            <a:pPr>
              <a:buNone/>
            </a:pPr>
            <a:r>
              <a:rPr lang="en-GB" b="1" dirty="0"/>
              <a:t>Schools can:</a:t>
            </a:r>
            <a:endParaRPr lang="en-GB" dirty="0"/>
          </a:p>
          <a:p>
            <a:pPr>
              <a:lnSpc>
                <a:spcPct val="150000"/>
              </a:lnSpc>
              <a:buFont typeface="Arial" panose="020B0604020202020204" pitchFamily="34" charset="0"/>
              <a:buChar char="•"/>
            </a:pPr>
            <a:r>
              <a:rPr lang="en-GB" dirty="0"/>
              <a:t>Train staff on cultural and gender differences in presentations of autism and ADHD. </a:t>
            </a:r>
          </a:p>
          <a:p>
            <a:pPr>
              <a:lnSpc>
                <a:spcPct val="150000"/>
              </a:lnSpc>
              <a:buFont typeface="Arial" panose="020B0604020202020204" pitchFamily="34" charset="0"/>
              <a:buChar char="•"/>
            </a:pPr>
            <a:r>
              <a:rPr lang="en-GB" dirty="0"/>
              <a:t>Use multiple assessment methods rather than relying solely on behavioural observations. </a:t>
            </a:r>
          </a:p>
          <a:p>
            <a:pPr>
              <a:lnSpc>
                <a:spcPct val="150000"/>
              </a:lnSpc>
              <a:buFont typeface="Arial" panose="020B0604020202020204" pitchFamily="34" charset="0"/>
              <a:buChar char="•"/>
            </a:pPr>
            <a:r>
              <a:rPr lang="en-GB" dirty="0"/>
              <a:t>Review referral patterns for evidence of bias. </a:t>
            </a:r>
          </a:p>
          <a:p>
            <a:pPr>
              <a:lnSpc>
                <a:spcPct val="150000"/>
              </a:lnSpc>
              <a:buFont typeface="Arial" panose="020B0604020202020204" pitchFamily="34" charset="0"/>
              <a:buChar char="•"/>
            </a:pPr>
            <a:r>
              <a:rPr lang="en-GB" dirty="0"/>
              <a:t>Engage families throughout assessment processes. </a:t>
            </a:r>
          </a:p>
          <a:p>
            <a:pPr>
              <a:lnSpc>
                <a:spcPct val="150000"/>
              </a:lnSpc>
              <a:buFont typeface="Arial" panose="020B0604020202020204" pitchFamily="34" charset="0"/>
              <a:buChar char="•"/>
            </a:pPr>
            <a:r>
              <a:rPr lang="en-GB" dirty="0"/>
              <a:t>Ensure screening tools are culturally responsive. </a:t>
            </a:r>
          </a:p>
        </p:txBody>
      </p:sp>
      <p:sp>
        <p:nvSpPr>
          <p:cNvPr id="11" name="TextBox 10">
            <a:extLst>
              <a:ext uri="{FF2B5EF4-FFF2-40B4-BE49-F238E27FC236}">
                <a16:creationId xmlns:a16="http://schemas.microsoft.com/office/drawing/2014/main" id="{80617B1B-4097-7EBB-FB68-69A0E6C33C83}"/>
              </a:ext>
            </a:extLst>
          </p:cNvPr>
          <p:cNvSpPr txBox="1"/>
          <p:nvPr/>
        </p:nvSpPr>
        <p:spPr>
          <a:xfrm>
            <a:off x="121982" y="5937557"/>
            <a:ext cx="11811614" cy="923330"/>
          </a:xfrm>
          <a:prstGeom prst="rect">
            <a:avLst/>
          </a:prstGeom>
          <a:noFill/>
        </p:spPr>
        <p:txBody>
          <a:bodyPr wrap="square">
            <a:spAutoFit/>
          </a:bodyPr>
          <a:lstStyle/>
          <a:p>
            <a:pPr>
              <a:buNone/>
            </a:pPr>
            <a:r>
              <a:rPr lang="en-GB" b="1" dirty="0"/>
              <a:t>Example:</a:t>
            </a:r>
            <a:br>
              <a:rPr lang="en-GB" dirty="0"/>
            </a:br>
            <a:r>
              <a:rPr lang="en-GB" dirty="0"/>
              <a:t>An autistic girl may mask her difficulties through compliance and social imitation, while a Black boy displaying similar behaviours may be viewed through behavioural or disciplinary frameworks.</a:t>
            </a:r>
          </a:p>
        </p:txBody>
      </p:sp>
    </p:spTree>
    <p:extLst>
      <p:ext uri="{BB962C8B-B14F-4D97-AF65-F5344CB8AC3E}">
        <p14:creationId xmlns:p14="http://schemas.microsoft.com/office/powerpoint/2010/main" val="3582762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E03C8-2439-A321-B958-F725E3A7A67E}"/>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0625277-4ECC-1183-C0E1-F4C3CAA44695}"/>
              </a:ext>
            </a:extLst>
          </p:cNvPr>
          <p:cNvSpPr>
            <a:spLocks noGrp="1"/>
          </p:cNvSpPr>
          <p:nvPr>
            <p:ph type="title"/>
          </p:nvPr>
        </p:nvSpPr>
        <p:spPr>
          <a:xfrm>
            <a:off x="242290" y="116788"/>
            <a:ext cx="6857999" cy="653547"/>
          </a:xfrm>
        </p:spPr>
        <p:txBody>
          <a:bodyPr/>
          <a:lstStyle/>
          <a:p>
            <a:r>
              <a:rPr lang="cy-GB" dirty="0"/>
              <a:t>Beth allwn ni ei wneud?</a:t>
            </a:r>
            <a:endParaRPr lang="en-GB" dirty="0"/>
          </a:p>
        </p:txBody>
      </p:sp>
      <p:sp>
        <p:nvSpPr>
          <p:cNvPr id="7" name="Oval 6">
            <a:extLst>
              <a:ext uri="{FF2B5EF4-FFF2-40B4-BE49-F238E27FC236}">
                <a16:creationId xmlns:a16="http://schemas.microsoft.com/office/drawing/2014/main" id="{96812A1D-B016-DCD5-27D2-8D1966A418D5}"/>
              </a:ext>
              <a:ext uri="{C183D7F6-B498-43B3-948B-1728B52AA6E4}">
                <adec:decorative xmlns:adec="http://schemas.microsoft.com/office/drawing/2017/decorative" val="1"/>
              </a:ext>
            </a:extLst>
          </p:cNvPr>
          <p:cNvSpPr/>
          <p:nvPr/>
        </p:nvSpPr>
        <p:spPr>
          <a:xfrm>
            <a:off x="121982" y="1567591"/>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C97E90D2-C9C0-0BE5-831C-0FA429EAED7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315909" y="2854493"/>
            <a:ext cx="3041146" cy="964260"/>
          </a:xfrm>
          <a:prstGeom prst="rect">
            <a:avLst/>
          </a:prstGeom>
        </p:spPr>
      </p:pic>
      <p:sp>
        <p:nvSpPr>
          <p:cNvPr id="8" name="TextBox 7">
            <a:extLst>
              <a:ext uri="{FF2B5EF4-FFF2-40B4-BE49-F238E27FC236}">
                <a16:creationId xmlns:a16="http://schemas.microsoft.com/office/drawing/2014/main" id="{946E52DF-4509-580A-0A6F-85DB320A4046}"/>
              </a:ext>
            </a:extLst>
          </p:cNvPr>
          <p:cNvSpPr txBox="1"/>
          <p:nvPr/>
        </p:nvSpPr>
        <p:spPr>
          <a:xfrm>
            <a:off x="3737556" y="770335"/>
            <a:ext cx="8454444" cy="5982407"/>
          </a:xfrm>
          <a:prstGeom prst="rect">
            <a:avLst/>
          </a:prstGeom>
          <a:noFill/>
        </p:spPr>
        <p:txBody>
          <a:bodyPr wrap="square">
            <a:spAutoFit/>
          </a:bodyPr>
          <a:lstStyle/>
          <a:p>
            <a:pPr>
              <a:buNone/>
            </a:pPr>
            <a:r>
              <a:rPr lang="en-GB" sz="2400" b="1" dirty="0"/>
              <a:t>1. </a:t>
            </a:r>
            <a:r>
              <a:rPr lang="en-GB" sz="2400" b="1" dirty="0" err="1"/>
              <a:t>Gwella</a:t>
            </a:r>
            <a:r>
              <a:rPr lang="en-GB" sz="2400" b="1" dirty="0"/>
              <a:t> </a:t>
            </a:r>
            <a:r>
              <a:rPr lang="en-GB" sz="2400" b="1" dirty="0" err="1"/>
              <a:t>prosesau</a:t>
            </a:r>
            <a:r>
              <a:rPr lang="en-GB" sz="2400" b="1" dirty="0"/>
              <a:t> </a:t>
            </a:r>
            <a:r>
              <a:rPr lang="en-GB" sz="2400" b="1" dirty="0" err="1"/>
              <a:t>adnabod</a:t>
            </a:r>
            <a:r>
              <a:rPr lang="en-GB" sz="2400" b="1" dirty="0"/>
              <a:t> ac </a:t>
            </a:r>
            <a:r>
              <a:rPr lang="en-GB" sz="2400" b="1" dirty="0" err="1"/>
              <a:t>asesu</a:t>
            </a:r>
            <a:endParaRPr lang="en-GB" sz="2400" b="1" dirty="0"/>
          </a:p>
          <a:p>
            <a:pPr>
              <a:buNone/>
            </a:pPr>
            <a:endParaRPr lang="en-GB" sz="1000" b="1" dirty="0"/>
          </a:p>
          <a:p>
            <a:pPr>
              <a:lnSpc>
                <a:spcPct val="150000"/>
              </a:lnSpc>
              <a:buNone/>
            </a:pPr>
            <a:r>
              <a:rPr lang="en-GB" dirty="0"/>
              <a:t>Mae </a:t>
            </a:r>
            <a:r>
              <a:rPr lang="en-GB" dirty="0" err="1"/>
              <a:t>ymchwil</a:t>
            </a:r>
            <a:r>
              <a:rPr lang="en-GB" dirty="0"/>
              <a:t> </a:t>
            </a:r>
            <a:r>
              <a:rPr lang="en-GB" dirty="0" err="1"/>
              <a:t>yn</a:t>
            </a:r>
            <a:r>
              <a:rPr lang="en-GB" dirty="0"/>
              <a:t> </a:t>
            </a:r>
            <a:r>
              <a:rPr lang="en-GB" dirty="0" err="1"/>
              <a:t>awgrymu</a:t>
            </a:r>
            <a:r>
              <a:rPr lang="en-GB" dirty="0"/>
              <a:t> bod </a:t>
            </a:r>
            <a:r>
              <a:rPr lang="en-GB" dirty="0" err="1"/>
              <a:t>myfyrwyr</a:t>
            </a:r>
            <a:r>
              <a:rPr lang="en-GB" dirty="0"/>
              <a:t> Du, </a:t>
            </a:r>
            <a:r>
              <a:rPr lang="en-GB" dirty="0" err="1"/>
              <a:t>merched</a:t>
            </a:r>
            <a:r>
              <a:rPr lang="en-GB" dirty="0"/>
              <a:t>, </a:t>
            </a:r>
            <a:r>
              <a:rPr lang="en-GB" dirty="0" err="1"/>
              <a:t>dysgwyr</a:t>
            </a:r>
            <a:r>
              <a:rPr lang="en-GB" dirty="0"/>
              <a:t> </a:t>
            </a:r>
            <a:r>
              <a:rPr lang="en-GB" dirty="0" err="1"/>
              <a:t>amlieithog</a:t>
            </a:r>
            <a:r>
              <a:rPr lang="en-GB" dirty="0"/>
              <a:t> a </a:t>
            </a:r>
            <a:r>
              <a:rPr lang="en-GB" dirty="0" err="1"/>
              <a:t>myfyrwyr</a:t>
            </a:r>
            <a:r>
              <a:rPr lang="en-GB" dirty="0"/>
              <a:t> o </a:t>
            </a:r>
            <a:r>
              <a:rPr lang="en-GB" dirty="0" err="1"/>
              <a:t>gefndiroedd</a:t>
            </a:r>
            <a:r>
              <a:rPr lang="en-GB" dirty="0"/>
              <a:t> </a:t>
            </a:r>
            <a:r>
              <a:rPr lang="en-GB" dirty="0" err="1"/>
              <a:t>economaidd-gymdeithasol</a:t>
            </a:r>
            <a:r>
              <a:rPr lang="en-GB" dirty="0"/>
              <a:t> is </a:t>
            </a:r>
            <a:r>
              <a:rPr lang="en-GB" dirty="0" err="1"/>
              <a:t>yn</a:t>
            </a:r>
            <a:r>
              <a:rPr lang="en-GB" dirty="0"/>
              <a:t> </a:t>
            </a:r>
            <a:r>
              <a:rPr lang="en-GB" dirty="0" err="1"/>
              <a:t>aml</a:t>
            </a:r>
            <a:r>
              <a:rPr lang="en-GB" dirty="0"/>
              <a:t> </a:t>
            </a:r>
            <a:r>
              <a:rPr lang="en-GB" dirty="0" err="1"/>
              <a:t>yn</a:t>
            </a:r>
            <a:r>
              <a:rPr lang="en-GB" dirty="0"/>
              <a:t> </a:t>
            </a:r>
            <a:r>
              <a:rPr lang="en-GB" dirty="0" err="1"/>
              <a:t>cael</a:t>
            </a:r>
            <a:r>
              <a:rPr lang="en-GB" dirty="0"/>
              <a:t> diagnosis </a:t>
            </a:r>
            <a:r>
              <a:rPr lang="en-GB" dirty="0" err="1"/>
              <a:t>annigonol</a:t>
            </a:r>
            <a:r>
              <a:rPr lang="en-GB" dirty="0"/>
              <a:t>, diagnosis </a:t>
            </a:r>
            <a:r>
              <a:rPr lang="en-GB" dirty="0" err="1"/>
              <a:t>anghywir</a:t>
            </a:r>
            <a:r>
              <a:rPr lang="en-GB" dirty="0"/>
              <a:t>, neu </a:t>
            </a:r>
            <a:r>
              <a:rPr lang="en-GB" dirty="0" err="1"/>
              <a:t>ddiagnosis</a:t>
            </a:r>
            <a:r>
              <a:rPr lang="en-GB" dirty="0"/>
              <a:t> </a:t>
            </a:r>
            <a:r>
              <a:rPr lang="en-GB" dirty="0" err="1"/>
              <a:t>yn</a:t>
            </a:r>
            <a:r>
              <a:rPr lang="en-GB" dirty="0"/>
              <a:t> </a:t>
            </a:r>
            <a:r>
              <a:rPr lang="en-GB" dirty="0" err="1"/>
              <a:t>hwyrach</a:t>
            </a:r>
            <a:r>
              <a:rPr lang="en-GB" dirty="0"/>
              <a:t> </a:t>
            </a:r>
            <a:r>
              <a:rPr lang="en-GB" dirty="0" err="1"/>
              <a:t>na'u</a:t>
            </a:r>
            <a:r>
              <a:rPr lang="en-GB" dirty="0"/>
              <a:t> </a:t>
            </a:r>
            <a:r>
              <a:rPr lang="en-GB" dirty="0" err="1"/>
              <a:t>cyfoedion</a:t>
            </a:r>
            <a:r>
              <a:rPr lang="en-GB" dirty="0"/>
              <a:t>.</a:t>
            </a:r>
          </a:p>
          <a:p>
            <a:pPr>
              <a:lnSpc>
                <a:spcPct val="150000"/>
              </a:lnSpc>
              <a:buNone/>
            </a:pPr>
            <a:endParaRPr lang="en-GB" sz="1050" b="1" dirty="0"/>
          </a:p>
          <a:p>
            <a:r>
              <a:rPr lang="cy-GB" b="1" dirty="0"/>
              <a:t>Gall ysgolion:</a:t>
            </a:r>
          </a:p>
          <a:p>
            <a:r>
              <a:rPr lang="cy-GB" dirty="0"/>
              <a:t>Hyfforddi staff ar wahaniaethau diwylliannol a rhywedd mewn cyflwyniadau awtistiaeth ac ADHD.</a:t>
            </a:r>
          </a:p>
          <a:p>
            <a:endParaRPr lang="cy-GB" dirty="0"/>
          </a:p>
          <a:p>
            <a:r>
              <a:rPr lang="cy-GB" dirty="0"/>
              <a:t>Defnyddio dulliau asesu lluosog yn hytrach na dibynnu'n llwyr ar arsylwadau ymddygiadol.</a:t>
            </a:r>
          </a:p>
          <a:p>
            <a:endParaRPr lang="cy-GB" dirty="0"/>
          </a:p>
          <a:p>
            <a:r>
              <a:rPr lang="cy-GB" dirty="0"/>
              <a:t>Adolygu patrymau </a:t>
            </a:r>
            <a:r>
              <a:rPr lang="cy-GB" dirty="0" err="1"/>
              <a:t>atgyfeirio</a:t>
            </a:r>
            <a:r>
              <a:rPr lang="cy-GB" dirty="0"/>
              <a:t> am dystiolaeth o ragfarn.</a:t>
            </a:r>
          </a:p>
          <a:p>
            <a:endParaRPr lang="cy-GB" dirty="0"/>
          </a:p>
          <a:p>
            <a:r>
              <a:rPr lang="cy-GB" dirty="0"/>
              <a:t>Ymgysylltu â theuluoedd drwy gydol prosesau asesu.</a:t>
            </a:r>
          </a:p>
          <a:p>
            <a:endParaRPr lang="cy-GB" dirty="0"/>
          </a:p>
          <a:p>
            <a:r>
              <a:rPr lang="cy-GB" dirty="0"/>
              <a:t>Sicrhau bod offer sgrinio yn ymatebol i ddiwylliant.</a:t>
            </a:r>
            <a:endParaRPr lang="en-GB" dirty="0"/>
          </a:p>
          <a:p>
            <a:br>
              <a:rPr lang="en-GB" dirty="0"/>
            </a:br>
            <a:endParaRPr lang="en-GB" dirty="0"/>
          </a:p>
        </p:txBody>
      </p:sp>
      <p:sp>
        <p:nvSpPr>
          <p:cNvPr id="11" name="TextBox 10">
            <a:extLst>
              <a:ext uri="{FF2B5EF4-FFF2-40B4-BE49-F238E27FC236}">
                <a16:creationId xmlns:a16="http://schemas.microsoft.com/office/drawing/2014/main" id="{E473BAD2-51CD-5F1D-0919-60B19CA00D3A}"/>
              </a:ext>
            </a:extLst>
          </p:cNvPr>
          <p:cNvSpPr txBox="1"/>
          <p:nvPr/>
        </p:nvSpPr>
        <p:spPr>
          <a:xfrm>
            <a:off x="121982" y="5937557"/>
            <a:ext cx="11811614" cy="830997"/>
          </a:xfrm>
          <a:prstGeom prst="rect">
            <a:avLst/>
          </a:prstGeom>
          <a:noFill/>
        </p:spPr>
        <p:txBody>
          <a:bodyPr wrap="square">
            <a:spAutoFit/>
          </a:bodyPr>
          <a:lstStyle/>
          <a:p>
            <a:pPr>
              <a:buNone/>
            </a:pPr>
            <a:r>
              <a:rPr lang="en-GB" sz="1600" b="1" dirty="0" err="1"/>
              <a:t>Enghraifft</a:t>
            </a:r>
            <a:r>
              <a:rPr lang="en-GB" sz="1600" b="1" dirty="0"/>
              <a:t>:</a:t>
            </a:r>
          </a:p>
          <a:p>
            <a:pPr>
              <a:buNone/>
            </a:pPr>
            <a:r>
              <a:rPr lang="en-GB" sz="1600" dirty="0"/>
              <a:t>Gall merch </a:t>
            </a:r>
            <a:r>
              <a:rPr lang="en-GB" sz="1600" dirty="0" err="1"/>
              <a:t>awtistig</a:t>
            </a:r>
            <a:r>
              <a:rPr lang="en-GB" sz="1600" dirty="0"/>
              <a:t> </a:t>
            </a:r>
            <a:r>
              <a:rPr lang="en-GB" sz="1600" dirty="0" err="1"/>
              <a:t>guddio</a:t>
            </a:r>
            <a:r>
              <a:rPr lang="en-GB" sz="1600" dirty="0"/>
              <a:t> </a:t>
            </a:r>
            <a:r>
              <a:rPr lang="en-GB" sz="1600" dirty="0" err="1"/>
              <a:t>ei</a:t>
            </a:r>
            <a:r>
              <a:rPr lang="en-GB" sz="1600" dirty="0"/>
              <a:t> </a:t>
            </a:r>
            <a:r>
              <a:rPr lang="en-GB" sz="1600" dirty="0" err="1"/>
              <a:t>hanawsterau</a:t>
            </a:r>
            <a:r>
              <a:rPr lang="en-GB" sz="1600" dirty="0"/>
              <a:t> </a:t>
            </a:r>
            <a:r>
              <a:rPr lang="en-GB" sz="1600" dirty="0" err="1"/>
              <a:t>drwy</a:t>
            </a:r>
            <a:r>
              <a:rPr lang="en-GB" sz="1600" dirty="0"/>
              <a:t> </a:t>
            </a:r>
            <a:r>
              <a:rPr lang="en-GB" sz="1600" dirty="0" err="1"/>
              <a:t>gydymffurfio</a:t>
            </a:r>
            <a:r>
              <a:rPr lang="en-GB" sz="1600" dirty="0"/>
              <a:t> ac </a:t>
            </a:r>
            <a:r>
              <a:rPr lang="en-GB" sz="1600" dirty="0" err="1"/>
              <a:t>efelychu</a:t>
            </a:r>
            <a:r>
              <a:rPr lang="en-GB" sz="1600" dirty="0"/>
              <a:t> </a:t>
            </a:r>
            <a:r>
              <a:rPr lang="en-GB" sz="1600" dirty="0" err="1"/>
              <a:t>ymddygiad</a:t>
            </a:r>
            <a:r>
              <a:rPr lang="en-GB" sz="1600" dirty="0"/>
              <a:t> </a:t>
            </a:r>
            <a:r>
              <a:rPr lang="en-GB" sz="1600" dirty="0" err="1"/>
              <a:t>cymdeithasol</a:t>
            </a:r>
            <a:r>
              <a:rPr lang="en-GB" sz="1600" dirty="0"/>
              <a:t>, </a:t>
            </a:r>
            <a:r>
              <a:rPr lang="en-GB" sz="1600" dirty="0" err="1"/>
              <a:t>tra</a:t>
            </a:r>
            <a:r>
              <a:rPr lang="en-GB" sz="1600" dirty="0"/>
              <a:t> </a:t>
            </a:r>
            <a:r>
              <a:rPr lang="en-GB" sz="1600" dirty="0" err="1"/>
              <a:t>gallai</a:t>
            </a:r>
            <a:r>
              <a:rPr lang="en-GB" sz="1600" dirty="0"/>
              <a:t> </a:t>
            </a:r>
            <a:r>
              <a:rPr lang="en-GB" sz="1600" dirty="0" err="1"/>
              <a:t>bachgen</a:t>
            </a:r>
            <a:r>
              <a:rPr lang="en-GB" sz="1600" dirty="0"/>
              <a:t> Du </a:t>
            </a:r>
            <a:r>
              <a:rPr lang="en-GB" sz="1600" dirty="0" err="1"/>
              <a:t>sy'n</a:t>
            </a:r>
            <a:r>
              <a:rPr lang="en-GB" sz="1600" dirty="0"/>
              <a:t> </a:t>
            </a:r>
            <a:r>
              <a:rPr lang="en-GB" sz="1600" dirty="0" err="1"/>
              <a:t>dangos</a:t>
            </a:r>
            <a:r>
              <a:rPr lang="en-GB" sz="1600" dirty="0"/>
              <a:t> </a:t>
            </a:r>
            <a:r>
              <a:rPr lang="en-GB" sz="1600" dirty="0" err="1"/>
              <a:t>ymddygiad</a:t>
            </a:r>
            <a:r>
              <a:rPr lang="en-GB" sz="1600" dirty="0"/>
              <a:t> </a:t>
            </a:r>
            <a:r>
              <a:rPr lang="en-GB" sz="1600" dirty="0" err="1"/>
              <a:t>tebyg</a:t>
            </a:r>
            <a:r>
              <a:rPr lang="en-GB" sz="1600" dirty="0"/>
              <a:t> </a:t>
            </a:r>
            <a:r>
              <a:rPr lang="en-GB" sz="1600" dirty="0" err="1"/>
              <a:t>gael</a:t>
            </a:r>
            <a:r>
              <a:rPr lang="en-GB" sz="1600" dirty="0"/>
              <a:t> </a:t>
            </a:r>
            <a:r>
              <a:rPr lang="en-GB" sz="1600" dirty="0" err="1"/>
              <a:t>ei</a:t>
            </a:r>
            <a:r>
              <a:rPr lang="en-GB" sz="1600" dirty="0"/>
              <a:t> </a:t>
            </a:r>
            <a:r>
              <a:rPr lang="en-GB" sz="1600" dirty="0" err="1"/>
              <a:t>ystyried</a:t>
            </a:r>
            <a:r>
              <a:rPr lang="en-GB" sz="1600" dirty="0"/>
              <a:t> </a:t>
            </a:r>
            <a:r>
              <a:rPr lang="en-GB" sz="1600" dirty="0" err="1"/>
              <a:t>drwy</a:t>
            </a:r>
            <a:r>
              <a:rPr lang="en-GB" sz="1600" dirty="0"/>
              <a:t> </a:t>
            </a:r>
            <a:r>
              <a:rPr lang="en-GB" sz="1600" dirty="0" err="1"/>
              <a:t>fframweithiau</a:t>
            </a:r>
            <a:r>
              <a:rPr lang="en-GB" sz="1600" dirty="0"/>
              <a:t> </a:t>
            </a:r>
            <a:r>
              <a:rPr lang="en-GB" sz="1600" dirty="0" err="1"/>
              <a:t>ymddygiadol</a:t>
            </a:r>
            <a:r>
              <a:rPr lang="en-GB" sz="1600" dirty="0"/>
              <a:t> neu </a:t>
            </a:r>
            <a:r>
              <a:rPr lang="en-GB" sz="1600" dirty="0" err="1"/>
              <a:t>ddisgyblu</a:t>
            </a:r>
            <a:r>
              <a:rPr lang="en-GB" sz="1600" dirty="0"/>
              <a:t>.</a:t>
            </a:r>
          </a:p>
        </p:txBody>
      </p:sp>
    </p:spTree>
    <p:extLst>
      <p:ext uri="{BB962C8B-B14F-4D97-AF65-F5344CB8AC3E}">
        <p14:creationId xmlns:p14="http://schemas.microsoft.com/office/powerpoint/2010/main" val="564133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F57D4-6281-C5FF-15B1-706DB2B12297}"/>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86414123-798C-468D-915A-F592CC94DB8C}"/>
              </a:ext>
            </a:extLst>
          </p:cNvPr>
          <p:cNvSpPr txBox="1"/>
          <p:nvPr/>
        </p:nvSpPr>
        <p:spPr>
          <a:xfrm>
            <a:off x="176411" y="242524"/>
            <a:ext cx="5398480" cy="6247864"/>
          </a:xfrm>
          <a:prstGeom prst="rect">
            <a:avLst/>
          </a:prstGeom>
          <a:solidFill>
            <a:schemeClr val="accent2"/>
          </a:solidFill>
          <a:ln>
            <a:solidFill>
              <a:schemeClr val="accent1">
                <a:lumMod val="60000"/>
                <a:lumOff val="40000"/>
              </a:schemeClr>
            </a:solidFill>
          </a:ln>
        </p:spPr>
        <p:txBody>
          <a:bodyPr wrap="square">
            <a:spAutoFit/>
          </a:bodyPr>
          <a:lstStyle/>
          <a:p>
            <a:pPr>
              <a:buNone/>
            </a:pPr>
            <a:r>
              <a:rPr lang="en-GB" sz="2000" b="1" dirty="0"/>
              <a:t>2. Adopt an Anti-Ableist and Anti-Racist Approach</a:t>
            </a:r>
          </a:p>
          <a:p>
            <a:pPr>
              <a:buNone/>
            </a:pPr>
            <a:r>
              <a:rPr lang="en-GB" sz="2000" dirty="0"/>
              <a:t>Schools often unintentionally reinforce ableism by rewarding conformity to neurotypical norms.</a:t>
            </a:r>
          </a:p>
          <a:p>
            <a:pPr>
              <a:buNone/>
            </a:pPr>
            <a:r>
              <a:rPr lang="en-GB" sz="2000" dirty="0"/>
              <a:t>At the same time, disciplinary systems can disproportionately affect students from racialised communities.</a:t>
            </a:r>
          </a:p>
          <a:p>
            <a:pPr>
              <a:buNone/>
            </a:pPr>
            <a:r>
              <a:rPr lang="en-GB" sz="2000" b="1" dirty="0"/>
              <a:t>Schools can:</a:t>
            </a:r>
            <a:endParaRPr lang="en-GB" sz="2000" dirty="0"/>
          </a:p>
          <a:p>
            <a:pPr>
              <a:buFont typeface="Arial" panose="020B0604020202020204" pitchFamily="34" charset="0"/>
              <a:buChar char="•"/>
            </a:pPr>
            <a:r>
              <a:rPr lang="en-GB" sz="2000" dirty="0"/>
              <a:t>Review behaviour policies for potential bias. </a:t>
            </a:r>
          </a:p>
          <a:p>
            <a:pPr>
              <a:buFont typeface="Arial" panose="020B0604020202020204" pitchFamily="34" charset="0"/>
              <a:buChar char="•"/>
            </a:pPr>
            <a:r>
              <a:rPr lang="en-GB" sz="2000" dirty="0"/>
              <a:t>Replace punitive responses with restorative and relational approaches. </a:t>
            </a:r>
          </a:p>
          <a:p>
            <a:pPr>
              <a:buFont typeface="Arial" panose="020B0604020202020204" pitchFamily="34" charset="0"/>
              <a:buChar char="•"/>
            </a:pPr>
            <a:r>
              <a:rPr lang="en-GB" sz="2000" dirty="0"/>
              <a:t>Recognise that communication styles vary across cultures and neurotypes. </a:t>
            </a:r>
          </a:p>
          <a:p>
            <a:pPr>
              <a:buFont typeface="Arial" panose="020B0604020202020204" pitchFamily="34" charset="0"/>
              <a:buChar char="•"/>
            </a:pPr>
            <a:r>
              <a:rPr lang="en-GB" sz="2000" dirty="0"/>
              <a:t>Challenge deficit-based assumptions. </a:t>
            </a:r>
          </a:p>
          <a:p>
            <a:pPr>
              <a:buNone/>
            </a:pPr>
            <a:r>
              <a:rPr lang="en-GB" sz="2000" b="1" dirty="0"/>
              <a:t>Example</a:t>
            </a:r>
          </a:p>
          <a:p>
            <a:pPr>
              <a:buNone/>
            </a:pPr>
            <a:r>
              <a:rPr lang="en-GB" sz="2000" dirty="0"/>
              <a:t>Rather than asking:</a:t>
            </a:r>
          </a:p>
          <a:p>
            <a:pPr>
              <a:buNone/>
            </a:pPr>
            <a:r>
              <a:rPr lang="en-GB" sz="2000" dirty="0"/>
              <a:t>"Why won't this student make eye contact?"</a:t>
            </a:r>
          </a:p>
          <a:p>
            <a:pPr>
              <a:buNone/>
            </a:pPr>
            <a:r>
              <a:rPr lang="en-GB" sz="2000" dirty="0"/>
              <a:t>Ask:</a:t>
            </a:r>
          </a:p>
          <a:p>
            <a:pPr>
              <a:buNone/>
            </a:pPr>
            <a:r>
              <a:rPr lang="en-GB" sz="2000" dirty="0"/>
              <a:t>"What communication style is this student using, and how can I respond effectively?"</a:t>
            </a:r>
          </a:p>
        </p:txBody>
      </p:sp>
      <p:sp>
        <p:nvSpPr>
          <p:cNvPr id="13" name="TextBox 12">
            <a:extLst>
              <a:ext uri="{FF2B5EF4-FFF2-40B4-BE49-F238E27FC236}">
                <a16:creationId xmlns:a16="http://schemas.microsoft.com/office/drawing/2014/main" id="{B3B9B2EF-4DDE-A81C-142A-A613F4D51812}"/>
              </a:ext>
            </a:extLst>
          </p:cNvPr>
          <p:cNvSpPr txBox="1"/>
          <p:nvPr/>
        </p:nvSpPr>
        <p:spPr>
          <a:xfrm>
            <a:off x="5940528" y="242524"/>
            <a:ext cx="5946673" cy="6247864"/>
          </a:xfrm>
          <a:prstGeom prst="rect">
            <a:avLst/>
          </a:prstGeom>
          <a:solidFill>
            <a:schemeClr val="accent1">
              <a:lumMod val="60000"/>
              <a:lumOff val="40000"/>
            </a:schemeClr>
          </a:solidFill>
        </p:spPr>
        <p:txBody>
          <a:bodyPr wrap="square">
            <a:spAutoFit/>
          </a:bodyPr>
          <a:lstStyle/>
          <a:p>
            <a:pPr>
              <a:buNone/>
            </a:pPr>
            <a:r>
              <a:rPr lang="en-GB" sz="2000" b="1" dirty="0"/>
              <a:t>3. Create Neurodiversity-Affirming Learning Environments</a:t>
            </a:r>
          </a:p>
          <a:p>
            <a:pPr>
              <a:buNone/>
            </a:pPr>
            <a:r>
              <a:rPr lang="en-GB" sz="2000" dirty="0"/>
              <a:t>Universal Design for Learning (UDL) benefits all students but particularly those with intersecting marginalised identities.</a:t>
            </a:r>
          </a:p>
          <a:p>
            <a:pPr>
              <a:buNone/>
            </a:pPr>
            <a:r>
              <a:rPr lang="en-GB" sz="2000" b="1" dirty="0"/>
              <a:t>Schools can provide:</a:t>
            </a:r>
            <a:endParaRPr lang="en-GB" sz="2000" dirty="0"/>
          </a:p>
          <a:p>
            <a:pPr>
              <a:buFont typeface="Arial" panose="020B0604020202020204" pitchFamily="34" charset="0"/>
              <a:buChar char="•"/>
            </a:pPr>
            <a:r>
              <a:rPr lang="en-GB" sz="2000" dirty="0"/>
              <a:t>Flexible assessment methods. </a:t>
            </a:r>
          </a:p>
          <a:p>
            <a:pPr>
              <a:buFont typeface="Arial" panose="020B0604020202020204" pitchFamily="34" charset="0"/>
              <a:buChar char="•"/>
            </a:pPr>
            <a:r>
              <a:rPr lang="en-GB" sz="2000" dirty="0"/>
              <a:t>Multiple ways of engaging with learning. </a:t>
            </a:r>
          </a:p>
          <a:p>
            <a:pPr>
              <a:buFont typeface="Arial" panose="020B0604020202020204" pitchFamily="34" charset="0"/>
              <a:buChar char="•"/>
            </a:pPr>
            <a:r>
              <a:rPr lang="en-GB" sz="2000" dirty="0"/>
              <a:t>Alternative communication options. </a:t>
            </a:r>
          </a:p>
          <a:p>
            <a:pPr>
              <a:buFont typeface="Arial" panose="020B0604020202020204" pitchFamily="34" charset="0"/>
              <a:buChar char="•"/>
            </a:pPr>
            <a:r>
              <a:rPr lang="en-GB" sz="2000" dirty="0"/>
              <a:t>Sensory-friendly spaces. </a:t>
            </a:r>
          </a:p>
          <a:p>
            <a:pPr>
              <a:buFont typeface="Arial" panose="020B0604020202020204" pitchFamily="34" charset="0"/>
              <a:buChar char="•"/>
            </a:pPr>
            <a:r>
              <a:rPr lang="en-GB" sz="2000" dirty="0"/>
              <a:t>Structured and predictable routines. </a:t>
            </a:r>
          </a:p>
          <a:p>
            <a:pPr>
              <a:buNone/>
            </a:pPr>
            <a:r>
              <a:rPr lang="en-GB" sz="2000" b="1" dirty="0"/>
              <a:t>Example</a:t>
            </a:r>
          </a:p>
          <a:p>
            <a:pPr>
              <a:buNone/>
            </a:pPr>
            <a:r>
              <a:rPr lang="en-GB" sz="2000" dirty="0"/>
              <a:t>Allowing students to demonstrate understanding through:</a:t>
            </a:r>
          </a:p>
          <a:p>
            <a:pPr>
              <a:buFont typeface="Arial" panose="020B0604020202020204" pitchFamily="34" charset="0"/>
              <a:buChar char="•"/>
            </a:pPr>
            <a:r>
              <a:rPr lang="en-GB" sz="2000" dirty="0"/>
              <a:t>Presentations </a:t>
            </a:r>
          </a:p>
          <a:p>
            <a:pPr>
              <a:buFont typeface="Arial" panose="020B0604020202020204" pitchFamily="34" charset="0"/>
              <a:buChar char="•"/>
            </a:pPr>
            <a:r>
              <a:rPr lang="en-GB" sz="2000" dirty="0"/>
              <a:t>Videos </a:t>
            </a:r>
          </a:p>
          <a:p>
            <a:pPr>
              <a:buFont typeface="Arial" panose="020B0604020202020204" pitchFamily="34" charset="0"/>
              <a:buChar char="•"/>
            </a:pPr>
            <a:r>
              <a:rPr lang="en-GB" sz="2000" dirty="0"/>
              <a:t>Written work </a:t>
            </a:r>
          </a:p>
          <a:p>
            <a:pPr>
              <a:buFont typeface="Arial" panose="020B0604020202020204" pitchFamily="34" charset="0"/>
              <a:buChar char="•"/>
            </a:pPr>
            <a:r>
              <a:rPr lang="en-GB" sz="2000" dirty="0"/>
              <a:t>Creative projects </a:t>
            </a:r>
          </a:p>
          <a:p>
            <a:pPr>
              <a:buNone/>
            </a:pPr>
            <a:r>
              <a:rPr lang="en-GB" sz="2000" dirty="0"/>
              <a:t>reduces barriers that may disproportionately affect neurodivergent students.</a:t>
            </a:r>
          </a:p>
        </p:txBody>
      </p:sp>
    </p:spTree>
    <p:extLst>
      <p:ext uri="{BB962C8B-B14F-4D97-AF65-F5344CB8AC3E}">
        <p14:creationId xmlns:p14="http://schemas.microsoft.com/office/powerpoint/2010/main" val="263957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2690E-FA0A-0648-6B88-63A44A3C35AA}"/>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286BD0A4-2207-4480-265F-45891C39D94F}"/>
              </a:ext>
            </a:extLst>
          </p:cNvPr>
          <p:cNvSpPr txBox="1"/>
          <p:nvPr/>
        </p:nvSpPr>
        <p:spPr>
          <a:xfrm>
            <a:off x="176411" y="242524"/>
            <a:ext cx="5398480" cy="6555641"/>
          </a:xfrm>
          <a:prstGeom prst="rect">
            <a:avLst/>
          </a:prstGeom>
          <a:solidFill>
            <a:schemeClr val="accent2"/>
          </a:solidFill>
          <a:ln>
            <a:solidFill>
              <a:schemeClr val="accent1">
                <a:lumMod val="60000"/>
                <a:lumOff val="40000"/>
              </a:schemeClr>
            </a:solidFill>
          </a:ln>
        </p:spPr>
        <p:txBody>
          <a:bodyPr wrap="square">
            <a:spAutoFit/>
          </a:bodyPr>
          <a:lstStyle/>
          <a:p>
            <a:pPr>
              <a:buNone/>
            </a:pPr>
            <a:r>
              <a:rPr lang="en-GB" sz="2000" b="1" dirty="0"/>
              <a:t>2. </a:t>
            </a:r>
            <a:r>
              <a:rPr lang="en-GB" sz="2000" b="1" dirty="0" err="1"/>
              <a:t>Mabwysiadu</a:t>
            </a:r>
            <a:r>
              <a:rPr lang="en-GB" sz="2000" b="1" dirty="0"/>
              <a:t> Dull </a:t>
            </a:r>
            <a:r>
              <a:rPr lang="en-GB" sz="2000" b="1" dirty="0" err="1"/>
              <a:t>Gwrth-Ableiddio</a:t>
            </a:r>
            <a:r>
              <a:rPr lang="en-GB" sz="2000" b="1" dirty="0"/>
              <a:t> a </a:t>
            </a:r>
            <a:r>
              <a:rPr lang="en-GB" sz="2000" b="1" dirty="0" err="1"/>
              <a:t>Gwrth-Hiliol</a:t>
            </a:r>
            <a:endParaRPr lang="en-GB" sz="2000" b="1" dirty="0"/>
          </a:p>
          <a:p>
            <a:pPr>
              <a:buNone/>
            </a:pPr>
            <a:r>
              <a:rPr lang="en-GB" sz="2000" dirty="0"/>
              <a:t>Yn </a:t>
            </a:r>
            <a:r>
              <a:rPr lang="en-GB" sz="2000" dirty="0" err="1"/>
              <a:t>aml</a:t>
            </a:r>
            <a:r>
              <a:rPr lang="en-GB" sz="2000" dirty="0"/>
              <a:t>, </a:t>
            </a:r>
            <a:r>
              <a:rPr lang="en-GB" sz="2000" dirty="0" err="1"/>
              <a:t>mae</a:t>
            </a:r>
            <a:r>
              <a:rPr lang="en-GB" sz="2000" dirty="0"/>
              <a:t> </a:t>
            </a:r>
            <a:r>
              <a:rPr lang="en-GB" sz="2000" dirty="0" err="1"/>
              <a:t>ysgolion</a:t>
            </a:r>
            <a:r>
              <a:rPr lang="en-GB" sz="2000" dirty="0"/>
              <a:t> </a:t>
            </a:r>
            <a:r>
              <a:rPr lang="en-GB" sz="2000" dirty="0" err="1"/>
              <a:t>yn</a:t>
            </a:r>
            <a:r>
              <a:rPr lang="en-GB" sz="2000" dirty="0"/>
              <a:t> </a:t>
            </a:r>
            <a:r>
              <a:rPr lang="en-GB" sz="2000" dirty="0" err="1"/>
              <a:t>atgyfnerthu</a:t>
            </a:r>
            <a:r>
              <a:rPr lang="en-GB" sz="2000" dirty="0"/>
              <a:t> </a:t>
            </a:r>
            <a:r>
              <a:rPr lang="en-GB" sz="2000" dirty="0" err="1"/>
              <a:t>galluiaeth</a:t>
            </a:r>
            <a:r>
              <a:rPr lang="en-GB" sz="2000" dirty="0"/>
              <a:t> </a:t>
            </a:r>
            <a:r>
              <a:rPr lang="en-GB" sz="2000" dirty="0" err="1"/>
              <a:t>yn</a:t>
            </a:r>
            <a:r>
              <a:rPr lang="en-GB" sz="2000" dirty="0"/>
              <a:t> </a:t>
            </a:r>
            <a:r>
              <a:rPr lang="en-GB" sz="2000" dirty="0" err="1"/>
              <a:t>anfwriadol</a:t>
            </a:r>
            <a:r>
              <a:rPr lang="en-GB" sz="2000" dirty="0"/>
              <a:t> </a:t>
            </a:r>
            <a:r>
              <a:rPr lang="en-GB" sz="2000" dirty="0" err="1"/>
              <a:t>trwy</a:t>
            </a:r>
            <a:r>
              <a:rPr lang="en-GB" sz="2000" dirty="0"/>
              <a:t> </a:t>
            </a:r>
            <a:r>
              <a:rPr lang="en-GB" sz="2000" dirty="0" err="1"/>
              <a:t>wobrwyo</a:t>
            </a:r>
            <a:r>
              <a:rPr lang="en-GB" sz="2000" dirty="0"/>
              <a:t> </a:t>
            </a:r>
            <a:r>
              <a:rPr lang="en-GB" sz="2000" dirty="0" err="1"/>
              <a:t>cydymffurfiaeth</a:t>
            </a:r>
            <a:r>
              <a:rPr lang="en-GB" sz="2000" dirty="0"/>
              <a:t> â </a:t>
            </a:r>
            <a:r>
              <a:rPr lang="en-GB" sz="2000" dirty="0" err="1"/>
              <a:t>normau</a:t>
            </a:r>
            <a:r>
              <a:rPr lang="en-GB" sz="2000" dirty="0"/>
              <a:t> </a:t>
            </a:r>
            <a:r>
              <a:rPr lang="en-GB" sz="2000" dirty="0" err="1"/>
              <a:t>niwrotypig</a:t>
            </a:r>
            <a:r>
              <a:rPr lang="en-GB" sz="2000" dirty="0"/>
              <a:t>.</a:t>
            </a:r>
          </a:p>
          <a:p>
            <a:pPr>
              <a:buNone/>
            </a:pPr>
            <a:r>
              <a:rPr lang="en-GB" sz="2000" dirty="0" err="1"/>
              <a:t>Ar</a:t>
            </a:r>
            <a:r>
              <a:rPr lang="en-GB" sz="2000" dirty="0"/>
              <a:t> yr un </a:t>
            </a:r>
            <a:r>
              <a:rPr lang="en-GB" sz="2000" dirty="0" err="1"/>
              <a:t>pryd</a:t>
            </a:r>
            <a:r>
              <a:rPr lang="en-GB" sz="2000" dirty="0"/>
              <a:t>, gall </a:t>
            </a:r>
            <a:r>
              <a:rPr lang="en-GB" sz="2000" dirty="0" err="1"/>
              <a:t>systemau</a:t>
            </a:r>
            <a:r>
              <a:rPr lang="en-GB" sz="2000" dirty="0"/>
              <a:t> </a:t>
            </a:r>
            <a:r>
              <a:rPr lang="en-GB" sz="2000" dirty="0" err="1"/>
              <a:t>disgyblu</a:t>
            </a:r>
            <a:r>
              <a:rPr lang="en-GB" sz="2000" dirty="0"/>
              <a:t> </a:t>
            </a:r>
            <a:r>
              <a:rPr lang="en-GB" sz="2000" dirty="0" err="1"/>
              <a:t>effeithio'n</a:t>
            </a:r>
            <a:r>
              <a:rPr lang="en-GB" sz="2000" dirty="0"/>
              <a:t> </a:t>
            </a:r>
            <a:r>
              <a:rPr lang="en-GB" sz="2000" dirty="0" err="1"/>
              <a:t>anghymesur</a:t>
            </a:r>
            <a:r>
              <a:rPr lang="en-GB" sz="2000" dirty="0"/>
              <a:t> </a:t>
            </a:r>
            <a:r>
              <a:rPr lang="en-GB" sz="2000" dirty="0" err="1"/>
              <a:t>ar</a:t>
            </a:r>
            <a:r>
              <a:rPr lang="en-GB" sz="2000" dirty="0"/>
              <a:t> </a:t>
            </a:r>
            <a:r>
              <a:rPr lang="en-GB" sz="2000" dirty="0" err="1"/>
              <a:t>fyfyrwyr</a:t>
            </a:r>
            <a:r>
              <a:rPr lang="en-GB" sz="2000" dirty="0"/>
              <a:t> o </a:t>
            </a:r>
            <a:r>
              <a:rPr lang="en-GB" sz="2000" dirty="0" err="1"/>
              <a:t>gymunedau</a:t>
            </a:r>
            <a:r>
              <a:rPr lang="en-GB" sz="2000" dirty="0"/>
              <a:t> </a:t>
            </a:r>
            <a:r>
              <a:rPr lang="en-GB" sz="2000" dirty="0" err="1"/>
              <a:t>hiliol</a:t>
            </a:r>
            <a:r>
              <a:rPr lang="en-GB" sz="2000" dirty="0"/>
              <a:t>.</a:t>
            </a:r>
          </a:p>
          <a:p>
            <a:pPr>
              <a:buNone/>
            </a:pPr>
            <a:r>
              <a:rPr lang="en-GB" sz="2000" b="1" dirty="0"/>
              <a:t>Gall </a:t>
            </a:r>
            <a:r>
              <a:rPr lang="en-GB" sz="2000" b="1" dirty="0" err="1"/>
              <a:t>ysgolion</a:t>
            </a:r>
            <a:r>
              <a:rPr lang="en-GB" sz="2000" b="1" dirty="0"/>
              <a:t>:</a:t>
            </a:r>
          </a:p>
          <a:p>
            <a:pPr>
              <a:buNone/>
            </a:pPr>
            <a:r>
              <a:rPr lang="en-GB" sz="2000" dirty="0" err="1"/>
              <a:t>Adolygu</a:t>
            </a:r>
            <a:r>
              <a:rPr lang="en-GB" sz="2000" dirty="0"/>
              <a:t> </a:t>
            </a:r>
            <a:r>
              <a:rPr lang="en-GB" sz="2000" dirty="0" err="1"/>
              <a:t>polisïau</a:t>
            </a:r>
            <a:r>
              <a:rPr lang="en-GB" sz="2000" dirty="0"/>
              <a:t> </a:t>
            </a:r>
            <a:r>
              <a:rPr lang="en-GB" sz="2000" dirty="0" err="1"/>
              <a:t>ymddygiad</a:t>
            </a:r>
            <a:r>
              <a:rPr lang="en-GB" sz="2000" dirty="0"/>
              <a:t> am </a:t>
            </a:r>
            <a:r>
              <a:rPr lang="en-GB" sz="2000" dirty="0" err="1"/>
              <a:t>ragfarn</a:t>
            </a:r>
            <a:r>
              <a:rPr lang="en-GB" sz="2000" dirty="0"/>
              <a:t> </a:t>
            </a:r>
            <a:r>
              <a:rPr lang="en-GB" sz="2000" dirty="0" err="1"/>
              <a:t>bosibl</a:t>
            </a:r>
            <a:r>
              <a:rPr lang="en-GB" sz="2000" dirty="0"/>
              <a:t>.</a:t>
            </a:r>
          </a:p>
          <a:p>
            <a:pPr>
              <a:buNone/>
            </a:pPr>
            <a:r>
              <a:rPr lang="en-GB" sz="2000" dirty="0" err="1"/>
              <a:t>Disodli</a:t>
            </a:r>
            <a:r>
              <a:rPr lang="en-GB" sz="2000" dirty="0"/>
              <a:t> </a:t>
            </a:r>
            <a:r>
              <a:rPr lang="en-GB" sz="2000" dirty="0" err="1"/>
              <a:t>ymatebion</a:t>
            </a:r>
            <a:r>
              <a:rPr lang="en-GB" sz="2000" dirty="0"/>
              <a:t> </a:t>
            </a:r>
            <a:r>
              <a:rPr lang="en-GB" sz="2000" dirty="0" err="1"/>
              <a:t>cosbol</a:t>
            </a:r>
            <a:r>
              <a:rPr lang="en-GB" sz="2000" dirty="0"/>
              <a:t> </a:t>
            </a:r>
            <a:r>
              <a:rPr lang="en-GB" sz="2000" dirty="0" err="1"/>
              <a:t>gyda</a:t>
            </a:r>
            <a:r>
              <a:rPr lang="en-GB" sz="2000" dirty="0"/>
              <a:t> </a:t>
            </a:r>
            <a:r>
              <a:rPr lang="en-GB" sz="2000" dirty="0" err="1"/>
              <a:t>dulliau</a:t>
            </a:r>
            <a:r>
              <a:rPr lang="en-GB" sz="2000" dirty="0"/>
              <a:t> </a:t>
            </a:r>
            <a:r>
              <a:rPr lang="en-GB" sz="2000" dirty="0" err="1"/>
              <a:t>adferol</a:t>
            </a:r>
            <a:r>
              <a:rPr lang="en-GB" sz="2000" dirty="0"/>
              <a:t> a </a:t>
            </a:r>
            <a:r>
              <a:rPr lang="en-GB" sz="2000" dirty="0" err="1"/>
              <a:t>pherthynasol</a:t>
            </a:r>
            <a:r>
              <a:rPr lang="en-GB" sz="2000" dirty="0"/>
              <a:t>.</a:t>
            </a:r>
          </a:p>
          <a:p>
            <a:pPr>
              <a:buNone/>
            </a:pPr>
            <a:r>
              <a:rPr lang="en-GB" sz="2000" dirty="0" err="1"/>
              <a:t>Cydnabod</a:t>
            </a:r>
            <a:r>
              <a:rPr lang="en-GB" sz="2000" dirty="0"/>
              <a:t> bod </a:t>
            </a:r>
            <a:r>
              <a:rPr lang="en-GB" sz="2000" dirty="0" err="1"/>
              <a:t>arddulliau</a:t>
            </a:r>
            <a:r>
              <a:rPr lang="en-GB" sz="2000" dirty="0"/>
              <a:t> </a:t>
            </a:r>
            <a:r>
              <a:rPr lang="en-GB" sz="2000" dirty="0" err="1"/>
              <a:t>cyfathrebu</a:t>
            </a:r>
            <a:r>
              <a:rPr lang="en-GB" sz="2000" dirty="0"/>
              <a:t> </a:t>
            </a:r>
            <a:r>
              <a:rPr lang="en-GB" sz="2000" dirty="0" err="1"/>
              <a:t>yn</a:t>
            </a:r>
            <a:r>
              <a:rPr lang="en-GB" sz="2000" dirty="0"/>
              <a:t> </a:t>
            </a:r>
            <a:r>
              <a:rPr lang="en-GB" sz="2000" dirty="0" err="1"/>
              <a:t>amrywio</a:t>
            </a:r>
            <a:r>
              <a:rPr lang="en-GB" sz="2000" dirty="0"/>
              <a:t> </a:t>
            </a:r>
            <a:r>
              <a:rPr lang="en-GB" sz="2000" dirty="0" err="1"/>
              <a:t>ar</a:t>
            </a:r>
            <a:r>
              <a:rPr lang="en-GB" sz="2000" dirty="0"/>
              <a:t> draws </a:t>
            </a:r>
            <a:r>
              <a:rPr lang="en-GB" sz="2000" dirty="0" err="1"/>
              <a:t>diwylliannau</a:t>
            </a:r>
            <a:r>
              <a:rPr lang="en-GB" sz="2000" dirty="0"/>
              <a:t> a </a:t>
            </a:r>
            <a:r>
              <a:rPr lang="en-GB" sz="2000" dirty="0" err="1"/>
              <a:t>niwroteipiau</a:t>
            </a:r>
            <a:r>
              <a:rPr lang="en-GB" sz="2000" dirty="0"/>
              <a:t>.</a:t>
            </a:r>
          </a:p>
          <a:p>
            <a:pPr>
              <a:buNone/>
            </a:pPr>
            <a:r>
              <a:rPr lang="en-GB" sz="2000" dirty="0"/>
              <a:t>Herio </a:t>
            </a:r>
            <a:r>
              <a:rPr lang="en-GB" sz="2000" dirty="0" err="1"/>
              <a:t>rhagdybiaethau</a:t>
            </a:r>
            <a:r>
              <a:rPr lang="en-GB" sz="2000" dirty="0"/>
              <a:t> </a:t>
            </a:r>
            <a:r>
              <a:rPr lang="en-GB" sz="2000" dirty="0" err="1"/>
              <a:t>sy'n</a:t>
            </a:r>
            <a:r>
              <a:rPr lang="en-GB" sz="2000" dirty="0"/>
              <a:t> </a:t>
            </a:r>
            <a:r>
              <a:rPr lang="en-GB" sz="2000" dirty="0" err="1"/>
              <a:t>seiliedig</a:t>
            </a:r>
            <a:r>
              <a:rPr lang="en-GB" sz="2000" dirty="0"/>
              <a:t> </a:t>
            </a:r>
            <a:r>
              <a:rPr lang="en-GB" sz="2000" dirty="0" err="1"/>
              <a:t>ar</a:t>
            </a:r>
            <a:r>
              <a:rPr lang="en-GB" sz="2000" dirty="0"/>
              <a:t> </a:t>
            </a:r>
            <a:r>
              <a:rPr lang="en-GB" sz="2000" dirty="0" err="1"/>
              <a:t>ddiffyg</a:t>
            </a:r>
            <a:r>
              <a:rPr lang="en-GB" sz="2000" dirty="0"/>
              <a:t>.</a:t>
            </a:r>
          </a:p>
          <a:p>
            <a:pPr>
              <a:buNone/>
            </a:pPr>
            <a:r>
              <a:rPr lang="en-GB" sz="2000" b="1" dirty="0" err="1"/>
              <a:t>Enghraifft</a:t>
            </a:r>
            <a:endParaRPr lang="en-GB" sz="2000" b="1" dirty="0"/>
          </a:p>
          <a:p>
            <a:pPr>
              <a:buNone/>
            </a:pPr>
            <a:r>
              <a:rPr lang="en-GB" sz="2000" dirty="0"/>
              <a:t>Yn </a:t>
            </a:r>
            <a:r>
              <a:rPr lang="en-GB" sz="2000" dirty="0" err="1"/>
              <a:t>hytrach</a:t>
            </a:r>
            <a:r>
              <a:rPr lang="en-GB" sz="2000" dirty="0"/>
              <a:t> </a:t>
            </a:r>
            <a:r>
              <a:rPr lang="en-GB" sz="2000" dirty="0" err="1"/>
              <a:t>na</a:t>
            </a:r>
            <a:r>
              <a:rPr lang="en-GB" sz="2000" dirty="0"/>
              <a:t> </a:t>
            </a:r>
            <a:r>
              <a:rPr lang="en-GB" sz="2000" dirty="0" err="1"/>
              <a:t>gofyn</a:t>
            </a:r>
            <a:r>
              <a:rPr lang="en-GB" sz="2000" dirty="0"/>
              <a:t>:</a:t>
            </a:r>
          </a:p>
          <a:p>
            <a:pPr>
              <a:buNone/>
            </a:pPr>
            <a:r>
              <a:rPr lang="en-GB" sz="2000" dirty="0"/>
              <a:t>"Pam </a:t>
            </a:r>
            <a:r>
              <a:rPr lang="en-GB" sz="2000" dirty="0" err="1"/>
              <a:t>na</a:t>
            </a:r>
            <a:r>
              <a:rPr lang="en-GB" sz="2000" dirty="0"/>
              <a:t> </a:t>
            </a:r>
            <a:r>
              <a:rPr lang="en-GB" sz="2000" dirty="0" err="1"/>
              <a:t>fydd</a:t>
            </a:r>
            <a:r>
              <a:rPr lang="en-GB" sz="2000" dirty="0"/>
              <a:t> y </a:t>
            </a:r>
            <a:r>
              <a:rPr lang="en-GB" sz="2000" dirty="0" err="1"/>
              <a:t>myfyriwr</a:t>
            </a:r>
            <a:r>
              <a:rPr lang="en-GB" sz="2000" dirty="0"/>
              <a:t> </a:t>
            </a:r>
            <a:r>
              <a:rPr lang="en-GB" sz="2000" dirty="0" err="1"/>
              <a:t>hwn</a:t>
            </a:r>
            <a:r>
              <a:rPr lang="en-GB" sz="2000" dirty="0"/>
              <a:t> </a:t>
            </a:r>
            <a:r>
              <a:rPr lang="en-GB" sz="2000" dirty="0" err="1"/>
              <a:t>yn</a:t>
            </a:r>
            <a:r>
              <a:rPr lang="en-GB" sz="2000" dirty="0"/>
              <a:t> </a:t>
            </a:r>
            <a:r>
              <a:rPr lang="en-GB" sz="2000" dirty="0" err="1"/>
              <a:t>gwneud</a:t>
            </a:r>
            <a:r>
              <a:rPr lang="en-GB" sz="2000" dirty="0"/>
              <a:t> </a:t>
            </a:r>
            <a:r>
              <a:rPr lang="en-GB" sz="2000" dirty="0" err="1"/>
              <a:t>cyswllt</a:t>
            </a:r>
            <a:r>
              <a:rPr lang="en-GB" sz="2000" dirty="0"/>
              <a:t> </a:t>
            </a:r>
            <a:r>
              <a:rPr lang="en-GB" sz="2000" dirty="0" err="1"/>
              <a:t>llygad</a:t>
            </a:r>
            <a:r>
              <a:rPr lang="en-GB" sz="2000" dirty="0"/>
              <a:t>?"</a:t>
            </a:r>
          </a:p>
          <a:p>
            <a:pPr>
              <a:buNone/>
            </a:pPr>
            <a:r>
              <a:rPr lang="en-GB" sz="2000" dirty="0" err="1"/>
              <a:t>Gofyn</a:t>
            </a:r>
            <a:r>
              <a:rPr lang="en-GB" sz="2000" dirty="0"/>
              <a:t>:</a:t>
            </a:r>
          </a:p>
          <a:p>
            <a:pPr>
              <a:buNone/>
            </a:pPr>
            <a:r>
              <a:rPr lang="en-GB" sz="2000" dirty="0"/>
              <a:t>"Pa </a:t>
            </a:r>
            <a:r>
              <a:rPr lang="en-GB" sz="2000" dirty="0" err="1"/>
              <a:t>arddull</a:t>
            </a:r>
            <a:r>
              <a:rPr lang="en-GB" sz="2000" dirty="0"/>
              <a:t> </a:t>
            </a:r>
            <a:r>
              <a:rPr lang="en-GB" sz="2000" dirty="0" err="1"/>
              <a:t>gyfathrebu</a:t>
            </a:r>
            <a:r>
              <a:rPr lang="en-GB" sz="2000" dirty="0"/>
              <a:t> </a:t>
            </a:r>
            <a:r>
              <a:rPr lang="en-GB" sz="2000" dirty="0" err="1"/>
              <a:t>mae'r</a:t>
            </a:r>
            <a:r>
              <a:rPr lang="en-GB" sz="2000" dirty="0"/>
              <a:t> </a:t>
            </a:r>
            <a:r>
              <a:rPr lang="en-GB" sz="2000" dirty="0" err="1"/>
              <a:t>myfyriwr</a:t>
            </a:r>
            <a:r>
              <a:rPr lang="en-GB" sz="2000" dirty="0"/>
              <a:t> </a:t>
            </a:r>
            <a:r>
              <a:rPr lang="en-GB" sz="2000" dirty="0" err="1"/>
              <a:t>hwn</a:t>
            </a:r>
            <a:r>
              <a:rPr lang="en-GB" sz="2000" dirty="0"/>
              <a:t> </a:t>
            </a:r>
            <a:r>
              <a:rPr lang="en-GB" sz="2000" dirty="0" err="1"/>
              <a:t>yn</a:t>
            </a:r>
            <a:r>
              <a:rPr lang="en-GB" sz="2000" dirty="0"/>
              <a:t> </a:t>
            </a:r>
            <a:r>
              <a:rPr lang="en-GB" sz="2000" dirty="0" err="1"/>
              <a:t>ei</a:t>
            </a:r>
            <a:r>
              <a:rPr lang="en-GB" sz="2000" dirty="0"/>
              <a:t> </a:t>
            </a:r>
            <a:r>
              <a:rPr lang="en-GB" sz="2000" dirty="0" err="1"/>
              <a:t>defnyddio</a:t>
            </a:r>
            <a:r>
              <a:rPr lang="en-GB" sz="2000" dirty="0"/>
              <a:t>, a </a:t>
            </a:r>
            <a:r>
              <a:rPr lang="en-GB" sz="2000" dirty="0" err="1"/>
              <a:t>sut</a:t>
            </a:r>
            <a:r>
              <a:rPr lang="en-GB" sz="2000" dirty="0"/>
              <a:t> alla </a:t>
            </a:r>
            <a:r>
              <a:rPr lang="en-GB" sz="2000" dirty="0" err="1"/>
              <a:t>i</a:t>
            </a:r>
            <a:r>
              <a:rPr lang="en-GB" sz="2000" dirty="0"/>
              <a:t> </a:t>
            </a:r>
            <a:r>
              <a:rPr lang="en-GB" sz="2000" dirty="0" err="1"/>
              <a:t>ymateb</a:t>
            </a:r>
            <a:r>
              <a:rPr lang="en-GB" sz="2000" dirty="0"/>
              <a:t> </a:t>
            </a:r>
            <a:r>
              <a:rPr lang="en-GB" sz="2000" dirty="0" err="1"/>
              <a:t>yn</a:t>
            </a:r>
            <a:r>
              <a:rPr lang="en-GB" sz="2000" dirty="0"/>
              <a:t> </a:t>
            </a:r>
            <a:r>
              <a:rPr lang="en-GB" sz="2000" dirty="0" err="1"/>
              <a:t>effeithiol</a:t>
            </a:r>
            <a:r>
              <a:rPr lang="en-GB" sz="2000" dirty="0"/>
              <a:t>?"</a:t>
            </a:r>
          </a:p>
        </p:txBody>
      </p:sp>
      <p:sp>
        <p:nvSpPr>
          <p:cNvPr id="13" name="TextBox 12">
            <a:extLst>
              <a:ext uri="{FF2B5EF4-FFF2-40B4-BE49-F238E27FC236}">
                <a16:creationId xmlns:a16="http://schemas.microsoft.com/office/drawing/2014/main" id="{9BB06F2B-0E33-4C3B-8B63-DC6E6986024F}"/>
              </a:ext>
            </a:extLst>
          </p:cNvPr>
          <p:cNvSpPr txBox="1"/>
          <p:nvPr/>
        </p:nvSpPr>
        <p:spPr>
          <a:xfrm>
            <a:off x="5940528" y="242524"/>
            <a:ext cx="5946673" cy="6247864"/>
          </a:xfrm>
          <a:prstGeom prst="rect">
            <a:avLst/>
          </a:prstGeom>
          <a:solidFill>
            <a:schemeClr val="accent1">
              <a:lumMod val="60000"/>
              <a:lumOff val="40000"/>
            </a:schemeClr>
          </a:solidFill>
        </p:spPr>
        <p:txBody>
          <a:bodyPr wrap="square">
            <a:spAutoFit/>
          </a:bodyPr>
          <a:lstStyle/>
          <a:p>
            <a:pPr>
              <a:buNone/>
            </a:pPr>
            <a:r>
              <a:rPr lang="en-GB" sz="2000" b="1" dirty="0"/>
              <a:t>3. Creu </a:t>
            </a:r>
            <a:r>
              <a:rPr lang="en-GB" sz="2000" b="1" dirty="0" err="1"/>
              <a:t>Amgylcheddau</a:t>
            </a:r>
            <a:r>
              <a:rPr lang="en-GB" sz="2000" b="1" dirty="0"/>
              <a:t> </a:t>
            </a:r>
            <a:r>
              <a:rPr lang="en-GB" sz="2000" b="1" dirty="0" err="1"/>
              <a:t>Dysgu</a:t>
            </a:r>
            <a:r>
              <a:rPr lang="en-GB" sz="2000" b="1" dirty="0"/>
              <a:t> </a:t>
            </a:r>
            <a:r>
              <a:rPr lang="en-GB" sz="2000" b="1" dirty="0" err="1"/>
              <a:t>sy'n</a:t>
            </a:r>
            <a:r>
              <a:rPr lang="en-GB" sz="2000" b="1" dirty="0"/>
              <a:t> </a:t>
            </a:r>
            <a:r>
              <a:rPr lang="en-GB" sz="2000" b="1" dirty="0" err="1"/>
              <a:t>Cadarnhau</a:t>
            </a:r>
            <a:r>
              <a:rPr lang="en-GB" sz="2000" b="1" dirty="0"/>
              <a:t> </a:t>
            </a:r>
            <a:r>
              <a:rPr lang="en-GB" sz="2000" b="1" dirty="0" err="1"/>
              <a:t>Niwroamrywiaeth</a:t>
            </a:r>
            <a:endParaRPr lang="en-GB" sz="2000" b="1" dirty="0"/>
          </a:p>
          <a:p>
            <a:pPr>
              <a:buNone/>
            </a:pPr>
            <a:r>
              <a:rPr lang="en-GB" sz="2000" dirty="0"/>
              <a:t>Mae </a:t>
            </a:r>
            <a:r>
              <a:rPr lang="en-GB" sz="2000" dirty="0" err="1"/>
              <a:t>Dylunio</a:t>
            </a:r>
            <a:r>
              <a:rPr lang="en-GB" sz="2000" dirty="0"/>
              <a:t> </a:t>
            </a:r>
            <a:r>
              <a:rPr lang="en-GB" sz="2000" dirty="0" err="1"/>
              <a:t>Cyffredinol</a:t>
            </a:r>
            <a:r>
              <a:rPr lang="en-GB" sz="2000" dirty="0"/>
              <a:t> </a:t>
            </a:r>
            <a:r>
              <a:rPr lang="en-GB" sz="2000" dirty="0" err="1"/>
              <a:t>ar</a:t>
            </a:r>
            <a:r>
              <a:rPr lang="en-GB" sz="2000" dirty="0"/>
              <a:t> </a:t>
            </a:r>
            <a:r>
              <a:rPr lang="en-GB" sz="2000" dirty="0" err="1"/>
              <a:t>gyfer</a:t>
            </a:r>
            <a:r>
              <a:rPr lang="en-GB" sz="2000" dirty="0"/>
              <a:t> </a:t>
            </a:r>
            <a:r>
              <a:rPr lang="en-GB" sz="2000" dirty="0" err="1"/>
              <a:t>Dysgu</a:t>
            </a:r>
            <a:r>
              <a:rPr lang="en-GB" sz="2000" dirty="0"/>
              <a:t> (UDL) o </a:t>
            </a:r>
            <a:r>
              <a:rPr lang="en-GB" sz="2000" dirty="0" err="1"/>
              <a:t>fudd</a:t>
            </a:r>
            <a:r>
              <a:rPr lang="en-GB" sz="2000" dirty="0"/>
              <a:t> </a:t>
            </a:r>
            <a:r>
              <a:rPr lang="en-GB" sz="2000" dirty="0" err="1"/>
              <a:t>i</a:t>
            </a:r>
            <a:r>
              <a:rPr lang="en-GB" sz="2000" dirty="0"/>
              <a:t> bob </a:t>
            </a:r>
            <a:r>
              <a:rPr lang="en-GB" sz="2000" dirty="0" err="1"/>
              <a:t>myfyriwr</a:t>
            </a:r>
            <a:r>
              <a:rPr lang="en-GB" sz="2000" dirty="0"/>
              <a:t> </a:t>
            </a:r>
            <a:r>
              <a:rPr lang="en-GB" sz="2000" dirty="0" err="1"/>
              <a:t>ond</a:t>
            </a:r>
            <a:r>
              <a:rPr lang="en-GB" sz="2000" dirty="0"/>
              <a:t> </a:t>
            </a:r>
            <a:r>
              <a:rPr lang="en-GB" sz="2000" dirty="0" err="1"/>
              <a:t>yn</a:t>
            </a:r>
            <a:r>
              <a:rPr lang="en-GB" sz="2000" dirty="0"/>
              <a:t> </a:t>
            </a:r>
            <a:r>
              <a:rPr lang="en-GB" sz="2000" dirty="0" err="1"/>
              <a:t>enwedig</a:t>
            </a:r>
            <a:r>
              <a:rPr lang="en-GB" sz="2000" dirty="0"/>
              <a:t> y </a:t>
            </a:r>
            <a:r>
              <a:rPr lang="en-GB" sz="2000" dirty="0" err="1"/>
              <a:t>rhai</a:t>
            </a:r>
            <a:r>
              <a:rPr lang="en-GB" sz="2000" dirty="0"/>
              <a:t> </a:t>
            </a:r>
            <a:r>
              <a:rPr lang="en-GB" sz="2000" dirty="0" err="1"/>
              <a:t>sydd</a:t>
            </a:r>
            <a:r>
              <a:rPr lang="en-GB" sz="2000" dirty="0"/>
              <a:t> â </a:t>
            </a:r>
            <a:r>
              <a:rPr lang="en-GB" sz="2000" dirty="0" err="1"/>
              <a:t>hunaniaethau</a:t>
            </a:r>
            <a:r>
              <a:rPr lang="en-GB" sz="2000" dirty="0"/>
              <a:t> </a:t>
            </a:r>
            <a:r>
              <a:rPr lang="en-GB" sz="2000" dirty="0" err="1"/>
              <a:t>ymylol</a:t>
            </a:r>
            <a:r>
              <a:rPr lang="en-GB" sz="2000" dirty="0"/>
              <a:t> </a:t>
            </a:r>
            <a:r>
              <a:rPr lang="en-GB" sz="2000" dirty="0" err="1"/>
              <a:t>croestoriadol</a:t>
            </a:r>
            <a:r>
              <a:rPr lang="en-GB" sz="2000" dirty="0"/>
              <a:t>.</a:t>
            </a:r>
          </a:p>
          <a:p>
            <a:pPr>
              <a:buNone/>
            </a:pPr>
            <a:r>
              <a:rPr lang="en-GB" sz="2000" b="1" dirty="0"/>
              <a:t>Gall </a:t>
            </a:r>
            <a:r>
              <a:rPr lang="en-GB" sz="2000" b="1" dirty="0" err="1"/>
              <a:t>ysgolion</a:t>
            </a:r>
            <a:r>
              <a:rPr lang="en-GB" sz="2000" b="1" dirty="0"/>
              <a:t> </a:t>
            </a:r>
            <a:r>
              <a:rPr lang="en-GB" sz="2000" b="1" dirty="0" err="1"/>
              <a:t>ddarparu</a:t>
            </a:r>
            <a:r>
              <a:rPr lang="en-GB" sz="2000" b="1" dirty="0"/>
              <a:t>:</a:t>
            </a:r>
          </a:p>
          <a:p>
            <a:pPr>
              <a:buNone/>
            </a:pPr>
            <a:r>
              <a:rPr lang="en-GB" sz="2000" dirty="0" err="1"/>
              <a:t>Dulliau</a:t>
            </a:r>
            <a:r>
              <a:rPr lang="en-GB" sz="2000" dirty="0"/>
              <a:t> </a:t>
            </a:r>
            <a:r>
              <a:rPr lang="en-GB" sz="2000" dirty="0" err="1"/>
              <a:t>asesu</a:t>
            </a:r>
            <a:r>
              <a:rPr lang="en-GB" sz="2000" dirty="0"/>
              <a:t> </a:t>
            </a:r>
            <a:r>
              <a:rPr lang="en-GB" sz="2000" dirty="0" err="1"/>
              <a:t>hyblyg</a:t>
            </a:r>
            <a:r>
              <a:rPr lang="en-GB" sz="2000" dirty="0"/>
              <a:t>.</a:t>
            </a:r>
          </a:p>
          <a:p>
            <a:pPr>
              <a:buNone/>
            </a:pPr>
            <a:r>
              <a:rPr lang="en-GB" sz="2000" dirty="0" err="1"/>
              <a:t>Ffyrdd</a:t>
            </a:r>
            <a:r>
              <a:rPr lang="en-GB" sz="2000" dirty="0"/>
              <a:t> </a:t>
            </a:r>
            <a:r>
              <a:rPr lang="en-GB" sz="2000" dirty="0" err="1"/>
              <a:t>lluosog</a:t>
            </a:r>
            <a:r>
              <a:rPr lang="en-GB" sz="2000" dirty="0"/>
              <a:t> o </a:t>
            </a:r>
            <a:r>
              <a:rPr lang="en-GB" sz="2000" dirty="0" err="1"/>
              <a:t>ymgysylltu</a:t>
            </a:r>
            <a:r>
              <a:rPr lang="en-GB" sz="2000" dirty="0"/>
              <a:t> â </a:t>
            </a:r>
            <a:r>
              <a:rPr lang="en-GB" sz="2000" dirty="0" err="1"/>
              <a:t>dysgu</a:t>
            </a:r>
            <a:r>
              <a:rPr lang="en-GB" sz="2000" dirty="0"/>
              <a:t>.</a:t>
            </a:r>
          </a:p>
          <a:p>
            <a:pPr>
              <a:buNone/>
            </a:pPr>
            <a:r>
              <a:rPr lang="en-GB" sz="2000" dirty="0" err="1"/>
              <a:t>Dewisiadau</a:t>
            </a:r>
            <a:r>
              <a:rPr lang="en-GB" sz="2000" dirty="0"/>
              <a:t> </a:t>
            </a:r>
            <a:r>
              <a:rPr lang="en-GB" sz="2000" dirty="0" err="1"/>
              <a:t>cyfathrebu</a:t>
            </a:r>
            <a:r>
              <a:rPr lang="en-GB" sz="2000" dirty="0"/>
              <a:t> </a:t>
            </a:r>
            <a:r>
              <a:rPr lang="en-GB" sz="2000" dirty="0" err="1"/>
              <a:t>amgen</a:t>
            </a:r>
            <a:r>
              <a:rPr lang="en-GB" sz="2000" dirty="0"/>
              <a:t>.</a:t>
            </a:r>
          </a:p>
          <a:p>
            <a:pPr>
              <a:buNone/>
            </a:pPr>
            <a:r>
              <a:rPr lang="en-GB" sz="2000" dirty="0" err="1"/>
              <a:t>Mannau</a:t>
            </a:r>
            <a:r>
              <a:rPr lang="en-GB" sz="2000" dirty="0"/>
              <a:t> </a:t>
            </a:r>
            <a:r>
              <a:rPr lang="en-GB" sz="2000" dirty="0" err="1"/>
              <a:t>sy'n</a:t>
            </a:r>
            <a:r>
              <a:rPr lang="en-GB" sz="2000" dirty="0"/>
              <a:t> </a:t>
            </a:r>
            <a:r>
              <a:rPr lang="en-GB" sz="2000" dirty="0" err="1"/>
              <a:t>gyfeillgar</a:t>
            </a:r>
            <a:r>
              <a:rPr lang="en-GB" sz="2000" dirty="0"/>
              <a:t> </a:t>
            </a:r>
            <a:r>
              <a:rPr lang="en-GB" sz="2000" dirty="0" err="1"/>
              <a:t>i'r</a:t>
            </a:r>
            <a:r>
              <a:rPr lang="en-GB" sz="2000" dirty="0"/>
              <a:t> </a:t>
            </a:r>
            <a:r>
              <a:rPr lang="en-GB" sz="2000" dirty="0" err="1"/>
              <a:t>synhwyrau</a:t>
            </a:r>
            <a:r>
              <a:rPr lang="en-GB" sz="2000" dirty="0"/>
              <a:t>.</a:t>
            </a:r>
          </a:p>
          <a:p>
            <a:pPr>
              <a:buNone/>
            </a:pPr>
            <a:r>
              <a:rPr lang="en-GB" sz="2000" dirty="0" err="1"/>
              <a:t>Arferion</a:t>
            </a:r>
            <a:r>
              <a:rPr lang="en-GB" sz="2000" dirty="0"/>
              <a:t> </a:t>
            </a:r>
            <a:r>
              <a:rPr lang="en-GB" sz="2000" dirty="0" err="1"/>
              <a:t>strwythuredig</a:t>
            </a:r>
            <a:r>
              <a:rPr lang="en-GB" sz="2000" dirty="0"/>
              <a:t> a </a:t>
            </a:r>
            <a:r>
              <a:rPr lang="en-GB" sz="2000" dirty="0" err="1"/>
              <a:t>rhagweladwy</a:t>
            </a:r>
            <a:r>
              <a:rPr lang="en-GB" sz="2000" dirty="0"/>
              <a:t>.</a:t>
            </a:r>
          </a:p>
          <a:p>
            <a:pPr>
              <a:buNone/>
            </a:pPr>
            <a:r>
              <a:rPr lang="en-GB" sz="2000" b="1" dirty="0" err="1"/>
              <a:t>Enghraifft</a:t>
            </a:r>
            <a:endParaRPr lang="en-GB" sz="2000" b="1" dirty="0"/>
          </a:p>
          <a:p>
            <a:pPr>
              <a:buNone/>
            </a:pPr>
            <a:r>
              <a:rPr lang="en-GB" sz="2000" dirty="0"/>
              <a:t>Mae </a:t>
            </a:r>
            <a:r>
              <a:rPr lang="en-GB" sz="2000" dirty="0" err="1"/>
              <a:t>caniatáu</a:t>
            </a:r>
            <a:r>
              <a:rPr lang="en-GB" sz="2000" dirty="0"/>
              <a:t> </a:t>
            </a:r>
            <a:r>
              <a:rPr lang="en-GB" sz="2000" dirty="0" err="1"/>
              <a:t>i</a:t>
            </a:r>
            <a:r>
              <a:rPr lang="en-GB" sz="2000" dirty="0"/>
              <a:t> </a:t>
            </a:r>
            <a:r>
              <a:rPr lang="en-GB" sz="2000" dirty="0" err="1"/>
              <a:t>fyfyrwyr</a:t>
            </a:r>
            <a:r>
              <a:rPr lang="en-GB" sz="2000" dirty="0"/>
              <a:t> </a:t>
            </a:r>
            <a:r>
              <a:rPr lang="en-GB" sz="2000" dirty="0" err="1"/>
              <a:t>ddangos</a:t>
            </a:r>
            <a:r>
              <a:rPr lang="en-GB" sz="2000" dirty="0"/>
              <a:t> </a:t>
            </a:r>
            <a:r>
              <a:rPr lang="en-GB" sz="2000" dirty="0" err="1"/>
              <a:t>dealltwriaeth</a:t>
            </a:r>
            <a:r>
              <a:rPr lang="en-GB" sz="2000" dirty="0"/>
              <a:t> </a:t>
            </a:r>
            <a:r>
              <a:rPr lang="en-GB" sz="2000" dirty="0" err="1"/>
              <a:t>drwy</a:t>
            </a:r>
            <a:r>
              <a:rPr lang="en-GB" sz="2000" dirty="0"/>
              <a:t>:</a:t>
            </a:r>
          </a:p>
          <a:p>
            <a:pPr>
              <a:buNone/>
            </a:pPr>
            <a:r>
              <a:rPr lang="en-GB" sz="2000" dirty="0" err="1"/>
              <a:t>Cyflwyniadau</a:t>
            </a:r>
            <a:endParaRPr lang="en-GB" sz="2000" dirty="0"/>
          </a:p>
          <a:p>
            <a:pPr>
              <a:buNone/>
            </a:pPr>
            <a:r>
              <a:rPr lang="en-GB" sz="2000" dirty="0" err="1"/>
              <a:t>Fideos</a:t>
            </a:r>
            <a:endParaRPr lang="en-GB" sz="2000" dirty="0"/>
          </a:p>
          <a:p>
            <a:pPr>
              <a:buNone/>
            </a:pPr>
            <a:r>
              <a:rPr lang="en-GB" sz="2000" dirty="0"/>
              <a:t>Gwaith </a:t>
            </a:r>
            <a:r>
              <a:rPr lang="en-GB" sz="2000" dirty="0" err="1"/>
              <a:t>ysgrifenedig</a:t>
            </a:r>
            <a:endParaRPr lang="en-GB" sz="2000" dirty="0"/>
          </a:p>
          <a:p>
            <a:pPr>
              <a:buNone/>
            </a:pPr>
            <a:r>
              <a:rPr lang="en-GB" sz="2000" dirty="0" err="1"/>
              <a:t>Prosiectau</a:t>
            </a:r>
            <a:r>
              <a:rPr lang="en-GB" sz="2000" dirty="0"/>
              <a:t> </a:t>
            </a:r>
            <a:r>
              <a:rPr lang="en-GB" sz="2000" dirty="0" err="1"/>
              <a:t>creadigol</a:t>
            </a:r>
            <a:endParaRPr lang="en-GB" sz="2000" dirty="0"/>
          </a:p>
          <a:p>
            <a:pPr>
              <a:buNone/>
            </a:pPr>
            <a:r>
              <a:rPr lang="en-GB" sz="2000" dirty="0" err="1"/>
              <a:t>yn</a:t>
            </a:r>
            <a:r>
              <a:rPr lang="en-GB" sz="2000" dirty="0"/>
              <a:t> </a:t>
            </a:r>
            <a:r>
              <a:rPr lang="en-GB" sz="2000" dirty="0" err="1"/>
              <a:t>lleihau</a:t>
            </a:r>
            <a:r>
              <a:rPr lang="en-GB" sz="2000" dirty="0"/>
              <a:t> </a:t>
            </a:r>
            <a:r>
              <a:rPr lang="en-GB" sz="2000" dirty="0" err="1"/>
              <a:t>rhwystrau</a:t>
            </a:r>
            <a:r>
              <a:rPr lang="en-GB" sz="2000" dirty="0"/>
              <a:t> a all </a:t>
            </a:r>
            <a:r>
              <a:rPr lang="en-GB" sz="2000" dirty="0" err="1"/>
              <a:t>effeithio'n</a:t>
            </a:r>
            <a:r>
              <a:rPr lang="en-GB" sz="2000" dirty="0"/>
              <a:t> </a:t>
            </a:r>
            <a:r>
              <a:rPr lang="en-GB" sz="2000" dirty="0" err="1"/>
              <a:t>anghymesur</a:t>
            </a:r>
            <a:r>
              <a:rPr lang="en-GB" sz="2000" dirty="0"/>
              <a:t> </a:t>
            </a:r>
            <a:r>
              <a:rPr lang="en-GB" sz="2000" dirty="0" err="1"/>
              <a:t>ar</a:t>
            </a:r>
            <a:r>
              <a:rPr lang="en-GB" sz="2000" dirty="0"/>
              <a:t> </a:t>
            </a:r>
            <a:r>
              <a:rPr lang="en-GB" sz="2000" dirty="0" err="1"/>
              <a:t>fyfyrwyr</a:t>
            </a:r>
            <a:r>
              <a:rPr lang="en-GB" sz="2000" dirty="0"/>
              <a:t> </a:t>
            </a:r>
            <a:r>
              <a:rPr lang="en-GB" sz="2000" dirty="0" err="1"/>
              <a:t>niwroamrywiol</a:t>
            </a:r>
            <a:r>
              <a:rPr lang="en-GB" sz="2000" dirty="0"/>
              <a:t>.</a:t>
            </a:r>
          </a:p>
          <a:p>
            <a:pPr>
              <a:buNone/>
            </a:pPr>
            <a:endParaRPr lang="en-GB" sz="2000" dirty="0"/>
          </a:p>
        </p:txBody>
      </p:sp>
    </p:spTree>
    <p:extLst>
      <p:ext uri="{BB962C8B-B14F-4D97-AF65-F5344CB8AC3E}">
        <p14:creationId xmlns:p14="http://schemas.microsoft.com/office/powerpoint/2010/main" val="24869261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5568BE6-76AD-7305-F005-650C104B998E}"/>
              </a:ext>
            </a:extLst>
          </p:cNvPr>
          <p:cNvSpPr txBox="1"/>
          <p:nvPr/>
        </p:nvSpPr>
        <p:spPr>
          <a:xfrm>
            <a:off x="-1" y="0"/>
            <a:ext cx="5988457" cy="3693319"/>
          </a:xfrm>
          <a:prstGeom prst="rect">
            <a:avLst/>
          </a:prstGeom>
          <a:solidFill>
            <a:schemeClr val="accent2">
              <a:lumMod val="40000"/>
              <a:lumOff val="60000"/>
            </a:schemeClr>
          </a:solidFill>
        </p:spPr>
        <p:txBody>
          <a:bodyPr wrap="square">
            <a:spAutoFit/>
          </a:bodyPr>
          <a:lstStyle/>
          <a:p>
            <a:pPr>
              <a:buNone/>
            </a:pPr>
            <a:r>
              <a:rPr lang="en-GB" b="1" dirty="0"/>
              <a:t>4. Recognise the Impact of Poverty</a:t>
            </a:r>
          </a:p>
          <a:p>
            <a:pPr>
              <a:buNone/>
            </a:pPr>
            <a:r>
              <a:rPr lang="en-GB" dirty="0"/>
              <a:t>Socioeconomic disadvantage often affects access to:</a:t>
            </a:r>
          </a:p>
          <a:p>
            <a:pPr>
              <a:buFont typeface="Arial" panose="020B0604020202020204" pitchFamily="34" charset="0"/>
              <a:buChar char="•"/>
            </a:pPr>
            <a:r>
              <a:rPr lang="en-GB" dirty="0"/>
              <a:t>Assessments </a:t>
            </a:r>
          </a:p>
          <a:p>
            <a:pPr>
              <a:buFont typeface="Arial" panose="020B0604020202020204" pitchFamily="34" charset="0"/>
              <a:buChar char="•"/>
            </a:pPr>
            <a:r>
              <a:rPr lang="en-GB" dirty="0"/>
              <a:t>Advocacy </a:t>
            </a:r>
          </a:p>
          <a:p>
            <a:pPr>
              <a:buFont typeface="Arial" panose="020B0604020202020204" pitchFamily="34" charset="0"/>
              <a:buChar char="•"/>
            </a:pPr>
            <a:r>
              <a:rPr lang="en-GB" dirty="0"/>
              <a:t>Private support services </a:t>
            </a:r>
          </a:p>
          <a:p>
            <a:pPr>
              <a:buFont typeface="Arial" panose="020B0604020202020204" pitchFamily="34" charset="0"/>
              <a:buChar char="•"/>
            </a:pPr>
            <a:r>
              <a:rPr lang="en-GB" dirty="0"/>
              <a:t>Technology </a:t>
            </a:r>
          </a:p>
          <a:p>
            <a:pPr>
              <a:buFont typeface="Arial" panose="020B0604020202020204" pitchFamily="34" charset="0"/>
              <a:buChar char="•"/>
            </a:pPr>
            <a:r>
              <a:rPr lang="en-GB" dirty="0"/>
              <a:t>Extracurricular opportunities </a:t>
            </a:r>
          </a:p>
          <a:p>
            <a:pPr>
              <a:buNone/>
            </a:pPr>
            <a:r>
              <a:rPr lang="en-GB" b="1" dirty="0"/>
              <a:t>Schools can:</a:t>
            </a:r>
            <a:endParaRPr lang="en-GB" dirty="0"/>
          </a:p>
          <a:p>
            <a:pPr>
              <a:buFont typeface="Arial" panose="020B0604020202020204" pitchFamily="34" charset="0"/>
              <a:buChar char="•"/>
            </a:pPr>
            <a:r>
              <a:rPr lang="en-GB" dirty="0"/>
              <a:t>Reduce reliance on parental advocacy. </a:t>
            </a:r>
          </a:p>
          <a:p>
            <a:pPr>
              <a:buFont typeface="Arial" panose="020B0604020202020204" pitchFamily="34" charset="0"/>
              <a:buChar char="•"/>
            </a:pPr>
            <a:r>
              <a:rPr lang="en-GB" dirty="0"/>
              <a:t>Proactively identify support needs. </a:t>
            </a:r>
          </a:p>
          <a:p>
            <a:pPr>
              <a:buFont typeface="Arial" panose="020B0604020202020204" pitchFamily="34" charset="0"/>
              <a:buChar char="•"/>
            </a:pPr>
            <a:r>
              <a:rPr lang="en-GB" dirty="0"/>
              <a:t>Provide assistive technology where possible. </a:t>
            </a:r>
          </a:p>
          <a:p>
            <a:pPr>
              <a:buFont typeface="Arial" panose="020B0604020202020204" pitchFamily="34" charset="0"/>
              <a:buChar char="•"/>
            </a:pPr>
            <a:r>
              <a:rPr lang="en-GB" dirty="0"/>
              <a:t>Ensure interventions are not dependent on family resources.</a:t>
            </a:r>
          </a:p>
        </p:txBody>
      </p:sp>
      <p:sp>
        <p:nvSpPr>
          <p:cNvPr id="7" name="TextBox 6">
            <a:extLst>
              <a:ext uri="{FF2B5EF4-FFF2-40B4-BE49-F238E27FC236}">
                <a16:creationId xmlns:a16="http://schemas.microsoft.com/office/drawing/2014/main" id="{9D5DE1F0-1893-4484-4AE7-D5AAB18D1402}"/>
              </a:ext>
            </a:extLst>
          </p:cNvPr>
          <p:cNvSpPr txBox="1"/>
          <p:nvPr/>
        </p:nvSpPr>
        <p:spPr>
          <a:xfrm>
            <a:off x="5988456" y="0"/>
            <a:ext cx="6203544" cy="4247317"/>
          </a:xfrm>
          <a:prstGeom prst="rect">
            <a:avLst/>
          </a:prstGeom>
          <a:solidFill>
            <a:schemeClr val="accent1">
              <a:lumMod val="75000"/>
            </a:schemeClr>
          </a:solidFill>
        </p:spPr>
        <p:txBody>
          <a:bodyPr wrap="square">
            <a:spAutoFit/>
          </a:bodyPr>
          <a:lstStyle/>
          <a:p>
            <a:pPr>
              <a:buNone/>
            </a:pPr>
            <a:r>
              <a:rPr lang="en-GB" b="1" dirty="0">
                <a:solidFill>
                  <a:schemeClr val="bg1"/>
                </a:solidFill>
              </a:rPr>
              <a:t>5. Support Neurodivergent Girls and Gender-Diverse Students</a:t>
            </a:r>
          </a:p>
          <a:p>
            <a:pPr>
              <a:buNone/>
            </a:pPr>
            <a:r>
              <a:rPr lang="en-GB" dirty="0">
                <a:solidFill>
                  <a:schemeClr val="bg1"/>
                </a:solidFill>
              </a:rPr>
              <a:t>Many girls and gender-diverse students are diagnosed later because they may:</a:t>
            </a:r>
          </a:p>
          <a:p>
            <a:pPr>
              <a:buFont typeface="Arial" panose="020B0604020202020204" pitchFamily="34" charset="0"/>
              <a:buChar char="•"/>
            </a:pPr>
            <a:r>
              <a:rPr lang="en-GB" dirty="0">
                <a:solidFill>
                  <a:schemeClr val="bg1"/>
                </a:solidFill>
              </a:rPr>
              <a:t>Mask more effectively. </a:t>
            </a:r>
          </a:p>
          <a:p>
            <a:pPr>
              <a:buFont typeface="Arial" panose="020B0604020202020204" pitchFamily="34" charset="0"/>
              <a:buChar char="•"/>
            </a:pPr>
            <a:r>
              <a:rPr lang="en-GB" dirty="0">
                <a:solidFill>
                  <a:schemeClr val="bg1"/>
                </a:solidFill>
              </a:rPr>
              <a:t>Present differently from traditional diagnostic expectations. </a:t>
            </a:r>
          </a:p>
          <a:p>
            <a:pPr>
              <a:buFont typeface="Arial" panose="020B0604020202020204" pitchFamily="34" charset="0"/>
              <a:buChar char="•"/>
            </a:pPr>
            <a:r>
              <a:rPr lang="en-GB" dirty="0">
                <a:solidFill>
                  <a:schemeClr val="bg1"/>
                </a:solidFill>
              </a:rPr>
              <a:t>Internalise difficulties. </a:t>
            </a:r>
          </a:p>
          <a:p>
            <a:pPr>
              <a:buNone/>
            </a:pPr>
            <a:r>
              <a:rPr lang="en-GB" b="1" dirty="0">
                <a:solidFill>
                  <a:schemeClr val="bg1"/>
                </a:solidFill>
              </a:rPr>
              <a:t>Schools can:</a:t>
            </a:r>
            <a:endParaRPr lang="en-GB" dirty="0">
              <a:solidFill>
                <a:schemeClr val="bg1"/>
              </a:solidFill>
            </a:endParaRPr>
          </a:p>
          <a:p>
            <a:pPr>
              <a:buFont typeface="Arial" panose="020B0604020202020204" pitchFamily="34" charset="0"/>
              <a:buChar char="•"/>
            </a:pPr>
            <a:r>
              <a:rPr lang="en-GB" dirty="0">
                <a:solidFill>
                  <a:schemeClr val="bg1"/>
                </a:solidFill>
              </a:rPr>
              <a:t>Train staff on less stereotypical presentations. </a:t>
            </a:r>
          </a:p>
          <a:p>
            <a:pPr>
              <a:buFont typeface="Arial" panose="020B0604020202020204" pitchFamily="34" charset="0"/>
              <a:buChar char="•"/>
            </a:pPr>
            <a:r>
              <a:rPr lang="en-GB" dirty="0">
                <a:solidFill>
                  <a:schemeClr val="bg1"/>
                </a:solidFill>
              </a:rPr>
              <a:t>Monitor wellbeing as well as academic performance. </a:t>
            </a:r>
          </a:p>
          <a:p>
            <a:pPr>
              <a:buFont typeface="Arial" panose="020B0604020202020204" pitchFamily="34" charset="0"/>
              <a:buChar char="•"/>
            </a:pPr>
            <a:r>
              <a:rPr lang="en-GB" dirty="0">
                <a:solidFill>
                  <a:schemeClr val="bg1"/>
                </a:solidFill>
              </a:rPr>
              <a:t>Create safe spaces for identity exploration. </a:t>
            </a:r>
          </a:p>
          <a:p>
            <a:pPr>
              <a:buFont typeface="Arial" panose="020B0604020202020204" pitchFamily="34" charset="0"/>
              <a:buChar char="•"/>
            </a:pPr>
            <a:r>
              <a:rPr lang="en-GB" dirty="0">
                <a:solidFill>
                  <a:schemeClr val="bg1"/>
                </a:solidFill>
              </a:rPr>
              <a:t>Recognise internal distress even when behaviour appears compliant. </a:t>
            </a:r>
          </a:p>
          <a:p>
            <a:pPr>
              <a:buNone/>
            </a:pPr>
            <a:r>
              <a:rPr lang="en-GB" b="1" dirty="0">
                <a:solidFill>
                  <a:schemeClr val="bg1"/>
                </a:solidFill>
              </a:rPr>
              <a:t>Key Point</a:t>
            </a:r>
          </a:p>
          <a:p>
            <a:pPr>
              <a:buNone/>
            </a:pPr>
            <a:r>
              <a:rPr lang="en-GB" dirty="0">
                <a:solidFill>
                  <a:schemeClr val="bg1"/>
                </a:solidFill>
              </a:rPr>
              <a:t>A quiet student is not necessarily a thriving student.</a:t>
            </a:r>
          </a:p>
        </p:txBody>
      </p:sp>
      <p:sp>
        <p:nvSpPr>
          <p:cNvPr id="9" name="TextBox 8">
            <a:extLst>
              <a:ext uri="{FF2B5EF4-FFF2-40B4-BE49-F238E27FC236}">
                <a16:creationId xmlns:a16="http://schemas.microsoft.com/office/drawing/2014/main" id="{1DF05AC3-FDFB-F6E4-CD4E-1697DF1BC7A0}"/>
              </a:ext>
            </a:extLst>
          </p:cNvPr>
          <p:cNvSpPr txBox="1"/>
          <p:nvPr/>
        </p:nvSpPr>
        <p:spPr>
          <a:xfrm>
            <a:off x="0" y="3718679"/>
            <a:ext cx="5988458" cy="3139321"/>
          </a:xfrm>
          <a:prstGeom prst="rect">
            <a:avLst/>
          </a:prstGeom>
          <a:solidFill>
            <a:schemeClr val="accent1">
              <a:lumMod val="60000"/>
              <a:lumOff val="40000"/>
            </a:schemeClr>
          </a:solidFill>
        </p:spPr>
        <p:txBody>
          <a:bodyPr wrap="square">
            <a:spAutoFit/>
          </a:bodyPr>
          <a:lstStyle/>
          <a:p>
            <a:pPr>
              <a:buNone/>
            </a:pPr>
            <a:r>
              <a:rPr lang="en-GB" b="1" dirty="0"/>
              <a:t>6. Value Cultural and Linguistic Diversity</a:t>
            </a:r>
          </a:p>
          <a:p>
            <a:pPr>
              <a:buNone/>
            </a:pPr>
            <a:r>
              <a:rPr lang="en-GB" dirty="0"/>
              <a:t>Multilingual learners may be:</a:t>
            </a:r>
          </a:p>
          <a:p>
            <a:pPr>
              <a:buFont typeface="Arial" panose="020B0604020202020204" pitchFamily="34" charset="0"/>
              <a:buChar char="•"/>
            </a:pPr>
            <a:r>
              <a:rPr lang="en-GB" dirty="0"/>
              <a:t>Mistakenly identified as having learning difficulties. </a:t>
            </a:r>
          </a:p>
          <a:p>
            <a:pPr>
              <a:buFont typeface="Arial" panose="020B0604020202020204" pitchFamily="34" charset="0"/>
              <a:buChar char="•"/>
            </a:pPr>
            <a:r>
              <a:rPr lang="en-GB" dirty="0"/>
              <a:t>Overlooked because difficulties are attributed solely to language acquisition. </a:t>
            </a:r>
          </a:p>
          <a:p>
            <a:pPr>
              <a:buNone/>
            </a:pPr>
            <a:r>
              <a:rPr lang="en-GB" b="1" dirty="0"/>
              <a:t>Schools can:</a:t>
            </a:r>
            <a:endParaRPr lang="en-GB" dirty="0"/>
          </a:p>
          <a:p>
            <a:pPr>
              <a:buFont typeface="Arial" panose="020B0604020202020204" pitchFamily="34" charset="0"/>
              <a:buChar char="•"/>
            </a:pPr>
            <a:r>
              <a:rPr lang="en-GB" dirty="0"/>
              <a:t>Use culturally responsive assessment practices. </a:t>
            </a:r>
          </a:p>
          <a:p>
            <a:pPr>
              <a:buFont typeface="Arial" panose="020B0604020202020204" pitchFamily="34" charset="0"/>
              <a:buChar char="•"/>
            </a:pPr>
            <a:r>
              <a:rPr lang="en-GB" dirty="0"/>
              <a:t>Involve interpreters and cultural mediators. </a:t>
            </a:r>
          </a:p>
          <a:p>
            <a:pPr>
              <a:buFont typeface="Arial" panose="020B0604020202020204" pitchFamily="34" charset="0"/>
              <a:buChar char="•"/>
            </a:pPr>
            <a:r>
              <a:rPr lang="en-GB" dirty="0"/>
              <a:t>Avoid assuming language difference equals cognitive deficit. </a:t>
            </a:r>
          </a:p>
          <a:p>
            <a:pPr>
              <a:buFont typeface="Arial" panose="020B0604020202020204" pitchFamily="34" charset="0"/>
              <a:buChar char="•"/>
            </a:pPr>
            <a:r>
              <a:rPr lang="en-GB" dirty="0"/>
              <a:t>Work collaboratively with families. </a:t>
            </a:r>
          </a:p>
        </p:txBody>
      </p:sp>
      <p:sp>
        <p:nvSpPr>
          <p:cNvPr id="11" name="TextBox 10">
            <a:extLst>
              <a:ext uri="{FF2B5EF4-FFF2-40B4-BE49-F238E27FC236}">
                <a16:creationId xmlns:a16="http://schemas.microsoft.com/office/drawing/2014/main" id="{226405A4-84FD-9218-5131-ADEECAFA0F6B}"/>
              </a:ext>
            </a:extLst>
          </p:cNvPr>
          <p:cNvSpPr txBox="1"/>
          <p:nvPr/>
        </p:nvSpPr>
        <p:spPr>
          <a:xfrm>
            <a:off x="5988457" y="4272677"/>
            <a:ext cx="6203544" cy="2585323"/>
          </a:xfrm>
          <a:prstGeom prst="rect">
            <a:avLst/>
          </a:prstGeom>
          <a:solidFill>
            <a:schemeClr val="accent2"/>
          </a:solidFill>
        </p:spPr>
        <p:txBody>
          <a:bodyPr wrap="square">
            <a:spAutoFit/>
          </a:bodyPr>
          <a:lstStyle/>
          <a:p>
            <a:pPr>
              <a:buNone/>
            </a:pPr>
            <a:r>
              <a:rPr lang="en-GB" b="1" dirty="0">
                <a:solidFill>
                  <a:schemeClr val="bg1"/>
                </a:solidFill>
              </a:rPr>
              <a:t>7. Listen to Student Voice</a:t>
            </a:r>
          </a:p>
          <a:p>
            <a:pPr>
              <a:buNone/>
            </a:pPr>
            <a:r>
              <a:rPr lang="en-GB" dirty="0">
                <a:solidFill>
                  <a:schemeClr val="bg1"/>
                </a:solidFill>
              </a:rPr>
              <a:t>Intersectional approaches require moving beyond assumptions.</a:t>
            </a:r>
          </a:p>
          <a:p>
            <a:pPr>
              <a:buNone/>
            </a:pPr>
            <a:r>
              <a:rPr lang="en-GB" b="1" dirty="0">
                <a:solidFill>
                  <a:schemeClr val="bg1"/>
                </a:solidFill>
              </a:rPr>
              <a:t>Schools can:</a:t>
            </a:r>
            <a:endParaRPr lang="en-GB" dirty="0">
              <a:solidFill>
                <a:schemeClr val="bg1"/>
              </a:solidFill>
            </a:endParaRPr>
          </a:p>
          <a:p>
            <a:pPr>
              <a:buFont typeface="Arial" panose="020B0604020202020204" pitchFamily="34" charset="0"/>
              <a:buChar char="•"/>
            </a:pPr>
            <a:r>
              <a:rPr lang="en-GB" dirty="0">
                <a:solidFill>
                  <a:schemeClr val="bg1"/>
                </a:solidFill>
              </a:rPr>
              <a:t>Involve students in planning support. </a:t>
            </a:r>
          </a:p>
          <a:p>
            <a:pPr>
              <a:buFont typeface="Arial" panose="020B0604020202020204" pitchFamily="34" charset="0"/>
              <a:buChar char="•"/>
            </a:pPr>
            <a:r>
              <a:rPr lang="en-GB" dirty="0">
                <a:solidFill>
                  <a:schemeClr val="bg1"/>
                </a:solidFill>
              </a:rPr>
              <a:t>Establish neurodiversity advisory groups. </a:t>
            </a:r>
          </a:p>
          <a:p>
            <a:pPr>
              <a:buFont typeface="Arial" panose="020B0604020202020204" pitchFamily="34" charset="0"/>
              <a:buChar char="•"/>
            </a:pPr>
            <a:r>
              <a:rPr lang="en-GB" dirty="0">
                <a:solidFill>
                  <a:schemeClr val="bg1"/>
                </a:solidFill>
              </a:rPr>
              <a:t>Use participatory approaches to inclusion. </a:t>
            </a:r>
          </a:p>
          <a:p>
            <a:pPr>
              <a:buFont typeface="Arial" panose="020B0604020202020204" pitchFamily="34" charset="0"/>
              <a:buChar char="•"/>
            </a:pPr>
            <a:r>
              <a:rPr lang="en-GB" dirty="0">
                <a:solidFill>
                  <a:schemeClr val="bg1"/>
                </a:solidFill>
              </a:rPr>
              <a:t>Recognise lived experience as expertise.</a:t>
            </a:r>
          </a:p>
          <a:p>
            <a:pPr>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22047209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B6CB4-CE69-EAE9-0E70-9B620C8C5BE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CD5576-55E3-00D1-C389-B236E9FF7C1F}"/>
              </a:ext>
            </a:extLst>
          </p:cNvPr>
          <p:cNvSpPr txBox="1"/>
          <p:nvPr/>
        </p:nvSpPr>
        <p:spPr>
          <a:xfrm>
            <a:off x="-1" y="0"/>
            <a:ext cx="5988457" cy="3693319"/>
          </a:xfrm>
          <a:prstGeom prst="rect">
            <a:avLst/>
          </a:prstGeom>
          <a:solidFill>
            <a:schemeClr val="accent2">
              <a:lumMod val="40000"/>
              <a:lumOff val="60000"/>
            </a:schemeClr>
          </a:solidFill>
        </p:spPr>
        <p:txBody>
          <a:bodyPr wrap="square">
            <a:spAutoFit/>
          </a:bodyPr>
          <a:lstStyle/>
          <a:p>
            <a:pPr>
              <a:buNone/>
            </a:pPr>
            <a:r>
              <a:rPr lang="en-GB" b="1" dirty="0"/>
              <a:t>4. </a:t>
            </a:r>
            <a:r>
              <a:rPr lang="en-GB" b="1" dirty="0" err="1"/>
              <a:t>Cydnabod</a:t>
            </a:r>
            <a:r>
              <a:rPr lang="en-GB" b="1" dirty="0"/>
              <a:t> </a:t>
            </a:r>
            <a:r>
              <a:rPr lang="en-GB" b="1" dirty="0" err="1"/>
              <a:t>Effaith</a:t>
            </a:r>
            <a:r>
              <a:rPr lang="en-GB" b="1" dirty="0"/>
              <a:t> </a:t>
            </a:r>
            <a:r>
              <a:rPr lang="en-GB" b="1" dirty="0" err="1"/>
              <a:t>Tlodi</a:t>
            </a:r>
            <a:endParaRPr lang="en-GB" b="1" dirty="0"/>
          </a:p>
          <a:p>
            <a:pPr>
              <a:buNone/>
            </a:pPr>
            <a:r>
              <a:rPr lang="en-GB" dirty="0"/>
              <a:t>Mae </a:t>
            </a:r>
            <a:r>
              <a:rPr lang="en-GB" dirty="0" err="1"/>
              <a:t>anfantais</a:t>
            </a:r>
            <a:r>
              <a:rPr lang="en-GB" dirty="0"/>
              <a:t> </a:t>
            </a:r>
            <a:r>
              <a:rPr lang="en-GB" dirty="0" err="1"/>
              <a:t>economaidd-gymdeithasol</a:t>
            </a:r>
            <a:r>
              <a:rPr lang="en-GB" dirty="0"/>
              <a:t> </a:t>
            </a:r>
            <a:r>
              <a:rPr lang="en-GB" dirty="0" err="1"/>
              <a:t>yn</a:t>
            </a:r>
            <a:r>
              <a:rPr lang="en-GB" dirty="0"/>
              <a:t> </a:t>
            </a:r>
            <a:r>
              <a:rPr lang="en-GB" dirty="0" err="1"/>
              <a:t>aml</a:t>
            </a:r>
            <a:r>
              <a:rPr lang="en-GB" dirty="0"/>
              <a:t> </a:t>
            </a:r>
            <a:r>
              <a:rPr lang="en-GB" dirty="0" err="1"/>
              <a:t>yn</a:t>
            </a:r>
            <a:r>
              <a:rPr lang="en-GB" dirty="0"/>
              <a:t> </a:t>
            </a:r>
            <a:r>
              <a:rPr lang="en-GB" dirty="0" err="1"/>
              <a:t>effeithio</a:t>
            </a:r>
            <a:r>
              <a:rPr lang="en-GB" dirty="0"/>
              <a:t> </a:t>
            </a:r>
            <a:r>
              <a:rPr lang="en-GB" dirty="0" err="1"/>
              <a:t>ar</a:t>
            </a:r>
            <a:r>
              <a:rPr lang="en-GB" dirty="0"/>
              <a:t> </a:t>
            </a:r>
            <a:r>
              <a:rPr lang="en-GB" dirty="0" err="1"/>
              <a:t>fynediad</a:t>
            </a:r>
            <a:r>
              <a:rPr lang="en-GB" dirty="0"/>
              <a:t> at:</a:t>
            </a:r>
          </a:p>
          <a:p>
            <a:pPr>
              <a:buNone/>
            </a:pPr>
            <a:r>
              <a:rPr lang="en-GB" dirty="0" err="1"/>
              <a:t>Asesiadau</a:t>
            </a:r>
            <a:endParaRPr lang="en-GB" dirty="0"/>
          </a:p>
          <a:p>
            <a:pPr>
              <a:buNone/>
            </a:pPr>
            <a:r>
              <a:rPr lang="en-GB" dirty="0" err="1"/>
              <a:t>Eiriolaeth</a:t>
            </a:r>
            <a:endParaRPr lang="en-GB" dirty="0"/>
          </a:p>
          <a:p>
            <a:pPr>
              <a:buNone/>
            </a:pPr>
            <a:r>
              <a:rPr lang="en-GB" dirty="0" err="1"/>
              <a:t>Gwasanaethau</a:t>
            </a:r>
            <a:r>
              <a:rPr lang="en-GB" dirty="0"/>
              <a:t> </a:t>
            </a:r>
            <a:r>
              <a:rPr lang="en-GB" dirty="0" err="1"/>
              <a:t>cymorth</a:t>
            </a:r>
            <a:r>
              <a:rPr lang="en-GB" dirty="0"/>
              <a:t> </a:t>
            </a:r>
            <a:r>
              <a:rPr lang="en-GB" dirty="0" err="1"/>
              <a:t>preifat</a:t>
            </a:r>
            <a:endParaRPr lang="en-GB" dirty="0"/>
          </a:p>
          <a:p>
            <a:pPr>
              <a:buNone/>
            </a:pPr>
            <a:r>
              <a:rPr lang="en-GB" dirty="0" err="1"/>
              <a:t>Technoleg</a:t>
            </a:r>
            <a:endParaRPr lang="en-GB" dirty="0"/>
          </a:p>
          <a:p>
            <a:pPr>
              <a:buNone/>
            </a:pPr>
            <a:r>
              <a:rPr lang="en-GB" dirty="0" err="1"/>
              <a:t>Cyfleoedd</a:t>
            </a:r>
            <a:r>
              <a:rPr lang="en-GB" dirty="0"/>
              <a:t> </a:t>
            </a:r>
            <a:r>
              <a:rPr lang="en-GB" dirty="0" err="1"/>
              <a:t>allgyrsiol</a:t>
            </a:r>
            <a:endParaRPr lang="en-GB" dirty="0"/>
          </a:p>
          <a:p>
            <a:pPr>
              <a:buNone/>
            </a:pPr>
            <a:r>
              <a:rPr lang="en-GB" b="1" dirty="0"/>
              <a:t>Gall </a:t>
            </a:r>
            <a:r>
              <a:rPr lang="en-GB" b="1" dirty="0" err="1"/>
              <a:t>ysgolion</a:t>
            </a:r>
            <a:r>
              <a:rPr lang="en-GB" b="1" dirty="0"/>
              <a:t>:</a:t>
            </a:r>
          </a:p>
          <a:p>
            <a:pPr>
              <a:buNone/>
            </a:pPr>
            <a:r>
              <a:rPr lang="en-GB" dirty="0" err="1"/>
              <a:t>Lleihau'r</a:t>
            </a:r>
            <a:r>
              <a:rPr lang="en-GB" dirty="0"/>
              <a:t> </a:t>
            </a:r>
            <a:r>
              <a:rPr lang="en-GB" dirty="0" err="1"/>
              <a:t>ddibyniaeth</a:t>
            </a:r>
            <a:r>
              <a:rPr lang="en-GB" dirty="0"/>
              <a:t> </a:t>
            </a:r>
            <a:r>
              <a:rPr lang="en-GB" dirty="0" err="1"/>
              <a:t>ar</a:t>
            </a:r>
            <a:r>
              <a:rPr lang="en-GB" dirty="0"/>
              <a:t> </a:t>
            </a:r>
            <a:r>
              <a:rPr lang="en-GB" dirty="0" err="1"/>
              <a:t>eiriolaeth</a:t>
            </a:r>
            <a:r>
              <a:rPr lang="en-GB" dirty="0"/>
              <a:t> </a:t>
            </a:r>
            <a:r>
              <a:rPr lang="en-GB" dirty="0" err="1"/>
              <a:t>gan</a:t>
            </a:r>
            <a:r>
              <a:rPr lang="en-GB" dirty="0"/>
              <a:t> </a:t>
            </a:r>
            <a:r>
              <a:rPr lang="en-GB" dirty="0" err="1"/>
              <a:t>rieni</a:t>
            </a:r>
            <a:r>
              <a:rPr lang="en-GB" dirty="0"/>
              <a:t>.</a:t>
            </a:r>
          </a:p>
          <a:p>
            <a:pPr>
              <a:buNone/>
            </a:pPr>
            <a:r>
              <a:rPr lang="en-GB" dirty="0"/>
              <a:t>Nodi </a:t>
            </a:r>
            <a:r>
              <a:rPr lang="en-GB" dirty="0" err="1"/>
              <a:t>anghenion</a:t>
            </a:r>
            <a:r>
              <a:rPr lang="en-GB" dirty="0"/>
              <a:t> </a:t>
            </a:r>
            <a:r>
              <a:rPr lang="en-GB" dirty="0" err="1"/>
              <a:t>cymorth</a:t>
            </a:r>
            <a:r>
              <a:rPr lang="en-GB" dirty="0"/>
              <a:t> </a:t>
            </a:r>
            <a:r>
              <a:rPr lang="en-GB" dirty="0" err="1"/>
              <a:t>yn</a:t>
            </a:r>
            <a:r>
              <a:rPr lang="en-GB" dirty="0"/>
              <a:t> </a:t>
            </a:r>
            <a:r>
              <a:rPr lang="en-GB" dirty="0" err="1"/>
              <a:t>rhagweithiol</a:t>
            </a:r>
            <a:r>
              <a:rPr lang="en-GB" dirty="0"/>
              <a:t>.</a:t>
            </a:r>
          </a:p>
          <a:p>
            <a:pPr>
              <a:buNone/>
            </a:pPr>
            <a:r>
              <a:rPr lang="en-GB" dirty="0" err="1"/>
              <a:t>Darparu</a:t>
            </a:r>
            <a:r>
              <a:rPr lang="en-GB" dirty="0"/>
              <a:t> </a:t>
            </a:r>
            <a:r>
              <a:rPr lang="en-GB" dirty="0" err="1"/>
              <a:t>technoleg</a:t>
            </a:r>
            <a:r>
              <a:rPr lang="en-GB" dirty="0"/>
              <a:t> </a:t>
            </a:r>
            <a:r>
              <a:rPr lang="en-GB" dirty="0" err="1"/>
              <a:t>gynorthwyol</a:t>
            </a:r>
            <a:r>
              <a:rPr lang="en-GB" dirty="0"/>
              <a:t> </a:t>
            </a:r>
            <a:r>
              <a:rPr lang="en-GB" dirty="0" err="1"/>
              <a:t>lle</a:t>
            </a:r>
            <a:r>
              <a:rPr lang="en-GB" dirty="0"/>
              <a:t> </a:t>
            </a:r>
            <a:r>
              <a:rPr lang="en-GB" dirty="0" err="1"/>
              <a:t>bo</a:t>
            </a:r>
            <a:r>
              <a:rPr lang="en-GB" dirty="0"/>
              <a:t> </a:t>
            </a:r>
            <a:r>
              <a:rPr lang="en-GB" dirty="0" err="1"/>
              <a:t>modd</a:t>
            </a:r>
            <a:r>
              <a:rPr lang="en-GB" dirty="0"/>
              <a:t>.</a:t>
            </a:r>
          </a:p>
          <a:p>
            <a:pPr>
              <a:buNone/>
            </a:pPr>
            <a:r>
              <a:rPr lang="en-GB" dirty="0" err="1"/>
              <a:t>Sicrhau</a:t>
            </a:r>
            <a:r>
              <a:rPr lang="en-GB" dirty="0"/>
              <a:t> </a:t>
            </a:r>
            <a:r>
              <a:rPr lang="en-GB" dirty="0" err="1"/>
              <a:t>nad</a:t>
            </a:r>
            <a:r>
              <a:rPr lang="en-GB" dirty="0"/>
              <a:t> </a:t>
            </a:r>
            <a:r>
              <a:rPr lang="en-GB" dirty="0" err="1"/>
              <a:t>yw</a:t>
            </a:r>
            <a:r>
              <a:rPr lang="en-GB" dirty="0"/>
              <a:t> </a:t>
            </a:r>
            <a:r>
              <a:rPr lang="en-GB" dirty="0" err="1"/>
              <a:t>ymyriadau</a:t>
            </a:r>
            <a:r>
              <a:rPr lang="en-GB" dirty="0"/>
              <a:t> </a:t>
            </a:r>
            <a:r>
              <a:rPr lang="en-GB" dirty="0" err="1"/>
              <a:t>yn</a:t>
            </a:r>
            <a:r>
              <a:rPr lang="en-GB" dirty="0"/>
              <a:t> </a:t>
            </a:r>
            <a:r>
              <a:rPr lang="en-GB" dirty="0" err="1"/>
              <a:t>dibynnu</a:t>
            </a:r>
            <a:r>
              <a:rPr lang="en-GB" dirty="0"/>
              <a:t> </a:t>
            </a:r>
            <a:r>
              <a:rPr lang="en-GB" dirty="0" err="1"/>
              <a:t>ar</a:t>
            </a:r>
            <a:r>
              <a:rPr lang="en-GB" dirty="0"/>
              <a:t> </a:t>
            </a:r>
            <a:r>
              <a:rPr lang="en-GB" dirty="0" err="1"/>
              <a:t>adnoddau'r</a:t>
            </a:r>
            <a:r>
              <a:rPr lang="en-GB" dirty="0"/>
              <a:t> </a:t>
            </a:r>
            <a:r>
              <a:rPr lang="en-GB" dirty="0" err="1"/>
              <a:t>teulu</a:t>
            </a:r>
            <a:r>
              <a:rPr lang="en-GB" dirty="0"/>
              <a:t>.</a:t>
            </a:r>
          </a:p>
        </p:txBody>
      </p:sp>
      <p:sp>
        <p:nvSpPr>
          <p:cNvPr id="7" name="TextBox 6">
            <a:extLst>
              <a:ext uri="{FF2B5EF4-FFF2-40B4-BE49-F238E27FC236}">
                <a16:creationId xmlns:a16="http://schemas.microsoft.com/office/drawing/2014/main" id="{726912E9-D8F8-EFD3-E772-C9877C76B0FD}"/>
              </a:ext>
            </a:extLst>
          </p:cNvPr>
          <p:cNvSpPr txBox="1"/>
          <p:nvPr/>
        </p:nvSpPr>
        <p:spPr>
          <a:xfrm>
            <a:off x="5988456" y="0"/>
            <a:ext cx="6203544" cy="4524315"/>
          </a:xfrm>
          <a:prstGeom prst="rect">
            <a:avLst/>
          </a:prstGeom>
          <a:solidFill>
            <a:schemeClr val="accent1">
              <a:lumMod val="75000"/>
            </a:schemeClr>
          </a:solidFill>
        </p:spPr>
        <p:txBody>
          <a:bodyPr wrap="square">
            <a:spAutoFit/>
          </a:bodyPr>
          <a:lstStyle/>
          <a:p>
            <a:pPr>
              <a:buNone/>
            </a:pPr>
            <a:r>
              <a:rPr lang="en-GB" b="1" dirty="0">
                <a:solidFill>
                  <a:schemeClr val="bg1"/>
                </a:solidFill>
              </a:rPr>
              <a:t>5. </a:t>
            </a:r>
            <a:r>
              <a:rPr lang="en-GB" b="1" dirty="0" err="1">
                <a:solidFill>
                  <a:schemeClr val="bg1"/>
                </a:solidFill>
              </a:rPr>
              <a:t>Cefnogi</a:t>
            </a:r>
            <a:r>
              <a:rPr lang="en-GB" b="1" dirty="0">
                <a:solidFill>
                  <a:schemeClr val="bg1"/>
                </a:solidFill>
              </a:rPr>
              <a:t> Merched </a:t>
            </a:r>
            <a:r>
              <a:rPr lang="en-GB" b="1" dirty="0" err="1">
                <a:solidFill>
                  <a:schemeClr val="bg1"/>
                </a:solidFill>
              </a:rPr>
              <a:t>Niwroamrywiol</a:t>
            </a:r>
            <a:r>
              <a:rPr lang="en-GB" b="1" dirty="0">
                <a:solidFill>
                  <a:schemeClr val="bg1"/>
                </a:solidFill>
              </a:rPr>
              <a:t> a </a:t>
            </a:r>
            <a:r>
              <a:rPr lang="en-GB" b="1" dirty="0" err="1">
                <a:solidFill>
                  <a:schemeClr val="bg1"/>
                </a:solidFill>
              </a:rPr>
              <a:t>Myfyrwyr</a:t>
            </a:r>
            <a:r>
              <a:rPr lang="en-GB" b="1" dirty="0">
                <a:solidFill>
                  <a:schemeClr val="bg1"/>
                </a:solidFill>
              </a:rPr>
              <a:t> </a:t>
            </a:r>
            <a:r>
              <a:rPr lang="en-GB" b="1" dirty="0" err="1">
                <a:solidFill>
                  <a:schemeClr val="bg1"/>
                </a:solidFill>
              </a:rPr>
              <a:t>Amrywiol</a:t>
            </a:r>
            <a:r>
              <a:rPr lang="en-GB" b="1" dirty="0">
                <a:solidFill>
                  <a:schemeClr val="bg1"/>
                </a:solidFill>
              </a:rPr>
              <a:t> o ran </a:t>
            </a:r>
            <a:r>
              <a:rPr lang="en-GB" b="1" dirty="0" err="1">
                <a:solidFill>
                  <a:schemeClr val="bg1"/>
                </a:solidFill>
              </a:rPr>
              <a:t>Rhywedd</a:t>
            </a:r>
            <a:endParaRPr lang="en-GB" b="1" dirty="0">
              <a:solidFill>
                <a:schemeClr val="bg1"/>
              </a:solidFill>
            </a:endParaRPr>
          </a:p>
          <a:p>
            <a:pPr>
              <a:buNone/>
            </a:pPr>
            <a:r>
              <a:rPr lang="en-GB" dirty="0">
                <a:solidFill>
                  <a:schemeClr val="bg1"/>
                </a:solidFill>
              </a:rPr>
              <a:t>Mae </a:t>
            </a:r>
            <a:r>
              <a:rPr lang="en-GB" dirty="0" err="1">
                <a:solidFill>
                  <a:schemeClr val="bg1"/>
                </a:solidFill>
              </a:rPr>
              <a:t>llawer</a:t>
            </a:r>
            <a:r>
              <a:rPr lang="en-GB" dirty="0">
                <a:solidFill>
                  <a:schemeClr val="bg1"/>
                </a:solidFill>
              </a:rPr>
              <a:t> o </a:t>
            </a:r>
            <a:r>
              <a:rPr lang="en-GB" dirty="0" err="1">
                <a:solidFill>
                  <a:schemeClr val="bg1"/>
                </a:solidFill>
              </a:rPr>
              <a:t>ferched</a:t>
            </a:r>
            <a:r>
              <a:rPr lang="en-GB" dirty="0">
                <a:solidFill>
                  <a:schemeClr val="bg1"/>
                </a:solidFill>
              </a:rPr>
              <a:t> a </a:t>
            </a:r>
            <a:r>
              <a:rPr lang="en-GB" dirty="0" err="1">
                <a:solidFill>
                  <a:schemeClr val="bg1"/>
                </a:solidFill>
              </a:rPr>
              <a:t>myfyrwyr</a:t>
            </a:r>
            <a:r>
              <a:rPr lang="en-GB" dirty="0">
                <a:solidFill>
                  <a:schemeClr val="bg1"/>
                </a:solidFill>
              </a:rPr>
              <a:t> </a:t>
            </a:r>
            <a:r>
              <a:rPr lang="en-GB" dirty="0" err="1">
                <a:solidFill>
                  <a:schemeClr val="bg1"/>
                </a:solidFill>
              </a:rPr>
              <a:t>amrywiol</a:t>
            </a:r>
            <a:r>
              <a:rPr lang="en-GB" dirty="0">
                <a:solidFill>
                  <a:schemeClr val="bg1"/>
                </a:solidFill>
              </a:rPr>
              <a:t> o ran </a:t>
            </a:r>
            <a:r>
              <a:rPr lang="en-GB" dirty="0" err="1">
                <a:solidFill>
                  <a:schemeClr val="bg1"/>
                </a:solidFill>
              </a:rPr>
              <a:t>rhywedd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cael</a:t>
            </a:r>
            <a:r>
              <a:rPr lang="en-GB" dirty="0">
                <a:solidFill>
                  <a:schemeClr val="bg1"/>
                </a:solidFill>
              </a:rPr>
              <a:t> diagnosis </a:t>
            </a:r>
            <a:r>
              <a:rPr lang="en-GB" dirty="0" err="1">
                <a:solidFill>
                  <a:schemeClr val="bg1"/>
                </a:solidFill>
              </a:rPr>
              <a:t>yn</a:t>
            </a:r>
            <a:r>
              <a:rPr lang="en-GB" dirty="0">
                <a:solidFill>
                  <a:schemeClr val="bg1"/>
                </a:solidFill>
              </a:rPr>
              <a:t> </a:t>
            </a:r>
            <a:r>
              <a:rPr lang="en-GB" dirty="0" err="1">
                <a:solidFill>
                  <a:schemeClr val="bg1"/>
                </a:solidFill>
              </a:rPr>
              <a:t>ddiweddarach</a:t>
            </a:r>
            <a:r>
              <a:rPr lang="en-GB" dirty="0">
                <a:solidFill>
                  <a:schemeClr val="bg1"/>
                </a:solidFill>
              </a:rPr>
              <a:t> </a:t>
            </a:r>
            <a:r>
              <a:rPr lang="en-GB" dirty="0" err="1">
                <a:solidFill>
                  <a:schemeClr val="bg1"/>
                </a:solidFill>
              </a:rPr>
              <a:t>oherwydd</a:t>
            </a:r>
            <a:r>
              <a:rPr lang="en-GB" dirty="0">
                <a:solidFill>
                  <a:schemeClr val="bg1"/>
                </a:solidFill>
              </a:rPr>
              <a:t> </a:t>
            </a:r>
            <a:r>
              <a:rPr lang="en-GB" dirty="0" err="1">
                <a:solidFill>
                  <a:schemeClr val="bg1"/>
                </a:solidFill>
              </a:rPr>
              <a:t>efallai</a:t>
            </a:r>
            <a:r>
              <a:rPr lang="en-GB" dirty="0">
                <a:solidFill>
                  <a:schemeClr val="bg1"/>
                </a:solidFill>
              </a:rPr>
              <a:t> y </a:t>
            </a:r>
            <a:r>
              <a:rPr lang="en-GB" dirty="0" err="1">
                <a:solidFill>
                  <a:schemeClr val="bg1"/>
                </a:solidFill>
              </a:rPr>
              <a:t>byddant</a:t>
            </a:r>
            <a:r>
              <a:rPr lang="en-GB" dirty="0">
                <a:solidFill>
                  <a:schemeClr val="bg1"/>
                </a:solidFill>
              </a:rPr>
              <a:t>:</a:t>
            </a:r>
          </a:p>
          <a:p>
            <a:pPr>
              <a:buNone/>
            </a:pPr>
            <a:r>
              <a:rPr lang="en-GB" dirty="0">
                <a:solidFill>
                  <a:schemeClr val="bg1"/>
                </a:solidFill>
              </a:rPr>
              <a:t>Yn </a:t>
            </a:r>
            <a:r>
              <a:rPr lang="en-GB" dirty="0" err="1">
                <a:solidFill>
                  <a:schemeClr val="bg1"/>
                </a:solidFill>
              </a:rPr>
              <a:t>gwisgo</a:t>
            </a:r>
            <a:r>
              <a:rPr lang="en-GB" dirty="0">
                <a:solidFill>
                  <a:schemeClr val="bg1"/>
                </a:solidFill>
              </a:rPr>
              <a:t> </a:t>
            </a:r>
            <a:r>
              <a:rPr lang="en-GB" dirty="0" err="1">
                <a:solidFill>
                  <a:schemeClr val="bg1"/>
                </a:solidFill>
              </a:rPr>
              <a:t>masgiau'n</a:t>
            </a:r>
            <a:r>
              <a:rPr lang="en-GB" dirty="0">
                <a:solidFill>
                  <a:schemeClr val="bg1"/>
                </a:solidFill>
              </a:rPr>
              <a:t> </a:t>
            </a:r>
            <a:r>
              <a:rPr lang="en-GB" dirty="0" err="1">
                <a:solidFill>
                  <a:schemeClr val="bg1"/>
                </a:solidFill>
              </a:rPr>
              <a:t>fwy</a:t>
            </a:r>
            <a:r>
              <a:rPr lang="en-GB" dirty="0">
                <a:solidFill>
                  <a:schemeClr val="bg1"/>
                </a:solidFill>
              </a:rPr>
              <a:t> </a:t>
            </a:r>
            <a:r>
              <a:rPr lang="en-GB" dirty="0" err="1">
                <a:solidFill>
                  <a:schemeClr val="bg1"/>
                </a:solidFill>
              </a:rPr>
              <a:t>effeithiol</a:t>
            </a:r>
            <a:r>
              <a:rPr lang="en-GB" dirty="0">
                <a:solidFill>
                  <a:schemeClr val="bg1"/>
                </a:solidFill>
              </a:rPr>
              <a:t>. </a:t>
            </a:r>
          </a:p>
          <a:p>
            <a:pPr>
              <a:buNone/>
            </a:pPr>
            <a:r>
              <a:rPr lang="en-GB" dirty="0">
                <a:solidFill>
                  <a:schemeClr val="bg1"/>
                </a:solidFill>
              </a:rPr>
              <a:t>Yn </a:t>
            </a:r>
            <a:r>
              <a:rPr lang="en-GB" dirty="0" err="1">
                <a:solidFill>
                  <a:schemeClr val="bg1"/>
                </a:solidFill>
              </a:rPr>
              <a:t>cyflwyno'n</a:t>
            </a:r>
            <a:r>
              <a:rPr lang="en-GB" dirty="0">
                <a:solidFill>
                  <a:schemeClr val="bg1"/>
                </a:solidFill>
              </a:rPr>
              <a:t> </a:t>
            </a:r>
            <a:r>
              <a:rPr lang="en-GB" dirty="0" err="1">
                <a:solidFill>
                  <a:schemeClr val="bg1"/>
                </a:solidFill>
              </a:rPr>
              <a:t>wahanol</a:t>
            </a:r>
            <a:r>
              <a:rPr lang="en-GB" dirty="0">
                <a:solidFill>
                  <a:schemeClr val="bg1"/>
                </a:solidFill>
              </a:rPr>
              <a:t> </a:t>
            </a:r>
            <a:r>
              <a:rPr lang="en-GB" dirty="0" err="1">
                <a:solidFill>
                  <a:schemeClr val="bg1"/>
                </a:solidFill>
              </a:rPr>
              <a:t>i</a:t>
            </a:r>
            <a:r>
              <a:rPr lang="en-GB" dirty="0">
                <a:solidFill>
                  <a:schemeClr val="bg1"/>
                </a:solidFill>
              </a:rPr>
              <a:t> </a:t>
            </a:r>
            <a:r>
              <a:rPr lang="en-GB" dirty="0" err="1">
                <a:solidFill>
                  <a:schemeClr val="bg1"/>
                </a:solidFill>
              </a:rPr>
              <a:t>ddisgwyliadau</a:t>
            </a:r>
            <a:r>
              <a:rPr lang="en-GB" dirty="0">
                <a:solidFill>
                  <a:schemeClr val="bg1"/>
                </a:solidFill>
              </a:rPr>
              <a:t> </a:t>
            </a:r>
            <a:r>
              <a:rPr lang="en-GB" dirty="0" err="1">
                <a:solidFill>
                  <a:schemeClr val="bg1"/>
                </a:solidFill>
              </a:rPr>
              <a:t>diagnostig</a:t>
            </a:r>
            <a:r>
              <a:rPr lang="en-GB" dirty="0">
                <a:solidFill>
                  <a:schemeClr val="bg1"/>
                </a:solidFill>
              </a:rPr>
              <a:t> </a:t>
            </a:r>
            <a:r>
              <a:rPr lang="en-GB" dirty="0" err="1">
                <a:solidFill>
                  <a:schemeClr val="bg1"/>
                </a:solidFill>
              </a:rPr>
              <a:t>traddodiadol</a:t>
            </a:r>
            <a:r>
              <a:rPr lang="en-GB" dirty="0">
                <a:solidFill>
                  <a:schemeClr val="bg1"/>
                </a:solidFill>
              </a:rPr>
              <a:t>. </a:t>
            </a:r>
          </a:p>
          <a:p>
            <a:pPr>
              <a:buNone/>
            </a:pPr>
            <a:r>
              <a:rPr lang="en-GB" dirty="0">
                <a:solidFill>
                  <a:schemeClr val="bg1"/>
                </a:solidFill>
              </a:rPr>
              <a:t>Yn </a:t>
            </a:r>
            <a:r>
              <a:rPr lang="en-GB" dirty="0" err="1">
                <a:solidFill>
                  <a:schemeClr val="bg1"/>
                </a:solidFill>
              </a:rPr>
              <a:t>mewnosod</a:t>
            </a:r>
            <a:r>
              <a:rPr lang="en-GB" dirty="0">
                <a:solidFill>
                  <a:schemeClr val="bg1"/>
                </a:solidFill>
              </a:rPr>
              <a:t> </a:t>
            </a:r>
            <a:r>
              <a:rPr lang="en-GB" dirty="0" err="1">
                <a:solidFill>
                  <a:schemeClr val="bg1"/>
                </a:solidFill>
              </a:rPr>
              <a:t>anawsterau</a:t>
            </a:r>
            <a:r>
              <a:rPr lang="en-GB" dirty="0">
                <a:solidFill>
                  <a:schemeClr val="bg1"/>
                </a:solidFill>
              </a:rPr>
              <a:t>. </a:t>
            </a:r>
          </a:p>
          <a:p>
            <a:pPr>
              <a:buNone/>
            </a:pPr>
            <a:r>
              <a:rPr lang="en-GB" b="1" dirty="0">
                <a:solidFill>
                  <a:schemeClr val="bg1"/>
                </a:solidFill>
              </a:rPr>
              <a:t>Gall </a:t>
            </a:r>
            <a:r>
              <a:rPr lang="en-GB" b="1" dirty="0" err="1">
                <a:solidFill>
                  <a:schemeClr val="bg1"/>
                </a:solidFill>
              </a:rPr>
              <a:t>ysgolion</a:t>
            </a:r>
            <a:r>
              <a:rPr lang="en-GB" b="1" dirty="0">
                <a:solidFill>
                  <a:schemeClr val="bg1"/>
                </a:solidFill>
              </a:rPr>
              <a:t>: </a:t>
            </a:r>
          </a:p>
          <a:p>
            <a:pPr>
              <a:buNone/>
            </a:pPr>
            <a:r>
              <a:rPr lang="en-GB" dirty="0" err="1">
                <a:solidFill>
                  <a:schemeClr val="bg1"/>
                </a:solidFill>
              </a:rPr>
              <a:t>Hyfforddi</a:t>
            </a:r>
            <a:r>
              <a:rPr lang="en-GB" dirty="0">
                <a:solidFill>
                  <a:schemeClr val="bg1"/>
                </a:solidFill>
              </a:rPr>
              <a:t> staff </a:t>
            </a:r>
            <a:r>
              <a:rPr lang="en-GB" dirty="0" err="1">
                <a:solidFill>
                  <a:schemeClr val="bg1"/>
                </a:solidFill>
              </a:rPr>
              <a:t>ar</a:t>
            </a:r>
            <a:r>
              <a:rPr lang="en-GB" dirty="0">
                <a:solidFill>
                  <a:schemeClr val="bg1"/>
                </a:solidFill>
              </a:rPr>
              <a:t> </a:t>
            </a:r>
            <a:r>
              <a:rPr lang="en-GB" dirty="0" err="1">
                <a:solidFill>
                  <a:schemeClr val="bg1"/>
                </a:solidFill>
              </a:rPr>
              <a:t>gyflwyniadau</a:t>
            </a:r>
            <a:r>
              <a:rPr lang="en-GB" dirty="0">
                <a:solidFill>
                  <a:schemeClr val="bg1"/>
                </a:solidFill>
              </a:rPr>
              <a:t> </a:t>
            </a:r>
            <a:r>
              <a:rPr lang="en-GB" dirty="0" err="1">
                <a:solidFill>
                  <a:schemeClr val="bg1"/>
                </a:solidFill>
              </a:rPr>
              <a:t>llai</a:t>
            </a:r>
            <a:r>
              <a:rPr lang="en-GB" dirty="0">
                <a:solidFill>
                  <a:schemeClr val="bg1"/>
                </a:solidFill>
              </a:rPr>
              <a:t> </a:t>
            </a:r>
            <a:r>
              <a:rPr lang="en-GB" dirty="0" err="1">
                <a:solidFill>
                  <a:schemeClr val="bg1"/>
                </a:solidFill>
              </a:rPr>
              <a:t>stereoteip</a:t>
            </a:r>
            <a:r>
              <a:rPr lang="en-GB" dirty="0">
                <a:solidFill>
                  <a:schemeClr val="bg1"/>
                </a:solidFill>
              </a:rPr>
              <a:t>. </a:t>
            </a:r>
          </a:p>
          <a:p>
            <a:pPr>
              <a:buNone/>
            </a:pPr>
            <a:r>
              <a:rPr lang="en-GB" dirty="0" err="1">
                <a:solidFill>
                  <a:schemeClr val="bg1"/>
                </a:solidFill>
              </a:rPr>
              <a:t>Monitro</a:t>
            </a:r>
            <a:r>
              <a:rPr lang="en-GB" dirty="0">
                <a:solidFill>
                  <a:schemeClr val="bg1"/>
                </a:solidFill>
              </a:rPr>
              <a:t> </a:t>
            </a:r>
            <a:r>
              <a:rPr lang="en-GB" dirty="0" err="1">
                <a:solidFill>
                  <a:schemeClr val="bg1"/>
                </a:solidFill>
              </a:rPr>
              <a:t>lles</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ogystal</a:t>
            </a:r>
            <a:r>
              <a:rPr lang="en-GB" dirty="0">
                <a:solidFill>
                  <a:schemeClr val="bg1"/>
                </a:solidFill>
              </a:rPr>
              <a:t> â </a:t>
            </a:r>
            <a:r>
              <a:rPr lang="en-GB" dirty="0" err="1">
                <a:solidFill>
                  <a:schemeClr val="bg1"/>
                </a:solidFill>
              </a:rPr>
              <a:t>pherfformiad</a:t>
            </a:r>
            <a:r>
              <a:rPr lang="en-GB" dirty="0">
                <a:solidFill>
                  <a:schemeClr val="bg1"/>
                </a:solidFill>
              </a:rPr>
              <a:t> </a:t>
            </a:r>
            <a:r>
              <a:rPr lang="en-GB" dirty="0" err="1">
                <a:solidFill>
                  <a:schemeClr val="bg1"/>
                </a:solidFill>
              </a:rPr>
              <a:t>academaidd</a:t>
            </a:r>
            <a:r>
              <a:rPr lang="en-GB" dirty="0">
                <a:solidFill>
                  <a:schemeClr val="bg1"/>
                </a:solidFill>
              </a:rPr>
              <a:t>. </a:t>
            </a:r>
          </a:p>
          <a:p>
            <a:pPr>
              <a:buNone/>
            </a:pPr>
            <a:r>
              <a:rPr lang="en-GB" dirty="0">
                <a:solidFill>
                  <a:schemeClr val="bg1"/>
                </a:solidFill>
              </a:rPr>
              <a:t>Creu </a:t>
            </a:r>
            <a:r>
              <a:rPr lang="en-GB" dirty="0" err="1">
                <a:solidFill>
                  <a:schemeClr val="bg1"/>
                </a:solidFill>
              </a:rPr>
              <a:t>mannau</a:t>
            </a:r>
            <a:r>
              <a:rPr lang="en-GB" dirty="0">
                <a:solidFill>
                  <a:schemeClr val="bg1"/>
                </a:solidFill>
              </a:rPr>
              <a:t> </a:t>
            </a:r>
            <a:r>
              <a:rPr lang="en-GB" dirty="0" err="1">
                <a:solidFill>
                  <a:schemeClr val="bg1"/>
                </a:solidFill>
              </a:rPr>
              <a:t>diogel</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gyfer</a:t>
            </a:r>
            <a:r>
              <a:rPr lang="en-GB" dirty="0">
                <a:solidFill>
                  <a:schemeClr val="bg1"/>
                </a:solidFill>
              </a:rPr>
              <a:t> </a:t>
            </a:r>
            <a:r>
              <a:rPr lang="en-GB" dirty="0" err="1">
                <a:solidFill>
                  <a:schemeClr val="bg1"/>
                </a:solidFill>
              </a:rPr>
              <a:t>archwilio</a:t>
            </a:r>
            <a:r>
              <a:rPr lang="en-GB" dirty="0">
                <a:solidFill>
                  <a:schemeClr val="bg1"/>
                </a:solidFill>
              </a:rPr>
              <a:t> </a:t>
            </a:r>
            <a:r>
              <a:rPr lang="en-GB" dirty="0" err="1">
                <a:solidFill>
                  <a:schemeClr val="bg1"/>
                </a:solidFill>
              </a:rPr>
              <a:t>hunaniaeth</a:t>
            </a:r>
            <a:r>
              <a:rPr lang="en-GB" dirty="0">
                <a:solidFill>
                  <a:schemeClr val="bg1"/>
                </a:solidFill>
              </a:rPr>
              <a:t>. </a:t>
            </a:r>
          </a:p>
          <a:p>
            <a:pPr>
              <a:buNone/>
            </a:pPr>
            <a:r>
              <a:rPr lang="en-GB" dirty="0" err="1">
                <a:solidFill>
                  <a:schemeClr val="bg1"/>
                </a:solidFill>
              </a:rPr>
              <a:t>Cydnabod</a:t>
            </a:r>
            <a:r>
              <a:rPr lang="en-GB" dirty="0">
                <a:solidFill>
                  <a:schemeClr val="bg1"/>
                </a:solidFill>
              </a:rPr>
              <a:t> </a:t>
            </a:r>
            <a:r>
              <a:rPr lang="en-GB" dirty="0" err="1">
                <a:solidFill>
                  <a:schemeClr val="bg1"/>
                </a:solidFill>
              </a:rPr>
              <a:t>gofid</a:t>
            </a:r>
            <a:r>
              <a:rPr lang="en-GB" dirty="0">
                <a:solidFill>
                  <a:schemeClr val="bg1"/>
                </a:solidFill>
              </a:rPr>
              <a:t> </a:t>
            </a:r>
            <a:r>
              <a:rPr lang="en-GB" dirty="0" err="1">
                <a:solidFill>
                  <a:schemeClr val="bg1"/>
                </a:solidFill>
              </a:rPr>
              <a:t>mewnol</a:t>
            </a:r>
            <a:r>
              <a:rPr lang="en-GB" dirty="0">
                <a:solidFill>
                  <a:schemeClr val="bg1"/>
                </a:solidFill>
              </a:rPr>
              <a:t> </a:t>
            </a:r>
            <a:r>
              <a:rPr lang="en-GB" dirty="0" err="1">
                <a:solidFill>
                  <a:schemeClr val="bg1"/>
                </a:solidFill>
              </a:rPr>
              <a:t>hyd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oed</a:t>
            </a:r>
            <a:r>
              <a:rPr lang="en-GB" dirty="0">
                <a:solidFill>
                  <a:schemeClr val="bg1"/>
                </a:solidFill>
              </a:rPr>
              <a:t> pan </a:t>
            </a:r>
            <a:r>
              <a:rPr lang="en-GB" dirty="0" err="1">
                <a:solidFill>
                  <a:schemeClr val="bg1"/>
                </a:solidFill>
              </a:rPr>
              <a:t>fydd</a:t>
            </a:r>
            <a:r>
              <a:rPr lang="en-GB" dirty="0">
                <a:solidFill>
                  <a:schemeClr val="bg1"/>
                </a:solidFill>
              </a:rPr>
              <a:t> </a:t>
            </a:r>
            <a:r>
              <a:rPr lang="en-GB" dirty="0" err="1">
                <a:solidFill>
                  <a:schemeClr val="bg1"/>
                </a:solidFill>
              </a:rPr>
              <a:t>ymddygiad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ymddangos</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ufudd</a:t>
            </a:r>
            <a:r>
              <a:rPr lang="en-GB" dirty="0">
                <a:solidFill>
                  <a:schemeClr val="bg1"/>
                </a:solidFill>
              </a:rPr>
              <a:t>. </a:t>
            </a:r>
          </a:p>
          <a:p>
            <a:pPr>
              <a:buNone/>
            </a:pPr>
            <a:r>
              <a:rPr lang="en-GB" dirty="0" err="1">
                <a:solidFill>
                  <a:schemeClr val="bg1"/>
                </a:solidFill>
              </a:rPr>
              <a:t>Pwynt</a:t>
            </a:r>
            <a:r>
              <a:rPr lang="en-GB" dirty="0">
                <a:solidFill>
                  <a:schemeClr val="bg1"/>
                </a:solidFill>
              </a:rPr>
              <a:t> </a:t>
            </a:r>
            <a:r>
              <a:rPr lang="en-GB" dirty="0" err="1">
                <a:solidFill>
                  <a:schemeClr val="bg1"/>
                </a:solidFill>
              </a:rPr>
              <a:t>Allweddol</a:t>
            </a:r>
            <a:endParaRPr lang="en-GB" dirty="0">
              <a:solidFill>
                <a:schemeClr val="bg1"/>
              </a:solidFill>
            </a:endParaRPr>
          </a:p>
          <a:p>
            <a:pPr>
              <a:buNone/>
            </a:pPr>
            <a:r>
              <a:rPr lang="en-GB" dirty="0" err="1">
                <a:solidFill>
                  <a:schemeClr val="bg1"/>
                </a:solidFill>
              </a:rPr>
              <a:t>Nid</a:t>
            </a:r>
            <a:r>
              <a:rPr lang="en-GB" dirty="0">
                <a:solidFill>
                  <a:schemeClr val="bg1"/>
                </a:solidFill>
              </a:rPr>
              <a:t> </a:t>
            </a:r>
            <a:r>
              <a:rPr lang="en-GB" dirty="0" err="1">
                <a:solidFill>
                  <a:schemeClr val="bg1"/>
                </a:solidFill>
              </a:rPr>
              <a:t>yw</a:t>
            </a:r>
            <a:r>
              <a:rPr lang="en-GB" dirty="0">
                <a:solidFill>
                  <a:schemeClr val="bg1"/>
                </a:solidFill>
              </a:rPr>
              <a:t> </a:t>
            </a:r>
            <a:r>
              <a:rPr lang="en-GB" dirty="0" err="1">
                <a:solidFill>
                  <a:schemeClr val="bg1"/>
                </a:solidFill>
              </a:rPr>
              <a:t>myfyriwr</a:t>
            </a:r>
            <a:r>
              <a:rPr lang="en-GB" dirty="0">
                <a:solidFill>
                  <a:schemeClr val="bg1"/>
                </a:solidFill>
              </a:rPr>
              <a:t> </a:t>
            </a:r>
            <a:r>
              <a:rPr lang="en-GB" dirty="0" err="1">
                <a:solidFill>
                  <a:schemeClr val="bg1"/>
                </a:solidFill>
              </a:rPr>
              <a:t>tawel</a:t>
            </a:r>
            <a:r>
              <a:rPr lang="en-GB" dirty="0">
                <a:solidFill>
                  <a:schemeClr val="bg1"/>
                </a:solidFill>
              </a:rPr>
              <a:t> o </a:t>
            </a:r>
            <a:r>
              <a:rPr lang="en-GB" dirty="0" err="1">
                <a:solidFill>
                  <a:schemeClr val="bg1"/>
                </a:solidFill>
              </a:rPr>
              <a:t>reidrwydd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fyfyriwr</a:t>
            </a:r>
            <a:r>
              <a:rPr lang="en-GB" dirty="0">
                <a:solidFill>
                  <a:schemeClr val="bg1"/>
                </a:solidFill>
              </a:rPr>
              <a:t> </a:t>
            </a:r>
            <a:r>
              <a:rPr lang="en-GB" dirty="0" err="1">
                <a:solidFill>
                  <a:schemeClr val="bg1"/>
                </a:solidFill>
              </a:rPr>
              <a:t>ffyniannus</a:t>
            </a:r>
            <a:r>
              <a:rPr lang="en-GB" b="1" dirty="0">
                <a:solidFill>
                  <a:schemeClr val="bg1"/>
                </a:solidFill>
              </a:rPr>
              <a:t>.</a:t>
            </a:r>
            <a:endParaRPr lang="en-GB" dirty="0">
              <a:solidFill>
                <a:schemeClr val="bg1"/>
              </a:solidFill>
            </a:endParaRPr>
          </a:p>
        </p:txBody>
      </p:sp>
      <p:sp>
        <p:nvSpPr>
          <p:cNvPr id="9" name="TextBox 8">
            <a:extLst>
              <a:ext uri="{FF2B5EF4-FFF2-40B4-BE49-F238E27FC236}">
                <a16:creationId xmlns:a16="http://schemas.microsoft.com/office/drawing/2014/main" id="{D1A1A0DF-70DB-80AC-8561-8385598848C9}"/>
              </a:ext>
            </a:extLst>
          </p:cNvPr>
          <p:cNvSpPr txBox="1"/>
          <p:nvPr/>
        </p:nvSpPr>
        <p:spPr>
          <a:xfrm>
            <a:off x="0" y="3718679"/>
            <a:ext cx="5988458" cy="3416320"/>
          </a:xfrm>
          <a:prstGeom prst="rect">
            <a:avLst/>
          </a:prstGeom>
          <a:solidFill>
            <a:schemeClr val="accent1">
              <a:lumMod val="60000"/>
              <a:lumOff val="40000"/>
            </a:schemeClr>
          </a:solidFill>
        </p:spPr>
        <p:txBody>
          <a:bodyPr wrap="square">
            <a:spAutoFit/>
          </a:bodyPr>
          <a:lstStyle/>
          <a:p>
            <a:pPr>
              <a:buNone/>
            </a:pPr>
            <a:r>
              <a:rPr lang="en-GB" b="1" dirty="0"/>
              <a:t>6. </a:t>
            </a:r>
            <a:r>
              <a:rPr lang="en-GB" b="1" dirty="0" err="1"/>
              <a:t>Gwerthfawrogi</a:t>
            </a:r>
            <a:r>
              <a:rPr lang="en-GB" b="1" dirty="0"/>
              <a:t> </a:t>
            </a:r>
            <a:r>
              <a:rPr lang="en-GB" b="1" dirty="0" err="1"/>
              <a:t>Amrywiaeth</a:t>
            </a:r>
            <a:r>
              <a:rPr lang="en-GB" b="1" dirty="0"/>
              <a:t> </a:t>
            </a:r>
            <a:r>
              <a:rPr lang="en-GB" b="1" dirty="0" err="1"/>
              <a:t>Ddiwylliannol</a:t>
            </a:r>
            <a:r>
              <a:rPr lang="en-GB" b="1" dirty="0"/>
              <a:t> ac </a:t>
            </a:r>
            <a:r>
              <a:rPr lang="en-GB" b="1" dirty="0" err="1"/>
              <a:t>Ieithyddol</a:t>
            </a:r>
            <a:endParaRPr lang="en-GB" b="1" dirty="0"/>
          </a:p>
          <a:p>
            <a:pPr>
              <a:buNone/>
            </a:pPr>
            <a:r>
              <a:rPr lang="en-GB" dirty="0"/>
              <a:t>Gall </a:t>
            </a:r>
            <a:r>
              <a:rPr lang="en-GB" dirty="0" err="1"/>
              <a:t>dysgwyr</a:t>
            </a:r>
            <a:r>
              <a:rPr lang="en-GB" dirty="0"/>
              <a:t> </a:t>
            </a:r>
            <a:r>
              <a:rPr lang="en-GB" dirty="0" err="1"/>
              <a:t>amlieithog</a:t>
            </a:r>
            <a:r>
              <a:rPr lang="en-GB" dirty="0"/>
              <a:t> </a:t>
            </a:r>
            <a:r>
              <a:rPr lang="en-GB" dirty="0" err="1"/>
              <a:t>gael</a:t>
            </a:r>
            <a:r>
              <a:rPr lang="en-GB" dirty="0"/>
              <a:t> </a:t>
            </a:r>
            <a:r>
              <a:rPr lang="en-GB" dirty="0" err="1"/>
              <a:t>eu</a:t>
            </a:r>
            <a:r>
              <a:rPr lang="en-GB" dirty="0"/>
              <a:t>:</a:t>
            </a:r>
          </a:p>
          <a:p>
            <a:pPr>
              <a:buNone/>
            </a:pPr>
            <a:r>
              <a:rPr lang="en-GB" dirty="0" err="1"/>
              <a:t>Canfod</a:t>
            </a:r>
            <a:r>
              <a:rPr lang="en-GB" dirty="0"/>
              <a:t> </a:t>
            </a:r>
            <a:r>
              <a:rPr lang="en-GB" dirty="0" err="1"/>
              <a:t>ar</a:t>
            </a:r>
            <a:r>
              <a:rPr lang="en-GB" dirty="0"/>
              <a:t> gam </a:t>
            </a:r>
            <a:r>
              <a:rPr lang="en-GB" dirty="0" err="1"/>
              <a:t>fel</a:t>
            </a:r>
            <a:r>
              <a:rPr lang="en-GB" dirty="0"/>
              <a:t> </a:t>
            </a:r>
            <a:r>
              <a:rPr lang="en-GB" dirty="0" err="1"/>
              <a:t>rhai</a:t>
            </a:r>
            <a:r>
              <a:rPr lang="en-GB" dirty="0"/>
              <a:t> </a:t>
            </a:r>
            <a:r>
              <a:rPr lang="en-GB" dirty="0" err="1"/>
              <a:t>sydd</a:t>
            </a:r>
            <a:r>
              <a:rPr lang="en-GB" dirty="0"/>
              <a:t> ag </a:t>
            </a:r>
            <a:r>
              <a:rPr lang="en-GB" dirty="0" err="1"/>
              <a:t>anawsterau</a:t>
            </a:r>
            <a:r>
              <a:rPr lang="en-GB" dirty="0"/>
              <a:t> </a:t>
            </a:r>
            <a:r>
              <a:rPr lang="en-GB" dirty="0" err="1"/>
              <a:t>dysgu</a:t>
            </a:r>
            <a:r>
              <a:rPr lang="en-GB" dirty="0"/>
              <a:t>.</a:t>
            </a:r>
          </a:p>
          <a:p>
            <a:pPr>
              <a:buNone/>
            </a:pPr>
            <a:r>
              <a:rPr lang="en-GB" dirty="0"/>
              <a:t>Cael </a:t>
            </a:r>
            <a:r>
              <a:rPr lang="en-GB" dirty="0" err="1"/>
              <a:t>eu</a:t>
            </a:r>
            <a:r>
              <a:rPr lang="en-GB" dirty="0"/>
              <a:t> </a:t>
            </a:r>
            <a:r>
              <a:rPr lang="en-GB" dirty="0" err="1"/>
              <a:t>hanwybyddu</a:t>
            </a:r>
            <a:r>
              <a:rPr lang="en-GB" dirty="0"/>
              <a:t> </a:t>
            </a:r>
            <a:r>
              <a:rPr lang="en-GB" dirty="0" err="1"/>
              <a:t>oherwydd</a:t>
            </a:r>
            <a:r>
              <a:rPr lang="en-GB" dirty="0"/>
              <a:t> bod </a:t>
            </a:r>
            <a:r>
              <a:rPr lang="en-GB" dirty="0" err="1"/>
              <a:t>anawsterau'n</a:t>
            </a:r>
            <a:r>
              <a:rPr lang="en-GB" dirty="0"/>
              <a:t> </a:t>
            </a:r>
            <a:r>
              <a:rPr lang="en-GB" dirty="0" err="1"/>
              <a:t>cael</a:t>
            </a:r>
            <a:r>
              <a:rPr lang="en-GB" dirty="0"/>
              <a:t> </a:t>
            </a:r>
            <a:r>
              <a:rPr lang="en-GB" dirty="0" err="1"/>
              <a:t>eu</a:t>
            </a:r>
            <a:r>
              <a:rPr lang="en-GB" dirty="0"/>
              <a:t> </a:t>
            </a:r>
            <a:r>
              <a:rPr lang="en-GB" dirty="0" err="1"/>
              <a:t>priodoli</a:t>
            </a:r>
            <a:r>
              <a:rPr lang="en-GB" dirty="0"/>
              <a:t> </a:t>
            </a:r>
            <a:r>
              <a:rPr lang="en-GB" dirty="0" err="1"/>
              <a:t>i</a:t>
            </a:r>
            <a:r>
              <a:rPr lang="en-GB" dirty="0"/>
              <a:t> </a:t>
            </a:r>
            <a:r>
              <a:rPr lang="en-GB" dirty="0" err="1"/>
              <a:t>gaffael</a:t>
            </a:r>
            <a:r>
              <a:rPr lang="en-GB" dirty="0"/>
              <a:t> </a:t>
            </a:r>
            <a:r>
              <a:rPr lang="en-GB" dirty="0" err="1"/>
              <a:t>iaith</a:t>
            </a:r>
            <a:r>
              <a:rPr lang="en-GB" dirty="0"/>
              <a:t> </a:t>
            </a:r>
            <a:r>
              <a:rPr lang="en-GB" dirty="0" err="1"/>
              <a:t>yn</a:t>
            </a:r>
            <a:r>
              <a:rPr lang="en-GB" dirty="0"/>
              <a:t> </a:t>
            </a:r>
            <a:r>
              <a:rPr lang="en-GB" dirty="0" err="1"/>
              <a:t>unig</a:t>
            </a:r>
            <a:r>
              <a:rPr lang="en-GB" dirty="0"/>
              <a:t>.</a:t>
            </a:r>
          </a:p>
          <a:p>
            <a:pPr>
              <a:buNone/>
            </a:pPr>
            <a:r>
              <a:rPr lang="en-GB" b="1" dirty="0"/>
              <a:t>Gall </a:t>
            </a:r>
            <a:r>
              <a:rPr lang="en-GB" b="1" dirty="0" err="1"/>
              <a:t>ysgolion</a:t>
            </a:r>
            <a:r>
              <a:rPr lang="en-GB" b="1" dirty="0"/>
              <a:t>:</a:t>
            </a:r>
          </a:p>
          <a:p>
            <a:pPr>
              <a:buNone/>
            </a:pPr>
            <a:r>
              <a:rPr lang="en-GB" dirty="0" err="1"/>
              <a:t>Defnyddio</a:t>
            </a:r>
            <a:r>
              <a:rPr lang="en-GB" dirty="0"/>
              <a:t> </a:t>
            </a:r>
            <a:r>
              <a:rPr lang="en-GB" dirty="0" err="1"/>
              <a:t>arferion</a:t>
            </a:r>
            <a:r>
              <a:rPr lang="en-GB" dirty="0"/>
              <a:t> </a:t>
            </a:r>
            <a:r>
              <a:rPr lang="en-GB" dirty="0" err="1"/>
              <a:t>asesu</a:t>
            </a:r>
            <a:r>
              <a:rPr lang="en-GB" dirty="0"/>
              <a:t> </a:t>
            </a:r>
            <a:r>
              <a:rPr lang="en-GB" dirty="0" err="1"/>
              <a:t>sy'n</a:t>
            </a:r>
            <a:r>
              <a:rPr lang="en-GB" dirty="0"/>
              <a:t> </a:t>
            </a:r>
            <a:r>
              <a:rPr lang="en-GB" dirty="0" err="1"/>
              <a:t>ymatebol</a:t>
            </a:r>
            <a:r>
              <a:rPr lang="en-GB" dirty="0"/>
              <a:t> </a:t>
            </a:r>
            <a:r>
              <a:rPr lang="en-GB" dirty="0" err="1"/>
              <a:t>i</a:t>
            </a:r>
            <a:r>
              <a:rPr lang="en-GB" dirty="0"/>
              <a:t> </a:t>
            </a:r>
            <a:r>
              <a:rPr lang="en-GB" dirty="0" err="1"/>
              <a:t>ddiwylliant</a:t>
            </a:r>
            <a:r>
              <a:rPr lang="en-GB" dirty="0"/>
              <a:t>.</a:t>
            </a:r>
          </a:p>
          <a:p>
            <a:pPr>
              <a:buNone/>
            </a:pPr>
            <a:r>
              <a:rPr lang="en-GB" dirty="0" err="1"/>
              <a:t>Cynnwys</a:t>
            </a:r>
            <a:r>
              <a:rPr lang="en-GB" dirty="0"/>
              <a:t> </a:t>
            </a:r>
            <a:r>
              <a:rPr lang="en-GB" dirty="0" err="1"/>
              <a:t>dehonglwyr</a:t>
            </a:r>
            <a:r>
              <a:rPr lang="en-GB" dirty="0"/>
              <a:t> a </a:t>
            </a:r>
            <a:r>
              <a:rPr lang="en-GB" dirty="0" err="1"/>
              <a:t>chyfryngwyr</a:t>
            </a:r>
            <a:r>
              <a:rPr lang="en-GB" dirty="0"/>
              <a:t> </a:t>
            </a:r>
            <a:r>
              <a:rPr lang="en-GB" dirty="0" err="1"/>
              <a:t>diwylliannol</a:t>
            </a:r>
            <a:r>
              <a:rPr lang="en-GB" dirty="0"/>
              <a:t>.</a:t>
            </a:r>
          </a:p>
          <a:p>
            <a:pPr>
              <a:buNone/>
            </a:pPr>
            <a:r>
              <a:rPr lang="en-GB" dirty="0" err="1"/>
              <a:t>Osgoi</a:t>
            </a:r>
            <a:r>
              <a:rPr lang="en-GB" dirty="0"/>
              <a:t> </a:t>
            </a:r>
            <a:r>
              <a:rPr lang="en-GB" dirty="0" err="1"/>
              <a:t>tybio</a:t>
            </a:r>
            <a:r>
              <a:rPr lang="en-GB" dirty="0"/>
              <a:t> bod </a:t>
            </a:r>
            <a:r>
              <a:rPr lang="en-GB" dirty="0" err="1"/>
              <a:t>gwahaniaeth</a:t>
            </a:r>
            <a:r>
              <a:rPr lang="en-GB" dirty="0"/>
              <a:t> </a:t>
            </a:r>
            <a:r>
              <a:rPr lang="en-GB" dirty="0" err="1"/>
              <a:t>iaith</a:t>
            </a:r>
            <a:r>
              <a:rPr lang="en-GB" dirty="0"/>
              <a:t> </a:t>
            </a:r>
            <a:r>
              <a:rPr lang="en-GB" dirty="0" err="1"/>
              <a:t>yn</a:t>
            </a:r>
            <a:r>
              <a:rPr lang="en-GB" dirty="0"/>
              <a:t> </a:t>
            </a:r>
            <a:r>
              <a:rPr lang="en-GB" dirty="0" err="1"/>
              <a:t>hafal</a:t>
            </a:r>
            <a:r>
              <a:rPr lang="en-GB" dirty="0"/>
              <a:t> </a:t>
            </a:r>
            <a:r>
              <a:rPr lang="en-GB" dirty="0" err="1"/>
              <a:t>i</a:t>
            </a:r>
            <a:r>
              <a:rPr lang="en-GB" dirty="0"/>
              <a:t> </a:t>
            </a:r>
            <a:r>
              <a:rPr lang="en-GB" dirty="0" err="1"/>
              <a:t>ddiffyg</a:t>
            </a:r>
            <a:r>
              <a:rPr lang="en-GB" dirty="0"/>
              <a:t> </a:t>
            </a:r>
            <a:r>
              <a:rPr lang="en-GB" dirty="0" err="1"/>
              <a:t>gwybyddol</a:t>
            </a:r>
            <a:r>
              <a:rPr lang="en-GB" dirty="0"/>
              <a:t>.</a:t>
            </a:r>
          </a:p>
          <a:p>
            <a:pPr>
              <a:buNone/>
            </a:pPr>
            <a:r>
              <a:rPr lang="en-GB" dirty="0" err="1"/>
              <a:t>Gweithio</a:t>
            </a:r>
            <a:r>
              <a:rPr lang="en-GB" dirty="0"/>
              <a:t> </a:t>
            </a:r>
            <a:r>
              <a:rPr lang="en-GB" dirty="0" err="1"/>
              <a:t>ar</a:t>
            </a:r>
            <a:r>
              <a:rPr lang="en-GB" dirty="0"/>
              <a:t> y </a:t>
            </a:r>
            <a:r>
              <a:rPr lang="en-GB" dirty="0" err="1"/>
              <a:t>cyd</a:t>
            </a:r>
            <a:r>
              <a:rPr lang="en-GB" dirty="0"/>
              <a:t> â </a:t>
            </a:r>
            <a:r>
              <a:rPr lang="en-GB" dirty="0" err="1"/>
              <a:t>theuluoedd</a:t>
            </a:r>
            <a:r>
              <a:rPr lang="en-GB" dirty="0"/>
              <a:t>.</a:t>
            </a:r>
          </a:p>
        </p:txBody>
      </p:sp>
      <p:sp>
        <p:nvSpPr>
          <p:cNvPr id="11" name="TextBox 10">
            <a:extLst>
              <a:ext uri="{FF2B5EF4-FFF2-40B4-BE49-F238E27FC236}">
                <a16:creationId xmlns:a16="http://schemas.microsoft.com/office/drawing/2014/main" id="{22E8FFB1-043D-47E1-6E82-225E7FE0A0E1}"/>
              </a:ext>
            </a:extLst>
          </p:cNvPr>
          <p:cNvSpPr txBox="1"/>
          <p:nvPr/>
        </p:nvSpPr>
        <p:spPr>
          <a:xfrm>
            <a:off x="5988456" y="4524315"/>
            <a:ext cx="6203544" cy="2308324"/>
          </a:xfrm>
          <a:prstGeom prst="rect">
            <a:avLst/>
          </a:prstGeom>
          <a:solidFill>
            <a:schemeClr val="accent2"/>
          </a:solidFill>
        </p:spPr>
        <p:txBody>
          <a:bodyPr wrap="square">
            <a:spAutoFit/>
          </a:bodyPr>
          <a:lstStyle/>
          <a:p>
            <a:pPr>
              <a:buNone/>
            </a:pPr>
            <a:r>
              <a:rPr lang="en-GB" b="1" dirty="0">
                <a:solidFill>
                  <a:schemeClr val="bg1"/>
                </a:solidFill>
              </a:rPr>
              <a:t>7. </a:t>
            </a:r>
            <a:r>
              <a:rPr lang="en-GB" b="1" dirty="0" err="1">
                <a:solidFill>
                  <a:schemeClr val="bg1"/>
                </a:solidFill>
              </a:rPr>
              <a:t>Gwrando</a:t>
            </a:r>
            <a:r>
              <a:rPr lang="en-GB" b="1" dirty="0">
                <a:solidFill>
                  <a:schemeClr val="bg1"/>
                </a:solidFill>
              </a:rPr>
              <a:t> </a:t>
            </a:r>
            <a:r>
              <a:rPr lang="en-GB" b="1" dirty="0" err="1">
                <a:solidFill>
                  <a:schemeClr val="bg1"/>
                </a:solidFill>
              </a:rPr>
              <a:t>ar</a:t>
            </a:r>
            <a:r>
              <a:rPr lang="en-GB" b="1" dirty="0">
                <a:solidFill>
                  <a:schemeClr val="bg1"/>
                </a:solidFill>
              </a:rPr>
              <a:t> Lais y </a:t>
            </a:r>
            <a:r>
              <a:rPr lang="en-GB" b="1" dirty="0" err="1">
                <a:solidFill>
                  <a:schemeClr val="bg1"/>
                </a:solidFill>
              </a:rPr>
              <a:t>Disgybl</a:t>
            </a:r>
            <a:endParaRPr lang="en-GB" b="1" dirty="0">
              <a:solidFill>
                <a:schemeClr val="bg1"/>
              </a:solidFill>
            </a:endParaRPr>
          </a:p>
          <a:p>
            <a:pPr>
              <a:buNone/>
            </a:pPr>
            <a:r>
              <a:rPr lang="en-GB" dirty="0">
                <a:solidFill>
                  <a:schemeClr val="bg1"/>
                </a:solidFill>
              </a:rPr>
              <a:t>Mae </a:t>
            </a:r>
            <a:r>
              <a:rPr lang="en-GB" dirty="0" err="1">
                <a:solidFill>
                  <a:schemeClr val="bg1"/>
                </a:solidFill>
              </a:rPr>
              <a:t>dulliau</a:t>
            </a:r>
            <a:r>
              <a:rPr lang="en-GB" dirty="0">
                <a:solidFill>
                  <a:schemeClr val="bg1"/>
                </a:solidFill>
              </a:rPr>
              <a:t> </a:t>
            </a:r>
            <a:r>
              <a:rPr lang="en-GB" dirty="0" err="1">
                <a:solidFill>
                  <a:schemeClr val="bg1"/>
                </a:solidFill>
              </a:rPr>
              <a:t>rhyngadrannol</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gofyn</a:t>
            </a:r>
            <a:r>
              <a:rPr lang="en-GB" dirty="0">
                <a:solidFill>
                  <a:schemeClr val="bg1"/>
                </a:solidFill>
              </a:rPr>
              <a:t> am </a:t>
            </a:r>
            <a:r>
              <a:rPr lang="en-GB" dirty="0" err="1">
                <a:solidFill>
                  <a:schemeClr val="bg1"/>
                </a:solidFill>
              </a:rPr>
              <a:t>symud</a:t>
            </a:r>
            <a:r>
              <a:rPr lang="en-GB" dirty="0">
                <a:solidFill>
                  <a:schemeClr val="bg1"/>
                </a:solidFill>
              </a:rPr>
              <a:t> y </a:t>
            </a:r>
            <a:r>
              <a:rPr lang="en-GB" dirty="0" err="1">
                <a:solidFill>
                  <a:schemeClr val="bg1"/>
                </a:solidFill>
              </a:rPr>
              <a:t>tu</a:t>
            </a:r>
            <a:r>
              <a:rPr lang="en-GB" dirty="0">
                <a:solidFill>
                  <a:schemeClr val="bg1"/>
                </a:solidFill>
              </a:rPr>
              <a:t> </a:t>
            </a:r>
            <a:r>
              <a:rPr lang="en-GB" dirty="0" err="1">
                <a:solidFill>
                  <a:schemeClr val="bg1"/>
                </a:solidFill>
              </a:rPr>
              <a:t>hwnt</a:t>
            </a:r>
            <a:r>
              <a:rPr lang="en-GB" dirty="0">
                <a:solidFill>
                  <a:schemeClr val="bg1"/>
                </a:solidFill>
              </a:rPr>
              <a:t> </a:t>
            </a:r>
            <a:r>
              <a:rPr lang="en-GB" dirty="0" err="1">
                <a:solidFill>
                  <a:schemeClr val="bg1"/>
                </a:solidFill>
              </a:rPr>
              <a:t>i</a:t>
            </a:r>
            <a:r>
              <a:rPr lang="en-GB" dirty="0">
                <a:solidFill>
                  <a:schemeClr val="bg1"/>
                </a:solidFill>
              </a:rPr>
              <a:t> </a:t>
            </a:r>
            <a:r>
              <a:rPr lang="en-GB" dirty="0" err="1">
                <a:solidFill>
                  <a:schemeClr val="bg1"/>
                </a:solidFill>
              </a:rPr>
              <a:t>ragdybiaethau</a:t>
            </a:r>
            <a:r>
              <a:rPr lang="en-GB" dirty="0">
                <a:solidFill>
                  <a:schemeClr val="bg1"/>
                </a:solidFill>
              </a:rPr>
              <a:t>.</a:t>
            </a:r>
          </a:p>
          <a:p>
            <a:pPr>
              <a:buNone/>
            </a:pPr>
            <a:r>
              <a:rPr lang="en-GB" b="1" dirty="0">
                <a:solidFill>
                  <a:schemeClr val="bg1"/>
                </a:solidFill>
              </a:rPr>
              <a:t>Gall </a:t>
            </a:r>
            <a:r>
              <a:rPr lang="en-GB" b="1" dirty="0" err="1">
                <a:solidFill>
                  <a:schemeClr val="bg1"/>
                </a:solidFill>
              </a:rPr>
              <a:t>ysgolion</a:t>
            </a:r>
            <a:r>
              <a:rPr lang="en-GB" b="1" dirty="0">
                <a:solidFill>
                  <a:schemeClr val="bg1"/>
                </a:solidFill>
              </a:rPr>
              <a:t>:</a:t>
            </a:r>
          </a:p>
          <a:p>
            <a:pPr>
              <a:buNone/>
            </a:pPr>
            <a:r>
              <a:rPr lang="en-GB" dirty="0" err="1">
                <a:solidFill>
                  <a:schemeClr val="bg1"/>
                </a:solidFill>
              </a:rPr>
              <a:t>Gynnwys</a:t>
            </a:r>
            <a:r>
              <a:rPr lang="en-GB" dirty="0">
                <a:solidFill>
                  <a:schemeClr val="bg1"/>
                </a:solidFill>
              </a:rPr>
              <a:t> </a:t>
            </a:r>
            <a:r>
              <a:rPr lang="en-GB" dirty="0" err="1">
                <a:solidFill>
                  <a:schemeClr val="bg1"/>
                </a:solidFill>
              </a:rPr>
              <a:t>disgyblion</a:t>
            </a:r>
            <a:r>
              <a:rPr lang="en-GB" dirty="0">
                <a:solidFill>
                  <a:schemeClr val="bg1"/>
                </a:solidFill>
              </a:rPr>
              <a:t> </a:t>
            </a:r>
            <a:r>
              <a:rPr lang="en-GB" dirty="0" err="1">
                <a:solidFill>
                  <a:schemeClr val="bg1"/>
                </a:solidFill>
              </a:rPr>
              <a:t>wrth</a:t>
            </a:r>
            <a:r>
              <a:rPr lang="en-GB" dirty="0">
                <a:solidFill>
                  <a:schemeClr val="bg1"/>
                </a:solidFill>
              </a:rPr>
              <a:t> </a:t>
            </a:r>
            <a:r>
              <a:rPr lang="en-GB" dirty="0" err="1">
                <a:solidFill>
                  <a:schemeClr val="bg1"/>
                </a:solidFill>
              </a:rPr>
              <a:t>gynllunio</a:t>
            </a:r>
            <a:r>
              <a:rPr lang="en-GB" dirty="0">
                <a:solidFill>
                  <a:schemeClr val="bg1"/>
                </a:solidFill>
              </a:rPr>
              <a:t> </a:t>
            </a:r>
            <a:r>
              <a:rPr lang="en-GB" dirty="0" err="1">
                <a:solidFill>
                  <a:schemeClr val="bg1"/>
                </a:solidFill>
              </a:rPr>
              <a:t>cymorth</a:t>
            </a:r>
            <a:r>
              <a:rPr lang="en-GB" dirty="0">
                <a:solidFill>
                  <a:schemeClr val="bg1"/>
                </a:solidFill>
              </a:rPr>
              <a:t>.</a:t>
            </a:r>
          </a:p>
          <a:p>
            <a:pPr>
              <a:buNone/>
            </a:pPr>
            <a:r>
              <a:rPr lang="en-GB" dirty="0" err="1">
                <a:solidFill>
                  <a:schemeClr val="bg1"/>
                </a:solidFill>
              </a:rPr>
              <a:t>Sefydlu</a:t>
            </a:r>
            <a:r>
              <a:rPr lang="en-GB" dirty="0">
                <a:solidFill>
                  <a:schemeClr val="bg1"/>
                </a:solidFill>
              </a:rPr>
              <a:t> </a:t>
            </a:r>
            <a:r>
              <a:rPr lang="en-GB" dirty="0" err="1">
                <a:solidFill>
                  <a:schemeClr val="bg1"/>
                </a:solidFill>
              </a:rPr>
              <a:t>grwpiau</a:t>
            </a:r>
            <a:r>
              <a:rPr lang="en-GB" dirty="0">
                <a:solidFill>
                  <a:schemeClr val="bg1"/>
                </a:solidFill>
              </a:rPr>
              <a:t> </a:t>
            </a:r>
            <a:r>
              <a:rPr lang="en-GB" dirty="0" err="1">
                <a:solidFill>
                  <a:schemeClr val="bg1"/>
                </a:solidFill>
              </a:rPr>
              <a:t>cynghorol</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niwro-amrywiaeth</a:t>
            </a:r>
            <a:r>
              <a:rPr lang="en-GB" dirty="0">
                <a:solidFill>
                  <a:schemeClr val="bg1"/>
                </a:solidFill>
              </a:rPr>
              <a:t>.</a:t>
            </a:r>
          </a:p>
          <a:p>
            <a:pPr>
              <a:buNone/>
            </a:pPr>
            <a:r>
              <a:rPr lang="en-GB" dirty="0" err="1">
                <a:solidFill>
                  <a:schemeClr val="bg1"/>
                </a:solidFill>
              </a:rPr>
              <a:t>Defnyddio</a:t>
            </a:r>
            <a:r>
              <a:rPr lang="en-GB" dirty="0">
                <a:solidFill>
                  <a:schemeClr val="bg1"/>
                </a:solidFill>
              </a:rPr>
              <a:t> </a:t>
            </a:r>
            <a:r>
              <a:rPr lang="en-GB" dirty="0" err="1">
                <a:solidFill>
                  <a:schemeClr val="bg1"/>
                </a:solidFill>
              </a:rPr>
              <a:t>dulliau</a:t>
            </a:r>
            <a:r>
              <a:rPr lang="en-GB" dirty="0">
                <a:solidFill>
                  <a:schemeClr val="bg1"/>
                </a:solidFill>
              </a:rPr>
              <a:t> </a:t>
            </a:r>
            <a:r>
              <a:rPr lang="en-GB" dirty="0" err="1">
                <a:solidFill>
                  <a:schemeClr val="bg1"/>
                </a:solidFill>
              </a:rPr>
              <a:t>cyfranogol</a:t>
            </a:r>
            <a:r>
              <a:rPr lang="en-GB" dirty="0">
                <a:solidFill>
                  <a:schemeClr val="bg1"/>
                </a:solidFill>
              </a:rPr>
              <a:t> o ran </a:t>
            </a:r>
            <a:r>
              <a:rPr lang="en-GB" dirty="0" err="1">
                <a:solidFill>
                  <a:schemeClr val="bg1"/>
                </a:solidFill>
              </a:rPr>
              <a:t>cynhwysiant</a:t>
            </a:r>
            <a:r>
              <a:rPr lang="en-GB" dirty="0">
                <a:solidFill>
                  <a:schemeClr val="bg1"/>
                </a:solidFill>
              </a:rPr>
              <a:t>.</a:t>
            </a:r>
          </a:p>
          <a:p>
            <a:pPr>
              <a:buNone/>
            </a:pPr>
            <a:r>
              <a:rPr lang="en-GB" dirty="0" err="1">
                <a:solidFill>
                  <a:schemeClr val="bg1"/>
                </a:solidFill>
              </a:rPr>
              <a:t>Cydnabod</a:t>
            </a:r>
            <a:r>
              <a:rPr lang="en-GB" dirty="0">
                <a:solidFill>
                  <a:schemeClr val="bg1"/>
                </a:solidFill>
              </a:rPr>
              <a:t> </a:t>
            </a:r>
            <a:r>
              <a:rPr lang="en-GB" dirty="0" err="1">
                <a:solidFill>
                  <a:schemeClr val="bg1"/>
                </a:solidFill>
              </a:rPr>
              <a:t>profiad</a:t>
            </a:r>
            <a:r>
              <a:rPr lang="en-GB" dirty="0">
                <a:solidFill>
                  <a:schemeClr val="bg1"/>
                </a:solidFill>
              </a:rPr>
              <a:t> </a:t>
            </a:r>
            <a:r>
              <a:rPr lang="en-GB" dirty="0" err="1">
                <a:solidFill>
                  <a:schemeClr val="bg1"/>
                </a:solidFill>
              </a:rPr>
              <a:t>bywyd</a:t>
            </a:r>
            <a:r>
              <a:rPr lang="en-GB" dirty="0">
                <a:solidFill>
                  <a:schemeClr val="bg1"/>
                </a:solidFill>
              </a:rPr>
              <a:t> </a:t>
            </a:r>
            <a:r>
              <a:rPr lang="en-GB" dirty="0" err="1">
                <a:solidFill>
                  <a:schemeClr val="bg1"/>
                </a:solidFill>
              </a:rPr>
              <a:t>fel</a:t>
            </a:r>
            <a:r>
              <a:rPr lang="en-GB" dirty="0">
                <a:solidFill>
                  <a:schemeClr val="bg1"/>
                </a:solidFill>
              </a:rPr>
              <a:t> </a:t>
            </a:r>
            <a:r>
              <a:rPr lang="en-GB" dirty="0" err="1">
                <a:solidFill>
                  <a:schemeClr val="bg1"/>
                </a:solidFill>
              </a:rPr>
              <a:t>arbenigedd</a:t>
            </a:r>
            <a:r>
              <a:rPr lang="en-GB" dirty="0">
                <a:solidFill>
                  <a:schemeClr val="bg1"/>
                </a:solidFill>
              </a:rPr>
              <a:t>.</a:t>
            </a:r>
          </a:p>
        </p:txBody>
      </p:sp>
    </p:spTree>
    <p:extLst>
      <p:ext uri="{BB962C8B-B14F-4D97-AF65-F5344CB8AC3E}">
        <p14:creationId xmlns:p14="http://schemas.microsoft.com/office/powerpoint/2010/main" val="2711172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BD8D3-001D-526D-C7CE-3A62C488C40E}"/>
            </a:ext>
          </a:extLst>
        </p:cNvPr>
        <p:cNvGrpSpPr/>
        <p:nvPr/>
      </p:nvGrpSpPr>
      <p:grpSpPr>
        <a:xfrm>
          <a:off x="0" y="0"/>
          <a:ext cx="0" cy="0"/>
          <a:chOff x="0" y="0"/>
          <a:chExt cx="0" cy="0"/>
        </a:xfrm>
      </p:grpSpPr>
      <p:sp>
        <p:nvSpPr>
          <p:cNvPr id="15" name="Freeform: Shape 14">
            <a:extLst>
              <a:ext uri="{FF2B5EF4-FFF2-40B4-BE49-F238E27FC236}">
                <a16:creationId xmlns:a16="http://schemas.microsoft.com/office/drawing/2014/main" id="{69161E8C-0C9B-156E-B134-B5F00CC6850A}"/>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0299341E-8A75-FB29-B23E-A37CB712745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3" name="TextBox 2">
            <a:extLst>
              <a:ext uri="{FF2B5EF4-FFF2-40B4-BE49-F238E27FC236}">
                <a16:creationId xmlns:a16="http://schemas.microsoft.com/office/drawing/2014/main" id="{8BAC986D-9A1F-72A1-0DFC-FB19F44B39F6}"/>
              </a:ext>
            </a:extLst>
          </p:cNvPr>
          <p:cNvSpPr txBox="1"/>
          <p:nvPr/>
        </p:nvSpPr>
        <p:spPr>
          <a:xfrm>
            <a:off x="159103" y="101450"/>
            <a:ext cx="8120354" cy="4524315"/>
          </a:xfrm>
          <a:prstGeom prst="rect">
            <a:avLst/>
          </a:prstGeom>
          <a:solidFill>
            <a:schemeClr val="accent1">
              <a:lumMod val="40000"/>
              <a:lumOff val="60000"/>
            </a:schemeClr>
          </a:solidFill>
        </p:spPr>
        <p:txBody>
          <a:bodyPr wrap="square">
            <a:spAutoFit/>
          </a:bodyPr>
          <a:lstStyle/>
          <a:p>
            <a:pPr>
              <a:buNone/>
            </a:pPr>
            <a:r>
              <a:rPr lang="en-GB" b="1" dirty="0"/>
              <a:t>8. Build Trauma-Informed and Relational Practices</a:t>
            </a:r>
          </a:p>
          <a:p>
            <a:pPr>
              <a:buNone/>
            </a:pPr>
            <a:r>
              <a:rPr lang="en-GB" dirty="0"/>
              <a:t>Students experiencing multiple forms of marginalisation may encounter:</a:t>
            </a:r>
          </a:p>
          <a:p>
            <a:pPr>
              <a:buFont typeface="Arial" panose="020B0604020202020204" pitchFamily="34" charset="0"/>
              <a:buChar char="•"/>
            </a:pPr>
            <a:r>
              <a:rPr lang="en-GB" dirty="0"/>
              <a:t>Racism </a:t>
            </a:r>
          </a:p>
          <a:p>
            <a:pPr>
              <a:buFont typeface="Arial" panose="020B0604020202020204" pitchFamily="34" charset="0"/>
              <a:buChar char="•"/>
            </a:pPr>
            <a:r>
              <a:rPr lang="en-GB" dirty="0"/>
              <a:t>Ableism </a:t>
            </a:r>
          </a:p>
          <a:p>
            <a:pPr>
              <a:buFont typeface="Arial" panose="020B0604020202020204" pitchFamily="34" charset="0"/>
              <a:buChar char="•"/>
            </a:pPr>
            <a:r>
              <a:rPr lang="en-GB" dirty="0"/>
              <a:t>Bullying </a:t>
            </a:r>
          </a:p>
          <a:p>
            <a:pPr>
              <a:buFont typeface="Arial" panose="020B0604020202020204" pitchFamily="34" charset="0"/>
              <a:buChar char="•"/>
            </a:pPr>
            <a:r>
              <a:rPr lang="en-GB" dirty="0"/>
              <a:t>Exclusion </a:t>
            </a:r>
          </a:p>
          <a:p>
            <a:pPr>
              <a:buFont typeface="Arial" panose="020B0604020202020204" pitchFamily="34" charset="0"/>
              <a:buChar char="•"/>
            </a:pPr>
            <a:r>
              <a:rPr lang="en-GB" dirty="0"/>
              <a:t>Chronic stress </a:t>
            </a:r>
          </a:p>
          <a:p>
            <a:pPr>
              <a:buNone/>
            </a:pPr>
            <a:r>
              <a:rPr lang="en-GB" b="1" dirty="0"/>
              <a:t>Schools can:</a:t>
            </a:r>
            <a:endParaRPr lang="en-GB" dirty="0"/>
          </a:p>
          <a:p>
            <a:pPr>
              <a:buFont typeface="Arial" panose="020B0604020202020204" pitchFamily="34" charset="0"/>
              <a:buChar char="•"/>
            </a:pPr>
            <a:r>
              <a:rPr lang="en-GB" dirty="0"/>
              <a:t>Prioritise psychological safety. </a:t>
            </a:r>
          </a:p>
          <a:p>
            <a:pPr>
              <a:buFont typeface="Arial" panose="020B0604020202020204" pitchFamily="34" charset="0"/>
              <a:buChar char="•"/>
            </a:pPr>
            <a:r>
              <a:rPr lang="en-GB" dirty="0"/>
              <a:t>Foster trusting relationships. </a:t>
            </a:r>
          </a:p>
          <a:p>
            <a:pPr>
              <a:buFont typeface="Arial" panose="020B0604020202020204" pitchFamily="34" charset="0"/>
              <a:buChar char="•"/>
            </a:pPr>
            <a:r>
              <a:rPr lang="en-GB" dirty="0"/>
              <a:t>Use restorative approaches. </a:t>
            </a:r>
          </a:p>
          <a:p>
            <a:pPr>
              <a:buFont typeface="Arial" panose="020B0604020202020204" pitchFamily="34" charset="0"/>
              <a:buChar char="•"/>
            </a:pPr>
            <a:r>
              <a:rPr lang="en-GB" dirty="0"/>
              <a:t>Understand behaviour within context. </a:t>
            </a:r>
          </a:p>
          <a:p>
            <a:pPr>
              <a:buNone/>
            </a:pPr>
            <a:r>
              <a:rPr lang="en-GB" b="1" dirty="0"/>
              <a:t>Example</a:t>
            </a:r>
          </a:p>
          <a:p>
            <a:pPr>
              <a:buNone/>
            </a:pPr>
            <a:r>
              <a:rPr lang="en-GB" dirty="0"/>
              <a:t>A neurodivergent Black student who appears "oppositional" may actually be responding to accumulated experiences of exclusion, stereotyping, sensory overload, or discrimination.</a:t>
            </a:r>
          </a:p>
        </p:txBody>
      </p:sp>
      <p:sp>
        <p:nvSpPr>
          <p:cNvPr id="5" name="TextBox 4">
            <a:extLst>
              <a:ext uri="{FF2B5EF4-FFF2-40B4-BE49-F238E27FC236}">
                <a16:creationId xmlns:a16="http://schemas.microsoft.com/office/drawing/2014/main" id="{3C7AAC21-F2B9-4CC7-F907-1FB428C6C8F4}"/>
              </a:ext>
            </a:extLst>
          </p:cNvPr>
          <p:cNvSpPr txBox="1"/>
          <p:nvPr/>
        </p:nvSpPr>
        <p:spPr>
          <a:xfrm>
            <a:off x="159103" y="4798144"/>
            <a:ext cx="9419973" cy="2031325"/>
          </a:xfrm>
          <a:prstGeom prst="rect">
            <a:avLst/>
          </a:prstGeom>
          <a:noFill/>
        </p:spPr>
        <p:txBody>
          <a:bodyPr wrap="square">
            <a:spAutoFit/>
          </a:bodyPr>
          <a:lstStyle/>
          <a:p>
            <a:pPr>
              <a:buNone/>
            </a:pPr>
            <a:r>
              <a:rPr lang="en-GB" b="1" dirty="0"/>
              <a:t>A Neurodiversity-Affirming Intersectional School Asks:</a:t>
            </a:r>
          </a:p>
          <a:p>
            <a:pPr>
              <a:buNone/>
            </a:pPr>
            <a:r>
              <a:rPr lang="en-GB" dirty="0"/>
              <a:t>Instead of:  "How do we make this student fit the system?"</a:t>
            </a:r>
          </a:p>
          <a:p>
            <a:pPr>
              <a:buNone/>
            </a:pPr>
            <a:endParaRPr lang="en-GB" dirty="0"/>
          </a:p>
          <a:p>
            <a:pPr>
              <a:buNone/>
            </a:pPr>
            <a:r>
              <a:rPr lang="en-GB" b="1" dirty="0"/>
              <a:t>It asks:</a:t>
            </a:r>
          </a:p>
          <a:p>
            <a:pPr>
              <a:buNone/>
            </a:pPr>
            <a:r>
              <a:rPr lang="en-GB" dirty="0"/>
              <a:t> "How might the system be disadvantaging this student?“ and</a:t>
            </a:r>
          </a:p>
          <a:p>
            <a:pPr>
              <a:buNone/>
            </a:pPr>
            <a:r>
              <a:rPr lang="en-GB" dirty="0"/>
              <a:t>"How do race, gender, class, language, disability, and neurodivergence interact in this student's experience?"</a:t>
            </a:r>
          </a:p>
        </p:txBody>
      </p:sp>
    </p:spTree>
    <p:extLst>
      <p:ext uri="{BB962C8B-B14F-4D97-AF65-F5344CB8AC3E}">
        <p14:creationId xmlns:p14="http://schemas.microsoft.com/office/powerpoint/2010/main" val="41667600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D4729-44CB-BCC4-C542-5F8A9DA8B065}"/>
            </a:ext>
          </a:extLst>
        </p:cNvPr>
        <p:cNvGrpSpPr/>
        <p:nvPr/>
      </p:nvGrpSpPr>
      <p:grpSpPr>
        <a:xfrm>
          <a:off x="0" y="0"/>
          <a:ext cx="0" cy="0"/>
          <a:chOff x="0" y="0"/>
          <a:chExt cx="0" cy="0"/>
        </a:xfrm>
      </p:grpSpPr>
      <p:sp>
        <p:nvSpPr>
          <p:cNvPr id="15" name="Freeform: Shape 14">
            <a:extLst>
              <a:ext uri="{FF2B5EF4-FFF2-40B4-BE49-F238E27FC236}">
                <a16:creationId xmlns:a16="http://schemas.microsoft.com/office/drawing/2014/main" id="{E95ED28D-18C5-D731-545C-D66B25BE3BF0}"/>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A7E64487-FB36-9395-C0D6-FB58D63AC71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3" name="TextBox 2">
            <a:extLst>
              <a:ext uri="{FF2B5EF4-FFF2-40B4-BE49-F238E27FC236}">
                <a16:creationId xmlns:a16="http://schemas.microsoft.com/office/drawing/2014/main" id="{247AC522-772D-B2BB-1F65-2065EAA795FA}"/>
              </a:ext>
            </a:extLst>
          </p:cNvPr>
          <p:cNvSpPr txBox="1"/>
          <p:nvPr/>
        </p:nvSpPr>
        <p:spPr>
          <a:xfrm>
            <a:off x="159103" y="101450"/>
            <a:ext cx="8120354" cy="4524315"/>
          </a:xfrm>
          <a:prstGeom prst="rect">
            <a:avLst/>
          </a:prstGeom>
          <a:solidFill>
            <a:schemeClr val="accent1">
              <a:lumMod val="40000"/>
              <a:lumOff val="60000"/>
            </a:schemeClr>
          </a:solidFill>
        </p:spPr>
        <p:txBody>
          <a:bodyPr wrap="square">
            <a:spAutoFit/>
          </a:bodyPr>
          <a:lstStyle/>
          <a:p>
            <a:pPr>
              <a:buNone/>
            </a:pPr>
            <a:r>
              <a:rPr lang="en-GB" b="1" dirty="0"/>
              <a:t>8. </a:t>
            </a:r>
            <a:r>
              <a:rPr lang="en-GB" b="1" dirty="0" err="1"/>
              <a:t>Adeiladu</a:t>
            </a:r>
            <a:r>
              <a:rPr lang="en-GB" b="1" dirty="0"/>
              <a:t> </a:t>
            </a:r>
            <a:r>
              <a:rPr lang="en-GB" b="1" dirty="0" err="1"/>
              <a:t>Arferion</a:t>
            </a:r>
            <a:r>
              <a:rPr lang="en-GB" b="1" dirty="0"/>
              <a:t> </a:t>
            </a:r>
            <a:r>
              <a:rPr lang="en-GB" b="1" dirty="0" err="1"/>
              <a:t>sy'n</a:t>
            </a:r>
            <a:r>
              <a:rPr lang="en-GB" b="1" dirty="0"/>
              <a:t> </a:t>
            </a:r>
            <a:r>
              <a:rPr lang="en-GB" b="1" dirty="0" err="1"/>
              <a:t>Seiliedig</a:t>
            </a:r>
            <a:r>
              <a:rPr lang="en-GB" b="1" dirty="0"/>
              <a:t> </a:t>
            </a:r>
            <a:r>
              <a:rPr lang="en-GB" b="1" dirty="0" err="1"/>
              <a:t>ar</a:t>
            </a:r>
            <a:r>
              <a:rPr lang="en-GB" b="1" dirty="0"/>
              <a:t> </a:t>
            </a:r>
            <a:r>
              <a:rPr lang="en-GB" b="1" dirty="0" err="1"/>
              <a:t>Drawma</a:t>
            </a:r>
            <a:r>
              <a:rPr lang="en-GB" b="1" dirty="0"/>
              <a:t> ac </a:t>
            </a:r>
            <a:r>
              <a:rPr lang="en-GB" b="1" dirty="0" err="1"/>
              <a:t>sy'n</a:t>
            </a:r>
            <a:r>
              <a:rPr lang="en-GB" b="1" dirty="0"/>
              <a:t> </a:t>
            </a:r>
            <a:r>
              <a:rPr lang="en-GB" b="1" dirty="0" err="1"/>
              <a:t>Berthynol</a:t>
            </a:r>
            <a:endParaRPr lang="en-GB" b="1" dirty="0"/>
          </a:p>
          <a:p>
            <a:pPr>
              <a:buNone/>
            </a:pPr>
            <a:r>
              <a:rPr lang="en-GB" dirty="0"/>
              <a:t>Gall </a:t>
            </a:r>
            <a:r>
              <a:rPr lang="en-GB" dirty="0" err="1"/>
              <a:t>myfyrwyr</a:t>
            </a:r>
            <a:r>
              <a:rPr lang="en-GB" dirty="0"/>
              <a:t> </a:t>
            </a:r>
            <a:r>
              <a:rPr lang="en-GB" dirty="0" err="1"/>
              <a:t>sy'n</a:t>
            </a:r>
            <a:r>
              <a:rPr lang="en-GB" dirty="0"/>
              <a:t> </a:t>
            </a:r>
            <a:r>
              <a:rPr lang="en-GB" dirty="0" err="1"/>
              <a:t>profi</a:t>
            </a:r>
            <a:r>
              <a:rPr lang="en-GB" dirty="0"/>
              <a:t> </a:t>
            </a:r>
            <a:r>
              <a:rPr lang="en-GB" dirty="0" err="1"/>
              <a:t>sawl</a:t>
            </a:r>
            <a:r>
              <a:rPr lang="en-GB" dirty="0"/>
              <a:t> math o </a:t>
            </a:r>
            <a:r>
              <a:rPr lang="en-GB" dirty="0" err="1"/>
              <a:t>ymyleiddio</a:t>
            </a:r>
            <a:r>
              <a:rPr lang="en-GB" dirty="0"/>
              <a:t> </a:t>
            </a:r>
            <a:r>
              <a:rPr lang="en-GB" dirty="0" err="1"/>
              <a:t>ddod</a:t>
            </a:r>
            <a:r>
              <a:rPr lang="en-GB" dirty="0"/>
              <a:t> </a:t>
            </a:r>
            <a:r>
              <a:rPr lang="en-GB" dirty="0" err="1"/>
              <a:t>ar</a:t>
            </a:r>
            <a:r>
              <a:rPr lang="en-GB" dirty="0"/>
              <a:t> draws:</a:t>
            </a:r>
          </a:p>
          <a:p>
            <a:pPr>
              <a:buNone/>
            </a:pPr>
            <a:r>
              <a:rPr lang="en-GB" dirty="0" err="1"/>
              <a:t>Hiliaeth</a:t>
            </a:r>
            <a:r>
              <a:rPr lang="en-GB" dirty="0"/>
              <a:t> </a:t>
            </a:r>
          </a:p>
          <a:p>
            <a:pPr>
              <a:buNone/>
            </a:pPr>
            <a:r>
              <a:rPr lang="en-GB" dirty="0" err="1"/>
              <a:t>Anabledd</a:t>
            </a:r>
            <a:r>
              <a:rPr lang="en-GB" dirty="0"/>
              <a:t> </a:t>
            </a:r>
          </a:p>
          <a:p>
            <a:pPr>
              <a:buNone/>
            </a:pPr>
            <a:r>
              <a:rPr lang="en-GB" dirty="0" err="1"/>
              <a:t>Bwlio</a:t>
            </a:r>
            <a:r>
              <a:rPr lang="en-GB" dirty="0"/>
              <a:t> </a:t>
            </a:r>
          </a:p>
          <a:p>
            <a:pPr>
              <a:buNone/>
            </a:pPr>
            <a:r>
              <a:rPr lang="en-GB" dirty="0" err="1"/>
              <a:t>Gwahardd</a:t>
            </a:r>
            <a:r>
              <a:rPr lang="en-GB" dirty="0"/>
              <a:t> </a:t>
            </a:r>
          </a:p>
          <a:p>
            <a:pPr>
              <a:buNone/>
            </a:pPr>
            <a:r>
              <a:rPr lang="en-GB" dirty="0" err="1"/>
              <a:t>Straen</a:t>
            </a:r>
            <a:r>
              <a:rPr lang="en-GB" dirty="0"/>
              <a:t> </a:t>
            </a:r>
            <a:r>
              <a:rPr lang="en-GB" dirty="0" err="1"/>
              <a:t>cronig</a:t>
            </a:r>
            <a:r>
              <a:rPr lang="en-GB" dirty="0"/>
              <a:t> </a:t>
            </a:r>
          </a:p>
          <a:p>
            <a:pPr>
              <a:buNone/>
            </a:pPr>
            <a:r>
              <a:rPr lang="en-GB" b="1" dirty="0"/>
              <a:t>Gall </a:t>
            </a:r>
            <a:r>
              <a:rPr lang="en-GB" b="1" dirty="0" err="1"/>
              <a:t>ysgolion</a:t>
            </a:r>
            <a:r>
              <a:rPr lang="en-GB" b="1" dirty="0"/>
              <a:t>:</a:t>
            </a:r>
          </a:p>
          <a:p>
            <a:pPr>
              <a:buNone/>
            </a:pPr>
            <a:r>
              <a:rPr lang="en-GB" dirty="0" err="1"/>
              <a:t>Rhoi</a:t>
            </a:r>
            <a:r>
              <a:rPr lang="en-GB" dirty="0"/>
              <a:t> </a:t>
            </a:r>
            <a:r>
              <a:rPr lang="en-GB" dirty="0" err="1"/>
              <a:t>blaenoriaeth</a:t>
            </a:r>
            <a:r>
              <a:rPr lang="en-GB" dirty="0"/>
              <a:t> </a:t>
            </a:r>
            <a:r>
              <a:rPr lang="en-GB" dirty="0" err="1"/>
              <a:t>i</a:t>
            </a:r>
            <a:r>
              <a:rPr lang="en-GB" dirty="0"/>
              <a:t> </a:t>
            </a:r>
            <a:r>
              <a:rPr lang="en-GB" dirty="0" err="1"/>
              <a:t>ddiogelwch</a:t>
            </a:r>
            <a:r>
              <a:rPr lang="en-GB" dirty="0"/>
              <a:t> </a:t>
            </a:r>
            <a:r>
              <a:rPr lang="en-GB" dirty="0" err="1"/>
              <a:t>seicolegol</a:t>
            </a:r>
            <a:r>
              <a:rPr lang="en-GB" dirty="0"/>
              <a:t>. </a:t>
            </a:r>
          </a:p>
          <a:p>
            <a:pPr>
              <a:buNone/>
            </a:pPr>
            <a:r>
              <a:rPr lang="en-GB" dirty="0" err="1"/>
              <a:t>Meithrin</a:t>
            </a:r>
            <a:r>
              <a:rPr lang="en-GB" dirty="0"/>
              <a:t> </a:t>
            </a:r>
            <a:r>
              <a:rPr lang="en-GB" dirty="0" err="1"/>
              <a:t>perthnasoedd</a:t>
            </a:r>
            <a:r>
              <a:rPr lang="en-GB" dirty="0"/>
              <a:t> </a:t>
            </a:r>
            <a:r>
              <a:rPr lang="en-GB" dirty="0" err="1"/>
              <a:t>ymddiriedus</a:t>
            </a:r>
            <a:r>
              <a:rPr lang="en-GB" dirty="0"/>
              <a:t>. </a:t>
            </a:r>
          </a:p>
          <a:p>
            <a:pPr>
              <a:buNone/>
            </a:pPr>
            <a:r>
              <a:rPr lang="en-GB" dirty="0" err="1"/>
              <a:t>Ddefnyddio</a:t>
            </a:r>
            <a:r>
              <a:rPr lang="en-GB" dirty="0"/>
              <a:t> </a:t>
            </a:r>
            <a:r>
              <a:rPr lang="en-GB" dirty="0" err="1"/>
              <a:t>dulliau</a:t>
            </a:r>
            <a:r>
              <a:rPr lang="en-GB" dirty="0"/>
              <a:t> </a:t>
            </a:r>
            <a:r>
              <a:rPr lang="en-GB" dirty="0" err="1"/>
              <a:t>adferol</a:t>
            </a:r>
            <a:r>
              <a:rPr lang="en-GB" dirty="0"/>
              <a:t>. </a:t>
            </a:r>
          </a:p>
          <a:p>
            <a:pPr>
              <a:buNone/>
            </a:pPr>
            <a:r>
              <a:rPr lang="en-GB" dirty="0"/>
              <a:t>Deall </a:t>
            </a:r>
            <a:r>
              <a:rPr lang="en-GB" dirty="0" err="1"/>
              <a:t>ymddygiad</a:t>
            </a:r>
            <a:r>
              <a:rPr lang="en-GB" dirty="0"/>
              <a:t> o </a:t>
            </a:r>
            <a:r>
              <a:rPr lang="en-GB" dirty="0" err="1"/>
              <a:t>fewn</a:t>
            </a:r>
            <a:r>
              <a:rPr lang="en-GB" dirty="0"/>
              <a:t> </a:t>
            </a:r>
            <a:r>
              <a:rPr lang="en-GB" dirty="0" err="1"/>
              <a:t>cyd-destun</a:t>
            </a:r>
            <a:r>
              <a:rPr lang="en-GB" dirty="0"/>
              <a:t>. </a:t>
            </a:r>
          </a:p>
          <a:p>
            <a:pPr>
              <a:buNone/>
            </a:pPr>
            <a:r>
              <a:rPr lang="en-GB" b="1" dirty="0" err="1"/>
              <a:t>Enghraifft</a:t>
            </a:r>
            <a:endParaRPr lang="en-GB" b="1" dirty="0"/>
          </a:p>
          <a:p>
            <a:pPr>
              <a:buNone/>
            </a:pPr>
            <a:r>
              <a:rPr lang="en-GB" dirty="0"/>
              <a:t>Gall </a:t>
            </a:r>
            <a:r>
              <a:rPr lang="en-GB" dirty="0" err="1"/>
              <a:t>myfyriwr</a:t>
            </a:r>
            <a:r>
              <a:rPr lang="en-GB" dirty="0"/>
              <a:t> Du </a:t>
            </a:r>
            <a:r>
              <a:rPr lang="en-GB" dirty="0" err="1"/>
              <a:t>niwroamrywiol</a:t>
            </a:r>
            <a:r>
              <a:rPr lang="en-GB" dirty="0"/>
              <a:t> </a:t>
            </a:r>
            <a:r>
              <a:rPr lang="en-GB" dirty="0" err="1"/>
              <a:t>sy'n</a:t>
            </a:r>
            <a:r>
              <a:rPr lang="en-GB" dirty="0"/>
              <a:t> </a:t>
            </a:r>
            <a:r>
              <a:rPr lang="en-GB" dirty="0" err="1"/>
              <a:t>ymddangos</a:t>
            </a:r>
            <a:r>
              <a:rPr lang="en-GB" dirty="0"/>
              <a:t> </a:t>
            </a:r>
            <a:r>
              <a:rPr lang="en-GB" dirty="0" err="1"/>
              <a:t>yn</a:t>
            </a:r>
            <a:r>
              <a:rPr lang="en-GB" dirty="0"/>
              <a:t> "</a:t>
            </a:r>
            <a:r>
              <a:rPr lang="en-GB" dirty="0" err="1"/>
              <a:t>wrthwynebol</a:t>
            </a:r>
            <a:r>
              <a:rPr lang="en-GB" dirty="0"/>
              <a:t>" </a:t>
            </a:r>
            <a:r>
              <a:rPr lang="en-GB" dirty="0" err="1"/>
              <a:t>fod</a:t>
            </a:r>
            <a:r>
              <a:rPr lang="en-GB" dirty="0"/>
              <a:t> </a:t>
            </a:r>
            <a:r>
              <a:rPr lang="en-GB" dirty="0" err="1"/>
              <a:t>yn</a:t>
            </a:r>
            <a:r>
              <a:rPr lang="en-GB" dirty="0"/>
              <a:t> </a:t>
            </a:r>
            <a:r>
              <a:rPr lang="en-GB" dirty="0" err="1"/>
              <a:t>ymateb</a:t>
            </a:r>
            <a:r>
              <a:rPr lang="en-GB" dirty="0"/>
              <a:t> </a:t>
            </a:r>
            <a:r>
              <a:rPr lang="en-GB" dirty="0" err="1"/>
              <a:t>i</a:t>
            </a:r>
            <a:r>
              <a:rPr lang="en-GB" dirty="0"/>
              <a:t> </a:t>
            </a:r>
            <a:r>
              <a:rPr lang="en-GB" dirty="0" err="1"/>
              <a:t>brofiadau</a:t>
            </a:r>
            <a:r>
              <a:rPr lang="en-GB" dirty="0"/>
              <a:t> </a:t>
            </a:r>
            <a:r>
              <a:rPr lang="en-GB" dirty="0" err="1"/>
              <a:t>cronedig</a:t>
            </a:r>
            <a:r>
              <a:rPr lang="en-GB" dirty="0"/>
              <a:t> o </a:t>
            </a:r>
            <a:r>
              <a:rPr lang="en-GB" dirty="0" err="1"/>
              <a:t>eithrio</a:t>
            </a:r>
            <a:r>
              <a:rPr lang="en-GB" dirty="0"/>
              <a:t>, </a:t>
            </a:r>
            <a:r>
              <a:rPr lang="en-GB" dirty="0" err="1"/>
              <a:t>stereoteipio</a:t>
            </a:r>
            <a:r>
              <a:rPr lang="en-GB" dirty="0"/>
              <a:t>, </a:t>
            </a:r>
            <a:r>
              <a:rPr lang="en-GB" dirty="0" err="1"/>
              <a:t>gorlwytho</a:t>
            </a:r>
            <a:r>
              <a:rPr lang="en-GB" dirty="0"/>
              <a:t> </a:t>
            </a:r>
            <a:r>
              <a:rPr lang="en-GB" dirty="0" err="1"/>
              <a:t>synhwyraidd</a:t>
            </a:r>
            <a:r>
              <a:rPr lang="en-GB" dirty="0"/>
              <a:t>, neu </a:t>
            </a:r>
            <a:r>
              <a:rPr lang="en-GB" dirty="0" err="1"/>
              <a:t>wahaniaethu</a:t>
            </a:r>
            <a:r>
              <a:rPr lang="en-GB" dirty="0"/>
              <a:t>.</a:t>
            </a:r>
          </a:p>
        </p:txBody>
      </p:sp>
      <p:sp>
        <p:nvSpPr>
          <p:cNvPr id="5" name="TextBox 4">
            <a:extLst>
              <a:ext uri="{FF2B5EF4-FFF2-40B4-BE49-F238E27FC236}">
                <a16:creationId xmlns:a16="http://schemas.microsoft.com/office/drawing/2014/main" id="{790A52C2-F685-4466-3A84-682B7A30B515}"/>
              </a:ext>
            </a:extLst>
          </p:cNvPr>
          <p:cNvSpPr txBox="1"/>
          <p:nvPr/>
        </p:nvSpPr>
        <p:spPr>
          <a:xfrm>
            <a:off x="159103" y="4798144"/>
            <a:ext cx="9419973" cy="2031325"/>
          </a:xfrm>
          <a:prstGeom prst="rect">
            <a:avLst/>
          </a:prstGeom>
          <a:noFill/>
        </p:spPr>
        <p:txBody>
          <a:bodyPr wrap="square">
            <a:spAutoFit/>
          </a:bodyPr>
          <a:lstStyle/>
          <a:p>
            <a:pPr>
              <a:buNone/>
            </a:pPr>
            <a:r>
              <a:rPr lang="en-GB" b="1" dirty="0"/>
              <a:t>Mae </a:t>
            </a:r>
            <a:r>
              <a:rPr lang="en-GB" b="1" dirty="0" err="1"/>
              <a:t>ysgol</a:t>
            </a:r>
            <a:r>
              <a:rPr lang="en-GB" b="1" dirty="0"/>
              <a:t> </a:t>
            </a:r>
            <a:r>
              <a:rPr lang="en-GB" b="1" dirty="0" err="1"/>
              <a:t>ryngadranol</a:t>
            </a:r>
            <a:r>
              <a:rPr lang="en-GB" b="1" dirty="0"/>
              <a:t> </a:t>
            </a:r>
            <a:r>
              <a:rPr lang="en-GB" b="1" dirty="0" err="1"/>
              <a:t>sy'n</a:t>
            </a:r>
            <a:r>
              <a:rPr lang="en-GB" b="1" dirty="0"/>
              <a:t> </a:t>
            </a:r>
            <a:r>
              <a:rPr lang="en-GB" b="1" dirty="0" err="1"/>
              <a:t>cadarnhau</a:t>
            </a:r>
            <a:r>
              <a:rPr lang="en-GB" b="1" dirty="0"/>
              <a:t> </a:t>
            </a:r>
            <a:r>
              <a:rPr lang="en-GB" b="1" dirty="0" err="1"/>
              <a:t>niwro-amrywiaeth</a:t>
            </a:r>
            <a:r>
              <a:rPr lang="en-GB" b="1" dirty="0"/>
              <a:t> </a:t>
            </a:r>
            <a:r>
              <a:rPr lang="en-GB" b="1" dirty="0" err="1"/>
              <a:t>yn</a:t>
            </a:r>
            <a:r>
              <a:rPr lang="en-GB" b="1" dirty="0"/>
              <a:t> </a:t>
            </a:r>
            <a:r>
              <a:rPr lang="en-GB" b="1" dirty="0" err="1"/>
              <a:t>gofyn</a:t>
            </a:r>
            <a:r>
              <a:rPr lang="en-GB" b="1" dirty="0"/>
              <a:t>:</a:t>
            </a:r>
          </a:p>
          <a:p>
            <a:pPr>
              <a:buNone/>
            </a:pPr>
            <a:r>
              <a:rPr lang="en-GB" dirty="0"/>
              <a:t>Yn </a:t>
            </a:r>
            <a:r>
              <a:rPr lang="en-GB" dirty="0" err="1"/>
              <a:t>lle</a:t>
            </a:r>
            <a:r>
              <a:rPr lang="en-GB" dirty="0"/>
              <a:t>: "Sut y </a:t>
            </a:r>
            <a:r>
              <a:rPr lang="en-GB" dirty="0" err="1"/>
              <a:t>gallwn</a:t>
            </a:r>
            <a:r>
              <a:rPr lang="en-GB" dirty="0"/>
              <a:t> </a:t>
            </a:r>
            <a:r>
              <a:rPr lang="en-GB" dirty="0" err="1"/>
              <a:t>wneud</a:t>
            </a:r>
            <a:r>
              <a:rPr lang="en-GB" dirty="0"/>
              <a:t> </a:t>
            </a:r>
            <a:r>
              <a:rPr lang="en-GB" dirty="0" err="1"/>
              <a:t>i'r</a:t>
            </a:r>
            <a:r>
              <a:rPr lang="en-GB" dirty="0"/>
              <a:t> </a:t>
            </a:r>
            <a:r>
              <a:rPr lang="en-GB" dirty="0" err="1"/>
              <a:t>disgybl</a:t>
            </a:r>
            <a:r>
              <a:rPr lang="en-GB" dirty="0"/>
              <a:t> </a:t>
            </a:r>
            <a:r>
              <a:rPr lang="en-GB" dirty="0" err="1"/>
              <a:t>hwn</a:t>
            </a:r>
            <a:r>
              <a:rPr lang="en-GB" dirty="0"/>
              <a:t> </a:t>
            </a:r>
            <a:r>
              <a:rPr lang="en-GB" dirty="0" err="1"/>
              <a:t>ffitio'r</a:t>
            </a:r>
            <a:r>
              <a:rPr lang="en-GB" dirty="0"/>
              <a:t> system?"</a:t>
            </a:r>
          </a:p>
          <a:p>
            <a:pPr>
              <a:buNone/>
            </a:pPr>
            <a:endParaRPr lang="en-GB" b="1" dirty="0"/>
          </a:p>
          <a:p>
            <a:pPr>
              <a:buNone/>
            </a:pPr>
            <a:r>
              <a:rPr lang="en-GB" b="1" dirty="0" err="1"/>
              <a:t>Mae'n</a:t>
            </a:r>
            <a:r>
              <a:rPr lang="en-GB" b="1" dirty="0"/>
              <a:t> </a:t>
            </a:r>
            <a:r>
              <a:rPr lang="en-GB" b="1" dirty="0" err="1"/>
              <a:t>gofyn</a:t>
            </a:r>
            <a:r>
              <a:rPr lang="en-GB" b="1" dirty="0"/>
              <a:t>:</a:t>
            </a:r>
          </a:p>
          <a:p>
            <a:pPr>
              <a:buNone/>
            </a:pPr>
            <a:r>
              <a:rPr lang="en-GB" b="1" dirty="0"/>
              <a:t>"</a:t>
            </a:r>
            <a:r>
              <a:rPr lang="en-GB" dirty="0"/>
              <a:t>Sut </a:t>
            </a:r>
            <a:r>
              <a:rPr lang="en-GB" dirty="0" err="1"/>
              <a:t>gallai'r</a:t>
            </a:r>
            <a:r>
              <a:rPr lang="en-GB" dirty="0"/>
              <a:t> system </a:t>
            </a:r>
            <a:r>
              <a:rPr lang="en-GB" dirty="0" err="1"/>
              <a:t>fod</a:t>
            </a:r>
            <a:r>
              <a:rPr lang="en-GB" dirty="0"/>
              <a:t> </a:t>
            </a:r>
            <a:r>
              <a:rPr lang="en-GB" dirty="0" err="1"/>
              <a:t>yn</a:t>
            </a:r>
            <a:r>
              <a:rPr lang="en-GB" dirty="0"/>
              <a:t> </a:t>
            </a:r>
            <a:r>
              <a:rPr lang="en-GB" dirty="0" err="1"/>
              <a:t>rhoi'r</a:t>
            </a:r>
            <a:r>
              <a:rPr lang="en-GB" dirty="0"/>
              <a:t> </a:t>
            </a:r>
            <a:r>
              <a:rPr lang="en-GB" dirty="0" err="1"/>
              <a:t>disgybl</a:t>
            </a:r>
            <a:r>
              <a:rPr lang="en-GB" dirty="0"/>
              <a:t> </a:t>
            </a:r>
            <a:r>
              <a:rPr lang="en-GB" dirty="0" err="1"/>
              <a:t>hwn</a:t>
            </a:r>
            <a:r>
              <a:rPr lang="en-GB" dirty="0"/>
              <a:t> dan </a:t>
            </a:r>
            <a:r>
              <a:rPr lang="en-GB" dirty="0" err="1"/>
              <a:t>anfantais</a:t>
            </a:r>
            <a:r>
              <a:rPr lang="en-GB" dirty="0"/>
              <a:t>?" a</a:t>
            </a:r>
          </a:p>
          <a:p>
            <a:pPr>
              <a:buNone/>
            </a:pPr>
            <a:r>
              <a:rPr lang="en-GB" dirty="0"/>
              <a:t>"Sut </a:t>
            </a:r>
            <a:r>
              <a:rPr lang="en-GB" dirty="0" err="1"/>
              <a:t>mae</a:t>
            </a:r>
            <a:r>
              <a:rPr lang="en-GB" dirty="0"/>
              <a:t> </a:t>
            </a:r>
            <a:r>
              <a:rPr lang="en-GB" dirty="0" err="1"/>
              <a:t>hil</a:t>
            </a:r>
            <a:r>
              <a:rPr lang="en-GB" dirty="0"/>
              <a:t>, </a:t>
            </a:r>
            <a:r>
              <a:rPr lang="en-GB" dirty="0" err="1"/>
              <a:t>rhyw</a:t>
            </a:r>
            <a:r>
              <a:rPr lang="en-GB" dirty="0"/>
              <a:t>, </a:t>
            </a:r>
            <a:r>
              <a:rPr lang="en-GB" dirty="0" err="1"/>
              <a:t>dosbarth</a:t>
            </a:r>
            <a:r>
              <a:rPr lang="en-GB" dirty="0"/>
              <a:t>, </a:t>
            </a:r>
            <a:r>
              <a:rPr lang="en-GB" dirty="0" err="1"/>
              <a:t>iaith</a:t>
            </a:r>
            <a:r>
              <a:rPr lang="en-GB" dirty="0"/>
              <a:t>, </a:t>
            </a:r>
            <a:r>
              <a:rPr lang="en-GB" dirty="0" err="1"/>
              <a:t>anabledd</a:t>
            </a:r>
            <a:r>
              <a:rPr lang="en-GB" dirty="0"/>
              <a:t> a </a:t>
            </a:r>
            <a:r>
              <a:rPr lang="en-GB" dirty="0" err="1"/>
              <a:t>niwro-amrywiaeth</a:t>
            </a:r>
            <a:r>
              <a:rPr lang="en-GB" dirty="0"/>
              <a:t> </a:t>
            </a:r>
            <a:r>
              <a:rPr lang="en-GB" dirty="0" err="1"/>
              <a:t>yn</a:t>
            </a:r>
            <a:r>
              <a:rPr lang="en-GB" dirty="0"/>
              <a:t> </a:t>
            </a:r>
            <a:r>
              <a:rPr lang="en-GB" dirty="0" err="1"/>
              <a:t>rhyngweithio</a:t>
            </a:r>
            <a:r>
              <a:rPr lang="en-GB" dirty="0"/>
              <a:t> </a:t>
            </a:r>
            <a:r>
              <a:rPr lang="en-GB" dirty="0" err="1"/>
              <a:t>yn</a:t>
            </a:r>
            <a:r>
              <a:rPr lang="en-GB" dirty="0"/>
              <a:t> </a:t>
            </a:r>
            <a:r>
              <a:rPr lang="en-GB" dirty="0" err="1"/>
              <a:t>profiad</a:t>
            </a:r>
            <a:r>
              <a:rPr lang="en-GB" dirty="0"/>
              <a:t> y </a:t>
            </a:r>
            <a:r>
              <a:rPr lang="en-GB" dirty="0" err="1"/>
              <a:t>disgybl</a:t>
            </a:r>
            <a:r>
              <a:rPr lang="en-GB" dirty="0"/>
              <a:t> </a:t>
            </a:r>
            <a:r>
              <a:rPr lang="en-GB" dirty="0" err="1"/>
              <a:t>hwn</a:t>
            </a:r>
            <a:r>
              <a:rPr lang="en-GB" dirty="0"/>
              <a:t>?"</a:t>
            </a:r>
          </a:p>
        </p:txBody>
      </p:sp>
    </p:spTree>
    <p:extLst>
      <p:ext uri="{BB962C8B-B14F-4D97-AF65-F5344CB8AC3E}">
        <p14:creationId xmlns:p14="http://schemas.microsoft.com/office/powerpoint/2010/main" val="28575536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38F44-4409-0571-CB3F-89251734B2E9}"/>
              </a:ext>
            </a:extLst>
          </p:cNvPr>
          <p:cNvSpPr>
            <a:spLocks noGrp="1"/>
          </p:cNvSpPr>
          <p:nvPr>
            <p:ph type="title"/>
          </p:nvPr>
        </p:nvSpPr>
        <p:spPr>
          <a:xfrm>
            <a:off x="2050025" y="351724"/>
            <a:ext cx="9711813" cy="685800"/>
          </a:xfrm>
        </p:spPr>
        <p:txBody>
          <a:bodyPr/>
          <a:lstStyle/>
          <a:p>
            <a:r>
              <a:rPr lang="en-GB" b="1" dirty="0"/>
              <a:t>Masking and Camouflaging</a:t>
            </a:r>
            <a:br>
              <a:rPr lang="en-GB" dirty="0"/>
            </a:br>
            <a:endParaRPr lang="en-GB" dirty="0"/>
          </a:p>
        </p:txBody>
      </p:sp>
      <p:sp>
        <p:nvSpPr>
          <p:cNvPr id="5" name="TextBox 4">
            <a:extLst>
              <a:ext uri="{FF2B5EF4-FFF2-40B4-BE49-F238E27FC236}">
                <a16:creationId xmlns:a16="http://schemas.microsoft.com/office/drawing/2014/main" id="{2C62E851-4CE7-047B-1B60-40C56A09F86A}"/>
              </a:ext>
            </a:extLst>
          </p:cNvPr>
          <p:cNvSpPr txBox="1"/>
          <p:nvPr/>
        </p:nvSpPr>
        <p:spPr>
          <a:xfrm>
            <a:off x="309103" y="1643525"/>
            <a:ext cx="5786897" cy="4084773"/>
          </a:xfrm>
          <a:prstGeom prst="rect">
            <a:avLst/>
          </a:prstGeom>
          <a:noFill/>
        </p:spPr>
        <p:txBody>
          <a:bodyPr wrap="square">
            <a:spAutoFit/>
          </a:bodyPr>
          <a:lstStyle/>
          <a:p>
            <a:pPr>
              <a:lnSpc>
                <a:spcPct val="115000"/>
              </a:lnSpc>
              <a:spcAft>
                <a:spcPts val="800"/>
              </a:spcAft>
              <a:buNone/>
            </a:pP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What is Masking?</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Consciously or unconsciously hiding neurodivergent traits.</a:t>
            </a:r>
          </a:p>
          <a:p>
            <a:pPr>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Examples:</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Forced eye contact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Scripted conversations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Suppressing stimming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Constant self-monitoring </a:t>
            </a:r>
          </a:p>
        </p:txBody>
      </p:sp>
      <p:sp>
        <p:nvSpPr>
          <p:cNvPr id="7" name="TextBox 6">
            <a:extLst>
              <a:ext uri="{FF2B5EF4-FFF2-40B4-BE49-F238E27FC236}">
                <a16:creationId xmlns:a16="http://schemas.microsoft.com/office/drawing/2014/main" id="{392884CE-649C-B7B4-B283-B79F8F19D85F}"/>
              </a:ext>
            </a:extLst>
          </p:cNvPr>
          <p:cNvSpPr txBox="1"/>
          <p:nvPr/>
        </p:nvSpPr>
        <p:spPr>
          <a:xfrm>
            <a:off x="6096000" y="1643525"/>
            <a:ext cx="6094770" cy="2605393"/>
          </a:xfrm>
          <a:prstGeom prst="rect">
            <a:avLst/>
          </a:prstGeom>
          <a:noFill/>
        </p:spPr>
        <p:txBody>
          <a:bodyPr wrap="square">
            <a:spAutoFit/>
          </a:bodyPr>
          <a:lstStyle/>
          <a:p>
            <a:pPr>
              <a:lnSpc>
                <a:spcPct val="115000"/>
              </a:lnSpc>
              <a:spcAft>
                <a:spcPts val="800"/>
              </a:spcAft>
              <a:buNone/>
            </a:pP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Why Do People Mask?</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Social acceptance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Avoid bullying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Avoid punishment </a:t>
            </a:r>
          </a:p>
          <a:p>
            <a:pPr marL="342900" lvl="0" indent="-342900">
              <a:lnSpc>
                <a:spcPct val="115000"/>
              </a:lnSpc>
              <a:spcAft>
                <a:spcPts val="800"/>
              </a:spcAft>
              <a:buSzPts val="1000"/>
              <a:buFont typeface="Symbol" panose="05050102010706020507" pitchFamily="18" charset="2"/>
              <a:buChar char=""/>
              <a:tabLst>
                <a:tab pos="457200" algn="l"/>
              </a:tabLst>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Employment and educational pressures </a:t>
            </a:r>
          </a:p>
        </p:txBody>
      </p:sp>
      <p:sp>
        <p:nvSpPr>
          <p:cNvPr id="9" name="TextBox 8">
            <a:extLst>
              <a:ext uri="{FF2B5EF4-FFF2-40B4-BE49-F238E27FC236}">
                <a16:creationId xmlns:a16="http://schemas.microsoft.com/office/drawing/2014/main" id="{4823C396-997F-F6D3-458C-0013A666D9DB}"/>
              </a:ext>
            </a:extLst>
          </p:cNvPr>
          <p:cNvSpPr txBox="1"/>
          <p:nvPr/>
        </p:nvSpPr>
        <p:spPr>
          <a:xfrm>
            <a:off x="1182636" y="6098457"/>
            <a:ext cx="9355088" cy="461665"/>
          </a:xfrm>
          <a:prstGeom prst="rect">
            <a:avLst/>
          </a:prstGeom>
          <a:solidFill>
            <a:schemeClr val="accent2">
              <a:lumMod val="40000"/>
              <a:lumOff val="60000"/>
            </a:schemeClr>
          </a:solidFill>
        </p:spPr>
        <p:txBody>
          <a:bodyPr wrap="square">
            <a:spAutoFit/>
          </a:bodyPr>
          <a:lstStyle/>
          <a:p>
            <a:r>
              <a:rPr lang="en-GB" sz="2400" dirty="0">
                <a:latin typeface="Aptos" panose="020B0004020202020204" pitchFamily="34" charset="0"/>
                <a:ea typeface="DengXian" panose="02010600030101010101" pitchFamily="2" charset="-122"/>
                <a:cs typeface="Times New Roman" panose="02020603050405020304" pitchFamily="18" charset="0"/>
              </a:rPr>
              <a:t>C</a:t>
            </a:r>
            <a:r>
              <a:rPr lang="en-GB" sz="2400" dirty="0">
                <a:effectLst/>
                <a:latin typeface="Aptos" panose="020B0004020202020204" pitchFamily="34" charset="0"/>
                <a:ea typeface="DengXian" panose="02010600030101010101" pitchFamily="2" charset="-122"/>
                <a:cs typeface="Times New Roman" panose="02020603050405020304" pitchFamily="18" charset="0"/>
              </a:rPr>
              <a:t>onsider whether masking represents adaptation, survival, or both.</a:t>
            </a:r>
            <a:endParaRPr lang="en-GB" sz="2400" dirty="0"/>
          </a:p>
        </p:txBody>
      </p:sp>
    </p:spTree>
    <p:extLst>
      <p:ext uri="{BB962C8B-B14F-4D97-AF65-F5344CB8AC3E}">
        <p14:creationId xmlns:p14="http://schemas.microsoft.com/office/powerpoint/2010/main" val="1232295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BCA3579C-58FB-51C7-833F-236AFE3E2A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664197-CC99-2BA9-8214-1FA9226AD607}"/>
              </a:ext>
            </a:extLst>
          </p:cNvPr>
          <p:cNvSpPr>
            <a:spLocks noGrp="1"/>
          </p:cNvSpPr>
          <p:nvPr>
            <p:ph type="title"/>
          </p:nvPr>
        </p:nvSpPr>
        <p:spPr>
          <a:xfrm>
            <a:off x="2050025" y="351724"/>
            <a:ext cx="9711813" cy="685800"/>
          </a:xfrm>
        </p:spPr>
        <p:txBody>
          <a:bodyPr/>
          <a:lstStyle/>
          <a:p>
            <a:r>
              <a:rPr lang="cy-GB" dirty="0"/>
              <a:t>Gwisgo Mwgwd a </a:t>
            </a:r>
            <a:r>
              <a:rPr lang="cy-GB" dirty="0" err="1"/>
              <a:t>Chuddwisgo</a:t>
            </a:r>
            <a:br>
              <a:rPr lang="en-GB" dirty="0"/>
            </a:br>
            <a:br>
              <a:rPr lang="en-GB" dirty="0"/>
            </a:br>
            <a:endParaRPr lang="en-GB" dirty="0"/>
          </a:p>
        </p:txBody>
      </p:sp>
      <p:sp>
        <p:nvSpPr>
          <p:cNvPr id="5" name="TextBox 4">
            <a:extLst>
              <a:ext uri="{FF2B5EF4-FFF2-40B4-BE49-F238E27FC236}">
                <a16:creationId xmlns:a16="http://schemas.microsoft.com/office/drawing/2014/main" id="{CC26D086-A09E-643D-3905-99751059743C}"/>
              </a:ext>
            </a:extLst>
          </p:cNvPr>
          <p:cNvSpPr txBox="1"/>
          <p:nvPr/>
        </p:nvSpPr>
        <p:spPr>
          <a:xfrm>
            <a:off x="309103" y="1643525"/>
            <a:ext cx="5786897" cy="4509504"/>
          </a:xfrm>
          <a:prstGeom prst="rect">
            <a:avLst/>
          </a:prstGeom>
          <a:noFill/>
        </p:spPr>
        <p:txBody>
          <a:bodyPr wrap="square">
            <a:spAutoFit/>
          </a:bodyPr>
          <a:lstStyle/>
          <a:p>
            <a:pPr>
              <a:lnSpc>
                <a:spcPct val="115000"/>
              </a:lnSpc>
              <a:spcAft>
                <a:spcPts val="800"/>
              </a:spcAft>
              <a:buNone/>
            </a:pP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Beth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'Masking'?</a:t>
            </a:r>
          </a:p>
          <a:p>
            <a:pPr>
              <a:lnSpc>
                <a:spcPct val="115000"/>
              </a:lnSpc>
              <a:spcAft>
                <a:spcPts val="800"/>
              </a:spcAft>
              <a:buNone/>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Cuddio</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nodweddion</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niwrowahanol</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ymwybodol</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neu'n</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anymwybodol</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Enghreifftiau</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a:t>
            </a: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Gorfodi</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cyswllt</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llygad</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Sgyrsiau</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wedi'u</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paratoi</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ymlaen</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llaw</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Atal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ymddygiad</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hunan-ysgogol</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('stimming')</a:t>
            </a:r>
          </a:p>
          <a:p>
            <a:pPr marL="342900" indent="-342900">
              <a:lnSpc>
                <a:spcPct val="115000"/>
              </a:lnSpc>
              <a:spcAft>
                <a:spcPts val="800"/>
              </a:spcAft>
              <a:buFont typeface="Arial" panose="020B0604020202020204" pitchFamily="34" charset="0"/>
              <a:buChar char="•"/>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Hunan-</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fonitro</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cyson</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50DD608B-E015-CC2B-C7DD-1EDF7610AD54}"/>
              </a:ext>
            </a:extLst>
          </p:cNvPr>
          <p:cNvSpPr txBox="1"/>
          <p:nvPr/>
        </p:nvSpPr>
        <p:spPr>
          <a:xfrm>
            <a:off x="6096000" y="1643525"/>
            <a:ext cx="6094770" cy="2605393"/>
          </a:xfrm>
          <a:prstGeom prst="rect">
            <a:avLst/>
          </a:prstGeom>
          <a:noFill/>
        </p:spPr>
        <p:txBody>
          <a:bodyPr wrap="square">
            <a:spAutoFit/>
          </a:bodyPr>
          <a:lstStyle/>
          <a:p>
            <a:pPr>
              <a:lnSpc>
                <a:spcPct val="115000"/>
              </a:lnSpc>
              <a:spcAft>
                <a:spcPts val="800"/>
              </a:spcAft>
              <a:buNone/>
            </a:pP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Pam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mae</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pobl</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cuddio</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eu</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b="1" kern="100" dirty="0" err="1">
                <a:effectLst/>
                <a:latin typeface="Aptos" panose="020B0004020202020204" pitchFamily="34" charset="0"/>
                <a:ea typeface="DengXian" panose="02010600030101010101" pitchFamily="2" charset="-122"/>
                <a:cs typeface="Times New Roman" panose="02020603050405020304" pitchFamily="18" charset="0"/>
              </a:rPr>
              <a:t>hunaniaeth</a:t>
            </a:r>
            <a:r>
              <a:rPr lang="en-GB" sz="2400" b="1" kern="100" dirty="0">
                <a:effectLst/>
                <a:latin typeface="Aptos" panose="020B0004020202020204" pitchFamily="34" charset="0"/>
                <a:ea typeface="DengXian" panose="02010600030101010101" pitchFamily="2" charset="-122"/>
                <a:cs typeface="Times New Roman" panose="02020603050405020304" pitchFamily="18" charset="0"/>
              </a:rPr>
              <a:t>?</a:t>
            </a: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Derbyniad</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cymdeithasol</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Osgoi</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bwlio</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Osgoi</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cosb</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Pwysau</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ym</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maes</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cyflogaeth</a:t>
            </a: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 ac </a:t>
            </a:r>
            <a:r>
              <a:rPr lang="en-GB" sz="2400" kern="100" dirty="0" err="1">
                <a:effectLst/>
                <a:latin typeface="Aptos" panose="020B0004020202020204" pitchFamily="34" charset="0"/>
                <a:ea typeface="DengXian" panose="02010600030101010101" pitchFamily="2" charset="-122"/>
                <a:cs typeface="Times New Roman" panose="02020603050405020304" pitchFamily="18" charset="0"/>
              </a:rPr>
              <a:t>addysg</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9" name="TextBox 8">
            <a:extLst>
              <a:ext uri="{FF2B5EF4-FFF2-40B4-BE49-F238E27FC236}">
                <a16:creationId xmlns:a16="http://schemas.microsoft.com/office/drawing/2014/main" id="{3985DEFC-4128-9A2C-3F3B-FC3BE2E5FA9D}"/>
              </a:ext>
            </a:extLst>
          </p:cNvPr>
          <p:cNvSpPr txBox="1"/>
          <p:nvPr/>
        </p:nvSpPr>
        <p:spPr>
          <a:xfrm>
            <a:off x="708453" y="6103466"/>
            <a:ext cx="10593859" cy="461665"/>
          </a:xfrm>
          <a:prstGeom prst="rect">
            <a:avLst/>
          </a:prstGeom>
          <a:solidFill>
            <a:schemeClr val="accent2">
              <a:lumMod val="60000"/>
              <a:lumOff val="40000"/>
            </a:schemeClr>
          </a:solidFill>
        </p:spPr>
        <p:txBody>
          <a:bodyPr wrap="square">
            <a:spAutoFit/>
          </a:bodyPr>
          <a:lstStyle/>
          <a:p>
            <a:r>
              <a:rPr lang="en-GB" sz="2400" dirty="0" err="1">
                <a:latin typeface="Aptos" panose="020B0004020202020204" pitchFamily="34" charset="0"/>
                <a:ea typeface="DengXian" panose="02010600030101010101" pitchFamily="2" charset="-122"/>
                <a:cs typeface="Times New Roman" panose="02020603050405020304" pitchFamily="18" charset="0"/>
              </a:rPr>
              <a:t>Ystyriwch</a:t>
            </a:r>
            <a:r>
              <a:rPr lang="en-GB" sz="2400" dirty="0">
                <a:latin typeface="Aptos" panose="020B0004020202020204" pitchFamily="34" charset="0"/>
                <a:ea typeface="DengXian" panose="02010600030101010101" pitchFamily="2" charset="-122"/>
                <a:cs typeface="Times New Roman" panose="02020603050405020304" pitchFamily="18" charset="0"/>
              </a:rPr>
              <a:t> a </a:t>
            </a:r>
            <a:r>
              <a:rPr lang="en-GB" sz="2400" dirty="0" err="1">
                <a:latin typeface="Aptos" panose="020B0004020202020204" pitchFamily="34" charset="0"/>
                <a:ea typeface="DengXian" panose="02010600030101010101" pitchFamily="2" charset="-122"/>
                <a:cs typeface="Times New Roman" panose="02020603050405020304" pitchFamily="18" charset="0"/>
              </a:rPr>
              <a:t>yw</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cuddio'r</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hunan</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yn</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cynrychioli</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addasiad</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goroesiad</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neu'r</a:t>
            </a:r>
            <a:r>
              <a:rPr lang="en-GB" sz="2400" dirty="0">
                <a:latin typeface="Aptos" panose="020B0004020202020204" pitchFamily="34" charset="0"/>
                <a:ea typeface="DengXian" panose="02010600030101010101" pitchFamily="2" charset="-122"/>
                <a:cs typeface="Times New Roman" panose="02020603050405020304" pitchFamily="18" charset="0"/>
              </a:rPr>
              <a:t> </a:t>
            </a:r>
            <a:r>
              <a:rPr lang="en-GB" sz="2400" dirty="0" err="1">
                <a:latin typeface="Aptos" panose="020B0004020202020204" pitchFamily="34" charset="0"/>
                <a:ea typeface="DengXian" panose="02010600030101010101" pitchFamily="2" charset="-122"/>
                <a:cs typeface="Times New Roman" panose="02020603050405020304" pitchFamily="18" charset="0"/>
              </a:rPr>
              <a:t>ddau</a:t>
            </a:r>
            <a:r>
              <a:rPr lang="en-GB" sz="2400" dirty="0">
                <a:latin typeface="Aptos" panose="020B0004020202020204" pitchFamily="34" charset="0"/>
                <a:ea typeface="DengXian" panose="02010600030101010101" pitchFamily="2" charset="-122"/>
                <a:cs typeface="Times New Roman" panose="02020603050405020304" pitchFamily="18" charset="0"/>
              </a:rPr>
              <a:t>.</a:t>
            </a:r>
            <a:endParaRPr lang="en-GB" sz="2400" dirty="0"/>
          </a:p>
        </p:txBody>
      </p:sp>
    </p:spTree>
    <p:extLst>
      <p:ext uri="{BB962C8B-B14F-4D97-AF65-F5344CB8AC3E}">
        <p14:creationId xmlns:p14="http://schemas.microsoft.com/office/powerpoint/2010/main" val="10073017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83462-7FA5-0CF1-331C-CA76D42582D0}"/>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CEAB77A-AF9B-C09C-CC43-08482ABA5C99}"/>
              </a:ext>
            </a:extLst>
          </p:cNvPr>
          <p:cNvSpPr>
            <a:spLocks noGrp="1"/>
          </p:cNvSpPr>
          <p:nvPr>
            <p:ph type="title"/>
          </p:nvPr>
        </p:nvSpPr>
        <p:spPr>
          <a:xfrm>
            <a:off x="4201695" y="333267"/>
            <a:ext cx="6857999" cy="653547"/>
          </a:xfrm>
        </p:spPr>
        <p:txBody>
          <a:bodyPr>
            <a:normAutofit fontScale="90000"/>
          </a:bodyPr>
          <a:lstStyle/>
          <a:p>
            <a:r>
              <a:rPr lang="en-GB" b="1" dirty="0"/>
              <a:t>Costs of Masking</a:t>
            </a:r>
            <a:br>
              <a:rPr lang="en-GB" dirty="0"/>
            </a:br>
            <a:endParaRPr lang="en-GB" dirty="0"/>
          </a:p>
        </p:txBody>
      </p:sp>
      <p:sp>
        <p:nvSpPr>
          <p:cNvPr id="6" name="Freeform: Shape 14">
            <a:extLst>
              <a:ext uri="{FF2B5EF4-FFF2-40B4-BE49-F238E27FC236}">
                <a16:creationId xmlns:a16="http://schemas.microsoft.com/office/drawing/2014/main" id="{DDF65FA0-1F38-6700-0718-EAA2D61A170F}"/>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1A94B811-359B-0889-F8FA-95DA5CA2AC2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7" name="TextBox 6">
            <a:extLst>
              <a:ext uri="{FF2B5EF4-FFF2-40B4-BE49-F238E27FC236}">
                <a16:creationId xmlns:a16="http://schemas.microsoft.com/office/drawing/2014/main" id="{A570FC6A-FA93-3F57-8A1E-2AAC08998ADF}"/>
              </a:ext>
            </a:extLst>
          </p:cNvPr>
          <p:cNvSpPr txBox="1"/>
          <p:nvPr/>
        </p:nvSpPr>
        <p:spPr>
          <a:xfrm>
            <a:off x="4266219" y="1305132"/>
            <a:ext cx="7724220" cy="3170099"/>
          </a:xfrm>
          <a:prstGeom prst="rect">
            <a:avLst/>
          </a:prstGeom>
          <a:noFill/>
        </p:spPr>
        <p:txBody>
          <a:bodyPr wrap="square">
            <a:spAutoFit/>
          </a:bodyPr>
          <a:lstStyle/>
          <a:p>
            <a:r>
              <a:rPr lang="en-GB" sz="2000" dirty="0">
                <a:solidFill>
                  <a:schemeClr val="bg1"/>
                </a:solidFill>
              </a:rPr>
              <a:t>Research Links Masking To:</a:t>
            </a:r>
          </a:p>
          <a:p>
            <a:endParaRPr lang="en-GB" sz="2000" dirty="0">
              <a:solidFill>
                <a:schemeClr val="bg1"/>
              </a:solidFill>
            </a:endParaRPr>
          </a:p>
          <a:p>
            <a:r>
              <a:rPr lang="en-GB" sz="2000" dirty="0">
                <a:solidFill>
                  <a:schemeClr val="bg1"/>
                </a:solidFill>
              </a:rPr>
              <a:t>•	Anxiety </a:t>
            </a:r>
          </a:p>
          <a:p>
            <a:r>
              <a:rPr lang="en-GB" sz="2000" dirty="0">
                <a:solidFill>
                  <a:schemeClr val="bg1"/>
                </a:solidFill>
              </a:rPr>
              <a:t>•	Depression </a:t>
            </a:r>
          </a:p>
          <a:p>
            <a:r>
              <a:rPr lang="en-GB" sz="2000" dirty="0">
                <a:solidFill>
                  <a:schemeClr val="bg1"/>
                </a:solidFill>
              </a:rPr>
              <a:t>•	Burnout </a:t>
            </a:r>
          </a:p>
          <a:p>
            <a:r>
              <a:rPr lang="en-GB" sz="2000" dirty="0">
                <a:solidFill>
                  <a:schemeClr val="bg1"/>
                </a:solidFill>
              </a:rPr>
              <a:t>•	Identity confusion </a:t>
            </a:r>
          </a:p>
          <a:p>
            <a:r>
              <a:rPr lang="en-GB" sz="2000" dirty="0">
                <a:solidFill>
                  <a:schemeClr val="bg1"/>
                </a:solidFill>
              </a:rPr>
              <a:t>•	Increased suicidality risk </a:t>
            </a:r>
          </a:p>
          <a:p>
            <a:endParaRPr lang="en-GB" sz="2000" dirty="0">
              <a:solidFill>
                <a:schemeClr val="bg1"/>
              </a:solidFill>
            </a:endParaRPr>
          </a:p>
          <a:p>
            <a:r>
              <a:rPr lang="en-GB" sz="2000" dirty="0">
                <a:solidFill>
                  <a:schemeClr val="bg1"/>
                </a:solidFill>
              </a:rPr>
              <a:t>The Neurodiversity-Affirming Perspective Success should not require self-suppression.</a:t>
            </a:r>
          </a:p>
        </p:txBody>
      </p:sp>
      <p:sp>
        <p:nvSpPr>
          <p:cNvPr id="11" name="TextBox 10">
            <a:extLst>
              <a:ext uri="{FF2B5EF4-FFF2-40B4-BE49-F238E27FC236}">
                <a16:creationId xmlns:a16="http://schemas.microsoft.com/office/drawing/2014/main" id="{6F9ED48D-2738-4849-A4D0-B07045F5A44A}"/>
              </a:ext>
            </a:extLst>
          </p:cNvPr>
          <p:cNvSpPr txBox="1"/>
          <p:nvPr/>
        </p:nvSpPr>
        <p:spPr>
          <a:xfrm>
            <a:off x="3821676" y="4897297"/>
            <a:ext cx="7999156" cy="1569660"/>
          </a:xfrm>
          <a:prstGeom prst="rect">
            <a:avLst/>
          </a:prstGeom>
          <a:noFill/>
        </p:spPr>
        <p:txBody>
          <a:bodyPr wrap="square">
            <a:spAutoFit/>
          </a:bodyPr>
          <a:lstStyle/>
          <a:p>
            <a:r>
              <a:rPr lang="en-GB" sz="2400" dirty="0">
                <a:solidFill>
                  <a:schemeClr val="bg1"/>
                </a:solidFill>
              </a:rPr>
              <a:t>So… If a neurodivergent person experiences anxiety because they spend every day suppressing natural behaviours, should the intervention focus on reducing the anxiety, reducing the need to mask, or both?</a:t>
            </a:r>
          </a:p>
        </p:txBody>
      </p:sp>
    </p:spTree>
    <p:extLst>
      <p:ext uri="{BB962C8B-B14F-4D97-AF65-F5344CB8AC3E}">
        <p14:creationId xmlns:p14="http://schemas.microsoft.com/office/powerpoint/2010/main" val="16804882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0FDB3-DBF8-A13F-DAB1-1AA56A66A14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49FA47A8-9EA4-3E33-C4EB-5BF54840C6C3}"/>
              </a:ext>
            </a:extLst>
          </p:cNvPr>
          <p:cNvSpPr>
            <a:spLocks noGrp="1"/>
          </p:cNvSpPr>
          <p:nvPr>
            <p:ph type="title"/>
          </p:nvPr>
        </p:nvSpPr>
        <p:spPr>
          <a:xfrm>
            <a:off x="4201695" y="333267"/>
            <a:ext cx="6857999" cy="653547"/>
          </a:xfrm>
        </p:spPr>
        <p:txBody>
          <a:bodyPr>
            <a:normAutofit fontScale="90000"/>
          </a:bodyPr>
          <a:lstStyle/>
          <a:p>
            <a:r>
              <a:rPr lang="cy-GB" dirty="0"/>
              <a:t>Costau Gwisgo Masgiau</a:t>
            </a:r>
            <a:br>
              <a:rPr lang="en-GB" dirty="0"/>
            </a:br>
            <a:br>
              <a:rPr lang="en-GB" dirty="0"/>
            </a:br>
            <a:endParaRPr lang="en-GB" dirty="0"/>
          </a:p>
        </p:txBody>
      </p:sp>
      <p:sp>
        <p:nvSpPr>
          <p:cNvPr id="6" name="Freeform: Shape 14">
            <a:extLst>
              <a:ext uri="{FF2B5EF4-FFF2-40B4-BE49-F238E27FC236}">
                <a16:creationId xmlns:a16="http://schemas.microsoft.com/office/drawing/2014/main" id="{5DEE3CE3-7F0F-C88D-7FA1-27EBBDBCDF21}"/>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872AC004-BEA2-55E5-33ED-FB099030523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7" name="TextBox 6">
            <a:extLst>
              <a:ext uri="{FF2B5EF4-FFF2-40B4-BE49-F238E27FC236}">
                <a16:creationId xmlns:a16="http://schemas.microsoft.com/office/drawing/2014/main" id="{88B6E7A4-E716-4ECF-0BEA-110FF44C32C1}"/>
              </a:ext>
            </a:extLst>
          </p:cNvPr>
          <p:cNvSpPr txBox="1"/>
          <p:nvPr/>
        </p:nvSpPr>
        <p:spPr>
          <a:xfrm>
            <a:off x="4266219" y="1305132"/>
            <a:ext cx="7724220" cy="3170099"/>
          </a:xfrm>
          <a:prstGeom prst="rect">
            <a:avLst/>
          </a:prstGeom>
          <a:noFill/>
        </p:spPr>
        <p:txBody>
          <a:bodyPr wrap="square">
            <a:spAutoFit/>
          </a:bodyPr>
          <a:lstStyle/>
          <a:p>
            <a:r>
              <a:rPr lang="en-GB" sz="2000" dirty="0">
                <a:solidFill>
                  <a:schemeClr val="bg1"/>
                </a:solidFill>
              </a:rPr>
              <a:t>Mae </a:t>
            </a:r>
            <a:r>
              <a:rPr lang="en-GB" sz="2000" dirty="0" err="1">
                <a:solidFill>
                  <a:schemeClr val="bg1"/>
                </a:solidFill>
              </a:rPr>
              <a:t>ymchwil</a:t>
            </a:r>
            <a:r>
              <a:rPr lang="en-GB" sz="2000" dirty="0">
                <a:solidFill>
                  <a:schemeClr val="bg1"/>
                </a:solidFill>
              </a:rPr>
              <a:t> </a:t>
            </a:r>
            <a:r>
              <a:rPr lang="en-GB" sz="2000" dirty="0" err="1">
                <a:solidFill>
                  <a:schemeClr val="bg1"/>
                </a:solidFill>
              </a:rPr>
              <a:t>yn</a:t>
            </a:r>
            <a:r>
              <a:rPr lang="en-GB" sz="2000" dirty="0">
                <a:solidFill>
                  <a:schemeClr val="bg1"/>
                </a:solidFill>
              </a:rPr>
              <a:t> </a:t>
            </a:r>
            <a:r>
              <a:rPr lang="en-GB" sz="2000" dirty="0" err="1">
                <a:solidFill>
                  <a:schemeClr val="bg1"/>
                </a:solidFill>
              </a:rPr>
              <a:t>cysylltu</a:t>
            </a:r>
            <a:r>
              <a:rPr lang="en-GB" sz="2000" dirty="0">
                <a:solidFill>
                  <a:schemeClr val="bg1"/>
                </a:solidFill>
              </a:rPr>
              <a:t> 'masking' (</a:t>
            </a:r>
            <a:r>
              <a:rPr lang="en-GB" sz="2000" dirty="0" err="1">
                <a:solidFill>
                  <a:schemeClr val="bg1"/>
                </a:solidFill>
              </a:rPr>
              <a:t>cuddio</a:t>
            </a:r>
            <a:r>
              <a:rPr lang="en-GB" sz="2000" dirty="0">
                <a:solidFill>
                  <a:schemeClr val="bg1"/>
                </a:solidFill>
              </a:rPr>
              <a:t> </a:t>
            </a:r>
            <a:r>
              <a:rPr lang="en-GB" sz="2000" dirty="0" err="1">
                <a:solidFill>
                  <a:schemeClr val="bg1"/>
                </a:solidFill>
              </a:rPr>
              <a:t>nodweddion</a:t>
            </a:r>
            <a:r>
              <a:rPr lang="en-GB" sz="2000" dirty="0">
                <a:solidFill>
                  <a:schemeClr val="bg1"/>
                </a:solidFill>
              </a:rPr>
              <a:t>) â:</a:t>
            </a:r>
          </a:p>
          <a:p>
            <a:endParaRPr lang="en-GB" sz="2000" dirty="0">
              <a:solidFill>
                <a:schemeClr val="bg1"/>
              </a:solidFill>
            </a:endParaRPr>
          </a:p>
          <a:p>
            <a:r>
              <a:rPr lang="en-GB" sz="2000" dirty="0">
                <a:solidFill>
                  <a:schemeClr val="bg1"/>
                </a:solidFill>
              </a:rPr>
              <a:t>•	</a:t>
            </a:r>
            <a:r>
              <a:rPr lang="en-GB" sz="2000" dirty="0" err="1">
                <a:solidFill>
                  <a:schemeClr val="bg1"/>
                </a:solidFill>
              </a:rPr>
              <a:t>Pryder</a:t>
            </a:r>
            <a:r>
              <a:rPr lang="en-GB" sz="2000" dirty="0">
                <a:solidFill>
                  <a:schemeClr val="bg1"/>
                </a:solidFill>
              </a:rPr>
              <a:t> </a:t>
            </a:r>
          </a:p>
          <a:p>
            <a:r>
              <a:rPr lang="en-GB" sz="2000" dirty="0">
                <a:solidFill>
                  <a:schemeClr val="bg1"/>
                </a:solidFill>
              </a:rPr>
              <a:t>•	</a:t>
            </a:r>
            <a:r>
              <a:rPr lang="en-GB" sz="2000" dirty="0" err="1">
                <a:solidFill>
                  <a:schemeClr val="bg1"/>
                </a:solidFill>
              </a:rPr>
              <a:t>Iselder</a:t>
            </a:r>
            <a:r>
              <a:rPr lang="en-GB" sz="2000" dirty="0">
                <a:solidFill>
                  <a:schemeClr val="bg1"/>
                </a:solidFill>
              </a:rPr>
              <a:t> </a:t>
            </a:r>
          </a:p>
          <a:p>
            <a:r>
              <a:rPr lang="en-GB" sz="2000" dirty="0">
                <a:solidFill>
                  <a:schemeClr val="bg1"/>
                </a:solidFill>
              </a:rPr>
              <a:t>•	Blinder </a:t>
            </a:r>
            <a:r>
              <a:rPr lang="en-GB" sz="2000" dirty="0" err="1">
                <a:solidFill>
                  <a:schemeClr val="bg1"/>
                </a:solidFill>
              </a:rPr>
              <a:t>eithafol</a:t>
            </a:r>
            <a:r>
              <a:rPr lang="en-GB" sz="2000" dirty="0">
                <a:solidFill>
                  <a:schemeClr val="bg1"/>
                </a:solidFill>
              </a:rPr>
              <a:t> (burnout) </a:t>
            </a:r>
          </a:p>
          <a:p>
            <a:r>
              <a:rPr lang="en-GB" sz="2000" dirty="0">
                <a:solidFill>
                  <a:schemeClr val="bg1"/>
                </a:solidFill>
              </a:rPr>
              <a:t>•	</a:t>
            </a:r>
            <a:r>
              <a:rPr lang="en-GB" sz="2000" dirty="0" err="1">
                <a:solidFill>
                  <a:schemeClr val="bg1"/>
                </a:solidFill>
              </a:rPr>
              <a:t>Dryswch</a:t>
            </a:r>
            <a:r>
              <a:rPr lang="en-GB" sz="2000" dirty="0">
                <a:solidFill>
                  <a:schemeClr val="bg1"/>
                </a:solidFill>
              </a:rPr>
              <a:t> </a:t>
            </a:r>
            <a:r>
              <a:rPr lang="en-GB" sz="2000" dirty="0" err="1">
                <a:solidFill>
                  <a:schemeClr val="bg1"/>
                </a:solidFill>
              </a:rPr>
              <a:t>hunaniaeth</a:t>
            </a:r>
            <a:r>
              <a:rPr lang="en-GB" sz="2000" dirty="0">
                <a:solidFill>
                  <a:schemeClr val="bg1"/>
                </a:solidFill>
              </a:rPr>
              <a:t> </a:t>
            </a:r>
          </a:p>
          <a:p>
            <a:r>
              <a:rPr lang="en-GB" sz="2000" dirty="0">
                <a:solidFill>
                  <a:schemeClr val="bg1"/>
                </a:solidFill>
              </a:rPr>
              <a:t>•	</a:t>
            </a:r>
            <a:r>
              <a:rPr lang="en-GB" sz="2000" dirty="0" err="1">
                <a:solidFill>
                  <a:schemeClr val="bg1"/>
                </a:solidFill>
              </a:rPr>
              <a:t>Risg</a:t>
            </a:r>
            <a:r>
              <a:rPr lang="en-GB" sz="2000" dirty="0">
                <a:solidFill>
                  <a:schemeClr val="bg1"/>
                </a:solidFill>
              </a:rPr>
              <a:t> </a:t>
            </a:r>
            <a:r>
              <a:rPr lang="en-GB" sz="2000" dirty="0" err="1">
                <a:solidFill>
                  <a:schemeClr val="bg1"/>
                </a:solidFill>
              </a:rPr>
              <a:t>uwch</a:t>
            </a:r>
            <a:r>
              <a:rPr lang="en-GB" sz="2000" dirty="0">
                <a:solidFill>
                  <a:schemeClr val="bg1"/>
                </a:solidFill>
              </a:rPr>
              <a:t> o </a:t>
            </a:r>
            <a:r>
              <a:rPr lang="en-GB" sz="2000" dirty="0" err="1">
                <a:solidFill>
                  <a:schemeClr val="bg1"/>
                </a:solidFill>
              </a:rPr>
              <a:t>hunanladdoldeb</a:t>
            </a:r>
            <a:r>
              <a:rPr lang="en-GB" sz="2000" dirty="0">
                <a:solidFill>
                  <a:schemeClr val="bg1"/>
                </a:solidFill>
              </a:rPr>
              <a:t> </a:t>
            </a:r>
          </a:p>
          <a:p>
            <a:endParaRPr lang="en-GB" sz="2000" dirty="0">
              <a:solidFill>
                <a:schemeClr val="bg1"/>
              </a:solidFill>
            </a:endParaRPr>
          </a:p>
          <a:p>
            <a:r>
              <a:rPr lang="en-GB" sz="2000" dirty="0">
                <a:solidFill>
                  <a:schemeClr val="bg1"/>
                </a:solidFill>
              </a:rPr>
              <a:t>Y </a:t>
            </a:r>
            <a:r>
              <a:rPr lang="en-GB" sz="2000" dirty="0" err="1">
                <a:solidFill>
                  <a:schemeClr val="bg1"/>
                </a:solidFill>
              </a:rPr>
              <a:t>Safbwynt</a:t>
            </a:r>
            <a:r>
              <a:rPr lang="en-GB" sz="2000" dirty="0">
                <a:solidFill>
                  <a:schemeClr val="bg1"/>
                </a:solidFill>
              </a:rPr>
              <a:t> </a:t>
            </a:r>
            <a:r>
              <a:rPr lang="en-GB" sz="2000" dirty="0" err="1">
                <a:solidFill>
                  <a:schemeClr val="bg1"/>
                </a:solidFill>
              </a:rPr>
              <a:t>sy'n</a:t>
            </a:r>
            <a:r>
              <a:rPr lang="en-GB" sz="2000" dirty="0">
                <a:solidFill>
                  <a:schemeClr val="bg1"/>
                </a:solidFill>
              </a:rPr>
              <a:t> </a:t>
            </a:r>
            <a:r>
              <a:rPr lang="en-GB" sz="2000" dirty="0" err="1">
                <a:solidFill>
                  <a:schemeClr val="bg1"/>
                </a:solidFill>
              </a:rPr>
              <a:t>Cadarnhau</a:t>
            </a:r>
            <a:r>
              <a:rPr lang="en-GB" sz="2000" dirty="0">
                <a:solidFill>
                  <a:schemeClr val="bg1"/>
                </a:solidFill>
              </a:rPr>
              <a:t> </a:t>
            </a:r>
            <a:r>
              <a:rPr lang="en-GB" sz="2000" dirty="0" err="1">
                <a:solidFill>
                  <a:schemeClr val="bg1"/>
                </a:solidFill>
              </a:rPr>
              <a:t>Niwroamrywiaeth</a:t>
            </a:r>
            <a:r>
              <a:rPr lang="en-GB" sz="2000" dirty="0">
                <a:solidFill>
                  <a:schemeClr val="bg1"/>
                </a:solidFill>
              </a:rPr>
              <a:t>: Ni </a:t>
            </a:r>
            <a:r>
              <a:rPr lang="en-GB" sz="2000" dirty="0" err="1">
                <a:solidFill>
                  <a:schemeClr val="bg1"/>
                </a:solidFill>
              </a:rPr>
              <a:t>ddylai</a:t>
            </a:r>
            <a:r>
              <a:rPr lang="en-GB" sz="2000" dirty="0">
                <a:solidFill>
                  <a:schemeClr val="bg1"/>
                </a:solidFill>
              </a:rPr>
              <a:t> </a:t>
            </a:r>
            <a:r>
              <a:rPr lang="en-GB" sz="2000" dirty="0" err="1">
                <a:solidFill>
                  <a:schemeClr val="bg1"/>
                </a:solidFill>
              </a:rPr>
              <a:t>llwyddiant</a:t>
            </a:r>
            <a:r>
              <a:rPr lang="en-GB" sz="2000" dirty="0">
                <a:solidFill>
                  <a:schemeClr val="bg1"/>
                </a:solidFill>
              </a:rPr>
              <a:t> </a:t>
            </a:r>
            <a:r>
              <a:rPr lang="en-GB" sz="2000" dirty="0" err="1">
                <a:solidFill>
                  <a:schemeClr val="bg1"/>
                </a:solidFill>
              </a:rPr>
              <a:t>olygu</a:t>
            </a:r>
            <a:r>
              <a:rPr lang="en-GB" sz="2000" dirty="0">
                <a:solidFill>
                  <a:schemeClr val="bg1"/>
                </a:solidFill>
              </a:rPr>
              <a:t> </a:t>
            </a:r>
            <a:r>
              <a:rPr lang="en-GB" sz="2000" dirty="0" err="1">
                <a:solidFill>
                  <a:schemeClr val="bg1"/>
                </a:solidFill>
              </a:rPr>
              <a:t>gorfod</a:t>
            </a:r>
            <a:r>
              <a:rPr lang="en-GB" sz="2000" dirty="0">
                <a:solidFill>
                  <a:schemeClr val="bg1"/>
                </a:solidFill>
              </a:rPr>
              <a:t> </a:t>
            </a:r>
            <a:r>
              <a:rPr lang="en-GB" sz="2000" dirty="0" err="1">
                <a:solidFill>
                  <a:schemeClr val="bg1"/>
                </a:solidFill>
              </a:rPr>
              <a:t>atal</a:t>
            </a:r>
            <a:r>
              <a:rPr lang="en-GB" sz="2000" dirty="0">
                <a:solidFill>
                  <a:schemeClr val="bg1"/>
                </a:solidFill>
              </a:rPr>
              <a:t> </a:t>
            </a:r>
            <a:r>
              <a:rPr lang="en-GB" sz="2000" dirty="0" err="1">
                <a:solidFill>
                  <a:schemeClr val="bg1"/>
                </a:solidFill>
              </a:rPr>
              <a:t>rhywun</a:t>
            </a:r>
            <a:r>
              <a:rPr lang="en-GB" sz="2000" dirty="0">
                <a:solidFill>
                  <a:schemeClr val="bg1"/>
                </a:solidFill>
              </a:rPr>
              <a:t> </a:t>
            </a:r>
            <a:r>
              <a:rPr lang="en-GB" sz="2000" dirty="0" err="1">
                <a:solidFill>
                  <a:schemeClr val="bg1"/>
                </a:solidFill>
              </a:rPr>
              <a:t>rhag</a:t>
            </a:r>
            <a:r>
              <a:rPr lang="en-GB" sz="2000" dirty="0">
                <a:solidFill>
                  <a:schemeClr val="bg1"/>
                </a:solidFill>
              </a:rPr>
              <a:t> bod </a:t>
            </a:r>
            <a:r>
              <a:rPr lang="en-GB" sz="2000" dirty="0" err="1">
                <a:solidFill>
                  <a:schemeClr val="bg1"/>
                </a:solidFill>
              </a:rPr>
              <a:t>yn</a:t>
            </a:r>
            <a:r>
              <a:rPr lang="en-GB" sz="2000" dirty="0">
                <a:solidFill>
                  <a:schemeClr val="bg1"/>
                </a:solidFill>
              </a:rPr>
              <a:t> </a:t>
            </a:r>
            <a:r>
              <a:rPr lang="en-GB" sz="2000" dirty="0" err="1">
                <a:solidFill>
                  <a:schemeClr val="bg1"/>
                </a:solidFill>
              </a:rPr>
              <a:t>nhw</a:t>
            </a:r>
            <a:r>
              <a:rPr lang="en-GB" sz="2000" dirty="0">
                <a:solidFill>
                  <a:schemeClr val="bg1"/>
                </a:solidFill>
              </a:rPr>
              <a:t> </a:t>
            </a:r>
            <a:r>
              <a:rPr lang="en-GB" sz="2000" dirty="0" err="1">
                <a:solidFill>
                  <a:schemeClr val="bg1"/>
                </a:solidFill>
              </a:rPr>
              <a:t>eu</a:t>
            </a:r>
            <a:r>
              <a:rPr lang="en-GB" sz="2000" dirty="0">
                <a:solidFill>
                  <a:schemeClr val="bg1"/>
                </a:solidFill>
              </a:rPr>
              <a:t> </a:t>
            </a:r>
            <a:r>
              <a:rPr lang="en-GB" sz="2000" dirty="0" err="1">
                <a:solidFill>
                  <a:schemeClr val="bg1"/>
                </a:solidFill>
              </a:rPr>
              <a:t>hunain</a:t>
            </a:r>
            <a:r>
              <a:rPr lang="en-GB" sz="2000" dirty="0">
                <a:solidFill>
                  <a:schemeClr val="bg1"/>
                </a:solidFill>
              </a:rPr>
              <a:t>.</a:t>
            </a:r>
          </a:p>
        </p:txBody>
      </p:sp>
      <p:sp>
        <p:nvSpPr>
          <p:cNvPr id="11" name="TextBox 10">
            <a:extLst>
              <a:ext uri="{FF2B5EF4-FFF2-40B4-BE49-F238E27FC236}">
                <a16:creationId xmlns:a16="http://schemas.microsoft.com/office/drawing/2014/main" id="{85F30503-A272-AC23-B092-AEA2A2A70EA7}"/>
              </a:ext>
            </a:extLst>
          </p:cNvPr>
          <p:cNvSpPr txBox="1"/>
          <p:nvPr/>
        </p:nvSpPr>
        <p:spPr>
          <a:xfrm>
            <a:off x="3821676" y="4897297"/>
            <a:ext cx="7999156" cy="1569660"/>
          </a:xfrm>
          <a:prstGeom prst="rect">
            <a:avLst/>
          </a:prstGeom>
          <a:noFill/>
        </p:spPr>
        <p:txBody>
          <a:bodyPr wrap="square">
            <a:spAutoFit/>
          </a:bodyPr>
          <a:lstStyle/>
          <a:p>
            <a:r>
              <a:rPr lang="en-GB" sz="2400" dirty="0">
                <a:solidFill>
                  <a:schemeClr val="bg1"/>
                </a:solidFill>
              </a:rPr>
              <a:t>Felly... </a:t>
            </a:r>
            <a:r>
              <a:rPr lang="en-GB" sz="2400" dirty="0" err="1">
                <a:solidFill>
                  <a:schemeClr val="bg1"/>
                </a:solidFill>
              </a:rPr>
              <a:t>Os</a:t>
            </a:r>
            <a:r>
              <a:rPr lang="en-GB" sz="2400" dirty="0">
                <a:solidFill>
                  <a:schemeClr val="bg1"/>
                </a:solidFill>
              </a:rPr>
              <a:t> </a:t>
            </a:r>
            <a:r>
              <a:rPr lang="en-GB" sz="2400" dirty="0" err="1">
                <a:solidFill>
                  <a:schemeClr val="bg1"/>
                </a:solidFill>
              </a:rPr>
              <a:t>yw</a:t>
            </a:r>
            <a:r>
              <a:rPr lang="en-GB" sz="2400" dirty="0">
                <a:solidFill>
                  <a:schemeClr val="bg1"/>
                </a:solidFill>
              </a:rPr>
              <a:t> person </a:t>
            </a:r>
            <a:r>
              <a:rPr lang="en-GB" sz="2400" dirty="0" err="1">
                <a:solidFill>
                  <a:schemeClr val="bg1"/>
                </a:solidFill>
              </a:rPr>
              <a:t>niwro-wahanol</a:t>
            </a:r>
            <a:r>
              <a:rPr lang="en-GB" sz="2400" dirty="0">
                <a:solidFill>
                  <a:schemeClr val="bg1"/>
                </a:solidFill>
              </a:rPr>
              <a:t> </a:t>
            </a:r>
            <a:r>
              <a:rPr lang="en-GB" sz="2400" dirty="0" err="1">
                <a:solidFill>
                  <a:schemeClr val="bg1"/>
                </a:solidFill>
              </a:rPr>
              <a:t>yn</a:t>
            </a:r>
            <a:r>
              <a:rPr lang="en-GB" sz="2400" dirty="0">
                <a:solidFill>
                  <a:schemeClr val="bg1"/>
                </a:solidFill>
              </a:rPr>
              <a:t> </a:t>
            </a:r>
            <a:r>
              <a:rPr lang="en-GB" sz="2400" dirty="0" err="1">
                <a:solidFill>
                  <a:schemeClr val="bg1"/>
                </a:solidFill>
              </a:rPr>
              <a:t>profi</a:t>
            </a:r>
            <a:r>
              <a:rPr lang="en-GB" sz="2400" dirty="0">
                <a:solidFill>
                  <a:schemeClr val="bg1"/>
                </a:solidFill>
              </a:rPr>
              <a:t> </a:t>
            </a:r>
            <a:r>
              <a:rPr lang="en-GB" sz="2400" dirty="0" err="1">
                <a:solidFill>
                  <a:schemeClr val="bg1"/>
                </a:solidFill>
              </a:rPr>
              <a:t>pryder</a:t>
            </a:r>
            <a:r>
              <a:rPr lang="en-GB" sz="2400" dirty="0">
                <a:solidFill>
                  <a:schemeClr val="bg1"/>
                </a:solidFill>
              </a:rPr>
              <a:t> </a:t>
            </a:r>
            <a:r>
              <a:rPr lang="en-GB" sz="2400" dirty="0" err="1">
                <a:solidFill>
                  <a:schemeClr val="bg1"/>
                </a:solidFill>
              </a:rPr>
              <a:t>oherwydd</a:t>
            </a:r>
            <a:r>
              <a:rPr lang="en-GB" sz="2400" dirty="0">
                <a:solidFill>
                  <a:schemeClr val="bg1"/>
                </a:solidFill>
              </a:rPr>
              <a:t> </a:t>
            </a:r>
            <a:r>
              <a:rPr lang="en-GB" sz="2400" dirty="0" err="1">
                <a:solidFill>
                  <a:schemeClr val="bg1"/>
                </a:solidFill>
              </a:rPr>
              <a:t>eu</a:t>
            </a:r>
            <a:r>
              <a:rPr lang="en-GB" sz="2400" dirty="0">
                <a:solidFill>
                  <a:schemeClr val="bg1"/>
                </a:solidFill>
              </a:rPr>
              <a:t> bod </a:t>
            </a:r>
            <a:r>
              <a:rPr lang="en-GB" sz="2400" dirty="0" err="1">
                <a:solidFill>
                  <a:schemeClr val="bg1"/>
                </a:solidFill>
              </a:rPr>
              <a:t>yn</a:t>
            </a:r>
            <a:r>
              <a:rPr lang="en-GB" sz="2400" dirty="0">
                <a:solidFill>
                  <a:schemeClr val="bg1"/>
                </a:solidFill>
              </a:rPr>
              <a:t> </a:t>
            </a:r>
            <a:r>
              <a:rPr lang="en-GB" sz="2400" dirty="0" err="1">
                <a:solidFill>
                  <a:schemeClr val="bg1"/>
                </a:solidFill>
              </a:rPr>
              <a:t>treulio</a:t>
            </a:r>
            <a:r>
              <a:rPr lang="en-GB" sz="2400" dirty="0">
                <a:solidFill>
                  <a:schemeClr val="bg1"/>
                </a:solidFill>
              </a:rPr>
              <a:t> </a:t>
            </a:r>
            <a:r>
              <a:rPr lang="en-GB" sz="2400" dirty="0" err="1">
                <a:solidFill>
                  <a:schemeClr val="bg1"/>
                </a:solidFill>
              </a:rPr>
              <a:t>pob</a:t>
            </a:r>
            <a:r>
              <a:rPr lang="en-GB" sz="2400" dirty="0">
                <a:solidFill>
                  <a:schemeClr val="bg1"/>
                </a:solidFill>
              </a:rPr>
              <a:t> </a:t>
            </a:r>
            <a:r>
              <a:rPr lang="en-GB" sz="2400" dirty="0" err="1">
                <a:solidFill>
                  <a:schemeClr val="bg1"/>
                </a:solidFill>
              </a:rPr>
              <a:t>dydd</a:t>
            </a:r>
            <a:r>
              <a:rPr lang="en-GB" sz="2400" dirty="0">
                <a:solidFill>
                  <a:schemeClr val="bg1"/>
                </a:solidFill>
              </a:rPr>
              <a:t> </a:t>
            </a:r>
            <a:r>
              <a:rPr lang="en-GB" sz="2400" dirty="0" err="1">
                <a:solidFill>
                  <a:schemeClr val="bg1"/>
                </a:solidFill>
              </a:rPr>
              <a:t>yn</a:t>
            </a:r>
            <a:r>
              <a:rPr lang="en-GB" sz="2400" dirty="0">
                <a:solidFill>
                  <a:schemeClr val="bg1"/>
                </a:solidFill>
              </a:rPr>
              <a:t> </a:t>
            </a:r>
            <a:r>
              <a:rPr lang="en-GB" sz="2400" dirty="0" err="1">
                <a:solidFill>
                  <a:schemeClr val="bg1"/>
                </a:solidFill>
              </a:rPr>
              <a:t>atal</a:t>
            </a:r>
            <a:r>
              <a:rPr lang="en-GB" sz="2400" dirty="0">
                <a:solidFill>
                  <a:schemeClr val="bg1"/>
                </a:solidFill>
              </a:rPr>
              <a:t> </a:t>
            </a:r>
            <a:r>
              <a:rPr lang="en-GB" sz="2400" dirty="0" err="1">
                <a:solidFill>
                  <a:schemeClr val="bg1"/>
                </a:solidFill>
              </a:rPr>
              <a:t>ymddygiadau</a:t>
            </a:r>
            <a:r>
              <a:rPr lang="en-GB" sz="2400" dirty="0">
                <a:solidFill>
                  <a:schemeClr val="bg1"/>
                </a:solidFill>
              </a:rPr>
              <a:t> </a:t>
            </a:r>
            <a:r>
              <a:rPr lang="en-GB" sz="2400" dirty="0" err="1">
                <a:solidFill>
                  <a:schemeClr val="bg1"/>
                </a:solidFill>
              </a:rPr>
              <a:t>naturiol</a:t>
            </a:r>
            <a:r>
              <a:rPr lang="en-GB" sz="2400" dirty="0">
                <a:solidFill>
                  <a:schemeClr val="bg1"/>
                </a:solidFill>
              </a:rPr>
              <a:t>, a </a:t>
            </a:r>
            <a:r>
              <a:rPr lang="en-GB" sz="2400" dirty="0" err="1">
                <a:solidFill>
                  <a:schemeClr val="bg1"/>
                </a:solidFill>
              </a:rPr>
              <a:t>ddylai'r</a:t>
            </a:r>
            <a:r>
              <a:rPr lang="en-GB" sz="2400" dirty="0">
                <a:solidFill>
                  <a:schemeClr val="bg1"/>
                </a:solidFill>
              </a:rPr>
              <a:t> </a:t>
            </a:r>
            <a:r>
              <a:rPr lang="en-GB" sz="2400" dirty="0" err="1">
                <a:solidFill>
                  <a:schemeClr val="bg1"/>
                </a:solidFill>
              </a:rPr>
              <a:t>ymyriad</a:t>
            </a:r>
            <a:r>
              <a:rPr lang="en-GB" sz="2400" dirty="0">
                <a:solidFill>
                  <a:schemeClr val="bg1"/>
                </a:solidFill>
              </a:rPr>
              <a:t> </a:t>
            </a:r>
            <a:r>
              <a:rPr lang="en-GB" sz="2400" dirty="0" err="1">
                <a:solidFill>
                  <a:schemeClr val="bg1"/>
                </a:solidFill>
              </a:rPr>
              <a:t>ganolbwyntio</a:t>
            </a:r>
            <a:r>
              <a:rPr lang="en-GB" sz="2400" dirty="0">
                <a:solidFill>
                  <a:schemeClr val="bg1"/>
                </a:solidFill>
              </a:rPr>
              <a:t> </a:t>
            </a:r>
            <a:r>
              <a:rPr lang="en-GB" sz="2400" dirty="0" err="1">
                <a:solidFill>
                  <a:schemeClr val="bg1"/>
                </a:solidFill>
              </a:rPr>
              <a:t>ar</a:t>
            </a:r>
            <a:r>
              <a:rPr lang="en-GB" sz="2400" dirty="0">
                <a:solidFill>
                  <a:schemeClr val="bg1"/>
                </a:solidFill>
              </a:rPr>
              <a:t> </a:t>
            </a:r>
            <a:r>
              <a:rPr lang="en-GB" sz="2400" dirty="0" err="1">
                <a:solidFill>
                  <a:schemeClr val="bg1"/>
                </a:solidFill>
              </a:rPr>
              <a:t>leihau'r</a:t>
            </a:r>
            <a:r>
              <a:rPr lang="en-GB" sz="2400" dirty="0">
                <a:solidFill>
                  <a:schemeClr val="bg1"/>
                </a:solidFill>
              </a:rPr>
              <a:t> </a:t>
            </a:r>
            <a:r>
              <a:rPr lang="en-GB" sz="2400" dirty="0" err="1">
                <a:solidFill>
                  <a:schemeClr val="bg1"/>
                </a:solidFill>
              </a:rPr>
              <a:t>pryder</a:t>
            </a:r>
            <a:r>
              <a:rPr lang="en-GB" sz="2400" dirty="0">
                <a:solidFill>
                  <a:schemeClr val="bg1"/>
                </a:solidFill>
              </a:rPr>
              <a:t>, </a:t>
            </a:r>
            <a:r>
              <a:rPr lang="en-GB" sz="2400" dirty="0" err="1">
                <a:solidFill>
                  <a:schemeClr val="bg1"/>
                </a:solidFill>
              </a:rPr>
              <a:t>lleihau'r</a:t>
            </a:r>
            <a:r>
              <a:rPr lang="en-GB" sz="2400" dirty="0">
                <a:solidFill>
                  <a:schemeClr val="bg1"/>
                </a:solidFill>
              </a:rPr>
              <a:t> </a:t>
            </a:r>
            <a:r>
              <a:rPr lang="en-GB" sz="2400" dirty="0" err="1">
                <a:solidFill>
                  <a:schemeClr val="bg1"/>
                </a:solidFill>
              </a:rPr>
              <a:t>angen</a:t>
            </a:r>
            <a:r>
              <a:rPr lang="en-GB" sz="2400" dirty="0">
                <a:solidFill>
                  <a:schemeClr val="bg1"/>
                </a:solidFill>
              </a:rPr>
              <a:t> </a:t>
            </a:r>
            <a:r>
              <a:rPr lang="en-GB" sz="2400" dirty="0" err="1">
                <a:solidFill>
                  <a:schemeClr val="bg1"/>
                </a:solidFill>
              </a:rPr>
              <a:t>i</a:t>
            </a:r>
            <a:r>
              <a:rPr lang="en-GB" sz="2400" dirty="0">
                <a:solidFill>
                  <a:schemeClr val="bg1"/>
                </a:solidFill>
              </a:rPr>
              <a:t> </a:t>
            </a:r>
            <a:r>
              <a:rPr lang="en-GB" sz="2400" dirty="0" err="1">
                <a:solidFill>
                  <a:schemeClr val="bg1"/>
                </a:solidFill>
              </a:rPr>
              <a:t>guddio</a:t>
            </a:r>
            <a:r>
              <a:rPr lang="en-GB" sz="2400" dirty="0">
                <a:solidFill>
                  <a:schemeClr val="bg1"/>
                </a:solidFill>
              </a:rPr>
              <a:t> </a:t>
            </a:r>
            <a:r>
              <a:rPr lang="en-GB" sz="2400" dirty="0" err="1">
                <a:solidFill>
                  <a:schemeClr val="bg1"/>
                </a:solidFill>
              </a:rPr>
              <a:t>eu</a:t>
            </a:r>
            <a:r>
              <a:rPr lang="en-GB" sz="2400" dirty="0">
                <a:solidFill>
                  <a:schemeClr val="bg1"/>
                </a:solidFill>
              </a:rPr>
              <a:t> </a:t>
            </a:r>
            <a:r>
              <a:rPr lang="en-GB" sz="2400" dirty="0" err="1">
                <a:solidFill>
                  <a:schemeClr val="bg1"/>
                </a:solidFill>
              </a:rPr>
              <a:t>natur</a:t>
            </a:r>
            <a:r>
              <a:rPr lang="en-GB" sz="2400" dirty="0">
                <a:solidFill>
                  <a:schemeClr val="bg1"/>
                </a:solidFill>
              </a:rPr>
              <a:t> </a:t>
            </a:r>
            <a:r>
              <a:rPr lang="en-GB" sz="2400" dirty="0" err="1">
                <a:solidFill>
                  <a:schemeClr val="bg1"/>
                </a:solidFill>
              </a:rPr>
              <a:t>wirioneddol</a:t>
            </a:r>
            <a:r>
              <a:rPr lang="en-GB" sz="2400" dirty="0">
                <a:solidFill>
                  <a:schemeClr val="bg1"/>
                </a:solidFill>
              </a:rPr>
              <a:t>, </a:t>
            </a:r>
            <a:r>
              <a:rPr lang="en-GB" sz="2400" dirty="0" err="1">
                <a:solidFill>
                  <a:schemeClr val="bg1"/>
                </a:solidFill>
              </a:rPr>
              <a:t>neu'r</a:t>
            </a:r>
            <a:r>
              <a:rPr lang="en-GB" sz="2400" dirty="0">
                <a:solidFill>
                  <a:schemeClr val="bg1"/>
                </a:solidFill>
              </a:rPr>
              <a:t> </a:t>
            </a:r>
            <a:r>
              <a:rPr lang="en-GB" sz="2400" dirty="0" err="1">
                <a:solidFill>
                  <a:schemeClr val="bg1"/>
                </a:solidFill>
              </a:rPr>
              <a:t>ddau</a:t>
            </a:r>
            <a:r>
              <a:rPr lang="en-GB" sz="2400" dirty="0">
                <a:solidFill>
                  <a:schemeClr val="bg1"/>
                </a:solidFill>
              </a:rPr>
              <a:t>?</a:t>
            </a:r>
          </a:p>
        </p:txBody>
      </p:sp>
    </p:spTree>
    <p:extLst>
      <p:ext uri="{BB962C8B-B14F-4D97-AF65-F5344CB8AC3E}">
        <p14:creationId xmlns:p14="http://schemas.microsoft.com/office/powerpoint/2010/main" val="11729815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462B3-F7C6-9EF5-9238-E96E6349F59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4CACAF5-3839-27B3-EFDA-1361039B3DE4}"/>
              </a:ext>
            </a:extLst>
          </p:cNvPr>
          <p:cNvSpPr>
            <a:spLocks noGrp="1"/>
          </p:cNvSpPr>
          <p:nvPr>
            <p:ph type="title"/>
          </p:nvPr>
        </p:nvSpPr>
        <p:spPr>
          <a:xfrm>
            <a:off x="586556" y="530166"/>
            <a:ext cx="6857999" cy="653547"/>
          </a:xfrm>
        </p:spPr>
        <p:txBody>
          <a:bodyPr/>
          <a:lstStyle/>
          <a:p>
            <a:r>
              <a:rPr lang="en-GB" b="1" dirty="0"/>
              <a:t>Understanding Stimming</a:t>
            </a:r>
            <a:endParaRPr lang="en-GB" dirty="0"/>
          </a:p>
        </p:txBody>
      </p:sp>
      <p:sp>
        <p:nvSpPr>
          <p:cNvPr id="7" name="Oval 6">
            <a:extLst>
              <a:ext uri="{FF2B5EF4-FFF2-40B4-BE49-F238E27FC236}">
                <a16:creationId xmlns:a16="http://schemas.microsoft.com/office/drawing/2014/main" id="{1F49924C-FB3B-7D7B-980D-650848B43399}"/>
              </a:ext>
              <a:ext uri="{C183D7F6-B498-43B3-948B-1728B52AA6E4}">
                <adec:decorative xmlns:adec="http://schemas.microsoft.com/office/drawing/2017/decorative" val="1"/>
              </a:ext>
            </a:extLst>
          </p:cNvPr>
          <p:cNvSpPr/>
          <p:nvPr/>
        </p:nvSpPr>
        <p:spPr>
          <a:xfrm>
            <a:off x="-2" y="1861983"/>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156706C1-CFC1-8042-7DAB-6D36678D358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222554" y="3200192"/>
            <a:ext cx="3041146" cy="964260"/>
          </a:xfrm>
          <a:prstGeom prst="rect">
            <a:avLst/>
          </a:prstGeom>
        </p:spPr>
      </p:pic>
      <p:sp>
        <p:nvSpPr>
          <p:cNvPr id="8" name="TextBox 7">
            <a:extLst>
              <a:ext uri="{FF2B5EF4-FFF2-40B4-BE49-F238E27FC236}">
                <a16:creationId xmlns:a16="http://schemas.microsoft.com/office/drawing/2014/main" id="{18CE0A57-150B-75D3-9BD6-50192F01794A}"/>
              </a:ext>
            </a:extLst>
          </p:cNvPr>
          <p:cNvSpPr txBox="1"/>
          <p:nvPr/>
        </p:nvSpPr>
        <p:spPr>
          <a:xfrm>
            <a:off x="3692047" y="1548579"/>
            <a:ext cx="6857999" cy="4984271"/>
          </a:xfrm>
          <a:prstGeom prst="rect">
            <a:avLst/>
          </a:prstGeom>
          <a:noFill/>
        </p:spPr>
        <p:txBody>
          <a:bodyPr wrap="square">
            <a:spAutoFit/>
          </a:bodyPr>
          <a:lstStyle/>
          <a:p>
            <a:pPr>
              <a:lnSpc>
                <a:spcPct val="115000"/>
              </a:lnSpc>
              <a:spcAft>
                <a:spcPts val="800"/>
              </a:spcAft>
              <a:buNone/>
            </a:pPr>
            <a:r>
              <a:rPr lang="en-GB" sz="2000" b="1" kern="100" dirty="0">
                <a:effectLst/>
                <a:latin typeface="Aptos" panose="020B0004020202020204" pitchFamily="34" charset="0"/>
                <a:ea typeface="DengXian" panose="02010600030101010101" pitchFamily="2" charset="-122"/>
                <a:cs typeface="Times New Roman" panose="02020603050405020304" pitchFamily="18" charset="0"/>
              </a:rPr>
              <a:t>Stimming</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Repetitive behaviours used for:</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Emotional regulation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Sensory regulation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Attention regulation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Anxiety reduction </a:t>
            </a:r>
          </a:p>
          <a:p>
            <a:pPr>
              <a:lnSpc>
                <a:spcPct val="115000"/>
              </a:lnSpc>
              <a:spcAft>
                <a:spcPts val="800"/>
              </a:spcAft>
              <a:buNone/>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Examples:</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Rocking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Hand movements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Tapping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Fidgeting </a:t>
            </a:r>
          </a:p>
        </p:txBody>
      </p:sp>
      <p:sp>
        <p:nvSpPr>
          <p:cNvPr id="11" name="TextBox 10">
            <a:extLst>
              <a:ext uri="{FF2B5EF4-FFF2-40B4-BE49-F238E27FC236}">
                <a16:creationId xmlns:a16="http://schemas.microsoft.com/office/drawing/2014/main" id="{46F148CD-3305-BA21-5E7F-1D7BA52E2536}"/>
              </a:ext>
            </a:extLst>
          </p:cNvPr>
          <p:cNvSpPr txBox="1"/>
          <p:nvPr/>
        </p:nvSpPr>
        <p:spPr>
          <a:xfrm>
            <a:off x="7589889" y="4310061"/>
            <a:ext cx="6094770" cy="1341906"/>
          </a:xfrm>
          <a:prstGeom prst="rect">
            <a:avLst/>
          </a:prstGeom>
          <a:noFill/>
        </p:spPr>
        <p:txBody>
          <a:bodyPr wrap="square">
            <a:spAutoFit/>
          </a:bodyPr>
          <a:lstStyle/>
          <a:p>
            <a:pPr>
              <a:lnSpc>
                <a:spcPct val="115000"/>
              </a:lnSpc>
              <a:spcAft>
                <a:spcPts val="800"/>
              </a:spcAft>
              <a:buNone/>
            </a:pPr>
            <a:r>
              <a:rPr lang="en-GB" sz="2000" b="1" kern="100" dirty="0">
                <a:effectLst/>
                <a:latin typeface="Aptos" panose="020B0004020202020204" pitchFamily="34" charset="0"/>
                <a:ea typeface="DengXian" panose="02010600030101010101" pitchFamily="2" charset="-122"/>
                <a:cs typeface="Times New Roman" panose="02020603050405020304" pitchFamily="18" charset="0"/>
              </a:rPr>
              <a:t>Reframing</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Not a problem behaviour.</a:t>
            </a:r>
          </a:p>
          <a:p>
            <a:pPr>
              <a:lnSpc>
                <a:spcPct val="115000"/>
              </a:lnSpc>
              <a:spcAft>
                <a:spcPts val="800"/>
              </a:spcAft>
              <a:buNone/>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Potentially an adaptive coping strategy.</a:t>
            </a:r>
          </a:p>
        </p:txBody>
      </p:sp>
      <p:pic>
        <p:nvPicPr>
          <p:cNvPr id="4098" name="Picture 2" descr="What is Stimming?">
            <a:extLst>
              <a:ext uri="{FF2B5EF4-FFF2-40B4-BE49-F238E27FC236}">
                <a16:creationId xmlns:a16="http://schemas.microsoft.com/office/drawing/2014/main" id="{E10E7675-8BC4-F1B7-C378-0F47A033E0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42210" y="113156"/>
            <a:ext cx="3746090" cy="3746090"/>
          </a:xfrm>
          <a:prstGeom prst="rect">
            <a:avLst/>
          </a:prstGeom>
          <a:noFill/>
          <a:effectLst>
            <a:softEdge rad="1524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3769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94515-2147-2549-2BB7-C5B25A27B0D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74C422D-7EBF-29C2-0771-CD29FAA17F5F}"/>
              </a:ext>
            </a:extLst>
          </p:cNvPr>
          <p:cNvSpPr>
            <a:spLocks noGrp="1"/>
          </p:cNvSpPr>
          <p:nvPr>
            <p:ph type="title"/>
          </p:nvPr>
        </p:nvSpPr>
        <p:spPr>
          <a:xfrm>
            <a:off x="586556" y="530166"/>
            <a:ext cx="6857999" cy="653547"/>
          </a:xfrm>
        </p:spPr>
        <p:txBody>
          <a:bodyPr/>
          <a:lstStyle/>
          <a:p>
            <a:r>
              <a:rPr lang="cy-GB" dirty="0"/>
              <a:t>Deall </a:t>
            </a:r>
            <a:r>
              <a:rPr lang="cy-GB" dirty="0" err="1"/>
              <a:t>Stimming</a:t>
            </a:r>
            <a:endParaRPr lang="en-GB" dirty="0"/>
          </a:p>
        </p:txBody>
      </p:sp>
      <p:sp>
        <p:nvSpPr>
          <p:cNvPr id="7" name="Oval 6">
            <a:extLst>
              <a:ext uri="{FF2B5EF4-FFF2-40B4-BE49-F238E27FC236}">
                <a16:creationId xmlns:a16="http://schemas.microsoft.com/office/drawing/2014/main" id="{4A3AC63A-7264-E379-F609-15E56D289125}"/>
              </a:ext>
              <a:ext uri="{C183D7F6-B498-43B3-948B-1728B52AA6E4}">
                <adec:decorative xmlns:adec="http://schemas.microsoft.com/office/drawing/2017/decorative" val="1"/>
              </a:ext>
            </a:extLst>
          </p:cNvPr>
          <p:cNvSpPr/>
          <p:nvPr/>
        </p:nvSpPr>
        <p:spPr>
          <a:xfrm>
            <a:off x="-2" y="1861983"/>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281D8104-7EFB-6E03-CA8B-8647FB724F2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423556" flipH="1">
            <a:off x="222554" y="3200192"/>
            <a:ext cx="3041146" cy="964260"/>
          </a:xfrm>
          <a:prstGeom prst="rect">
            <a:avLst/>
          </a:prstGeom>
        </p:spPr>
      </p:pic>
      <p:sp>
        <p:nvSpPr>
          <p:cNvPr id="8" name="TextBox 7">
            <a:extLst>
              <a:ext uri="{FF2B5EF4-FFF2-40B4-BE49-F238E27FC236}">
                <a16:creationId xmlns:a16="http://schemas.microsoft.com/office/drawing/2014/main" id="{66494788-B0A5-4B81-8DA6-18C24275AC46}"/>
              </a:ext>
            </a:extLst>
          </p:cNvPr>
          <p:cNvSpPr txBox="1"/>
          <p:nvPr/>
        </p:nvSpPr>
        <p:spPr>
          <a:xfrm>
            <a:off x="3692047" y="1548579"/>
            <a:ext cx="6857999" cy="4984271"/>
          </a:xfrm>
          <a:prstGeom prst="rect">
            <a:avLst/>
          </a:prstGeom>
          <a:noFill/>
        </p:spPr>
        <p:txBody>
          <a:bodyPr wrap="square">
            <a:spAutoFit/>
          </a:bodyPr>
          <a:lstStyle/>
          <a:p>
            <a:pPr>
              <a:lnSpc>
                <a:spcPct val="115000"/>
              </a:lnSpc>
              <a:spcAft>
                <a:spcPts val="800"/>
              </a:spcAft>
              <a:buNone/>
            </a:pPr>
            <a:r>
              <a:rPr lang="en-GB" sz="2000" b="1" kern="100" dirty="0" err="1">
                <a:effectLst/>
                <a:latin typeface="Aptos" panose="020B0004020202020204" pitchFamily="34" charset="0"/>
                <a:ea typeface="DengXian" panose="02010600030101010101" pitchFamily="2" charset="-122"/>
                <a:cs typeface="Times New Roman" panose="02020603050405020304" pitchFamily="18" charset="0"/>
              </a:rPr>
              <a:t>Stimio</a:t>
            </a:r>
            <a:endParaRPr lang="en-GB" sz="2000" b="1"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Ymddygiadau</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ailadroddus</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ddefnyddir</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gyfer</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t>
            </a: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Rheoleiddio</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emosiynol</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Rheoleiddio</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synhwyraidd</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Rheoleiddio</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sylw</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Lleihau</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pryder</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Enghreifftiau</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t>
            </a:r>
          </a:p>
          <a:p>
            <a:pPr marL="342900" indent="-342900">
              <a:lnSpc>
                <a:spcPct val="115000"/>
              </a:lnSpc>
              <a:spcAft>
                <a:spcPts val="800"/>
              </a:spcAft>
              <a:buFont typeface="Arial" panose="020B0604020202020204" pitchFamily="34" charset="0"/>
              <a:buChar char="•"/>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Siglo</a:t>
            </a: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Symudiadau</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dwylo</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Tapio</a:t>
            </a:r>
          </a:p>
          <a:p>
            <a:pPr marL="342900" indent="-342900">
              <a:lnSpc>
                <a:spcPct val="115000"/>
              </a:lnSpc>
              <a:spcAft>
                <a:spcPts val="800"/>
              </a:spcAft>
              <a:buFont typeface="Arial" panose="020B0604020202020204" pitchFamily="34" charset="0"/>
              <a:buChar char="•"/>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Ffidgetio</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11" name="TextBox 10">
            <a:extLst>
              <a:ext uri="{FF2B5EF4-FFF2-40B4-BE49-F238E27FC236}">
                <a16:creationId xmlns:a16="http://schemas.microsoft.com/office/drawing/2014/main" id="{A448330B-F70D-DA9F-A091-8B02142A6831}"/>
              </a:ext>
            </a:extLst>
          </p:cNvPr>
          <p:cNvSpPr txBox="1"/>
          <p:nvPr/>
        </p:nvSpPr>
        <p:spPr>
          <a:xfrm>
            <a:off x="7423233" y="4525095"/>
            <a:ext cx="6094770" cy="1341906"/>
          </a:xfrm>
          <a:prstGeom prst="rect">
            <a:avLst/>
          </a:prstGeom>
          <a:noFill/>
        </p:spPr>
        <p:txBody>
          <a:bodyPr wrap="square">
            <a:spAutoFit/>
          </a:bodyPr>
          <a:lstStyle/>
          <a:p>
            <a:pPr>
              <a:lnSpc>
                <a:spcPct val="115000"/>
              </a:lnSpc>
              <a:spcAft>
                <a:spcPts val="800"/>
              </a:spcAft>
              <a:buNone/>
            </a:pPr>
            <a:r>
              <a:rPr lang="en-GB" sz="2000" b="1" kern="100" dirty="0">
                <a:effectLst/>
                <a:latin typeface="Aptos" panose="020B0004020202020204" pitchFamily="34" charset="0"/>
                <a:ea typeface="DengXian" panose="02010600030101010101" pitchFamily="2" charset="-122"/>
                <a:cs typeface="Times New Roman" panose="02020603050405020304" pitchFamily="18" charset="0"/>
              </a:rPr>
              <a:t>Ail-</a:t>
            </a:r>
            <a:r>
              <a:rPr lang="en-GB" sz="2000" b="1" kern="100" dirty="0" err="1">
                <a:effectLst/>
                <a:latin typeface="Aptos" panose="020B0004020202020204" pitchFamily="34" charset="0"/>
                <a:ea typeface="DengXian" panose="02010600030101010101" pitchFamily="2" charset="-122"/>
                <a:cs typeface="Times New Roman" panose="02020603050405020304" pitchFamily="18" charset="0"/>
              </a:rPr>
              <a:t>fframio</a:t>
            </a:r>
            <a:endParaRPr lang="en-GB" sz="20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ymddygiad</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problematig</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Strategaeth</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ymdopi</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addasol</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effectLst/>
                <a:latin typeface="Aptos" panose="020B0004020202020204" pitchFamily="34" charset="0"/>
                <a:ea typeface="DengXian" panose="02010600030101010101" pitchFamily="2" charset="-122"/>
                <a:cs typeface="Times New Roman" panose="02020603050405020304" pitchFamily="18" charset="0"/>
              </a:rPr>
              <a:t>bosibl</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a:t>
            </a:r>
          </a:p>
        </p:txBody>
      </p:sp>
      <p:pic>
        <p:nvPicPr>
          <p:cNvPr id="4098" name="Picture 2" descr="What is Stimming?">
            <a:extLst>
              <a:ext uri="{FF2B5EF4-FFF2-40B4-BE49-F238E27FC236}">
                <a16:creationId xmlns:a16="http://schemas.microsoft.com/office/drawing/2014/main" id="{DF31AE66-5D85-FC17-EE7D-CF5C06E072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42210" y="113156"/>
            <a:ext cx="3746090" cy="3746090"/>
          </a:xfrm>
          <a:prstGeom prst="rect">
            <a:avLst/>
          </a:prstGeom>
          <a:noFill/>
          <a:effectLst>
            <a:softEdge rad="1524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6290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4ADA5-5101-7776-E9A0-3445A0E4DAA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EF78E33-02CA-7776-0E40-27E04B2D4816}"/>
              </a:ext>
            </a:extLst>
          </p:cNvPr>
          <p:cNvSpPr>
            <a:spLocks noGrp="1"/>
          </p:cNvSpPr>
          <p:nvPr>
            <p:ph type="title"/>
          </p:nvPr>
        </p:nvSpPr>
        <p:spPr/>
        <p:txBody>
          <a:bodyPr>
            <a:normAutofit fontScale="90000"/>
          </a:bodyPr>
          <a:lstStyle/>
          <a:p>
            <a:pPr algn="ctr"/>
            <a:r>
              <a:rPr lang="en-GB" b="1" dirty="0"/>
              <a:t>Strengths of Neurodivergent Individuals</a:t>
            </a:r>
            <a:endParaRPr lang="en-US" dirty="0"/>
          </a:p>
        </p:txBody>
      </p:sp>
      <p:sp>
        <p:nvSpPr>
          <p:cNvPr id="3" name="TextBox 2">
            <a:extLst>
              <a:ext uri="{FF2B5EF4-FFF2-40B4-BE49-F238E27FC236}">
                <a16:creationId xmlns:a16="http://schemas.microsoft.com/office/drawing/2014/main" id="{4F6E269C-7BCB-7853-F5C5-22EABC86A9C4}"/>
              </a:ext>
            </a:extLst>
          </p:cNvPr>
          <p:cNvSpPr txBox="1"/>
          <p:nvPr/>
        </p:nvSpPr>
        <p:spPr>
          <a:xfrm>
            <a:off x="1321825" y="2618788"/>
            <a:ext cx="6094770" cy="4185441"/>
          </a:xfrm>
          <a:prstGeom prst="rect">
            <a:avLst/>
          </a:prstGeom>
          <a:noFill/>
        </p:spPr>
        <p:txBody>
          <a:bodyPr wrap="square">
            <a:spAutoFit/>
          </a:bodyPr>
          <a:lstStyle/>
          <a:p>
            <a:pPr>
              <a:lnSpc>
                <a:spcPct val="115000"/>
              </a:lnSpc>
              <a:spcAft>
                <a:spcPts val="800"/>
              </a:spcAft>
              <a:buNone/>
            </a:pPr>
            <a:r>
              <a:rPr lang="en-GB" sz="1800" b="1" kern="100">
                <a:effectLst/>
                <a:latin typeface="Aptos" panose="020B0004020202020204" pitchFamily="34" charset="0"/>
                <a:ea typeface="DengXian" panose="02010600030101010101" pitchFamily="2" charset="-122"/>
                <a:cs typeface="Times New Roman" panose="02020603050405020304" pitchFamily="18" charset="0"/>
              </a:rPr>
              <a:t>Commonly Reported Strengths</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a:effectLst/>
                <a:latin typeface="Aptos" panose="020B0004020202020204" pitchFamily="34" charset="0"/>
                <a:ea typeface="DengXian" panose="02010600030101010101" pitchFamily="2" charset="-122"/>
                <a:cs typeface="Times New Roman" panose="02020603050405020304" pitchFamily="18" charset="0"/>
              </a:rPr>
              <a:t>Autism:</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Pattern recognition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Detail orientation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Deep specialist knowledge </a:t>
            </a:r>
          </a:p>
          <a:p>
            <a:pPr>
              <a:lnSpc>
                <a:spcPct val="115000"/>
              </a:lnSpc>
              <a:spcAft>
                <a:spcPts val="800"/>
              </a:spcAft>
              <a:buNone/>
            </a:pPr>
            <a:r>
              <a:rPr lang="en-GB" sz="1800" kern="100">
                <a:effectLst/>
                <a:latin typeface="Aptos" panose="020B0004020202020204" pitchFamily="34" charset="0"/>
                <a:ea typeface="DengXian" panose="02010600030101010101" pitchFamily="2" charset="-122"/>
                <a:cs typeface="Times New Roman" panose="02020603050405020304" pitchFamily="18" charset="0"/>
              </a:rPr>
              <a:t>ADHD:</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Creativity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Innovation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Divergent thinking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ptos" panose="020B0004020202020204" pitchFamily="34" charset="0"/>
                <a:ea typeface="DengXian" panose="02010600030101010101" pitchFamily="2" charset="-122"/>
                <a:cs typeface="Times New Roman" panose="02020603050405020304" pitchFamily="18" charset="0"/>
              </a:rPr>
              <a:t>High energy </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8" name="TextBox 7">
            <a:extLst>
              <a:ext uri="{FF2B5EF4-FFF2-40B4-BE49-F238E27FC236}">
                <a16:creationId xmlns:a16="http://schemas.microsoft.com/office/drawing/2014/main" id="{9E82A786-9787-73C8-7110-225A1A93C431}"/>
              </a:ext>
            </a:extLst>
          </p:cNvPr>
          <p:cNvSpPr txBox="1"/>
          <p:nvPr/>
        </p:nvSpPr>
        <p:spPr>
          <a:xfrm>
            <a:off x="5657850" y="3075744"/>
            <a:ext cx="6094770" cy="1237455"/>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Dyslexia:</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Visual-spatial reasoning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Big-picture thinking </a:t>
            </a:r>
          </a:p>
        </p:txBody>
      </p:sp>
      <p:sp>
        <p:nvSpPr>
          <p:cNvPr id="10" name="TextBox 9">
            <a:extLst>
              <a:ext uri="{FF2B5EF4-FFF2-40B4-BE49-F238E27FC236}">
                <a16:creationId xmlns:a16="http://schemas.microsoft.com/office/drawing/2014/main" id="{59E33193-29B3-6B15-E9F6-9783FDA574DD}"/>
              </a:ext>
            </a:extLst>
          </p:cNvPr>
          <p:cNvSpPr txBox="1"/>
          <p:nvPr/>
        </p:nvSpPr>
        <p:spPr>
          <a:xfrm>
            <a:off x="5274392" y="5069735"/>
            <a:ext cx="6094770" cy="1556003"/>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Avoid essentialising strengths.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Not every neurodivergent person has these abilities.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Strengths-based practice means identifying individual capabilities rather than assuming deficits.</a:t>
            </a:r>
          </a:p>
        </p:txBody>
      </p:sp>
    </p:spTree>
    <p:extLst>
      <p:ext uri="{BB962C8B-B14F-4D97-AF65-F5344CB8AC3E}">
        <p14:creationId xmlns:p14="http://schemas.microsoft.com/office/powerpoint/2010/main" val="155268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2A40B-9D95-A2B1-1B8A-A36BB8B0983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99155CD-10E7-AEBD-049F-AD2CC64C31A5}"/>
              </a:ext>
            </a:extLst>
          </p:cNvPr>
          <p:cNvSpPr>
            <a:spLocks noGrp="1"/>
          </p:cNvSpPr>
          <p:nvPr>
            <p:ph type="title"/>
          </p:nvPr>
        </p:nvSpPr>
        <p:spPr/>
        <p:txBody>
          <a:bodyPr>
            <a:normAutofit fontScale="90000"/>
          </a:bodyPr>
          <a:lstStyle/>
          <a:p>
            <a:pPr algn="ctr"/>
            <a:r>
              <a:rPr lang="cy-GB" dirty="0"/>
              <a:t>Cryfderau Unigolion </a:t>
            </a:r>
            <a:r>
              <a:rPr lang="cy-GB" dirty="0" err="1"/>
              <a:t>Niwro</a:t>
            </a:r>
            <a:r>
              <a:rPr lang="cy-GB" dirty="0"/>
              <a:t>-amrywiol</a:t>
            </a:r>
            <a:endParaRPr lang="en-GB" dirty="0"/>
          </a:p>
        </p:txBody>
      </p:sp>
      <p:sp>
        <p:nvSpPr>
          <p:cNvPr id="3" name="TextBox 2">
            <a:extLst>
              <a:ext uri="{FF2B5EF4-FFF2-40B4-BE49-F238E27FC236}">
                <a16:creationId xmlns:a16="http://schemas.microsoft.com/office/drawing/2014/main" id="{DCEA79A3-BEBD-7CA7-382D-3A6A06225481}"/>
              </a:ext>
            </a:extLst>
          </p:cNvPr>
          <p:cNvSpPr txBox="1"/>
          <p:nvPr/>
        </p:nvSpPr>
        <p:spPr>
          <a:xfrm>
            <a:off x="1272398" y="2251418"/>
            <a:ext cx="6094770" cy="4606582"/>
          </a:xfrm>
          <a:prstGeom prst="rect">
            <a:avLst/>
          </a:prstGeom>
          <a:noFill/>
        </p:spPr>
        <p:txBody>
          <a:bodyPr wrap="square">
            <a:spAutoFit/>
          </a:bodyPr>
          <a:lstStyle/>
          <a:p>
            <a:pPr>
              <a:lnSpc>
                <a:spcPct val="115000"/>
              </a:lnSpc>
              <a:spcAft>
                <a:spcPts val="800"/>
              </a:spcAft>
              <a:buNone/>
            </a:pP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Cryfderau</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Adroddir</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Gyffredin</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Awtistiaeth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patrymau</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Sylw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fanylion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Gwybodaeth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arbenigol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fanwl</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ADHD:</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Creadigrwydd</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Arloesedd</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Meddwl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gwahanol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amrywiol</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Egni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uchel</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8" name="TextBox 7">
            <a:extLst>
              <a:ext uri="{FF2B5EF4-FFF2-40B4-BE49-F238E27FC236}">
                <a16:creationId xmlns:a16="http://schemas.microsoft.com/office/drawing/2014/main" id="{2153A317-1713-1AB5-57CA-4393592ACF86}"/>
              </a:ext>
            </a:extLst>
          </p:cNvPr>
          <p:cNvSpPr txBox="1"/>
          <p:nvPr/>
        </p:nvSpPr>
        <p:spPr>
          <a:xfrm>
            <a:off x="5657850" y="3075744"/>
            <a:ext cx="6094770" cy="1237455"/>
          </a:xfrm>
          <a:prstGeom prst="rect">
            <a:avLst/>
          </a:prstGeom>
          <a:noFill/>
        </p:spPr>
        <p:txBody>
          <a:bodyPr wrap="square">
            <a:spAutoFit/>
          </a:bodyPr>
          <a:lstStyle/>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Dyslecsia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Rhesymu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gweledol-ofodol</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Meddwl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ddelwedd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gyfan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10" name="TextBox 9">
            <a:extLst>
              <a:ext uri="{FF2B5EF4-FFF2-40B4-BE49-F238E27FC236}">
                <a16:creationId xmlns:a16="http://schemas.microsoft.com/office/drawing/2014/main" id="{73E2E620-CE7C-9335-3BF2-EFB65C60E7F0}"/>
              </a:ext>
            </a:extLst>
          </p:cNvPr>
          <p:cNvSpPr txBox="1"/>
          <p:nvPr/>
        </p:nvSpPr>
        <p:spPr>
          <a:xfrm>
            <a:off x="5274392" y="5069735"/>
            <a:ext cx="6094770" cy="1556003"/>
          </a:xfrm>
          <a:prstGeom prst="rect">
            <a:avLst/>
          </a:prstGeom>
          <a:noFill/>
        </p:spPr>
        <p:txBody>
          <a:bodyPr wrap="square">
            <a:spAutoFit/>
          </a:bodyPr>
          <a:lstStyle/>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Osgowch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hanfodoli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cryfderau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oes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bob person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galluoedd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ymarfer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seiliedig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gryfderau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golygu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nodi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galluoedd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hytrach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thybio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diffygion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18469715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0CD3F-0D64-6D1B-8977-814BFAD9C5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E08318-C484-3C3A-B183-20A44A795005}"/>
              </a:ext>
            </a:extLst>
          </p:cNvPr>
          <p:cNvSpPr>
            <a:spLocks noGrp="1"/>
          </p:cNvSpPr>
          <p:nvPr>
            <p:ph type="title"/>
          </p:nvPr>
        </p:nvSpPr>
        <p:spPr>
          <a:xfrm>
            <a:off x="4389120" y="400963"/>
            <a:ext cx="6857999" cy="653547"/>
          </a:xfrm>
        </p:spPr>
        <p:txBody>
          <a:bodyPr>
            <a:normAutofit fontScale="90000"/>
          </a:bodyPr>
          <a:lstStyle/>
          <a:p>
            <a:r>
              <a:rPr lang="en-GB" b="1" dirty="0"/>
              <a:t>Neurodiversity-Affirming Practice</a:t>
            </a:r>
            <a:endParaRPr lang="en-GB" dirty="0"/>
          </a:p>
        </p:txBody>
      </p:sp>
      <p:sp>
        <p:nvSpPr>
          <p:cNvPr id="6" name="Oval 5">
            <a:extLst>
              <a:ext uri="{FF2B5EF4-FFF2-40B4-BE49-F238E27FC236}">
                <a16:creationId xmlns:a16="http://schemas.microsoft.com/office/drawing/2014/main" id="{1F906959-2B4C-91CF-7B1B-EAEE3891107A}"/>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8C88F3-EAE6-176B-EA6D-0FDB04BD12D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sp>
        <p:nvSpPr>
          <p:cNvPr id="9" name="TextBox 8">
            <a:extLst>
              <a:ext uri="{FF2B5EF4-FFF2-40B4-BE49-F238E27FC236}">
                <a16:creationId xmlns:a16="http://schemas.microsoft.com/office/drawing/2014/main" id="{DDCB3581-9290-78E6-FCDF-DC8C9BE0D605}"/>
              </a:ext>
            </a:extLst>
          </p:cNvPr>
          <p:cNvSpPr txBox="1"/>
          <p:nvPr/>
        </p:nvSpPr>
        <p:spPr>
          <a:xfrm>
            <a:off x="4516957" y="1714500"/>
            <a:ext cx="6094770" cy="4606582"/>
          </a:xfrm>
          <a:prstGeom prst="rect">
            <a:avLst/>
          </a:prstGeom>
          <a:noFill/>
        </p:spPr>
        <p:txBody>
          <a:bodyPr wrap="square">
            <a:spAutoFit/>
          </a:bodyPr>
          <a:lstStyle/>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Core Principles</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Acceptance</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Difference is not pathology.</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Collaboration</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Work with, not on, people.</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Autonomy</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Respect lived experience.</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Accommodation</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Adapt environments.</a:t>
            </a:r>
          </a:p>
          <a:p>
            <a:pPr>
              <a:lnSpc>
                <a:spcPct val="115000"/>
              </a:lnSpc>
              <a:spcAft>
                <a:spcPts val="800"/>
              </a:spcAft>
              <a:buNone/>
            </a:pP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Strengths-Based Support</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Build upon capabilities.</a:t>
            </a:r>
          </a:p>
        </p:txBody>
      </p:sp>
    </p:spTree>
    <p:extLst>
      <p:ext uri="{BB962C8B-B14F-4D97-AF65-F5344CB8AC3E}">
        <p14:creationId xmlns:p14="http://schemas.microsoft.com/office/powerpoint/2010/main" val="32037797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3644D-21CC-EE50-108A-058ED17C9B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E39450-7AEB-434D-8DC8-F96D015E4E8B}"/>
              </a:ext>
            </a:extLst>
          </p:cNvPr>
          <p:cNvSpPr>
            <a:spLocks noGrp="1"/>
          </p:cNvSpPr>
          <p:nvPr>
            <p:ph type="title"/>
          </p:nvPr>
        </p:nvSpPr>
        <p:spPr>
          <a:xfrm>
            <a:off x="4389120" y="400963"/>
            <a:ext cx="6857999" cy="653547"/>
          </a:xfrm>
        </p:spPr>
        <p:txBody>
          <a:bodyPr>
            <a:normAutofit fontScale="90000"/>
          </a:bodyPr>
          <a:lstStyle/>
          <a:p>
            <a:r>
              <a:rPr lang="cy-GB" dirty="0"/>
              <a:t>Ymarfer sy'n Cadarnhau </a:t>
            </a:r>
            <a:r>
              <a:rPr lang="cy-GB" dirty="0" err="1"/>
              <a:t>Niwro</a:t>
            </a:r>
            <a:r>
              <a:rPr lang="cy-GB" dirty="0"/>
              <a:t>-amrywiaeth</a:t>
            </a:r>
            <a:endParaRPr lang="en-GB" dirty="0"/>
          </a:p>
        </p:txBody>
      </p:sp>
      <p:sp>
        <p:nvSpPr>
          <p:cNvPr id="6" name="Oval 5">
            <a:extLst>
              <a:ext uri="{FF2B5EF4-FFF2-40B4-BE49-F238E27FC236}">
                <a16:creationId xmlns:a16="http://schemas.microsoft.com/office/drawing/2014/main" id="{2D5FDFAD-DADA-8923-009A-303CEE556C0E}"/>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B3164159-C2A1-72B1-F298-19DB1A2EC01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sp>
        <p:nvSpPr>
          <p:cNvPr id="9" name="TextBox 8">
            <a:extLst>
              <a:ext uri="{FF2B5EF4-FFF2-40B4-BE49-F238E27FC236}">
                <a16:creationId xmlns:a16="http://schemas.microsoft.com/office/drawing/2014/main" id="{B3790915-77CA-33BA-B736-4E644924E98D}"/>
              </a:ext>
            </a:extLst>
          </p:cNvPr>
          <p:cNvSpPr txBox="1"/>
          <p:nvPr/>
        </p:nvSpPr>
        <p:spPr>
          <a:xfrm>
            <a:off x="4516957" y="1714500"/>
            <a:ext cx="6094770" cy="4606582"/>
          </a:xfrm>
          <a:prstGeom prst="rect">
            <a:avLst/>
          </a:prstGeom>
          <a:noFill/>
        </p:spPr>
        <p:txBody>
          <a:bodyPr wrap="square">
            <a:spAutoFit/>
          </a:bodyPr>
          <a:lstStyle/>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Egwyddorion</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Craidd</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Derbyniad</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Nid</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yw</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gwahaniaeth</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batholeg</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Cydweithio</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Gweithio</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gyda</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phobl</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nid</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arnynt</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Ymreolaeth</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Parchu</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profiad</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bywyd</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Addasu</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Addasu</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amgylcheddau</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Cymorth</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seiliedig</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gryfderau</a:t>
            </a:r>
            <a:endPar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Adeiladu</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alluoedd</a:t>
            </a:r>
            <a:r>
              <a:rPr lang="en-GB" sz="1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endParaRPr lang="en-GB" sz="18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36441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EB99654-A981-0927-45C7-C5380A56724B}"/>
              </a:ext>
            </a:extLst>
          </p:cNvPr>
          <p:cNvSpPr txBox="1"/>
          <p:nvPr/>
        </p:nvSpPr>
        <p:spPr>
          <a:xfrm>
            <a:off x="280219" y="380633"/>
            <a:ext cx="5899355" cy="6096734"/>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Core Principles of Neurodiversity-Affirming Practice</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1. Difference, Not Deficit</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Traditional approaches often focus on what neurodivergent individuals cannot do.</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Neurodiversity-affirming practice asks: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"What are this person's strengths, needs, and ways of functioning?"</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rather than:</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"How do we make this person appear more typical?"</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For example: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An autistic student's preference for routine is not viewed as a flaw but as a valid way of organising their world.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ADHD-related creativity and divergent thinking are recognised alongside challenges with executive functioning. </a:t>
            </a:r>
          </a:p>
        </p:txBody>
      </p:sp>
      <p:sp>
        <p:nvSpPr>
          <p:cNvPr id="21" name="TextBox 20">
            <a:extLst>
              <a:ext uri="{FF2B5EF4-FFF2-40B4-BE49-F238E27FC236}">
                <a16:creationId xmlns:a16="http://schemas.microsoft.com/office/drawing/2014/main" id="{BF78B5CA-213D-3A9B-80E0-8E9607329AA0}"/>
              </a:ext>
            </a:extLst>
          </p:cNvPr>
          <p:cNvSpPr txBox="1"/>
          <p:nvPr/>
        </p:nvSpPr>
        <p:spPr>
          <a:xfrm>
            <a:off x="6806379" y="840657"/>
            <a:ext cx="4940711" cy="4719946"/>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2. Respect for Identity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Many neurodivergent individuals view their neurotype as an important aspect of who they are.</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Neurodiversity-affirming practice: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Respects self-identification.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Values lived experience.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Uses preferred language.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Recognises neurodivergent people as experts in their own experiences.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This reflects the disability rights principle:</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"Nothing about us without us."</a:t>
            </a:r>
          </a:p>
        </p:txBody>
      </p:sp>
    </p:spTree>
    <p:extLst>
      <p:ext uri="{BB962C8B-B14F-4D97-AF65-F5344CB8AC3E}">
        <p14:creationId xmlns:p14="http://schemas.microsoft.com/office/powerpoint/2010/main" val="419665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8043FA8D-A270-F80B-5EB7-F404DD67E11E}"/>
            </a:ext>
          </a:extLst>
        </p:cNvPr>
        <p:cNvGrpSpPr/>
        <p:nvPr/>
      </p:nvGrpSpPr>
      <p:grpSpPr>
        <a:xfrm>
          <a:off x="0" y="0"/>
          <a:ext cx="0" cy="0"/>
          <a:chOff x="0" y="0"/>
          <a:chExt cx="0" cy="0"/>
        </a:xfrm>
      </p:grpSpPr>
      <p:sp>
        <p:nvSpPr>
          <p:cNvPr id="19" name="TextBox 18">
            <a:extLst>
              <a:ext uri="{FF2B5EF4-FFF2-40B4-BE49-F238E27FC236}">
                <a16:creationId xmlns:a16="http://schemas.microsoft.com/office/drawing/2014/main" id="{581E8222-702D-7857-6627-4BBB4884D990}"/>
              </a:ext>
            </a:extLst>
          </p:cNvPr>
          <p:cNvSpPr txBox="1"/>
          <p:nvPr/>
        </p:nvSpPr>
        <p:spPr>
          <a:xfrm>
            <a:off x="197840" y="293943"/>
            <a:ext cx="6318289" cy="6270114"/>
          </a:xfrm>
          <a:prstGeom prst="rect">
            <a:avLst/>
          </a:prstGeom>
          <a:noFill/>
        </p:spPr>
        <p:txBody>
          <a:bodyPr wrap="square">
            <a:spAutoFit/>
          </a:bodyPr>
          <a:lstStyle/>
          <a:p>
            <a:pPr>
              <a:lnSpc>
                <a:spcPct val="115000"/>
              </a:lnSpc>
              <a:spcAft>
                <a:spcPts val="800"/>
              </a:spcAft>
              <a:buNone/>
            </a:pP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Egwyddorion</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Craidd</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Ymarfer</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Cadarnhau</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Niwroamrywiaeth</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1.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Gwahaniaeth</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Diffyg</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dulliau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traddodiadol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canolbwyntio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yr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all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wneud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ymarfer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cadarnhau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gofyn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"Beth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cryfderau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anghenion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ffyrdd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o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weithredu'r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person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hwn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hytrach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"Sut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ydym</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gwneud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person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hwn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ymddangos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fwy</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nodweddiadol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Er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enghraifft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dewis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myfyriwr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awtistig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am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drefn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cael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ystyried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ddiffyg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ond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ffordd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ddilys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o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drefnu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fyd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endParaRPr lang="en-GB" sz="4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creadigrwydd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meddwl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dargyfeiriol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gysylltiedig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ag ADHD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cael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ochr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ochr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â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heriau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gyda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gweithrediad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gweithredol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
        <p:nvSpPr>
          <p:cNvPr id="21" name="TextBox 20">
            <a:extLst>
              <a:ext uri="{FF2B5EF4-FFF2-40B4-BE49-F238E27FC236}">
                <a16:creationId xmlns:a16="http://schemas.microsoft.com/office/drawing/2014/main" id="{4D515FE7-EA56-2C0D-7B1B-1CFA9B8421E3}"/>
              </a:ext>
            </a:extLst>
          </p:cNvPr>
          <p:cNvSpPr txBox="1"/>
          <p:nvPr/>
        </p:nvSpPr>
        <p:spPr>
          <a:xfrm>
            <a:off x="6806379" y="840657"/>
            <a:ext cx="4940711" cy="5038495"/>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2. Parch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Hunaniaeth</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llawer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o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niwro-wahanol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ystyried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niwro-deip</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agwedd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bwysig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bwy</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ydyn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nhw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arfer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cadarnhau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parchu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hunan-adnabod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gwerthfawrogi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profiad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bywyd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defnyddio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iaith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ffafrir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pobl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niwro-wahanol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fel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arbenigwyr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profiadau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hunain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adlewyrchu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egwyddor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hawliau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anabledd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"Dim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byd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amdanom</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hebdan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33723559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982BC-DC7A-5C7B-F2F1-8BBD199FA0A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E8AC45F-5002-BFB3-CA37-BCE76F2E15A6}"/>
              </a:ext>
            </a:extLst>
          </p:cNvPr>
          <p:cNvSpPr txBox="1"/>
          <p:nvPr/>
        </p:nvSpPr>
        <p:spPr>
          <a:xfrm>
            <a:off x="274689" y="437315"/>
            <a:ext cx="6094770" cy="5983369"/>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3. Focus on Environmental Fit</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Rather than asking individuals to adapt constantly to environments designed around neurotypical norms, neurodiversity-affirming practice seeks to modify environments.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Examples include: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Sensory accommodations.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Flexible communication methods.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Alternative assessment formats.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Predictable routines.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Universal Design for Learning.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The focus shifts from:</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"Can the person cope?"</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to:</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"How can we make the environment more accessible?"</a:t>
            </a:r>
          </a:p>
        </p:txBody>
      </p:sp>
      <p:sp>
        <p:nvSpPr>
          <p:cNvPr id="13" name="TextBox 12">
            <a:extLst>
              <a:ext uri="{FF2B5EF4-FFF2-40B4-BE49-F238E27FC236}">
                <a16:creationId xmlns:a16="http://schemas.microsoft.com/office/drawing/2014/main" id="{2DD1C9DB-F661-1846-B4AA-9BAD68534EE4}"/>
              </a:ext>
            </a:extLst>
          </p:cNvPr>
          <p:cNvSpPr txBox="1"/>
          <p:nvPr/>
        </p:nvSpPr>
        <p:spPr>
          <a:xfrm>
            <a:off x="6314153" y="437315"/>
            <a:ext cx="6094770" cy="1237455"/>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4. Understanding Behaviour in Context</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Behaviours are viewed as meaningful and functional.</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Examples:</a:t>
            </a:r>
          </a:p>
        </p:txBody>
      </p:sp>
      <p:graphicFrame>
        <p:nvGraphicFramePr>
          <p:cNvPr id="14" name="Table 13">
            <a:extLst>
              <a:ext uri="{FF2B5EF4-FFF2-40B4-BE49-F238E27FC236}">
                <a16:creationId xmlns:a16="http://schemas.microsoft.com/office/drawing/2014/main" id="{70EB77B3-302B-A03D-A3A4-D2776A9E9FB8}"/>
              </a:ext>
            </a:extLst>
          </p:cNvPr>
          <p:cNvGraphicFramePr>
            <a:graphicFrameLocks noGrp="1"/>
          </p:cNvGraphicFramePr>
          <p:nvPr>
            <p:extLst>
              <p:ext uri="{D42A27DB-BD31-4B8C-83A1-F6EECF244321}">
                <p14:modId xmlns:p14="http://schemas.microsoft.com/office/powerpoint/2010/main" val="164468494"/>
              </p:ext>
            </p:extLst>
          </p:nvPr>
        </p:nvGraphicFramePr>
        <p:xfrm>
          <a:off x="5822543" y="1902542"/>
          <a:ext cx="6165441" cy="3974690"/>
        </p:xfrm>
        <a:graphic>
          <a:graphicData uri="http://schemas.openxmlformats.org/drawingml/2006/table">
            <a:tbl>
              <a:tblPr firstRow="1" firstCol="1" bandRow="1">
                <a:tableStyleId>{5C22544A-7EE6-4342-B048-85BDC9FD1C3A}</a:tableStyleId>
              </a:tblPr>
              <a:tblGrid>
                <a:gridCol w="2055147">
                  <a:extLst>
                    <a:ext uri="{9D8B030D-6E8A-4147-A177-3AD203B41FA5}">
                      <a16:colId xmlns:a16="http://schemas.microsoft.com/office/drawing/2014/main" val="271971974"/>
                    </a:ext>
                  </a:extLst>
                </a:gridCol>
                <a:gridCol w="2055147">
                  <a:extLst>
                    <a:ext uri="{9D8B030D-6E8A-4147-A177-3AD203B41FA5}">
                      <a16:colId xmlns:a16="http://schemas.microsoft.com/office/drawing/2014/main" val="2642845023"/>
                    </a:ext>
                  </a:extLst>
                </a:gridCol>
                <a:gridCol w="2055147">
                  <a:extLst>
                    <a:ext uri="{9D8B030D-6E8A-4147-A177-3AD203B41FA5}">
                      <a16:colId xmlns:a16="http://schemas.microsoft.com/office/drawing/2014/main" val="1408311589"/>
                    </a:ext>
                  </a:extLst>
                </a:gridCol>
              </a:tblGrid>
              <a:tr h="794938">
                <a:tc>
                  <a:txBody>
                    <a:bodyPr/>
                    <a:lstStyle/>
                    <a:p>
                      <a:pPr algn="ctr">
                        <a:lnSpc>
                          <a:spcPct val="115000"/>
                        </a:lnSpc>
                        <a:spcAft>
                          <a:spcPts val="800"/>
                        </a:spcAft>
                        <a:buNone/>
                      </a:pPr>
                      <a:r>
                        <a:rPr lang="en-GB" sz="1300" kern="100">
                          <a:effectLst/>
                        </a:rPr>
                        <a:t>Behaviour</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Deficit View</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Neurodiversity-Affirming View</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423568566"/>
                  </a:ext>
                </a:extLst>
              </a:tr>
              <a:tr h="794938">
                <a:tc>
                  <a:txBody>
                    <a:bodyPr/>
                    <a:lstStyle/>
                    <a:p>
                      <a:pPr algn="ctr">
                        <a:lnSpc>
                          <a:spcPct val="115000"/>
                        </a:lnSpc>
                        <a:spcAft>
                          <a:spcPts val="800"/>
                        </a:spcAft>
                        <a:buNone/>
                      </a:pPr>
                      <a:r>
                        <a:rPr lang="en-GB" sz="1300" kern="100">
                          <a:effectLst/>
                        </a:rPr>
                        <a:t>Stimming</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Problem behaviour</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Self-regulation</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009791504"/>
                  </a:ext>
                </a:extLst>
              </a:tr>
              <a:tr h="794938">
                <a:tc>
                  <a:txBody>
                    <a:bodyPr/>
                    <a:lstStyle/>
                    <a:p>
                      <a:pPr algn="ctr">
                        <a:lnSpc>
                          <a:spcPct val="115000"/>
                        </a:lnSpc>
                        <a:spcAft>
                          <a:spcPts val="800"/>
                        </a:spcAft>
                        <a:buNone/>
                      </a:pPr>
                      <a:r>
                        <a:rPr lang="en-GB" sz="1300" kern="100">
                          <a:effectLst/>
                        </a:rPr>
                        <a:t>Leaving class</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Non-compliance</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Response to distress or overload</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2963743592"/>
                  </a:ext>
                </a:extLst>
              </a:tr>
              <a:tr h="794938">
                <a:tc>
                  <a:txBody>
                    <a:bodyPr/>
                    <a:lstStyle/>
                    <a:p>
                      <a:pPr algn="ctr">
                        <a:lnSpc>
                          <a:spcPct val="115000"/>
                        </a:lnSpc>
                        <a:spcAft>
                          <a:spcPts val="800"/>
                        </a:spcAft>
                        <a:buNone/>
                      </a:pPr>
                      <a:r>
                        <a:rPr lang="en-GB" sz="1300" kern="100">
                          <a:effectLst/>
                        </a:rPr>
                        <a:t>Avoiding eye contact</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Social deficit</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Different communication style</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815339518"/>
                  </a:ext>
                </a:extLst>
              </a:tr>
              <a:tr h="794938">
                <a:tc>
                  <a:txBody>
                    <a:bodyPr/>
                    <a:lstStyle/>
                    <a:p>
                      <a:pPr algn="ctr">
                        <a:lnSpc>
                          <a:spcPct val="115000"/>
                        </a:lnSpc>
                        <a:spcAft>
                          <a:spcPts val="800"/>
                        </a:spcAft>
                        <a:buNone/>
                      </a:pPr>
                      <a:r>
                        <a:rPr lang="en-GB" sz="1300" kern="100">
                          <a:effectLst/>
                        </a:rPr>
                        <a:t>Hyperfocus</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a:effectLst/>
                        </a:rPr>
                        <a:t>Obsessive behaviour</a:t>
                      </a:r>
                      <a:endParaRPr lang="en-GB" sz="1300" kern="10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r>
                        <a:rPr lang="en-GB" sz="1300" kern="100" dirty="0">
                          <a:effectLst/>
                        </a:rPr>
                        <a:t>Deep engagement and concentration</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917429684"/>
                  </a:ext>
                </a:extLst>
              </a:tr>
            </a:tbl>
          </a:graphicData>
        </a:graphic>
      </p:graphicFrame>
    </p:spTree>
    <p:extLst>
      <p:ext uri="{BB962C8B-B14F-4D97-AF65-F5344CB8AC3E}">
        <p14:creationId xmlns:p14="http://schemas.microsoft.com/office/powerpoint/2010/main" val="170120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55522-ADEE-0EAD-9BE5-30439A7E060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41728C7-35AD-C57B-FB69-418B43986E01}"/>
              </a:ext>
            </a:extLst>
          </p:cNvPr>
          <p:cNvSpPr txBox="1"/>
          <p:nvPr/>
        </p:nvSpPr>
        <p:spPr>
          <a:xfrm>
            <a:off x="274689" y="437315"/>
            <a:ext cx="6094770" cy="5983369"/>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3.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Canolbwyntio</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Addasrwydd</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yr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Amgylchedd</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hytrach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gofyn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unigolion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addasu'n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gyson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amgylcheddau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wedi'u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cynllunio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â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normau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niwro-nodweddiadol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nod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arferion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cadarnhau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addasu'r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amgylcheddau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enghreifftiau'n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cynnwys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Addasiadau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synhwyraidd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Dulliau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cyfathrebu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hyblyg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Fformatau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asesu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amgen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Trefniadau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arferol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rhagweladwy</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285750" indent="-285750">
              <a:lnSpc>
                <a:spcPct val="115000"/>
              </a:lnSpc>
              <a:spcAft>
                <a:spcPts val="800"/>
              </a:spcAft>
              <a:buFont typeface="Arial" panose="020B0604020202020204" pitchFamily="34" charset="0"/>
              <a:buChar char="•"/>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Dylunio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Cyffredinol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gyfer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Dysgu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Mae'r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ffocws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newid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o:</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 all yr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unigolyn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ymdopi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"Sut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gallwn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wneud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yr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amgylchedd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fwy</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hygyrch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
        <p:nvSpPr>
          <p:cNvPr id="13" name="TextBox 12">
            <a:extLst>
              <a:ext uri="{FF2B5EF4-FFF2-40B4-BE49-F238E27FC236}">
                <a16:creationId xmlns:a16="http://schemas.microsoft.com/office/drawing/2014/main" id="{9778C1FB-A2B1-C010-CD77-F3497191F488}"/>
              </a:ext>
            </a:extLst>
          </p:cNvPr>
          <p:cNvSpPr txBox="1"/>
          <p:nvPr/>
        </p:nvSpPr>
        <p:spPr>
          <a:xfrm>
            <a:off x="6314153" y="437315"/>
            <a:ext cx="6094770" cy="1200329"/>
          </a:xfrm>
          <a:prstGeom prst="rect">
            <a:avLst/>
          </a:prstGeom>
          <a:noFill/>
        </p:spPr>
        <p:txBody>
          <a:bodyPr wrap="square">
            <a:spAutoFit/>
          </a:bodyPr>
          <a:lstStyle/>
          <a:p>
            <a:r>
              <a:rPr lang="cy-GB" b="1" dirty="0"/>
              <a:t>4. Deall ymddygiad yn ei gyd-destun</a:t>
            </a:r>
          </a:p>
          <a:p>
            <a:r>
              <a:rPr lang="cy-GB" dirty="0"/>
              <a:t>Mae ymddygiadau'n cael eu hystyried yn ystyrlon ac yn swyddogaethol.</a:t>
            </a:r>
          </a:p>
          <a:p>
            <a:r>
              <a:rPr lang="cy-GB" dirty="0"/>
              <a:t>Enghreifftiau:</a:t>
            </a:r>
            <a:endParaRPr lang="en-GB" dirty="0"/>
          </a:p>
        </p:txBody>
      </p:sp>
      <p:graphicFrame>
        <p:nvGraphicFramePr>
          <p:cNvPr id="14" name="Table 13">
            <a:extLst>
              <a:ext uri="{FF2B5EF4-FFF2-40B4-BE49-F238E27FC236}">
                <a16:creationId xmlns:a16="http://schemas.microsoft.com/office/drawing/2014/main" id="{57E9D466-47EE-C247-17CE-4A34115F5151}"/>
              </a:ext>
            </a:extLst>
          </p:cNvPr>
          <p:cNvGraphicFramePr>
            <a:graphicFrameLocks noGrp="1"/>
          </p:cNvGraphicFramePr>
          <p:nvPr>
            <p:extLst>
              <p:ext uri="{D42A27DB-BD31-4B8C-83A1-F6EECF244321}">
                <p14:modId xmlns:p14="http://schemas.microsoft.com/office/powerpoint/2010/main" val="2994389515"/>
              </p:ext>
            </p:extLst>
          </p:nvPr>
        </p:nvGraphicFramePr>
        <p:xfrm>
          <a:off x="5618205" y="1902540"/>
          <a:ext cx="6369779" cy="4763990"/>
        </p:xfrm>
        <a:graphic>
          <a:graphicData uri="http://schemas.openxmlformats.org/drawingml/2006/table">
            <a:tbl>
              <a:tblPr firstRow="1" firstCol="1" bandRow="1">
                <a:tableStyleId>{5C22544A-7EE6-4342-B048-85BDC9FD1C3A}</a:tableStyleId>
              </a:tblPr>
              <a:tblGrid>
                <a:gridCol w="2194691">
                  <a:extLst>
                    <a:ext uri="{9D8B030D-6E8A-4147-A177-3AD203B41FA5}">
                      <a16:colId xmlns:a16="http://schemas.microsoft.com/office/drawing/2014/main" val="271971974"/>
                    </a:ext>
                  </a:extLst>
                </a:gridCol>
                <a:gridCol w="2087544">
                  <a:extLst>
                    <a:ext uri="{9D8B030D-6E8A-4147-A177-3AD203B41FA5}">
                      <a16:colId xmlns:a16="http://schemas.microsoft.com/office/drawing/2014/main" val="2642845023"/>
                    </a:ext>
                  </a:extLst>
                </a:gridCol>
                <a:gridCol w="2087544">
                  <a:extLst>
                    <a:ext uri="{9D8B030D-6E8A-4147-A177-3AD203B41FA5}">
                      <a16:colId xmlns:a16="http://schemas.microsoft.com/office/drawing/2014/main" val="1408311589"/>
                    </a:ext>
                  </a:extLst>
                </a:gridCol>
              </a:tblGrid>
              <a:tr h="1277556">
                <a:tc>
                  <a:txBody>
                    <a:bodyPr/>
                    <a:lstStyle/>
                    <a:p>
                      <a:pPr algn="ctr" rtl="0"/>
                      <a:r>
                        <a:rPr lang="cy-GB" sz="1800" b="0" i="0" kern="1200" dirty="0">
                          <a:solidFill>
                            <a:schemeClr val="lt1"/>
                          </a:solidFill>
                          <a:effectLst/>
                          <a:latin typeface="+mn-lt"/>
                          <a:ea typeface="+mn-ea"/>
                          <a:cs typeface="+mn-cs"/>
                        </a:rPr>
                        <a:t>Ymddygiad</a:t>
                      </a:r>
                      <a:endParaRPr lang="en-GB" sz="1800" b="0" i="0" kern="1200" dirty="0">
                        <a:solidFill>
                          <a:schemeClr val="lt1"/>
                        </a:solidFill>
                        <a:effectLst/>
                        <a:latin typeface="+mn-lt"/>
                        <a:ea typeface="+mn-ea"/>
                        <a:cs typeface="+mn-cs"/>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lt1"/>
                          </a:solidFill>
                          <a:effectLst/>
                          <a:latin typeface="+mn-lt"/>
                          <a:ea typeface="+mn-ea"/>
                          <a:cs typeface="+mn-cs"/>
                        </a:rPr>
                        <a:t>Safbwynt</a:t>
                      </a:r>
                      <a:r>
                        <a:rPr lang="en-GB" sz="1800" b="0" i="0" kern="1200" dirty="0">
                          <a:solidFill>
                            <a:schemeClr val="lt1"/>
                          </a:solidFill>
                          <a:effectLst/>
                          <a:latin typeface="+mn-lt"/>
                          <a:ea typeface="+mn-ea"/>
                          <a:cs typeface="+mn-cs"/>
                        </a:rPr>
                        <a:t> </a:t>
                      </a:r>
                      <a:r>
                        <a:rPr lang="en-GB" sz="1800" b="0" i="0" kern="1200" dirty="0" err="1">
                          <a:solidFill>
                            <a:schemeClr val="lt1"/>
                          </a:solidFill>
                          <a:effectLst/>
                          <a:latin typeface="+mn-lt"/>
                          <a:ea typeface="+mn-ea"/>
                          <a:cs typeface="+mn-cs"/>
                        </a:rPr>
                        <a:t>Diffyg</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lt1"/>
                          </a:solidFill>
                          <a:effectLst/>
                          <a:latin typeface="+mn-lt"/>
                          <a:ea typeface="+mn-ea"/>
                          <a:cs typeface="+mn-cs"/>
                        </a:rPr>
                        <a:t>Safbwynt</a:t>
                      </a:r>
                      <a:r>
                        <a:rPr lang="en-GB" sz="1800" b="0" i="0" kern="1200" dirty="0">
                          <a:solidFill>
                            <a:schemeClr val="lt1"/>
                          </a:solidFill>
                          <a:effectLst/>
                          <a:latin typeface="+mn-lt"/>
                          <a:ea typeface="+mn-ea"/>
                          <a:cs typeface="+mn-cs"/>
                        </a:rPr>
                        <a:t> </a:t>
                      </a:r>
                      <a:r>
                        <a:rPr lang="en-GB" sz="1800" b="0" i="0" kern="1200" dirty="0" err="1">
                          <a:solidFill>
                            <a:schemeClr val="lt1"/>
                          </a:solidFill>
                          <a:effectLst/>
                          <a:latin typeface="+mn-lt"/>
                          <a:ea typeface="+mn-ea"/>
                          <a:cs typeface="+mn-cs"/>
                        </a:rPr>
                        <a:t>sy'n</a:t>
                      </a:r>
                      <a:r>
                        <a:rPr lang="en-GB" sz="1800" b="0" i="0" kern="1200" dirty="0">
                          <a:solidFill>
                            <a:schemeClr val="lt1"/>
                          </a:solidFill>
                          <a:effectLst/>
                          <a:latin typeface="+mn-lt"/>
                          <a:ea typeface="+mn-ea"/>
                          <a:cs typeface="+mn-cs"/>
                        </a:rPr>
                        <a:t> </a:t>
                      </a:r>
                      <a:r>
                        <a:rPr lang="en-GB" sz="1800" b="0" i="0" kern="1200" dirty="0" err="1">
                          <a:solidFill>
                            <a:schemeClr val="lt1"/>
                          </a:solidFill>
                          <a:effectLst/>
                          <a:latin typeface="+mn-lt"/>
                          <a:ea typeface="+mn-ea"/>
                          <a:cs typeface="+mn-cs"/>
                        </a:rPr>
                        <a:t>cadarnhau</a:t>
                      </a:r>
                      <a:r>
                        <a:rPr lang="en-GB" sz="1800" b="0" i="0" kern="1200" dirty="0">
                          <a:solidFill>
                            <a:schemeClr val="lt1"/>
                          </a:solidFill>
                          <a:effectLst/>
                          <a:latin typeface="+mn-lt"/>
                          <a:ea typeface="+mn-ea"/>
                          <a:cs typeface="+mn-cs"/>
                        </a:rPr>
                        <a:t> </a:t>
                      </a:r>
                      <a:r>
                        <a:rPr lang="en-GB" sz="1800" b="0" i="0" kern="1200" dirty="0" err="1">
                          <a:solidFill>
                            <a:schemeClr val="lt1"/>
                          </a:solidFill>
                          <a:effectLst/>
                          <a:latin typeface="+mn-lt"/>
                          <a:ea typeface="+mn-ea"/>
                          <a:cs typeface="+mn-cs"/>
                        </a:rPr>
                        <a:t>niwroamrywiaeth</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423568566"/>
                  </a:ext>
                </a:extLst>
              </a:tr>
              <a:tr h="850484">
                <a:tc>
                  <a:txBody>
                    <a:bodyPr/>
                    <a:lstStyle/>
                    <a:p>
                      <a:pPr algn="ctr">
                        <a:lnSpc>
                          <a:spcPct val="115000"/>
                        </a:lnSpc>
                        <a:spcAft>
                          <a:spcPts val="800"/>
                        </a:spcAft>
                        <a:buNone/>
                      </a:pPr>
                      <a:r>
                        <a:rPr lang="en-GB" sz="1400" b="0" kern="100" dirty="0" err="1">
                          <a:effectLst/>
                        </a:rPr>
                        <a:t>Ysgogiad</a:t>
                      </a:r>
                      <a:r>
                        <a:rPr lang="en-GB" sz="1400" b="0" kern="100" dirty="0">
                          <a:effectLst/>
                        </a:rPr>
                        <a:t> </a:t>
                      </a:r>
                      <a:r>
                        <a:rPr lang="en-GB" sz="1400" b="0" kern="100" dirty="0" err="1">
                          <a:effectLst/>
                        </a:rPr>
                        <a:t>hunan-reoleiddiol</a:t>
                      </a:r>
                      <a:endParaRPr lang="en-GB" sz="1400" b="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dk1"/>
                          </a:solidFill>
                          <a:effectLst/>
                          <a:latin typeface="+mn-lt"/>
                          <a:ea typeface="+mn-ea"/>
                          <a:cs typeface="+mn-cs"/>
                        </a:rPr>
                        <a:t>Ymddygiad</a:t>
                      </a:r>
                      <a:r>
                        <a:rPr lang="en-GB" sz="1800" b="0" i="0" kern="1200" dirty="0">
                          <a:solidFill>
                            <a:schemeClr val="dk1"/>
                          </a:solidFill>
                          <a:effectLst/>
                          <a:latin typeface="+mn-lt"/>
                          <a:ea typeface="+mn-ea"/>
                          <a:cs typeface="+mn-cs"/>
                        </a:rPr>
                        <a:t> </a:t>
                      </a:r>
                      <a:r>
                        <a:rPr lang="en-GB" sz="1800" b="0" i="0" kern="1200" dirty="0" err="1">
                          <a:solidFill>
                            <a:schemeClr val="dk1"/>
                          </a:solidFill>
                          <a:effectLst/>
                          <a:latin typeface="+mn-lt"/>
                          <a:ea typeface="+mn-ea"/>
                          <a:cs typeface="+mn-cs"/>
                        </a:rPr>
                        <a:t>problematig</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dk1"/>
                          </a:solidFill>
                          <a:effectLst/>
                          <a:latin typeface="+mn-lt"/>
                          <a:ea typeface="+mn-ea"/>
                          <a:cs typeface="+mn-cs"/>
                        </a:rPr>
                        <a:t>Hunanreoleiddio</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009791504"/>
                  </a:ext>
                </a:extLst>
              </a:tr>
              <a:tr h="850484">
                <a:tc>
                  <a:txBody>
                    <a:bodyPr/>
                    <a:lstStyle/>
                    <a:p>
                      <a:pPr algn="ctr" rtl="0"/>
                      <a:r>
                        <a:rPr lang="cy-GB" sz="1400" b="0" i="0" kern="1200" dirty="0">
                          <a:solidFill>
                            <a:schemeClr val="lt1"/>
                          </a:solidFill>
                          <a:effectLst/>
                          <a:latin typeface="+mn-lt"/>
                          <a:ea typeface="+mn-ea"/>
                          <a:cs typeface="+mn-cs"/>
                        </a:rPr>
                        <a:t>Gadael y dosbarth</a:t>
                      </a:r>
                      <a:endParaRPr lang="en-GB" sz="1400" b="0" i="0" kern="1200" dirty="0">
                        <a:solidFill>
                          <a:schemeClr val="lt1"/>
                        </a:solidFill>
                        <a:effectLst/>
                        <a:latin typeface="+mn-lt"/>
                        <a:ea typeface="+mn-ea"/>
                        <a:cs typeface="+mn-cs"/>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dk1"/>
                          </a:solidFill>
                          <a:effectLst/>
                          <a:latin typeface="+mn-lt"/>
                          <a:ea typeface="+mn-ea"/>
                          <a:cs typeface="+mn-cs"/>
                        </a:rPr>
                        <a:t>Diffyg</a:t>
                      </a:r>
                      <a:r>
                        <a:rPr lang="en-GB" sz="1800" b="0" i="0" kern="1200" dirty="0">
                          <a:solidFill>
                            <a:schemeClr val="dk1"/>
                          </a:solidFill>
                          <a:effectLst/>
                          <a:latin typeface="+mn-lt"/>
                          <a:ea typeface="+mn-ea"/>
                          <a:cs typeface="+mn-cs"/>
                        </a:rPr>
                        <a:t> </a:t>
                      </a:r>
                      <a:r>
                        <a:rPr lang="en-GB" sz="1800" b="0" i="0" kern="1200" dirty="0" err="1">
                          <a:solidFill>
                            <a:schemeClr val="dk1"/>
                          </a:solidFill>
                          <a:effectLst/>
                          <a:latin typeface="+mn-lt"/>
                          <a:ea typeface="+mn-ea"/>
                          <a:cs typeface="+mn-cs"/>
                        </a:rPr>
                        <a:t>cydymffurfiaeth</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rtl="0"/>
                      <a:r>
                        <a:rPr lang="cy-GB" sz="1800" b="0" i="0" kern="1200" dirty="0">
                          <a:solidFill>
                            <a:schemeClr val="dk1"/>
                          </a:solidFill>
                          <a:effectLst/>
                          <a:latin typeface="+mn-lt"/>
                          <a:ea typeface="+mn-ea"/>
                          <a:cs typeface="+mn-cs"/>
                        </a:rPr>
                        <a:t>Ymateb i drallod neu orlwytho</a:t>
                      </a:r>
                      <a:endParaRPr lang="en-GB" sz="1800" b="0" i="0" kern="1200" dirty="0">
                        <a:solidFill>
                          <a:schemeClr val="dk1"/>
                        </a:solidFill>
                        <a:effectLst/>
                        <a:latin typeface="+mn-lt"/>
                        <a:ea typeface="+mn-ea"/>
                        <a:cs typeface="+mn-cs"/>
                      </a:endParaRPr>
                    </a:p>
                  </a:txBody>
                  <a:tcPr marL="9525" marR="9525" marT="9525" marB="9525" anchor="ctr"/>
                </a:tc>
                <a:extLst>
                  <a:ext uri="{0D108BD9-81ED-4DB2-BD59-A6C34878D82A}">
                    <a16:rowId xmlns:a16="http://schemas.microsoft.com/office/drawing/2014/main" val="2963743592"/>
                  </a:ext>
                </a:extLst>
              </a:tr>
              <a:tr h="850484">
                <a:tc>
                  <a:txBody>
                    <a:bodyPr/>
                    <a:lstStyle/>
                    <a:p>
                      <a:pPr algn="ctr" rtl="0"/>
                      <a:r>
                        <a:rPr lang="cy-GB" sz="1400" b="0" i="0" kern="1200" dirty="0">
                          <a:solidFill>
                            <a:schemeClr val="lt1"/>
                          </a:solidFill>
                          <a:effectLst/>
                          <a:latin typeface="+mn-lt"/>
                          <a:ea typeface="+mn-ea"/>
                          <a:cs typeface="+mn-cs"/>
                        </a:rPr>
                        <a:t>Osgoi cyswllt llygaid</a:t>
                      </a:r>
                      <a:endParaRPr lang="en-GB" sz="1400" b="0" i="0" kern="1200" dirty="0">
                        <a:solidFill>
                          <a:schemeClr val="lt1"/>
                        </a:solidFill>
                        <a:effectLst/>
                        <a:latin typeface="+mn-lt"/>
                        <a:ea typeface="+mn-ea"/>
                        <a:cs typeface="+mn-cs"/>
                      </a:endParaRPr>
                    </a:p>
                  </a:txBody>
                  <a:tcPr marL="9525" marR="9525" marT="9525" marB="9525" anchor="ctr"/>
                </a:tc>
                <a:tc>
                  <a:txBody>
                    <a:bodyPr/>
                    <a:lstStyle/>
                    <a:p>
                      <a:pPr algn="ctr" rtl="0"/>
                      <a:r>
                        <a:rPr lang="cy-GB" sz="1800" b="0" i="0" kern="1200" dirty="0">
                          <a:solidFill>
                            <a:schemeClr val="dk1"/>
                          </a:solidFill>
                          <a:effectLst/>
                          <a:latin typeface="+mn-lt"/>
                          <a:ea typeface="+mn-ea"/>
                          <a:cs typeface="+mn-cs"/>
                        </a:rPr>
                        <a:t>Diffyg cymdeithasol</a:t>
                      </a:r>
                      <a:endParaRPr lang="en-GB" sz="1800" b="0" i="0" kern="1200" dirty="0">
                        <a:solidFill>
                          <a:schemeClr val="dk1"/>
                        </a:solidFill>
                        <a:effectLst/>
                        <a:latin typeface="+mn-lt"/>
                        <a:ea typeface="+mn-ea"/>
                        <a:cs typeface="+mn-cs"/>
                      </a:endParaRPr>
                    </a:p>
                  </a:txBody>
                  <a:tcPr marL="9525" marR="9525" marT="9525" marB="9525" anchor="ctr"/>
                </a:tc>
                <a:tc>
                  <a:txBody>
                    <a:bodyPr/>
                    <a:lstStyle/>
                    <a:p>
                      <a:pPr algn="ctr" rtl="0"/>
                      <a:r>
                        <a:rPr lang="cy-GB" sz="1800" b="0" i="0" kern="1200" dirty="0">
                          <a:solidFill>
                            <a:schemeClr val="dk1"/>
                          </a:solidFill>
                          <a:effectLst/>
                          <a:latin typeface="+mn-lt"/>
                          <a:ea typeface="+mn-ea"/>
                          <a:cs typeface="+mn-cs"/>
                        </a:rPr>
                        <a:t>Arddull cyfathrebu gwahanol</a:t>
                      </a:r>
                      <a:endParaRPr lang="en-GB" sz="1800" b="0" i="0" kern="1200" dirty="0">
                        <a:solidFill>
                          <a:schemeClr val="dk1"/>
                        </a:solidFill>
                        <a:effectLst/>
                        <a:latin typeface="+mn-lt"/>
                        <a:ea typeface="+mn-ea"/>
                        <a:cs typeface="+mn-cs"/>
                      </a:endParaRPr>
                    </a:p>
                  </a:txBody>
                  <a:tcPr marL="9525" marR="9525" marT="9525" marB="9525" anchor="ctr"/>
                </a:tc>
                <a:extLst>
                  <a:ext uri="{0D108BD9-81ED-4DB2-BD59-A6C34878D82A}">
                    <a16:rowId xmlns:a16="http://schemas.microsoft.com/office/drawing/2014/main" val="1815339518"/>
                  </a:ext>
                </a:extLst>
              </a:tr>
              <a:tr h="850484">
                <a:tc>
                  <a:txBody>
                    <a:bodyPr/>
                    <a:lstStyle/>
                    <a:p>
                      <a:pPr algn="ctr" rtl="0"/>
                      <a:r>
                        <a:rPr lang="cy-GB" sz="1400" b="0" i="0" kern="1200" dirty="0">
                          <a:solidFill>
                            <a:schemeClr val="lt1"/>
                          </a:solidFill>
                          <a:effectLst/>
                          <a:latin typeface="+mn-lt"/>
                          <a:ea typeface="+mn-ea"/>
                          <a:cs typeface="+mn-cs"/>
                        </a:rPr>
                        <a:t>Gor-ganolbwyntio</a:t>
                      </a:r>
                      <a:endParaRPr lang="en-GB" sz="1400" b="0" i="0" kern="1200" dirty="0">
                        <a:solidFill>
                          <a:schemeClr val="lt1"/>
                        </a:solidFill>
                        <a:effectLst/>
                        <a:latin typeface="+mn-lt"/>
                        <a:ea typeface="+mn-ea"/>
                        <a:cs typeface="+mn-cs"/>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dk1"/>
                          </a:solidFill>
                          <a:effectLst/>
                          <a:latin typeface="+mn-lt"/>
                          <a:ea typeface="+mn-ea"/>
                          <a:cs typeface="+mn-cs"/>
                        </a:rPr>
                        <a:t>Ymddygiad</a:t>
                      </a:r>
                      <a:r>
                        <a:rPr lang="en-GB" sz="1800" b="0" i="0" kern="1200" dirty="0">
                          <a:solidFill>
                            <a:schemeClr val="dk1"/>
                          </a:solidFill>
                          <a:effectLst/>
                          <a:latin typeface="+mn-lt"/>
                          <a:ea typeface="+mn-ea"/>
                          <a:cs typeface="+mn-cs"/>
                        </a:rPr>
                        <a:t> </a:t>
                      </a:r>
                      <a:r>
                        <a:rPr lang="en-GB" sz="1800" b="0" i="0" kern="1200" dirty="0" err="1">
                          <a:solidFill>
                            <a:schemeClr val="dk1"/>
                          </a:solidFill>
                          <a:effectLst/>
                          <a:latin typeface="+mn-lt"/>
                          <a:ea typeface="+mn-ea"/>
                          <a:cs typeface="+mn-cs"/>
                        </a:rPr>
                        <a:t>obsesiynol</a:t>
                      </a:r>
                      <a:endParaRPr lang="en-GB" sz="13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15000"/>
                        </a:lnSpc>
                        <a:spcAft>
                          <a:spcPts val="800"/>
                        </a:spcAft>
                        <a:buNone/>
                      </a:pPr>
                      <a:br>
                        <a:rPr lang="en-GB" sz="1400" dirty="0"/>
                      </a:br>
                      <a:r>
                        <a:rPr lang="en-GB" sz="1800" b="0" i="0" kern="1200" dirty="0" err="1">
                          <a:solidFill>
                            <a:schemeClr val="dk1"/>
                          </a:solidFill>
                          <a:effectLst/>
                          <a:latin typeface="+mn-lt"/>
                          <a:ea typeface="+mn-ea"/>
                          <a:cs typeface="+mn-cs"/>
                        </a:rPr>
                        <a:t>Ymglymiad</a:t>
                      </a:r>
                      <a:r>
                        <a:rPr lang="en-GB" sz="1800" b="0" i="0" kern="1200" dirty="0">
                          <a:solidFill>
                            <a:schemeClr val="dk1"/>
                          </a:solidFill>
                          <a:effectLst/>
                          <a:latin typeface="+mn-lt"/>
                          <a:ea typeface="+mn-ea"/>
                          <a:cs typeface="+mn-cs"/>
                        </a:rPr>
                        <a:t> </a:t>
                      </a:r>
                      <a:r>
                        <a:rPr lang="en-GB" sz="1800" b="0" i="0" kern="1200" dirty="0" err="1">
                          <a:solidFill>
                            <a:schemeClr val="dk1"/>
                          </a:solidFill>
                          <a:effectLst/>
                          <a:latin typeface="+mn-lt"/>
                          <a:ea typeface="+mn-ea"/>
                          <a:cs typeface="+mn-cs"/>
                        </a:rPr>
                        <a:t>dwfn</a:t>
                      </a:r>
                      <a:r>
                        <a:rPr lang="en-GB" sz="1800" b="0" i="0" kern="1200" dirty="0">
                          <a:solidFill>
                            <a:schemeClr val="dk1"/>
                          </a:solidFill>
                          <a:effectLst/>
                          <a:latin typeface="+mn-lt"/>
                          <a:ea typeface="+mn-ea"/>
                          <a:cs typeface="+mn-cs"/>
                        </a:rPr>
                        <a:t> a </a:t>
                      </a:r>
                      <a:r>
                        <a:rPr lang="en-GB" sz="1800" b="0" i="0" kern="1200" dirty="0" err="1">
                          <a:solidFill>
                            <a:schemeClr val="dk1"/>
                          </a:solidFill>
                          <a:effectLst/>
                          <a:latin typeface="+mn-lt"/>
                          <a:ea typeface="+mn-ea"/>
                          <a:cs typeface="+mn-cs"/>
                        </a:rPr>
                        <a:t>chanolbwyntio</a:t>
                      </a:r>
                      <a:endParaRPr lang="en-GB" sz="1300" b="1"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917429684"/>
                  </a:ext>
                </a:extLst>
              </a:tr>
            </a:tbl>
          </a:graphicData>
        </a:graphic>
      </p:graphicFrame>
    </p:spTree>
    <p:extLst>
      <p:ext uri="{BB962C8B-B14F-4D97-AF65-F5344CB8AC3E}">
        <p14:creationId xmlns:p14="http://schemas.microsoft.com/office/powerpoint/2010/main" val="34577445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CF3B675-C9A8-43A2-8F63-B113551AB929}"/>
              </a:ext>
            </a:extLst>
          </p:cNvPr>
          <p:cNvSpPr txBox="1"/>
          <p:nvPr/>
        </p:nvSpPr>
        <p:spPr>
          <a:xfrm>
            <a:off x="324464" y="246597"/>
            <a:ext cx="9223272" cy="4332468"/>
          </a:xfrm>
          <a:prstGeom prst="rect">
            <a:avLst/>
          </a:prstGeom>
          <a:noFill/>
        </p:spPr>
        <p:txBody>
          <a:bodyPr wrap="square">
            <a:spAutoFit/>
          </a:bodyPr>
          <a:lstStyle/>
          <a:p>
            <a:pPr>
              <a:lnSpc>
                <a:spcPct val="115000"/>
              </a:lnSpc>
              <a:spcAft>
                <a:spcPts val="800"/>
              </a:spcAft>
              <a:buNone/>
            </a:pP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5. Reducing Harmful Masking</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Research increasingly shows that many neurodivergent individuals spend significant energy trying to appear neurotypical through masking or camouflaging.</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Masking may involve:</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Suppressing stimming.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Forcing eye contact.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Rehearsing conversations.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Hiding sensory distress. </a:t>
            </a:r>
          </a:p>
          <a:p>
            <a:pPr algn="ctr">
              <a:lnSpc>
                <a:spcPct val="115000"/>
              </a:lnSpc>
              <a:spcAft>
                <a:spcPts val="800"/>
              </a:spcAft>
              <a:buNone/>
            </a:pPr>
            <a:b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b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10AC49E2-BF86-85E4-C2C7-EA440F9507DC}"/>
              </a:ext>
            </a:extLst>
          </p:cNvPr>
          <p:cNvSpPr txBox="1"/>
          <p:nvPr/>
        </p:nvSpPr>
        <p:spPr>
          <a:xfrm>
            <a:off x="5031043" y="2180384"/>
            <a:ext cx="6575937" cy="4229876"/>
          </a:xfrm>
          <a:prstGeom prst="rect">
            <a:avLst/>
          </a:prstGeom>
          <a:noFill/>
        </p:spPr>
        <p:txBody>
          <a:bodyPr wrap="square">
            <a:spAutoFit/>
          </a:bodyPr>
          <a:lstStyle/>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While masking may improve social acceptance, studies link prolonged masking to:</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Anxiety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Depression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Burnout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Identity confusion </a:t>
            </a:r>
          </a:p>
          <a:p>
            <a:pPr marL="342900" lvl="0" indent="-342900">
              <a:lnSpc>
                <a:spcPct val="115000"/>
              </a:lnSpc>
              <a:spcAft>
                <a:spcPts val="800"/>
              </a:spcAft>
              <a:buSzPts val="1000"/>
              <a:buFont typeface="Symbol" panose="05050102010706020507" pitchFamily="18" charset="2"/>
              <a:buChar char=""/>
              <a:tabLst>
                <a:tab pos="457200" algn="l"/>
              </a:tabLst>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Reduced wellbeing </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Neurodiversity-affirming practice seeks to create environments where authenticity is safer than concealment.</a:t>
            </a:r>
          </a:p>
        </p:txBody>
      </p:sp>
      <p:pic>
        <p:nvPicPr>
          <p:cNvPr id="8" name="Graphic 7" descr="Illustration of a blue bag of school supplies character ">
            <a:extLst>
              <a:ext uri="{FF2B5EF4-FFF2-40B4-BE49-F238E27FC236}">
                <a16:creationId xmlns:a16="http://schemas.microsoft.com/office/drawing/2014/main" id="{01844372-1AB9-513B-2367-43E70AAC71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2301" y="4189342"/>
            <a:ext cx="3444298" cy="2422061"/>
          </a:xfrm>
          <a:prstGeom prst="rect">
            <a:avLst/>
          </a:prstGeom>
        </p:spPr>
      </p:pic>
    </p:spTree>
    <p:extLst>
      <p:ext uri="{BB962C8B-B14F-4D97-AF65-F5344CB8AC3E}">
        <p14:creationId xmlns:p14="http://schemas.microsoft.com/office/powerpoint/2010/main" val="12658342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D7006-C7CB-C07B-C964-1FD47B3579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765DDF9-427F-2629-21AD-F2650EE5062C}"/>
              </a:ext>
            </a:extLst>
          </p:cNvPr>
          <p:cNvSpPr txBox="1"/>
          <p:nvPr/>
        </p:nvSpPr>
        <p:spPr>
          <a:xfrm>
            <a:off x="324464" y="246597"/>
            <a:ext cx="9223272" cy="3316805"/>
          </a:xfrm>
          <a:prstGeom prst="rect">
            <a:avLst/>
          </a:prstGeom>
          <a:noFill/>
        </p:spPr>
        <p:txBody>
          <a:bodyPr wrap="square">
            <a:spAutoFit/>
          </a:bodyPr>
          <a:lstStyle/>
          <a:p>
            <a:pPr>
              <a:lnSpc>
                <a:spcPct val="115000"/>
              </a:lnSpc>
              <a:spcAft>
                <a:spcPts val="800"/>
              </a:spcAft>
              <a:buNone/>
            </a:pP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5.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Lleihau</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Masgio</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Niweidiol</a:t>
            </a:r>
            <a:endPar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ymchwil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dangos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fwyfwy</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bod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llawer</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unigolion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treulio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llawer</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egni</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ceisio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ymddangos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niwro-nodweddiadol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trwy</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fasgio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neu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guddliwio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Gall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masgio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gynnwys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Atal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ysgogi</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Gorfodi</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cyswllt</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llygaid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p>
          <a:p>
            <a:pPr>
              <a:lnSpc>
                <a:spcPct val="115000"/>
              </a:lnSpc>
              <a:spcAft>
                <a:spcPts val="800"/>
              </a:spcAft>
              <a:buNone/>
            </a:pP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Ymarfer</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sgyrsiau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Cuddio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gofid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synhwyraidd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b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b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E3A9597F-2E58-09DE-DB4F-0D83FEBC1AB3}"/>
              </a:ext>
            </a:extLst>
          </p:cNvPr>
          <p:cNvSpPr txBox="1"/>
          <p:nvPr/>
        </p:nvSpPr>
        <p:spPr>
          <a:xfrm>
            <a:off x="5377032" y="2238048"/>
            <a:ext cx="6575937" cy="4583819"/>
          </a:xfrm>
          <a:prstGeom prst="rect">
            <a:avLst/>
          </a:prstGeom>
          <a:noFill/>
        </p:spPr>
        <p:txBody>
          <a:bodyPr wrap="square">
            <a:spAutoFit/>
          </a:bodyPr>
          <a:lstStyle/>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Er y gall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gwisgo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mwgwd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wella</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derbyniad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cymdeithasol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astudiaethau'n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cysylltu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gwisgo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mwgwd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am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gyfnodau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hir â:</a:t>
            </a:r>
          </a:p>
          <a:p>
            <a:pPr marL="342900" indent="-342900">
              <a:lnSpc>
                <a:spcPct val="115000"/>
              </a:lnSpc>
              <a:spcAft>
                <a:spcPts val="800"/>
              </a:spcAft>
              <a:buFont typeface="Arial" panose="020B0604020202020204" pitchFamily="34" charset="0"/>
              <a:buChar char="•"/>
            </a:pP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Pryder</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Iselder</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Blinder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eithafol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(burnout)</a:t>
            </a:r>
          </a:p>
          <a:p>
            <a:pPr marL="342900" indent="-342900">
              <a:lnSpc>
                <a:spcPct val="115000"/>
              </a:lnSpc>
              <a:spcAft>
                <a:spcPts val="800"/>
              </a:spcAft>
              <a:buFont typeface="Arial" panose="020B0604020202020204" pitchFamily="34" charset="0"/>
              <a:buChar char="•"/>
            </a:pP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Dryswch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ynghylch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hunaniaeth</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Font typeface="Arial" panose="020B0604020202020204" pitchFamily="34" charset="0"/>
              <a:buChar char="•"/>
            </a:pP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llai</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arfer</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cadarnhau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ceisio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creu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amgylcheddau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mae</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bod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chi'ch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hun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fwy</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diogel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na</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chuddio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pwy</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ydych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chi.</a:t>
            </a:r>
          </a:p>
        </p:txBody>
      </p:sp>
      <p:pic>
        <p:nvPicPr>
          <p:cNvPr id="8" name="Graphic 7" descr="Illustration of a blue bag of school supplies character ">
            <a:extLst>
              <a:ext uri="{FF2B5EF4-FFF2-40B4-BE49-F238E27FC236}">
                <a16:creationId xmlns:a16="http://schemas.microsoft.com/office/drawing/2014/main" id="{D6CD0B6E-1862-FA08-81E1-F53A16B6DF2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2301" y="4189342"/>
            <a:ext cx="3444298" cy="2422061"/>
          </a:xfrm>
          <a:prstGeom prst="rect">
            <a:avLst/>
          </a:prstGeom>
        </p:spPr>
      </p:pic>
    </p:spTree>
    <p:extLst>
      <p:ext uri="{BB962C8B-B14F-4D97-AF65-F5344CB8AC3E}">
        <p14:creationId xmlns:p14="http://schemas.microsoft.com/office/powerpoint/2010/main" val="30466097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80C549-5BF4-8B85-656B-8FF1C9124403}"/>
              </a:ext>
            </a:extLst>
          </p:cNvPr>
          <p:cNvSpPr txBox="1"/>
          <p:nvPr/>
        </p:nvSpPr>
        <p:spPr>
          <a:xfrm>
            <a:off x="184355" y="433494"/>
            <a:ext cx="5722374" cy="5767413"/>
          </a:xfrm>
          <a:prstGeom prst="rect">
            <a:avLst/>
          </a:prstGeom>
          <a:solidFill>
            <a:schemeClr val="accent1">
              <a:lumMod val="60000"/>
              <a:lumOff val="40000"/>
            </a:schemeClr>
          </a:solid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6. Strengths-Based Support</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Strengths-based approaches do not ignore difficulties.</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Instead, they recognise both:</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Areas requiring support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Areas of capability and strength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Examples include: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Pattern recognition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Creativity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Attention to detail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Innovation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Persistence </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Visual-spatial reasoning </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The goal is not merely to reduce difficulties but to enable flourishing.</a:t>
            </a:r>
          </a:p>
        </p:txBody>
      </p:sp>
      <p:sp>
        <p:nvSpPr>
          <p:cNvPr id="7" name="TextBox 6">
            <a:extLst>
              <a:ext uri="{FF2B5EF4-FFF2-40B4-BE49-F238E27FC236}">
                <a16:creationId xmlns:a16="http://schemas.microsoft.com/office/drawing/2014/main" id="{AEC288F7-C84F-2C3F-5592-FD8E62BE63B1}"/>
              </a:ext>
            </a:extLst>
          </p:cNvPr>
          <p:cNvSpPr txBox="1"/>
          <p:nvPr/>
        </p:nvSpPr>
        <p:spPr>
          <a:xfrm>
            <a:off x="6096000" y="433494"/>
            <a:ext cx="5911645" cy="5702074"/>
          </a:xfrm>
          <a:prstGeom prst="rect">
            <a:avLst/>
          </a:prstGeom>
          <a:solidFill>
            <a:schemeClr val="accent2"/>
          </a:solidFill>
        </p:spPr>
        <p:txBody>
          <a:bodyPr wrap="square">
            <a:spAutoFit/>
          </a:bodyPr>
          <a:lstStyle/>
          <a:p>
            <a:pPr>
              <a:lnSpc>
                <a:spcPct val="115000"/>
              </a:lnSpc>
              <a:spcAft>
                <a:spcPts val="800"/>
              </a:spcAft>
              <a:buNone/>
            </a:pP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What Does Neurodiversity-Affirming Practice Look Like in Schools?</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 neurodiversity-affirming school might:</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Allow sensory supports</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Offer flexible ways of demonstrating learning</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Avoid punishing harmless stimming</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Understand behaviour as communication</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Include neurodivergent voices in decision-making</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Reduce unnecessary demands for conformity</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Create psychologically safe learning environments</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Focus on participation, belonging, and wellbeing</a:t>
            </a:r>
          </a:p>
          <a:p>
            <a:pPr>
              <a:lnSpc>
                <a:spcPct val="115000"/>
              </a:lnSpc>
              <a:spcAft>
                <a:spcPts val="800"/>
              </a:spcAft>
              <a:buNone/>
            </a:pP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6843580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0D69A-AFE5-85EE-D421-A67E2249A45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228BE06-FECB-D428-0DDC-853EF214A7F4}"/>
              </a:ext>
            </a:extLst>
          </p:cNvPr>
          <p:cNvSpPr txBox="1"/>
          <p:nvPr/>
        </p:nvSpPr>
        <p:spPr>
          <a:xfrm>
            <a:off x="184355" y="433494"/>
            <a:ext cx="5722374" cy="6085961"/>
          </a:xfrm>
          <a:prstGeom prst="rect">
            <a:avLst/>
          </a:prstGeom>
          <a:solidFill>
            <a:schemeClr val="accent1">
              <a:lumMod val="60000"/>
              <a:lumOff val="40000"/>
            </a:schemeClr>
          </a:solid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6.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Cymorth</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Seiliedig</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b="1" kern="100" dirty="0" err="1">
                <a:effectLst/>
                <a:latin typeface="Aptos" panose="020B0004020202020204" pitchFamily="34" charset="0"/>
                <a:ea typeface="DengXian" panose="02010600030101010101" pitchFamily="2" charset="-122"/>
                <a:cs typeface="Times New Roman" panose="02020603050405020304" pitchFamily="18" charset="0"/>
              </a:rPr>
              <a:t>Gryfderau</a:t>
            </a:r>
            <a:endParaRPr lang="en-GB" sz="1800" b="1"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dulliau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seiliedig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gryfderau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anwybyddu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anawsterau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Yn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hytrach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maent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beth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Meysydd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angen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cymorth</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Meysydd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chryfder</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Mae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enghreifftiau'n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cynnwys</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Adnabod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patrymau</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Creadigrwydd</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Sylw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fanylion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Arloesedd</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Dyfalbarhad</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Rhesymu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gweledol-ofodol</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y nod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yw</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lleihau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anawsterau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unig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ond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galluogi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ffyniant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
        <p:nvSpPr>
          <p:cNvPr id="7" name="TextBox 6">
            <a:extLst>
              <a:ext uri="{FF2B5EF4-FFF2-40B4-BE49-F238E27FC236}">
                <a16:creationId xmlns:a16="http://schemas.microsoft.com/office/drawing/2014/main" id="{7E1DD1F7-8D23-0DF6-FC17-FA216BA6021B}"/>
              </a:ext>
            </a:extLst>
          </p:cNvPr>
          <p:cNvSpPr txBox="1"/>
          <p:nvPr/>
        </p:nvSpPr>
        <p:spPr>
          <a:xfrm>
            <a:off x="6096000" y="433494"/>
            <a:ext cx="5911645" cy="6307368"/>
          </a:xfrm>
          <a:prstGeom prst="rect">
            <a:avLst/>
          </a:prstGeom>
          <a:solidFill>
            <a:schemeClr val="accent2"/>
          </a:solidFill>
        </p:spPr>
        <p:txBody>
          <a:bodyPr wrap="square">
            <a:spAutoFit/>
          </a:bodyPr>
          <a:lstStyle/>
          <a:p>
            <a:pPr>
              <a:lnSpc>
                <a:spcPct val="115000"/>
              </a:lnSpc>
              <a:spcAft>
                <a:spcPts val="800"/>
              </a:spcAft>
              <a:buNone/>
            </a:pP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Sut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olwg</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sydd</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ymarfer</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cadarnhau</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mewn</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b="1"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ysgolion</a:t>
            </a:r>
            <a:r>
              <a:rPr lang="en-GB" sz="20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Gallai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ysgol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cadarnhau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Ganiatáu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cymorth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synhwyraidd</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Cynnig</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ffyrdd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hyblyg</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ddangos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dysgu</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Osgoi</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cosbi</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ymddygiad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hunan-ysgogol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(stimming)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diniwed</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Deall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ymddygiad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fel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ffordd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gyfathrebu</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Cynnwys</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lleisiau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pobl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niwro-wahanol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wrth</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wneud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penderfyniadau</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Lleihau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gofynion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diangen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am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gydymffurfio</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Creu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amgylcheddau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dysgu</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ddiogel</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seicolegol</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Canolbwyntio</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ar</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gyfranogiad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ymdeimlad</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o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berthyn</a:t>
            </a:r>
            <a:r>
              <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 a </a:t>
            </a:r>
            <a:r>
              <a:rPr lang="en-GB" sz="2000" kern="100" dirty="0" err="1">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lles</a:t>
            </a:r>
            <a:endParaRPr lang="en-GB" sz="2000"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4392493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91C48-2694-14FA-9FA4-BDF7B0924A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254E4F-34FA-3F70-54AC-E52467BFA6CD}"/>
              </a:ext>
            </a:extLst>
          </p:cNvPr>
          <p:cNvSpPr>
            <a:spLocks noGrp="1"/>
          </p:cNvSpPr>
          <p:nvPr>
            <p:ph type="title"/>
          </p:nvPr>
        </p:nvSpPr>
        <p:spPr>
          <a:xfrm>
            <a:off x="265471" y="132398"/>
            <a:ext cx="11793794" cy="1068795"/>
          </a:xfrm>
        </p:spPr>
        <p:txBody>
          <a:bodyPr>
            <a:noAutofit/>
          </a:bodyPr>
          <a:lstStyle/>
          <a:p>
            <a:pPr algn="l">
              <a:lnSpc>
                <a:spcPct val="115000"/>
              </a:lnSpc>
              <a:spcAft>
                <a:spcPts val="800"/>
              </a:spcAft>
            </a:pPr>
            <a:r>
              <a:rPr lang="en-GB" sz="4000" b="1" kern="100" dirty="0">
                <a:latin typeface="Aptos" panose="020B0004020202020204" pitchFamily="34" charset="0"/>
                <a:ea typeface="DengXian" panose="02010600030101010101" pitchFamily="2" charset="-122"/>
                <a:cs typeface="Times New Roman" panose="02020603050405020304" pitchFamily="18" charset="0"/>
              </a:rPr>
              <a:t>Discussion Task</a:t>
            </a:r>
            <a:br>
              <a:rPr lang="en-GB" sz="3600" kern="100" dirty="0">
                <a:latin typeface="Aptos" panose="020B0004020202020204" pitchFamily="34" charset="0"/>
                <a:ea typeface="DengXian" panose="02010600030101010101" pitchFamily="2" charset="-122"/>
                <a:cs typeface="Times New Roman" panose="02020603050405020304" pitchFamily="18" charset="0"/>
              </a:rPr>
            </a:br>
            <a:r>
              <a:rPr lang="en-GB" sz="3200" kern="100" dirty="0">
                <a:latin typeface="Aptos" panose="020B0004020202020204" pitchFamily="34" charset="0"/>
                <a:ea typeface="DengXian" panose="02010600030101010101" pitchFamily="2" charset="-122"/>
                <a:cs typeface="Times New Roman" panose="02020603050405020304" pitchFamily="18" charset="0"/>
              </a:rPr>
              <a:t>A university student with ADHD repeatedly misses deadlines and appears disengaged.</a:t>
            </a:r>
            <a:br>
              <a:rPr lang="en-GB" sz="3200" kern="100" dirty="0">
                <a:latin typeface="Aptos" panose="020B0004020202020204" pitchFamily="34" charset="0"/>
                <a:ea typeface="DengXian" panose="02010600030101010101" pitchFamily="2" charset="-122"/>
                <a:cs typeface="Times New Roman" panose="02020603050405020304" pitchFamily="18" charset="0"/>
              </a:rPr>
            </a:br>
            <a:endParaRPr lang="en-US" sz="3600" dirty="0"/>
          </a:p>
        </p:txBody>
      </p:sp>
      <p:pic>
        <p:nvPicPr>
          <p:cNvPr id="12" name="Graphic 11" descr="Illustration of a pencil character ">
            <a:extLst>
              <a:ext uri="{FF2B5EF4-FFF2-40B4-BE49-F238E27FC236}">
                <a16:creationId xmlns:a16="http://schemas.microsoft.com/office/drawing/2014/main" id="{B15ECE16-BDAB-3A89-0E61-9D5125CAA0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D0FBD9F3-A112-DFA3-6C23-3651ED6DD48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255AD1A8-F4F0-6930-D8EB-B3E783A0223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CFDC7FE6-FE4C-DF5E-5BEE-BF847105B34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408174" y="4442978"/>
            <a:ext cx="2213723" cy="1748841"/>
          </a:xfrm>
          <a:prstGeom prst="rect">
            <a:avLst/>
          </a:prstGeom>
        </p:spPr>
      </p:pic>
      <p:sp>
        <p:nvSpPr>
          <p:cNvPr id="9" name="TextBox 8">
            <a:extLst>
              <a:ext uri="{FF2B5EF4-FFF2-40B4-BE49-F238E27FC236}">
                <a16:creationId xmlns:a16="http://schemas.microsoft.com/office/drawing/2014/main" id="{5933061D-5BB9-44B8-455A-6650F028C648}"/>
              </a:ext>
            </a:extLst>
          </p:cNvPr>
          <p:cNvSpPr txBox="1"/>
          <p:nvPr/>
        </p:nvSpPr>
        <p:spPr>
          <a:xfrm>
            <a:off x="434168" y="2253670"/>
            <a:ext cx="6094770" cy="2295693"/>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Questions:</a:t>
            </a:r>
          </a:p>
          <a:p>
            <a:pPr marL="342900" lvl="0" indent="-342900">
              <a:lnSpc>
                <a:spcPct val="115000"/>
              </a:lnSpc>
              <a:spcAft>
                <a:spcPts val="800"/>
              </a:spcAft>
              <a:buFont typeface="+mj-lt"/>
              <a:buAutoNum type="arabicPeriod"/>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How might a deficit model interpret this? </a:t>
            </a:r>
          </a:p>
          <a:p>
            <a:pPr marL="342900" lvl="0" indent="-342900">
              <a:lnSpc>
                <a:spcPct val="115000"/>
              </a:lnSpc>
              <a:spcAft>
                <a:spcPts val="800"/>
              </a:spcAft>
              <a:buFont typeface="+mj-lt"/>
              <a:buAutoNum type="arabicPeriod"/>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How might a neurodiversity-affirming approach respond? </a:t>
            </a:r>
          </a:p>
          <a:p>
            <a:pPr algn="ctr">
              <a:lnSpc>
                <a:spcPct val="115000"/>
              </a:lnSpc>
              <a:spcAft>
                <a:spcPts val="800"/>
              </a:spcAft>
              <a:buNone/>
            </a:pPr>
            <a:br>
              <a:rPr lang="en-GB" sz="1800" kern="100" dirty="0">
                <a:effectLst/>
                <a:latin typeface="Aptos" panose="020B0004020202020204" pitchFamily="34" charset="0"/>
                <a:ea typeface="DengXian" panose="02010600030101010101" pitchFamily="2" charset="-122"/>
                <a:cs typeface="Times New Roman" panose="02020603050405020304" pitchFamily="18" charset="0"/>
              </a:rPr>
            </a:b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15" name="TextBox 14">
            <a:extLst>
              <a:ext uri="{FF2B5EF4-FFF2-40B4-BE49-F238E27FC236}">
                <a16:creationId xmlns:a16="http://schemas.microsoft.com/office/drawing/2014/main" id="{B617E2FC-B9D5-6DD7-2F6B-2FE05504368F}"/>
              </a:ext>
            </a:extLst>
          </p:cNvPr>
          <p:cNvSpPr txBox="1"/>
          <p:nvPr/>
        </p:nvSpPr>
        <p:spPr>
          <a:xfrm>
            <a:off x="5906418" y="2574187"/>
            <a:ext cx="6094770" cy="816314"/>
          </a:xfrm>
          <a:prstGeom prst="rect">
            <a:avLst/>
          </a:prstGeom>
          <a:noFill/>
        </p:spPr>
        <p:txBody>
          <a:bodyPr wrap="square">
            <a:spAutoFit/>
          </a:bodyPr>
          <a:lstStyle/>
          <a:p>
            <a:pPr marL="342900" lvl="0" indent="-342900">
              <a:lnSpc>
                <a:spcPct val="115000"/>
              </a:lnSpc>
              <a:spcAft>
                <a:spcPts val="800"/>
              </a:spcAft>
              <a:buFont typeface="+mj-lt"/>
              <a:buAutoNum type="arabicPeriod" startAt="3"/>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What environmental changes might help? </a:t>
            </a:r>
          </a:p>
          <a:p>
            <a:pPr marL="342900" lvl="0" indent="-342900">
              <a:lnSpc>
                <a:spcPct val="115000"/>
              </a:lnSpc>
              <a:spcAft>
                <a:spcPts val="800"/>
              </a:spcAft>
              <a:buFont typeface="+mj-lt"/>
              <a:buAutoNum type="arabicPeriod" startAt="3"/>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How might trauma or masking contribute? </a:t>
            </a:r>
          </a:p>
        </p:txBody>
      </p:sp>
    </p:spTree>
    <p:extLst>
      <p:ext uri="{BB962C8B-B14F-4D97-AF65-F5344CB8AC3E}">
        <p14:creationId xmlns:p14="http://schemas.microsoft.com/office/powerpoint/2010/main" val="18760867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3D0B56-325B-48F4-72E5-147E312C33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0DAB94-1689-3625-760E-A725EE721F59}"/>
              </a:ext>
            </a:extLst>
          </p:cNvPr>
          <p:cNvSpPr>
            <a:spLocks noGrp="1"/>
          </p:cNvSpPr>
          <p:nvPr>
            <p:ph type="title"/>
          </p:nvPr>
        </p:nvSpPr>
        <p:spPr>
          <a:xfrm>
            <a:off x="265471" y="132398"/>
            <a:ext cx="11793794" cy="1068795"/>
          </a:xfrm>
        </p:spPr>
        <p:txBody>
          <a:bodyPr>
            <a:noAutofit/>
          </a:bodyPr>
          <a:lstStyle/>
          <a:p>
            <a:pPr algn="l">
              <a:lnSpc>
                <a:spcPct val="115000"/>
              </a:lnSpc>
              <a:spcAft>
                <a:spcPts val="800"/>
              </a:spcAft>
            </a:pPr>
            <a:r>
              <a:rPr lang="en-GB" sz="4000" b="1" kern="100" dirty="0" err="1">
                <a:latin typeface="Aptos" panose="020B0004020202020204" pitchFamily="34" charset="0"/>
                <a:ea typeface="DengXian" panose="02010600030101010101" pitchFamily="2" charset="-122"/>
                <a:cs typeface="Times New Roman" panose="02020603050405020304" pitchFamily="18" charset="0"/>
              </a:rPr>
              <a:t>Tasg</a:t>
            </a:r>
            <a:r>
              <a:rPr lang="en-GB" sz="4000" b="1" kern="100" dirty="0">
                <a:latin typeface="Aptos" panose="020B0004020202020204" pitchFamily="34" charset="0"/>
                <a:ea typeface="DengXian" panose="02010600030101010101" pitchFamily="2" charset="-122"/>
                <a:cs typeface="Times New Roman" panose="02020603050405020304" pitchFamily="18" charset="0"/>
              </a:rPr>
              <a:t> </a:t>
            </a:r>
            <a:r>
              <a:rPr lang="en-GB" sz="4000" b="1" kern="100" dirty="0" err="1">
                <a:latin typeface="Aptos" panose="020B0004020202020204" pitchFamily="34" charset="0"/>
                <a:ea typeface="DengXian" panose="02010600030101010101" pitchFamily="2" charset="-122"/>
                <a:cs typeface="Times New Roman" panose="02020603050405020304" pitchFamily="18" charset="0"/>
              </a:rPr>
              <a:t>drafod</a:t>
            </a:r>
            <a:r>
              <a:rPr lang="en-GB" sz="4000" b="1" kern="100" dirty="0">
                <a:latin typeface="Aptos" panose="020B0004020202020204" pitchFamily="34" charset="0"/>
                <a:ea typeface="DengXian" panose="02010600030101010101" pitchFamily="2" charset="-122"/>
                <a:cs typeface="Times New Roman" panose="02020603050405020304" pitchFamily="18" charset="0"/>
              </a:rPr>
              <a:t> </a:t>
            </a:r>
            <a:br>
              <a:rPr lang="en-GB" sz="4000" b="1" kern="100" dirty="0">
                <a:latin typeface="Aptos" panose="020B0004020202020204" pitchFamily="34" charset="0"/>
                <a:ea typeface="DengXian" panose="02010600030101010101" pitchFamily="2" charset="-122"/>
                <a:cs typeface="Times New Roman" panose="02020603050405020304" pitchFamily="18" charset="0"/>
              </a:rPr>
            </a:br>
            <a:r>
              <a:rPr lang="en-GB" sz="2800" b="1" kern="100" dirty="0">
                <a:latin typeface="Aptos" panose="020B0004020202020204" pitchFamily="34" charset="0"/>
                <a:ea typeface="DengXian" panose="02010600030101010101" pitchFamily="2" charset="-122"/>
                <a:cs typeface="Times New Roman" panose="02020603050405020304" pitchFamily="18" charset="0"/>
              </a:rPr>
              <a:t>Mae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myfyriwr</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prifysgol</a:t>
            </a:r>
            <a:r>
              <a:rPr lang="en-GB" sz="2800" b="1" kern="100" dirty="0">
                <a:latin typeface="Aptos" panose="020B0004020202020204" pitchFamily="34" charset="0"/>
                <a:ea typeface="DengXian" panose="02010600030101010101" pitchFamily="2" charset="-122"/>
                <a:cs typeface="Times New Roman" panose="02020603050405020304" pitchFamily="18" charset="0"/>
              </a:rPr>
              <a:t> ag ADHD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yn</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methu</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dyddiadau</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cau</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dro</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ar</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ôl</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tro</a:t>
            </a:r>
            <a:r>
              <a:rPr lang="en-GB" sz="2800" b="1" kern="100" dirty="0">
                <a:latin typeface="Aptos" panose="020B0004020202020204" pitchFamily="34" charset="0"/>
                <a:ea typeface="DengXian" panose="02010600030101010101" pitchFamily="2" charset="-122"/>
                <a:cs typeface="Times New Roman" panose="02020603050405020304" pitchFamily="18" charset="0"/>
              </a:rPr>
              <a:t> ac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yn</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ymddangos</a:t>
            </a:r>
            <a:r>
              <a:rPr lang="en-GB" sz="2800" b="1" kern="100" dirty="0">
                <a:latin typeface="Aptos" panose="020B0004020202020204" pitchFamily="34" charset="0"/>
                <a:ea typeface="DengXian" panose="02010600030101010101" pitchFamily="2" charset="-122"/>
                <a:cs typeface="Times New Roman" panose="02020603050405020304" pitchFamily="18" charset="0"/>
              </a:rPr>
              <a:t>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fel</a:t>
            </a:r>
            <a:r>
              <a:rPr lang="en-GB" sz="2800" b="1" kern="100" dirty="0">
                <a:latin typeface="Aptos" panose="020B0004020202020204" pitchFamily="34" charset="0"/>
                <a:ea typeface="DengXian" panose="02010600030101010101" pitchFamily="2" charset="-122"/>
                <a:cs typeface="Times New Roman" panose="02020603050405020304" pitchFamily="18" charset="0"/>
              </a:rPr>
              <a:t> pe bai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wedi</a:t>
            </a:r>
            <a:r>
              <a:rPr lang="en-GB" sz="2800" b="1" kern="100" dirty="0">
                <a:latin typeface="Aptos" panose="020B0004020202020204" pitchFamily="34" charset="0"/>
                <a:ea typeface="DengXian" panose="02010600030101010101" pitchFamily="2" charset="-122"/>
                <a:cs typeface="Times New Roman" panose="02020603050405020304" pitchFamily="18" charset="0"/>
              </a:rPr>
              <a:t> colli </a:t>
            </a:r>
            <a:r>
              <a:rPr lang="en-GB" sz="2800" b="1" kern="100" dirty="0" err="1">
                <a:latin typeface="Aptos" panose="020B0004020202020204" pitchFamily="34" charset="0"/>
                <a:ea typeface="DengXian" panose="02010600030101010101" pitchFamily="2" charset="-122"/>
                <a:cs typeface="Times New Roman" panose="02020603050405020304" pitchFamily="18" charset="0"/>
              </a:rPr>
              <a:t>diddordeb</a:t>
            </a:r>
            <a:r>
              <a:rPr lang="en-GB" sz="2800" b="1" kern="100" dirty="0">
                <a:latin typeface="Aptos" panose="020B0004020202020204" pitchFamily="34" charset="0"/>
                <a:ea typeface="DengXian" panose="02010600030101010101" pitchFamily="2" charset="-122"/>
                <a:cs typeface="Times New Roman" panose="02020603050405020304" pitchFamily="18" charset="0"/>
              </a:rPr>
              <a:t>.</a:t>
            </a:r>
            <a:br>
              <a:rPr lang="en-GB" sz="2000" kern="100" dirty="0">
                <a:latin typeface="Aptos" panose="020B0004020202020204" pitchFamily="34" charset="0"/>
                <a:ea typeface="DengXian" panose="02010600030101010101" pitchFamily="2" charset="-122"/>
                <a:cs typeface="Times New Roman" panose="02020603050405020304" pitchFamily="18" charset="0"/>
              </a:rPr>
            </a:br>
            <a:endParaRPr lang="en-US" sz="3600" dirty="0"/>
          </a:p>
        </p:txBody>
      </p:sp>
      <p:pic>
        <p:nvPicPr>
          <p:cNvPr id="12" name="Graphic 11" descr="Illustration of a pencil character ">
            <a:extLst>
              <a:ext uri="{FF2B5EF4-FFF2-40B4-BE49-F238E27FC236}">
                <a16:creationId xmlns:a16="http://schemas.microsoft.com/office/drawing/2014/main" id="{BCBBACB4-3388-57E3-EFB7-AD3042AD605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7A94F32D-0571-ECC2-5949-7A691FABDA0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504C2010-715C-E0FA-0AB1-544B4CE0E5B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2C4F9690-CA30-7E56-8403-7314A321ED8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408174" y="4442978"/>
            <a:ext cx="2213723" cy="1748841"/>
          </a:xfrm>
          <a:prstGeom prst="rect">
            <a:avLst/>
          </a:prstGeom>
        </p:spPr>
      </p:pic>
      <p:sp>
        <p:nvSpPr>
          <p:cNvPr id="9" name="TextBox 8">
            <a:extLst>
              <a:ext uri="{FF2B5EF4-FFF2-40B4-BE49-F238E27FC236}">
                <a16:creationId xmlns:a16="http://schemas.microsoft.com/office/drawing/2014/main" id="{B5D65AE7-9D2F-C36B-179A-5DB2185BC21A}"/>
              </a:ext>
            </a:extLst>
          </p:cNvPr>
          <p:cNvSpPr txBox="1"/>
          <p:nvPr/>
        </p:nvSpPr>
        <p:spPr>
          <a:xfrm>
            <a:off x="375175" y="1965346"/>
            <a:ext cx="6094770" cy="2295693"/>
          </a:xfrm>
          <a:prstGeom prst="rect">
            <a:avLst/>
          </a:prstGeom>
          <a:noFill/>
        </p:spPr>
        <p:txBody>
          <a:bodyPr wrap="square">
            <a:spAutoFit/>
          </a:bodyPr>
          <a:lstStyle/>
          <a:p>
            <a:pPr>
              <a:lnSpc>
                <a:spcPct val="115000"/>
              </a:lnSpc>
              <a:spcAft>
                <a:spcPts val="800"/>
              </a:spcAft>
              <a:buNone/>
            </a:pP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Cwestiynau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1. Sut y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gallai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model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diffyg</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ddehongli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a:lnSpc>
                <a:spcPct val="115000"/>
              </a:lnSpc>
              <a:spcAft>
                <a:spcPts val="800"/>
              </a:spcAft>
              <a:buNone/>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2.cSut y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gallai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dull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sy'n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cadarnhau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niwro-amrywiaeth</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ymateb</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br>
              <a:rPr lang="en-GB" sz="1800" kern="100" dirty="0">
                <a:effectLst/>
                <a:latin typeface="Aptos" panose="020B0004020202020204" pitchFamily="34" charset="0"/>
                <a:ea typeface="DengXian" panose="02010600030101010101" pitchFamily="2" charset="-122"/>
                <a:cs typeface="Times New Roman" panose="02020603050405020304" pitchFamily="18" charset="0"/>
              </a:rPr>
            </a:b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p:txBody>
      </p:sp>
      <p:sp>
        <p:nvSpPr>
          <p:cNvPr id="15" name="TextBox 14">
            <a:extLst>
              <a:ext uri="{FF2B5EF4-FFF2-40B4-BE49-F238E27FC236}">
                <a16:creationId xmlns:a16="http://schemas.microsoft.com/office/drawing/2014/main" id="{04C4E76D-A77D-ECD1-0D21-8BCD4FCEA50C}"/>
              </a:ext>
            </a:extLst>
          </p:cNvPr>
          <p:cNvSpPr txBox="1"/>
          <p:nvPr/>
        </p:nvSpPr>
        <p:spPr>
          <a:xfrm>
            <a:off x="5906418" y="2327052"/>
            <a:ext cx="6094770" cy="1237455"/>
          </a:xfrm>
          <a:prstGeom prst="rect">
            <a:avLst/>
          </a:prstGeom>
          <a:noFill/>
        </p:spPr>
        <p:txBody>
          <a:bodyPr wrap="square">
            <a:spAutoFit/>
          </a:bodyPr>
          <a:lstStyle/>
          <a:p>
            <a:pPr marL="342900" lvl="0" indent="-342900">
              <a:lnSpc>
                <a:spcPct val="115000"/>
              </a:lnSpc>
              <a:spcAft>
                <a:spcPts val="800"/>
              </a:spcAft>
              <a:buFont typeface="+mj-lt"/>
              <a:buAutoNum type="arabicPeriod" startAt="3"/>
              <a:tabLst>
                <a:tab pos="457200" algn="l"/>
              </a:tabLst>
            </a:pP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Font typeface="+mj-lt"/>
              <a:buAutoNum type="arabicPeriod" startAt="3"/>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Pa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newidiadau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amgylcheddol</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allai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helpu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a:p>
            <a:pPr marL="342900" lvl="0" indent="-342900">
              <a:lnSpc>
                <a:spcPct val="115000"/>
              </a:lnSpc>
              <a:spcAft>
                <a:spcPts val="800"/>
              </a:spcAft>
              <a:buFont typeface="+mj-lt"/>
              <a:buAutoNum type="arabicPeriod" startAt="3"/>
              <a:tabLst>
                <a:tab pos="457200" algn="l"/>
              </a:tabLs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Sut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gallai</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trawma</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neu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guddio</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(masking)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gyfrannu</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t>
            </a:r>
            <a:r>
              <a:rPr lang="en-GB" sz="1800" kern="100" dirty="0" err="1">
                <a:effectLst/>
                <a:latin typeface="Aptos" panose="020B0004020202020204" pitchFamily="34" charset="0"/>
                <a:ea typeface="DengXian" panose="02010600030101010101" pitchFamily="2" charset="-122"/>
                <a:cs typeface="Times New Roman" panose="02020603050405020304" pitchFamily="18" charset="0"/>
              </a:rPr>
              <a:t>hyn</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17516500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115BF07-5BC3-B89D-D3A0-6037828E9D87}"/>
              </a:ext>
            </a:extLst>
          </p:cNvPr>
          <p:cNvSpPr txBox="1"/>
          <p:nvPr/>
        </p:nvSpPr>
        <p:spPr>
          <a:xfrm>
            <a:off x="75585" y="0"/>
            <a:ext cx="12116415" cy="7679025"/>
          </a:xfrm>
          <a:prstGeom prst="rect">
            <a:avLst/>
          </a:prstGeom>
          <a:noFill/>
        </p:spPr>
        <p:txBody>
          <a:bodyPr wrap="square">
            <a:spAutoFit/>
          </a:bodyPr>
          <a:lstStyle/>
          <a:p>
            <a:r>
              <a:rPr lang="en-GB" sz="1700" b="1" dirty="0"/>
              <a:t>References</a:t>
            </a:r>
          </a:p>
          <a:p>
            <a:r>
              <a:rPr lang="en-GB" sz="1700" dirty="0"/>
              <a:t>Singer, J. (1999). </a:t>
            </a:r>
            <a:r>
              <a:rPr lang="en-GB" sz="1700" i="1" dirty="0"/>
              <a:t>Why can't you be normal for once in your life?</a:t>
            </a:r>
            <a:endParaRPr lang="en-GB" sz="1700" dirty="0"/>
          </a:p>
          <a:p>
            <a:r>
              <a:rPr lang="en-GB" sz="1700" dirty="0"/>
              <a:t>Chapman, R. (2021). Neurodiversity and the social ecology of mental functions. </a:t>
            </a:r>
            <a:r>
              <a:rPr lang="en-GB" sz="1700" i="1" dirty="0"/>
              <a:t>Perspectives on Psychological Science, 16</a:t>
            </a:r>
            <a:r>
              <a:rPr lang="en-GB" sz="1700" dirty="0"/>
              <a:t>(6), 1360–1372.</a:t>
            </a:r>
          </a:p>
          <a:p>
            <a:r>
              <a:rPr lang="en-GB" sz="1700" dirty="0"/>
              <a:t>Kapp, S. K. (2020). </a:t>
            </a:r>
            <a:r>
              <a:rPr lang="en-GB" sz="1700" i="1" dirty="0"/>
              <a:t>Autistic Community and the Neurodiversity Movement.</a:t>
            </a:r>
          </a:p>
          <a:p>
            <a:r>
              <a:rPr lang="en-GB" sz="1700" dirty="0"/>
              <a:t>Botha, M., &amp; Frost, D. M. (2020). Extending the Minority Stress Model to understand mental health problems experienced by the autistic population. </a:t>
            </a:r>
            <a:r>
              <a:rPr lang="en-GB" sz="1700" i="1" dirty="0"/>
              <a:t>Autism in Adulthood, 2</a:t>
            </a:r>
            <a:r>
              <a:rPr lang="en-GB" sz="1700" dirty="0"/>
              <a:t>(1), 20–34. </a:t>
            </a:r>
          </a:p>
          <a:p>
            <a:r>
              <a:rPr lang="en-GB" sz="1700" dirty="0"/>
              <a:t>Cage, E., &amp; Troxell-Whitman, Z. (2019). Understanding the reasons, contexts and costs of camouflaging. </a:t>
            </a:r>
            <a:r>
              <a:rPr lang="en-GB" sz="1700" i="1" dirty="0"/>
              <a:t>Journal of Autism and Developmental Disorders, 49</a:t>
            </a:r>
            <a:r>
              <a:rPr lang="en-GB" sz="1700" dirty="0"/>
              <a:t>(5), 1899–1911. </a:t>
            </a:r>
          </a:p>
          <a:p>
            <a:r>
              <a:rPr lang="en-GB" sz="1700" dirty="0"/>
              <a:t>Hull, L., Petrides, K. V., Allison, C., et al. (2020). Development and validation of the Camouflaging Autistic Traits Questionnaire (CAT-Q). </a:t>
            </a:r>
            <a:r>
              <a:rPr lang="en-GB" sz="1700" i="1" dirty="0"/>
              <a:t>Journal of Autism and Developmental Disorders, 49</a:t>
            </a:r>
            <a:r>
              <a:rPr lang="en-GB" sz="1700" dirty="0"/>
              <a:t>, 819–833. </a:t>
            </a:r>
          </a:p>
          <a:p>
            <a:r>
              <a:rPr lang="en-GB" sz="1700" dirty="0"/>
              <a:t>Raymaker, D. M., Teo, A. R., Steckler, N. A., et al. (2020). Having all of your internal resources exhausted beyond measure and being left with no clean-up crew: Defining autistic burnout. </a:t>
            </a:r>
            <a:r>
              <a:rPr lang="en-GB" sz="1700" i="1" dirty="0"/>
              <a:t>Autism in Adulthood, 2</a:t>
            </a:r>
            <a:r>
              <a:rPr lang="en-GB" sz="1700" dirty="0"/>
              <a:t>(2), 132–143. </a:t>
            </a:r>
          </a:p>
          <a:p>
            <a:r>
              <a:rPr lang="en-GB" sz="1700" dirty="0"/>
              <a:t>Botha, M., Hanlon, J., &amp; Williams, G. L. (2024). Does the minority stress model explain mental health outcomes in autistic people? </a:t>
            </a:r>
            <a:r>
              <a:rPr lang="en-GB" sz="1700" i="1" dirty="0"/>
              <a:t>Autism</a:t>
            </a:r>
            <a:r>
              <a:rPr lang="en-GB" sz="1700" dirty="0"/>
              <a:t>. </a:t>
            </a:r>
          </a:p>
          <a:p>
            <a:r>
              <a:rPr lang="en-GB" sz="1700" dirty="0"/>
              <a:t>Livingston, L. A., &amp; </a:t>
            </a:r>
            <a:r>
              <a:rPr lang="en-GB" sz="1700" dirty="0" err="1"/>
              <a:t>Happé</a:t>
            </a:r>
            <a:r>
              <a:rPr lang="en-GB" sz="1700" dirty="0"/>
              <a:t>, F. (2017). Conceptualising compensation in neurodevelopmental disorders. </a:t>
            </a:r>
            <a:r>
              <a:rPr lang="en-GB" sz="1700" i="1" dirty="0"/>
              <a:t>Neuroscience &amp; </a:t>
            </a:r>
            <a:r>
              <a:rPr lang="en-GB" sz="1700" i="1" dirty="0" err="1"/>
              <a:t>Biobehavioral</a:t>
            </a:r>
            <a:r>
              <a:rPr lang="en-GB" sz="1700" i="1" dirty="0"/>
              <a:t> Reviews, 80</a:t>
            </a:r>
            <a:r>
              <a:rPr lang="en-GB" sz="1700" dirty="0"/>
              <a:t>, 729–742.</a:t>
            </a:r>
          </a:p>
          <a:p>
            <a:r>
              <a:rPr lang="en-GB" sz="1700" dirty="0"/>
              <a:t>Fang, Z., </a:t>
            </a:r>
            <a:r>
              <a:rPr lang="en-GB" sz="1700" dirty="0" err="1"/>
              <a:t>Cernaianu</a:t>
            </a:r>
            <a:r>
              <a:rPr lang="en-GB" sz="1700" dirty="0"/>
              <a:t>, S., et al. (2022). Trauma exposure among children with developmental disabilities: A meta-analysis. </a:t>
            </a:r>
            <a:r>
              <a:rPr lang="en-GB" sz="1700" i="1" dirty="0"/>
              <a:t>Child Abuse &amp; Neglect.</a:t>
            </a:r>
            <a:endParaRPr lang="en-GB" sz="1700" dirty="0"/>
          </a:p>
          <a:p>
            <a:r>
              <a:rPr lang="en-GB" sz="1700" dirty="0"/>
              <a:t>Brown, N. M., Brown, S. N., Briggs, R. D., et al. (2017). Associations between ACEs and ADHD. </a:t>
            </a:r>
            <a:r>
              <a:rPr lang="en-GB" sz="1700" i="1" dirty="0"/>
              <a:t>Academic </a:t>
            </a:r>
            <a:r>
              <a:rPr lang="en-GB" sz="1700" i="1" dirty="0" err="1"/>
              <a:t>Pediatrics</a:t>
            </a:r>
            <a:r>
              <a:rPr lang="en-GB" sz="1700" i="1" dirty="0"/>
              <a:t>, 17</a:t>
            </a:r>
            <a:r>
              <a:rPr lang="en-GB" sz="1700" dirty="0"/>
              <a:t>(7), S52–S59.</a:t>
            </a:r>
          </a:p>
          <a:p>
            <a:r>
              <a:rPr lang="en-GB" sz="1700" dirty="0"/>
              <a:t>Perry, B. D., Pollard, R., Blakley, T., et al. (1995/2017). Trauma and neurodevelopment.</a:t>
            </a:r>
          </a:p>
          <a:p>
            <a:r>
              <a:rPr lang="en-GB" sz="1700" dirty="0"/>
              <a:t>Kenny, L., Hattersley, C., Molins, B., et al. (2016). Which terms should be used to describe autism? </a:t>
            </a:r>
            <a:r>
              <a:rPr lang="en-GB" sz="1700" i="1" dirty="0"/>
              <a:t>Autism, 20</a:t>
            </a:r>
            <a:r>
              <a:rPr lang="en-GB" sz="1700" dirty="0"/>
              <a:t>(4), 442–462.</a:t>
            </a:r>
          </a:p>
          <a:p>
            <a:r>
              <a:rPr lang="en-GB" sz="1700" dirty="0"/>
              <a:t>Jaarsma, P., &amp; Welin, S. (2012). Autism as a natural human variation. </a:t>
            </a:r>
            <a:r>
              <a:rPr lang="en-GB" sz="1700" i="1" dirty="0"/>
              <a:t>Health Care Analysis, 20</a:t>
            </a:r>
            <a:r>
              <a:rPr lang="en-GB" sz="1700" dirty="0"/>
              <a:t>(1), 20–30.</a:t>
            </a:r>
          </a:p>
          <a:p>
            <a:r>
              <a:rPr lang="en-GB" sz="1700" dirty="0"/>
              <a:t>Dwyer, P. (2022). The neurodiversity approach(es): What are they and what do they mean for researchers? </a:t>
            </a:r>
            <a:r>
              <a:rPr lang="en-GB" sz="1700" i="1" dirty="0"/>
              <a:t>Human Development, 66</a:t>
            </a:r>
            <a:r>
              <a:rPr lang="en-GB" sz="1700" dirty="0"/>
              <a:t>(2), 73–92.</a:t>
            </a:r>
          </a:p>
          <a:p>
            <a:r>
              <a:rPr lang="en-GB" sz="1700" dirty="0"/>
              <a:t>Bottema-Beutel, K., Kapp, S. K., Lester, J., et al. (2021). Avoiding ableist language. </a:t>
            </a:r>
            <a:r>
              <a:rPr lang="en-GB" sz="1700" i="1" dirty="0"/>
              <a:t>Autism in Adulthood, 3</a:t>
            </a:r>
            <a:r>
              <a:rPr lang="en-GB" sz="1700" dirty="0"/>
              <a:t>(1), 18–29.</a:t>
            </a:r>
          </a:p>
          <a:p>
            <a:endParaRPr lang="en-GB" sz="1700" dirty="0"/>
          </a:p>
          <a:p>
            <a:endParaRPr lang="en-GB" sz="1700" i="1" dirty="0"/>
          </a:p>
          <a:p>
            <a:endParaRPr lang="en-GB" sz="1700" dirty="0"/>
          </a:p>
        </p:txBody>
      </p:sp>
    </p:spTree>
    <p:extLst>
      <p:ext uri="{BB962C8B-B14F-4D97-AF65-F5344CB8AC3E}">
        <p14:creationId xmlns:p14="http://schemas.microsoft.com/office/powerpoint/2010/main" val="2348955325"/>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2.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473</TotalTime>
  <Words>9402</Words>
  <Application>Microsoft Office PowerPoint</Application>
  <PresentationFormat>Widescreen</PresentationFormat>
  <Paragraphs>1266</Paragraphs>
  <Slides>53</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Aptos</vt:lpstr>
      <vt:lpstr>Arial</vt:lpstr>
      <vt:lpstr>Calibri</vt:lpstr>
      <vt:lpstr>Kristen ITC</vt:lpstr>
      <vt:lpstr>Quire Sans</vt:lpstr>
      <vt:lpstr>Symbol</vt:lpstr>
      <vt:lpstr>Office Theme</vt:lpstr>
      <vt:lpstr>ECCY7010: ADHD and ASD: Neurodiversity, Mental Health and Additional Learning Needs </vt:lpstr>
      <vt:lpstr>Tutors</vt:lpstr>
      <vt:lpstr>The module/ Y modiwl</vt:lpstr>
      <vt:lpstr>ADHD &amp; ASD  </vt:lpstr>
      <vt:lpstr>Assessments</vt:lpstr>
      <vt:lpstr>ECCY7010: ADHD and ASD: Neurodiversity, Mental Health and Additional Learning Needs </vt:lpstr>
      <vt:lpstr>Neurodiversity and Neurodiversity-Affirming Practice From Deficit Models to Inclusive, Identity-Affirming Approaches</vt:lpstr>
      <vt:lpstr>Niwro-amrywiaeth ac Ymarfer sy'n Cadarnhau Niwro-amrywiaeth: O Fodelau Diffyg i Ddulliau Cynhwysol sy'n Cadarnhau Hunaniaeth</vt:lpstr>
      <vt:lpstr>What is Neurodiversity?</vt:lpstr>
      <vt:lpstr>Beth yw niwro-amrywiaeth?</vt:lpstr>
      <vt:lpstr>Historical Models of Disability</vt:lpstr>
      <vt:lpstr>Modelau Hanesyddol o Anabledd</vt:lpstr>
      <vt:lpstr>Why the Neurodiversity Paradigm Matters</vt:lpstr>
      <vt:lpstr>Pam mae'r patrwm niwro-amrywiaeth yn bwysig</vt:lpstr>
      <vt:lpstr>Language Matters</vt:lpstr>
      <vt:lpstr>Mae Iaith yn Bwysig</vt:lpstr>
      <vt:lpstr>Neurodivergence and Trauma</vt:lpstr>
      <vt:lpstr>Neurogyfnewidioldeb a Thrawma</vt:lpstr>
      <vt:lpstr>Educational Trauma </vt:lpstr>
      <vt:lpstr>Trawma Addysgol  </vt:lpstr>
      <vt:lpstr>Trauma-informed educational practice </vt:lpstr>
      <vt:lpstr>Arfer addysgol sy'n ystyriol o drawma</vt:lpstr>
      <vt:lpstr>Intersectionality and Neurodiversity</vt:lpstr>
      <vt:lpstr>Croestoriadoldeb ac Amrywiaeth Niwrolegol</vt:lpstr>
      <vt:lpstr>What Can We Do?</vt:lpstr>
      <vt:lpstr>Beth allwn ni ei wneud?</vt:lpstr>
      <vt:lpstr>PowerPoint Presentation</vt:lpstr>
      <vt:lpstr>PowerPoint Presentation</vt:lpstr>
      <vt:lpstr>PowerPoint Presentation</vt:lpstr>
      <vt:lpstr>PowerPoint Presentation</vt:lpstr>
      <vt:lpstr>PowerPoint Presentation</vt:lpstr>
      <vt:lpstr>PowerPoint Presentation</vt:lpstr>
      <vt:lpstr>Masking and Camouflaging </vt:lpstr>
      <vt:lpstr>Gwisgo Mwgwd a Chuddwisgo  </vt:lpstr>
      <vt:lpstr>Costs of Masking </vt:lpstr>
      <vt:lpstr>Costau Gwisgo Masgiau  </vt:lpstr>
      <vt:lpstr>Understanding Stimming</vt:lpstr>
      <vt:lpstr>Deall Stimming</vt:lpstr>
      <vt:lpstr>Strengths of Neurodivergent Individuals</vt:lpstr>
      <vt:lpstr>Cryfderau Unigolion Niwro-amrywiol</vt:lpstr>
      <vt:lpstr>Neurodiversity-Affirming Practice</vt:lpstr>
      <vt:lpstr>Ymarfer sy'n Cadarnhau Niwro-amrywiaeth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Discussion Task A university student with ADHD repeatedly misses deadlines and appears disengaged. </vt:lpstr>
      <vt:lpstr>Tasg drafod  Mae myfyriwr prifysgol ag ADHD yn methu dyddiadau cau dro ar ôl tro ac yn ymddangos fel pe bai wedi colli diddordeb.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Charlotte Greenway</dc:creator>
  <cp:lastModifiedBy>Charlotte Greenway</cp:lastModifiedBy>
  <cp:revision>1</cp:revision>
  <dcterms:created xsi:type="dcterms:W3CDTF">2026-06-01T09:39:10Z</dcterms:created>
  <dcterms:modified xsi:type="dcterms:W3CDTF">2026-08-03T13:54:18Z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