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60" r:id="rId6"/>
    <p:sldId id="264" r:id="rId7"/>
    <p:sldId id="265" r:id="rId8"/>
    <p:sldId id="268" r:id="rId9"/>
    <p:sldId id="270" r:id="rId10"/>
    <p:sldId id="269" r:id="rId11"/>
    <p:sldId id="273" r:id="rId12"/>
    <p:sldId id="274" r:id="rId13"/>
    <p:sldId id="275" r:id="rId14"/>
    <p:sldId id="276" r:id="rId15"/>
    <p:sldId id="277" r:id="rId16"/>
    <p:sldId id="278" r:id="rId17"/>
    <p:sldId id="279" r:id="rId18"/>
    <p:sldId id="280" r:id="rId19"/>
    <p:sldId id="263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F44202-B477-46F4-BC63-C3FE7AA138FF}" type="datetimeFigureOut">
              <a:rPr lang="en-GB" smtClean="0"/>
              <a:t>04/05/2022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0FB250-D1B7-4F78-BA39-2F87AE97C4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1498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6D8B9-9E60-4671-B8A2-1FEF16E615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765A39-5E9A-4F65-B97C-1A876AECC4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845FDD-4C99-47E0-B30C-DA92ED1357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7C215-FFE1-4FA1-96DD-5640A6C885FD}" type="datetimeFigureOut">
              <a:rPr lang="en-GB" smtClean="0"/>
              <a:t>04/05/2022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1C55E7-4185-457F-B342-4E796F4EFC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F0D492-09E7-4CEC-8780-27844469A8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4949A-D8F9-4EB2-954B-5CDF9F58BF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5721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699C07-7373-4590-A22B-33D39E19FA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5E5286-D21A-413D-A782-33E710956F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5016C1-D565-46F2-BE53-8FA8CF9AC4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7C215-FFE1-4FA1-96DD-5640A6C885FD}" type="datetimeFigureOut">
              <a:rPr lang="en-GB" smtClean="0"/>
              <a:t>04/05/2022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9DD847-4093-4351-936D-BFFF7D42A3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027E49-DB6E-4124-8A5B-0A9F59147D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4949A-D8F9-4EB2-954B-5CDF9F58BF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497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9DCBDE-CF37-4285-B81C-6EF7436909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A38703-EF35-4ED8-8F12-ED9E56F960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57564C-E5C6-4DA6-AE49-03F2CB2CFE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7C215-FFE1-4FA1-96DD-5640A6C885FD}" type="datetimeFigureOut">
              <a:rPr lang="en-GB" smtClean="0"/>
              <a:t>04/05/2022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1FD632-892D-4791-AF7A-CF7B5995EE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6FA411-C806-4667-8D0F-CE64BACD34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4949A-D8F9-4EB2-954B-5CDF9F58BF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26472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5CE3C2-8E48-46BC-A539-85A03D8371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629D3-F8DE-4F03-B5D0-1FE08AA335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83C924-B5AF-483D-82BD-EDBD6EE8A6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2D38DB-1F56-451E-A01D-60C925F739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7C215-FFE1-4FA1-96DD-5640A6C885FD}" type="datetimeFigureOut">
              <a:rPr lang="en-GB" smtClean="0"/>
              <a:t>04/05/2022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3A5250-179B-4269-BE82-10E8EDDBB7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A87C8F-8BED-4351-925A-C2FB61447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4949A-D8F9-4EB2-954B-5CDF9F58BF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1265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A9400-8C91-475F-AECA-353CAF29F5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B46D97-D296-4B31-8972-6C55BBF793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EECD1C-AAB6-4DF6-8AF1-1624B836C4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FCD5DB1-4909-44F2-81D5-9432404EF9B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C11E372-129D-41C9-A8A9-05F2571402C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A0321C3-8ADA-4A55-8973-70D6576A18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7C215-FFE1-4FA1-96DD-5640A6C885FD}" type="datetimeFigureOut">
              <a:rPr lang="en-GB" smtClean="0"/>
              <a:t>04/05/2022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79F5CBD-3DEF-4DCB-83B4-76AC932CF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89C431-5B76-43B3-8427-143D219FB0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4949A-D8F9-4EB2-954B-5CDF9F58BF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804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A2E17-B218-458C-84F8-8C88D12F7D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5C08E4-F84F-47ED-97E1-46960866D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7C215-FFE1-4FA1-96DD-5640A6C885FD}" type="datetimeFigureOut">
              <a:rPr lang="en-GB" smtClean="0"/>
              <a:t>04/05/2022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53B431-85A7-48D0-96C7-0AA7EEDDD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9E62E4-D19F-46D4-A710-BD0B49DEB7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4949A-D8F9-4EB2-954B-5CDF9F58BF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136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4A90A61-47EC-4905-812A-2BF0C57D9E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7C215-FFE1-4FA1-96DD-5640A6C885FD}" type="datetimeFigureOut">
              <a:rPr lang="en-GB" smtClean="0"/>
              <a:t>04/05/2022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72D5976-AF4E-4AC9-AA0D-8957D05B60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96D737-C95B-4D03-ADCF-FB7B70436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4949A-D8F9-4EB2-954B-5CDF9F58BF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6542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677600-6E53-4630-A0F1-540D27260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B557F-CCAF-408A-9BE9-E18FC8E85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A3597C-AE2F-426A-894D-5B665DF543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51C36A-D593-432F-B4F7-03555224EB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7C215-FFE1-4FA1-96DD-5640A6C885FD}" type="datetimeFigureOut">
              <a:rPr lang="en-GB" smtClean="0"/>
              <a:t>04/05/2022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0B98D4-8C2D-476F-9392-468AA24365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E3C548-3E2B-4CDA-B3CD-876DA66F72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4949A-D8F9-4EB2-954B-5CDF9F58BF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609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594D1-4155-4FBE-BE1B-5DE63BBDC5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5F6B3C8-87A7-42B1-A7EA-06FD5F50091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0B145B-70AE-4A7D-9ACA-82F43A0CC7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4B06D8-8369-4D02-B365-712BBECB1B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7C215-FFE1-4FA1-96DD-5640A6C885FD}" type="datetimeFigureOut">
              <a:rPr lang="en-GB" smtClean="0"/>
              <a:t>04/05/2022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C472D2-4A2E-4331-B441-FABC0528F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430E86-DB77-4655-B6E8-F915543BEE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4949A-D8F9-4EB2-954B-5CDF9F58BF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924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EE7D1-0BFD-4C62-9ECD-F7AEC5ABC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8DEB86-496D-484A-8588-9543EA9003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04BBAC-E999-44E2-BBC1-3F9C86476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7C215-FFE1-4FA1-96DD-5640A6C885FD}" type="datetimeFigureOut">
              <a:rPr lang="en-GB" smtClean="0"/>
              <a:t>04/05/2022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2611BD-0BC1-4509-9DFB-F494664070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3FF212-65E5-48E2-9D32-CBF3D6DAC9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4949A-D8F9-4EB2-954B-5CDF9F58BF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7727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9758196-9604-4A7E-904E-D88DA5B678D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A0C9AF4-FD2C-4C99-B55E-E4563D1C1F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5E5782-AD30-44D5-8130-0D2E7BF16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7C215-FFE1-4FA1-96DD-5640A6C885FD}" type="datetimeFigureOut">
              <a:rPr lang="en-GB" smtClean="0"/>
              <a:t>04/05/2022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A4447E-2A36-469A-AF46-0B379FB56D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7FD2D0-2441-4849-B4A6-D756B24C31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4949A-D8F9-4EB2-954B-5CDF9F58BF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5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B75E62-5D75-441B-8897-13C6B8D8D6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9289-05DA-45E7-8E71-1C089D99E2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A6DEC6-8DAD-4148-8CDF-98675EFF48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07C215-FFE1-4FA1-96DD-5640A6C885FD}" type="datetimeFigureOut">
              <a:rPr lang="en-GB" smtClean="0"/>
              <a:t>04/05/2022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E37B42-032A-4815-8224-6C74AF254F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E0C2F6-ECC9-4779-A206-3015A3F4BBD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C4949A-D8F9-4EB2-954B-5CDF9F58BF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6564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64A53AF-A6D9-4C20-9650-31586E7AE9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27038"/>
            <a:ext cx="9144000" cy="1392237"/>
          </a:xfrm>
        </p:spPr>
        <p:txBody>
          <a:bodyPr/>
          <a:lstStyle/>
          <a:p>
            <a:r>
              <a:rPr lang="en-GB" dirty="0"/>
              <a:t>Integrated Project (ABA6003)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D3896384-1872-4D2F-B00D-D440BB3F4C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085181"/>
            <a:ext cx="9144000" cy="446087"/>
          </a:xfrm>
        </p:spPr>
        <p:txBody>
          <a:bodyPr/>
          <a:lstStyle/>
          <a:p>
            <a:r>
              <a:rPr lang="en-GB" dirty="0"/>
              <a:t>Assessed Viva 2 – James Cullen p151951</a:t>
            </a:r>
          </a:p>
        </p:txBody>
      </p:sp>
      <p:pic>
        <p:nvPicPr>
          <p:cNvPr id="7" name="Picture 6" descr="A picture containing text, sky, outdoor, road&#10;&#10;Description automatically generated">
            <a:extLst>
              <a:ext uri="{FF2B5EF4-FFF2-40B4-BE49-F238E27FC236}">
                <a16:creationId xmlns:a16="http://schemas.microsoft.com/office/drawing/2014/main" id="{78549B12-E546-4238-95E2-A38FDC3223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3550" y="2531268"/>
            <a:ext cx="8858249" cy="4079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4869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64A53AF-A6D9-4C20-9650-31586E7AE9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3808"/>
            <a:ext cx="9144000" cy="2387600"/>
          </a:xfrm>
        </p:spPr>
        <p:txBody>
          <a:bodyPr>
            <a:normAutofit/>
          </a:bodyPr>
          <a:lstStyle/>
          <a:p>
            <a:pPr algn="l"/>
            <a:r>
              <a:rPr lang="en-GB" sz="2800" b="1" u="sng" dirty="0"/>
              <a:t>Introduction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D3896384-1872-4D2F-B00D-D440BB3F4C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511408"/>
            <a:ext cx="9144000" cy="2746392"/>
          </a:xfrm>
        </p:spPr>
        <p:txBody>
          <a:bodyPr>
            <a:normAutofit fontScale="92500" lnSpcReduction="10000"/>
          </a:bodyPr>
          <a:lstStyle/>
          <a:p>
            <a:pPr algn="l"/>
            <a:endParaRPr lang="en-GB" dirty="0"/>
          </a:p>
          <a:p>
            <a:pPr marL="342900" indent="-342900" algn="l">
              <a:buFontTx/>
              <a:buChar char="-"/>
            </a:pPr>
            <a:r>
              <a:rPr lang="en-GB" dirty="0"/>
              <a:t>Project selected: Olympic sized Swimming Pool and Leisure complex.</a:t>
            </a:r>
          </a:p>
          <a:p>
            <a:pPr algn="l"/>
            <a:endParaRPr lang="en-GB" dirty="0"/>
          </a:p>
          <a:p>
            <a:pPr marL="342900" indent="-342900" algn="l">
              <a:buFontTx/>
              <a:buChar char="-"/>
            </a:pPr>
            <a:r>
              <a:rPr lang="en-GB" dirty="0"/>
              <a:t>Of the 5 team members took on role of Project Manager of within ‘</a:t>
            </a:r>
            <a:r>
              <a:rPr lang="en-GB" dirty="0" err="1"/>
              <a:t>Copperstone</a:t>
            </a:r>
            <a:r>
              <a:rPr lang="en-GB" dirty="0"/>
              <a:t> Construction’</a:t>
            </a:r>
          </a:p>
          <a:p>
            <a:pPr algn="l"/>
            <a:endParaRPr lang="en-GB" dirty="0"/>
          </a:p>
          <a:p>
            <a:pPr marL="342900" indent="-342900" algn="l">
              <a:buFontTx/>
              <a:buChar char="-"/>
            </a:pPr>
            <a:r>
              <a:rPr lang="en-GB" dirty="0"/>
              <a:t>Specific tasks undertaken to be profiled on the following slides. </a:t>
            </a:r>
          </a:p>
        </p:txBody>
      </p:sp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DEAE73FE-A66D-4431-9DB8-ABD7DDDC01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920" y="616727"/>
            <a:ext cx="3375820" cy="1401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04691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64A53AF-A6D9-4C20-9650-31586E7AE9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3808"/>
            <a:ext cx="9144000" cy="2387600"/>
          </a:xfrm>
        </p:spPr>
        <p:txBody>
          <a:bodyPr>
            <a:normAutofit/>
          </a:bodyPr>
          <a:lstStyle/>
          <a:p>
            <a:pPr algn="l"/>
            <a:r>
              <a:rPr lang="en-GB" sz="2800" b="1" u="sng" dirty="0"/>
              <a:t>Early stages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D3896384-1872-4D2F-B00D-D440BB3F4C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511408"/>
            <a:ext cx="9144000" cy="2746392"/>
          </a:xfrm>
        </p:spPr>
        <p:txBody>
          <a:bodyPr>
            <a:normAutofit/>
          </a:bodyPr>
          <a:lstStyle/>
          <a:p>
            <a:pPr algn="l"/>
            <a:endParaRPr lang="en-GB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Visited site and took photos.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Instigated early team meetings.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Liaised with team to set up ‘</a:t>
            </a:r>
            <a:r>
              <a:rPr lang="en-GB" sz="2200" dirty="0" err="1"/>
              <a:t>Whatsapp</a:t>
            </a:r>
            <a:r>
              <a:rPr lang="en-GB" sz="2200" dirty="0"/>
              <a:t>’ group.</a:t>
            </a:r>
          </a:p>
          <a:p>
            <a:pPr algn="l"/>
            <a:endParaRPr lang="en-GB" dirty="0"/>
          </a:p>
        </p:txBody>
      </p:sp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DEAE73FE-A66D-4431-9DB8-ABD7DDDC01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920" y="616727"/>
            <a:ext cx="3375820" cy="1401762"/>
          </a:xfrm>
          <a:prstGeom prst="rect">
            <a:avLst/>
          </a:prstGeom>
        </p:spPr>
      </p:pic>
      <p:pic>
        <p:nvPicPr>
          <p:cNvPr id="6" name="Picture 5" descr="A picture containing outdoor, ground, sky, way&#10;&#10;Description automatically generated">
            <a:extLst>
              <a:ext uri="{FF2B5EF4-FFF2-40B4-BE49-F238E27FC236}">
                <a16:creationId xmlns:a16="http://schemas.microsoft.com/office/drawing/2014/main" id="{8A781ADC-F44C-4F07-9198-9C84A28B90D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9184" y="1065787"/>
            <a:ext cx="1896686" cy="1787508"/>
          </a:xfrm>
          <a:prstGeom prst="rect">
            <a:avLst/>
          </a:prstGeom>
        </p:spPr>
      </p:pic>
      <p:pic>
        <p:nvPicPr>
          <p:cNvPr id="8" name="Picture 7" descr="A picture containing sky, grass, outdoor&#10;&#10;Description automatically generated">
            <a:extLst>
              <a:ext uri="{FF2B5EF4-FFF2-40B4-BE49-F238E27FC236}">
                <a16:creationId xmlns:a16="http://schemas.microsoft.com/office/drawing/2014/main" id="{EDC11B18-8BF3-41E7-81B6-E94DE661552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6826" y="1065787"/>
            <a:ext cx="1896685" cy="1787508"/>
          </a:xfrm>
          <a:prstGeom prst="rect">
            <a:avLst/>
          </a:prstGeom>
        </p:spPr>
      </p:pic>
      <p:pic>
        <p:nvPicPr>
          <p:cNvPr id="10" name="Picture 9" descr="A picture containing grass, sky, outdoor, field&#10;&#10;Description automatically generated">
            <a:extLst>
              <a:ext uri="{FF2B5EF4-FFF2-40B4-BE49-F238E27FC236}">
                <a16:creationId xmlns:a16="http://schemas.microsoft.com/office/drawing/2014/main" id="{B7B9523F-E068-422D-A58D-35B4D71B75F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24467" y="1065787"/>
            <a:ext cx="1896685" cy="1787508"/>
          </a:xfrm>
          <a:prstGeom prst="rect">
            <a:avLst/>
          </a:prstGeom>
        </p:spPr>
      </p:pic>
      <p:pic>
        <p:nvPicPr>
          <p:cNvPr id="12" name="Picture 11" descr="Text&#10;&#10;Description automatically generated">
            <a:extLst>
              <a:ext uri="{FF2B5EF4-FFF2-40B4-BE49-F238E27FC236}">
                <a16:creationId xmlns:a16="http://schemas.microsoft.com/office/drawing/2014/main" id="{979D65B0-3CEC-4C3A-B09A-B6BA6EF6D58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8478" y="3004327"/>
            <a:ext cx="2962922" cy="3507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68407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64A53AF-A6D9-4C20-9650-31586E7AE9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3808"/>
            <a:ext cx="9144000" cy="2387600"/>
          </a:xfrm>
        </p:spPr>
        <p:txBody>
          <a:bodyPr>
            <a:normAutofit/>
          </a:bodyPr>
          <a:lstStyle/>
          <a:p>
            <a:pPr algn="l"/>
            <a:r>
              <a:rPr lang="en-GB" sz="2800" b="1" u="sng" dirty="0"/>
              <a:t>Introduction Section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D3896384-1872-4D2F-B00D-D440BB3F4C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511408"/>
            <a:ext cx="9144000" cy="2746392"/>
          </a:xfrm>
        </p:spPr>
        <p:txBody>
          <a:bodyPr/>
          <a:lstStyle/>
          <a:p>
            <a:pPr algn="l"/>
            <a:endParaRPr lang="en-GB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Introductory section of project folder.</a:t>
            </a:r>
          </a:p>
          <a:p>
            <a:pPr algn="l"/>
            <a:endParaRPr lang="en-GB" sz="2200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Background of </a:t>
            </a:r>
            <a:r>
              <a:rPr lang="en-GB" sz="2200" dirty="0" err="1"/>
              <a:t>Copperstone</a:t>
            </a:r>
            <a:r>
              <a:rPr lang="en-GB" sz="2200" dirty="0"/>
              <a:t> Construction.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Description of the Company’s ethos and aims</a:t>
            </a:r>
            <a:r>
              <a:rPr lang="en-GB" dirty="0"/>
              <a:t>.</a:t>
            </a:r>
          </a:p>
        </p:txBody>
      </p:sp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DEAE73FE-A66D-4431-9DB8-ABD7DDDC01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920" y="616727"/>
            <a:ext cx="3375820" cy="140176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28D32A6-DC98-4DCD-9AF3-F519F1ADFC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8950" y="434637"/>
            <a:ext cx="4965263" cy="3308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1552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64A53AF-A6D9-4C20-9650-31586E7AE9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3808"/>
            <a:ext cx="9144000" cy="2387600"/>
          </a:xfrm>
        </p:spPr>
        <p:txBody>
          <a:bodyPr>
            <a:normAutofit/>
          </a:bodyPr>
          <a:lstStyle/>
          <a:p>
            <a:pPr algn="l"/>
            <a:r>
              <a:rPr lang="en-GB" sz="2800" b="1" u="sng" dirty="0"/>
              <a:t>Risk and Issues Register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D3896384-1872-4D2F-B00D-D440BB3F4C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511408"/>
            <a:ext cx="9144000" cy="2746392"/>
          </a:xfrm>
        </p:spPr>
        <p:txBody>
          <a:bodyPr>
            <a:normAutofit fontScale="92500" lnSpcReduction="10000"/>
          </a:bodyPr>
          <a:lstStyle/>
          <a:p>
            <a:pPr algn="l"/>
            <a:endParaRPr lang="en-GB" dirty="0"/>
          </a:p>
          <a:p>
            <a:pPr marL="342900" indent="-342900" algn="l">
              <a:buFontTx/>
              <a:buChar char="-"/>
            </a:pPr>
            <a:r>
              <a:rPr lang="en-GB" dirty="0"/>
              <a:t>‘Live document’ to record potential Issues that</a:t>
            </a:r>
          </a:p>
          <a:p>
            <a:pPr algn="l"/>
            <a:r>
              <a:rPr lang="en-GB" dirty="0"/>
              <a:t>Require action to remedy. </a:t>
            </a:r>
          </a:p>
          <a:p>
            <a:pPr marL="342900" indent="-342900" algn="l">
              <a:buFontTx/>
              <a:buChar char="-"/>
            </a:pPr>
            <a:endParaRPr lang="en-GB" dirty="0"/>
          </a:p>
          <a:p>
            <a:pPr marL="342900" indent="-342900" algn="l">
              <a:buFontTx/>
              <a:buChar char="-"/>
            </a:pPr>
            <a:r>
              <a:rPr lang="en-GB" dirty="0"/>
              <a:t>Dates, potential solutions and costs recorded.</a:t>
            </a:r>
          </a:p>
          <a:p>
            <a:pPr marL="342900" indent="-342900" algn="l">
              <a:buFontTx/>
              <a:buChar char="-"/>
            </a:pPr>
            <a:endParaRPr lang="en-GB" dirty="0"/>
          </a:p>
          <a:p>
            <a:pPr marL="342900" indent="-342900" algn="l">
              <a:buFontTx/>
              <a:buChar char="-"/>
            </a:pPr>
            <a:r>
              <a:rPr lang="en-GB" dirty="0"/>
              <a:t>Updated with outcome following client meetings. 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endParaRPr lang="en-GB" sz="2200" dirty="0"/>
          </a:p>
        </p:txBody>
      </p:sp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DEAE73FE-A66D-4431-9DB8-ABD7DDDC01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920" y="616727"/>
            <a:ext cx="3375820" cy="140176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80795D7-571D-4B0E-960E-BD303B6EA8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48262" y="1600200"/>
            <a:ext cx="3551436" cy="4552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37508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64A53AF-A6D9-4C20-9650-31586E7AE9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3808"/>
            <a:ext cx="9144000" cy="2387600"/>
          </a:xfrm>
        </p:spPr>
        <p:txBody>
          <a:bodyPr>
            <a:normAutofit/>
          </a:bodyPr>
          <a:lstStyle/>
          <a:p>
            <a:pPr algn="l"/>
            <a:r>
              <a:rPr lang="en-GB" sz="2800" b="1" u="sng" dirty="0"/>
              <a:t>Ground Investigations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D3896384-1872-4D2F-B00D-D440BB3F4C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511408"/>
            <a:ext cx="9144000" cy="2746392"/>
          </a:xfrm>
        </p:spPr>
        <p:txBody>
          <a:bodyPr>
            <a:normAutofit fontScale="92500" lnSpcReduction="20000"/>
          </a:bodyPr>
          <a:lstStyle/>
          <a:p>
            <a:pPr algn="l"/>
            <a:endParaRPr lang="en-GB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Overview of trial holes undertaken.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3 TH’s undertaken – man-made rubble / some sand.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Disused BT cable.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WAC testing carried out found ground to be inert. 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endParaRPr lang="en-GB" sz="2200" dirty="0"/>
          </a:p>
        </p:txBody>
      </p:sp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DEAE73FE-A66D-4431-9DB8-ABD7DDDC01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920" y="616727"/>
            <a:ext cx="3375820" cy="140176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2F332B5-070A-4EE0-9F61-708F2EC614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510624"/>
            <a:ext cx="2726907" cy="279540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95F40E9-9E82-4B5B-B5A8-9F479F5B8D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93618" y="510623"/>
            <a:ext cx="2726907" cy="279540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F26A750-7F41-4655-86DC-B6CD00825B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93618" y="3619500"/>
            <a:ext cx="2726908" cy="2795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92398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64A53AF-A6D9-4C20-9650-31586E7AE9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3808"/>
            <a:ext cx="9144000" cy="2387600"/>
          </a:xfrm>
        </p:spPr>
        <p:txBody>
          <a:bodyPr>
            <a:normAutofit/>
          </a:bodyPr>
          <a:lstStyle/>
          <a:p>
            <a:pPr algn="l"/>
            <a:r>
              <a:rPr lang="en-GB" sz="2800" b="1" u="sng" dirty="0"/>
              <a:t>Ecology Survey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D3896384-1872-4D2F-B00D-D440BB3F4C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511408"/>
            <a:ext cx="9144000" cy="2746392"/>
          </a:xfrm>
        </p:spPr>
        <p:txBody>
          <a:bodyPr>
            <a:normAutofit/>
          </a:bodyPr>
          <a:lstStyle/>
          <a:p>
            <a:pPr algn="l"/>
            <a:endParaRPr lang="en-GB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Background and scope of survey. 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Details of fauna present on the site – no protected species.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Details of flora present on site – no mature trees. 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endParaRPr lang="en-GB" sz="2200" dirty="0"/>
          </a:p>
        </p:txBody>
      </p:sp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DEAE73FE-A66D-4431-9DB8-ABD7DDDC01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920" y="616727"/>
            <a:ext cx="3375820" cy="140176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787CA2B-45C3-4C3C-8A1A-B7DE13C54E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24437" y="1317608"/>
            <a:ext cx="2599643" cy="4267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06387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64A53AF-A6D9-4C20-9650-31586E7AE9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3808"/>
            <a:ext cx="9144000" cy="2387600"/>
          </a:xfrm>
        </p:spPr>
        <p:txBody>
          <a:bodyPr>
            <a:normAutofit/>
          </a:bodyPr>
          <a:lstStyle/>
          <a:p>
            <a:pPr algn="l"/>
            <a:r>
              <a:rPr lang="en-GB" sz="2800" b="1" u="sng" dirty="0"/>
              <a:t>Habitat Impact Assessment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D3896384-1872-4D2F-B00D-D440BB3F4C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511407"/>
            <a:ext cx="9144000" cy="3441699"/>
          </a:xfrm>
        </p:spPr>
        <p:txBody>
          <a:bodyPr>
            <a:normAutofit fontScale="92500" lnSpcReduction="10000"/>
          </a:bodyPr>
          <a:lstStyle/>
          <a:p>
            <a:pPr algn="l"/>
            <a:endParaRPr lang="en-GB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Risk to species present evaluated (seagulls, ravens,</a:t>
            </a:r>
          </a:p>
          <a:p>
            <a:pPr algn="l"/>
            <a:r>
              <a:rPr lang="en-GB" sz="2200" dirty="0"/>
              <a:t>willow). 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Mitigation measures described – larger willow trees</a:t>
            </a:r>
          </a:p>
          <a:p>
            <a:pPr algn="l"/>
            <a:r>
              <a:rPr lang="en-GB" sz="2200" dirty="0"/>
              <a:t>To be transplanted elsewhere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Impact assessed upon implementation of</a:t>
            </a:r>
          </a:p>
          <a:p>
            <a:pPr algn="l"/>
            <a:r>
              <a:rPr lang="en-GB" sz="2200" dirty="0"/>
              <a:t>      measures. 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endParaRPr lang="en-GB" sz="2200" dirty="0"/>
          </a:p>
        </p:txBody>
      </p:sp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DEAE73FE-A66D-4431-9DB8-ABD7DDDC01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920" y="616727"/>
            <a:ext cx="3375820" cy="140176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6EFEC97-51B9-4253-B312-8E51CB18AF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3875" y="904893"/>
            <a:ext cx="3965569" cy="5305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75175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64A53AF-A6D9-4C20-9650-31586E7AE9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3808"/>
            <a:ext cx="9144000" cy="2387600"/>
          </a:xfrm>
        </p:spPr>
        <p:txBody>
          <a:bodyPr>
            <a:normAutofit/>
          </a:bodyPr>
          <a:lstStyle/>
          <a:p>
            <a:pPr algn="l"/>
            <a:r>
              <a:rPr lang="en-GB" sz="2800" b="1" u="sng" dirty="0"/>
              <a:t>Environmental Impact Assessment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D3896384-1872-4D2F-B00D-D440BB3F4C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511408"/>
            <a:ext cx="9144000" cy="2746392"/>
          </a:xfrm>
        </p:spPr>
        <p:txBody>
          <a:bodyPr>
            <a:normAutofit fontScale="92500" lnSpcReduction="20000"/>
          </a:bodyPr>
          <a:lstStyle/>
          <a:p>
            <a:pPr algn="l"/>
            <a:endParaRPr lang="en-GB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Scope of exercise described.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Potential hazards associated with </a:t>
            </a:r>
          </a:p>
          <a:p>
            <a:pPr algn="l"/>
            <a:r>
              <a:rPr lang="en-GB" sz="2200" dirty="0"/>
              <a:t>      construction work profiled.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Control measures suggested with impact </a:t>
            </a:r>
          </a:p>
          <a:p>
            <a:pPr algn="l"/>
            <a:r>
              <a:rPr lang="en-GB" sz="2200" dirty="0"/>
              <a:t>      re-assessed. 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endParaRPr lang="en-GB" sz="2200" dirty="0"/>
          </a:p>
        </p:txBody>
      </p:sp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DEAE73FE-A66D-4431-9DB8-ABD7DDDC01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920" y="616727"/>
            <a:ext cx="3375820" cy="140176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A9010CF-536C-4B0D-979D-12457C0E04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1774" y="1600200"/>
            <a:ext cx="5534647" cy="3999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8703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64A53AF-A6D9-4C20-9650-31586E7AE9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3808"/>
            <a:ext cx="9144000" cy="2387600"/>
          </a:xfrm>
        </p:spPr>
        <p:txBody>
          <a:bodyPr>
            <a:normAutofit/>
          </a:bodyPr>
          <a:lstStyle/>
          <a:p>
            <a:pPr algn="l"/>
            <a:r>
              <a:rPr lang="en-GB" sz="2800" b="1" u="sng" dirty="0"/>
              <a:t>Feasibility Study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D3896384-1872-4D2F-B00D-D440BB3F4C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511408"/>
            <a:ext cx="9144000" cy="3987046"/>
          </a:xfrm>
        </p:spPr>
        <p:txBody>
          <a:bodyPr>
            <a:normAutofit/>
          </a:bodyPr>
          <a:lstStyle/>
          <a:p>
            <a:pPr algn="l"/>
            <a:endParaRPr lang="en-GB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Scope of study.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The outline brief.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Site location details.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 Site ownership.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algn="l"/>
            <a:endParaRPr lang="en-GB" sz="2200" dirty="0"/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endParaRPr lang="en-GB" sz="2200" dirty="0"/>
          </a:p>
        </p:txBody>
      </p:sp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DEAE73FE-A66D-4431-9DB8-ABD7DDDC01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920" y="616727"/>
            <a:ext cx="3375820" cy="140176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6F7B57A-9F70-43E3-B843-6BCD1692D7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6125" y="1069595"/>
            <a:ext cx="3962490" cy="5093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94825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64A53AF-A6D9-4C20-9650-31586E7AE9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3808"/>
            <a:ext cx="9144000" cy="2387600"/>
          </a:xfrm>
        </p:spPr>
        <p:txBody>
          <a:bodyPr>
            <a:normAutofit/>
          </a:bodyPr>
          <a:lstStyle/>
          <a:p>
            <a:pPr algn="l"/>
            <a:r>
              <a:rPr lang="en-GB" sz="2800" b="1" u="sng" dirty="0"/>
              <a:t>Feasibility Study (continued)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D3896384-1872-4D2F-B00D-D440BB3F4C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511408"/>
            <a:ext cx="9144000" cy="3987046"/>
          </a:xfrm>
        </p:spPr>
        <p:txBody>
          <a:bodyPr>
            <a:normAutofit/>
          </a:bodyPr>
          <a:lstStyle/>
          <a:p>
            <a:pPr algn="l"/>
            <a:endParaRPr lang="en-GB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Historic Ground investigations.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Site Geology.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Contaminated Land &amp; Radon.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 Location of utilities.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algn="l"/>
            <a:endParaRPr lang="en-GB" sz="2200" dirty="0"/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endParaRPr lang="en-GB" sz="2200" dirty="0"/>
          </a:p>
        </p:txBody>
      </p:sp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DEAE73FE-A66D-4431-9DB8-ABD7DDDC01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920" y="616727"/>
            <a:ext cx="3375820" cy="140176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DA9E578-3ED8-4073-A1A1-6567CC6F1B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9474" y="1323973"/>
            <a:ext cx="4200525" cy="5017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5247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64A53AF-A6D9-4C20-9650-31586E7AE9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3808"/>
            <a:ext cx="9144000" cy="2387600"/>
          </a:xfrm>
        </p:spPr>
        <p:txBody>
          <a:bodyPr>
            <a:normAutofit/>
          </a:bodyPr>
          <a:lstStyle/>
          <a:p>
            <a:pPr algn="l"/>
            <a:r>
              <a:rPr lang="en-GB" sz="2800" b="1" u="sng" dirty="0"/>
              <a:t>Feasibility Study (continued)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D3896384-1872-4D2F-B00D-D440BB3F4C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511408"/>
            <a:ext cx="9144000" cy="3987046"/>
          </a:xfrm>
        </p:spPr>
        <p:txBody>
          <a:bodyPr>
            <a:normAutofit/>
          </a:bodyPr>
          <a:lstStyle/>
          <a:p>
            <a:pPr algn="l"/>
            <a:endParaRPr lang="en-GB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Service &amp; Infrastructure Adequacy.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Historic land use &amp; Archaeology.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Flood risk.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Local land use.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algn="l"/>
            <a:endParaRPr lang="en-GB" sz="2200" dirty="0"/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endParaRPr lang="en-GB" sz="2200" dirty="0"/>
          </a:p>
        </p:txBody>
      </p:sp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DEAE73FE-A66D-4431-9DB8-ABD7DDDC01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920" y="616727"/>
            <a:ext cx="3375820" cy="140176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C155F82-CE71-4D87-A0AD-2582920997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3102" y="1317608"/>
            <a:ext cx="3853098" cy="4835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1594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64A53AF-A6D9-4C20-9650-31586E7AE9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3808"/>
            <a:ext cx="9144000" cy="2387600"/>
          </a:xfrm>
        </p:spPr>
        <p:txBody>
          <a:bodyPr>
            <a:normAutofit/>
          </a:bodyPr>
          <a:lstStyle/>
          <a:p>
            <a:pPr algn="l"/>
            <a:r>
              <a:rPr lang="en-GB" sz="2800" b="1" u="sng" dirty="0"/>
              <a:t>Feasibility Study (continued)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D3896384-1872-4D2F-B00D-D440BB3F4C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511408"/>
            <a:ext cx="9144000" cy="3987046"/>
          </a:xfrm>
        </p:spPr>
        <p:txBody>
          <a:bodyPr>
            <a:normAutofit/>
          </a:bodyPr>
          <a:lstStyle/>
          <a:p>
            <a:pPr algn="l"/>
            <a:endParaRPr lang="en-GB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Unexploded ordnances.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Collection of site and aerial photos.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Conclusion confirming site’s suitability for </a:t>
            </a:r>
          </a:p>
          <a:p>
            <a:pPr algn="l"/>
            <a:r>
              <a:rPr lang="en-GB" sz="2200" dirty="0"/>
              <a:t>     development.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algn="l"/>
            <a:endParaRPr lang="en-GB" sz="2200" dirty="0"/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endParaRPr lang="en-GB" sz="2200" dirty="0"/>
          </a:p>
        </p:txBody>
      </p:sp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DEAE73FE-A66D-4431-9DB8-ABD7DDDC01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920" y="616727"/>
            <a:ext cx="3375820" cy="140176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5821B01-1F1D-48A0-94D5-6E2D721B2E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24775" y="904025"/>
            <a:ext cx="3829050" cy="5368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80285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64A53AF-A6D9-4C20-9650-31586E7AE9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3808"/>
            <a:ext cx="9144000" cy="2387600"/>
          </a:xfrm>
        </p:spPr>
        <p:txBody>
          <a:bodyPr>
            <a:normAutofit/>
          </a:bodyPr>
          <a:lstStyle/>
          <a:p>
            <a:pPr algn="l"/>
            <a:r>
              <a:rPr lang="en-GB" sz="2800" b="1" u="sng" dirty="0"/>
              <a:t>Foundation Calculations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D3896384-1872-4D2F-B00D-D440BB3F4C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511408"/>
            <a:ext cx="9144000" cy="3987046"/>
          </a:xfrm>
        </p:spPr>
        <p:txBody>
          <a:bodyPr>
            <a:normAutofit/>
          </a:bodyPr>
          <a:lstStyle/>
          <a:p>
            <a:pPr algn="l"/>
            <a:endParaRPr lang="en-GB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Rankine’s formula applied.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Angle of repose and other details discovered.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Conclusion passed onto design team.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algn="l"/>
            <a:endParaRPr lang="en-GB" sz="2200" dirty="0"/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endParaRPr lang="en-GB" sz="2200" dirty="0"/>
          </a:p>
        </p:txBody>
      </p:sp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DEAE73FE-A66D-4431-9DB8-ABD7DDDC01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920" y="616727"/>
            <a:ext cx="3375820" cy="140176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978762B-6212-42B7-81F2-2DCF7CE74A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91450" y="553227"/>
            <a:ext cx="3989814" cy="5543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37272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64A53AF-A6D9-4C20-9650-31586E7AE9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3808"/>
            <a:ext cx="9144000" cy="2387600"/>
          </a:xfrm>
        </p:spPr>
        <p:txBody>
          <a:bodyPr>
            <a:normAutofit/>
          </a:bodyPr>
          <a:lstStyle/>
          <a:p>
            <a:pPr algn="l"/>
            <a:r>
              <a:rPr lang="en-GB" sz="2800" b="1" u="sng" dirty="0"/>
              <a:t>Utilities Route Map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D3896384-1872-4D2F-B00D-D440BB3F4C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511408"/>
            <a:ext cx="9144000" cy="3987046"/>
          </a:xfrm>
        </p:spPr>
        <p:txBody>
          <a:bodyPr>
            <a:normAutofit/>
          </a:bodyPr>
          <a:lstStyle/>
          <a:p>
            <a:pPr algn="l"/>
            <a:endParaRPr lang="en-GB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Utilities required identified.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Potential connection points outlined.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Length of trenches / services outlined and passed onto QS.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algn="l"/>
            <a:endParaRPr lang="en-GB" sz="2200" dirty="0"/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endParaRPr lang="en-GB" sz="2200" dirty="0"/>
          </a:p>
        </p:txBody>
      </p:sp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DEAE73FE-A66D-4431-9DB8-ABD7DDDC01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920" y="616727"/>
            <a:ext cx="3375820" cy="140176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92397B0-08EE-45E8-B084-192A436540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7281" y="1114425"/>
            <a:ext cx="5367914" cy="3232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25088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64A53AF-A6D9-4C20-9650-31586E7AE9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3808"/>
            <a:ext cx="9144000" cy="2387600"/>
          </a:xfrm>
        </p:spPr>
        <p:txBody>
          <a:bodyPr>
            <a:normAutofit/>
          </a:bodyPr>
          <a:lstStyle/>
          <a:p>
            <a:pPr algn="l"/>
            <a:r>
              <a:rPr lang="en-GB" sz="2800" b="1" u="sng" dirty="0"/>
              <a:t>Risk Assessment Method Statement - Excavation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D3896384-1872-4D2F-B00D-D440BB3F4C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511408"/>
            <a:ext cx="9144000" cy="3987046"/>
          </a:xfrm>
        </p:spPr>
        <p:txBody>
          <a:bodyPr>
            <a:normAutofit/>
          </a:bodyPr>
          <a:lstStyle/>
          <a:p>
            <a:pPr algn="l"/>
            <a:endParaRPr lang="en-GB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Describes the hierarchy of control.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Outlines the hazards involved.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Describes the control measures to reduce the risk.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algn="l"/>
            <a:endParaRPr lang="en-GB" sz="2200" dirty="0"/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endParaRPr lang="en-GB" sz="2200" dirty="0"/>
          </a:p>
        </p:txBody>
      </p:sp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DEAE73FE-A66D-4431-9DB8-ABD7DDDC01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920" y="616727"/>
            <a:ext cx="3375820" cy="140176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AA42731-9B41-445E-A694-338D2D714D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9874" y="842962"/>
            <a:ext cx="3540676" cy="5172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9292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64A53AF-A6D9-4C20-9650-31586E7AE9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3808"/>
            <a:ext cx="9144000" cy="2387600"/>
          </a:xfrm>
        </p:spPr>
        <p:txBody>
          <a:bodyPr>
            <a:normAutofit/>
          </a:bodyPr>
          <a:lstStyle/>
          <a:p>
            <a:pPr algn="l"/>
            <a:r>
              <a:rPr lang="en-GB" sz="2800" b="1" u="sng" dirty="0"/>
              <a:t>COSHH assessment - Concrete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D3896384-1872-4D2F-B00D-D440BB3F4C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511408"/>
            <a:ext cx="9144000" cy="3987046"/>
          </a:xfrm>
        </p:spPr>
        <p:txBody>
          <a:bodyPr>
            <a:normAutofit/>
          </a:bodyPr>
          <a:lstStyle/>
          <a:p>
            <a:pPr algn="l"/>
            <a:endParaRPr lang="en-GB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States how concrete will be used on site.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Highlights the risks associated with its use.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Describes the control measures needed to lessen</a:t>
            </a:r>
          </a:p>
          <a:p>
            <a:pPr algn="l"/>
            <a:r>
              <a:rPr lang="en-GB" sz="2200" dirty="0"/>
              <a:t>risks.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algn="l"/>
            <a:endParaRPr lang="en-GB" sz="2200" dirty="0"/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endParaRPr lang="en-GB" sz="2200" dirty="0"/>
          </a:p>
        </p:txBody>
      </p:sp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DEAE73FE-A66D-4431-9DB8-ABD7DDDC01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920" y="616727"/>
            <a:ext cx="3375820" cy="140176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1D1AB4E-2361-44AB-B7F6-3CA1CFF895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4192" y="607542"/>
            <a:ext cx="3919888" cy="5642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03427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64A53AF-A6D9-4C20-9650-31586E7AE9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3808"/>
            <a:ext cx="9144000" cy="2387600"/>
          </a:xfrm>
        </p:spPr>
        <p:txBody>
          <a:bodyPr>
            <a:normAutofit/>
          </a:bodyPr>
          <a:lstStyle/>
          <a:p>
            <a:pPr algn="l"/>
            <a:r>
              <a:rPr lang="en-GB" sz="2800" b="1" u="sng" dirty="0"/>
              <a:t>Meeting Minutes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D3896384-1872-4D2F-B00D-D440BB3F4C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511408"/>
            <a:ext cx="9144000" cy="3987046"/>
          </a:xfrm>
        </p:spPr>
        <p:txBody>
          <a:bodyPr>
            <a:normAutofit/>
          </a:bodyPr>
          <a:lstStyle/>
          <a:p>
            <a:pPr algn="l"/>
            <a:endParaRPr lang="en-GB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Outlined the key points of discussions.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Kept a record of actions.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r>
              <a:rPr lang="en-GB" sz="2200" dirty="0"/>
              <a:t>10 written up throughout scheme duration.</a:t>
            </a:r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algn="l"/>
            <a:endParaRPr lang="en-GB" sz="2200" dirty="0"/>
          </a:p>
          <a:p>
            <a:pPr marL="342900" indent="-342900" algn="l">
              <a:buFontTx/>
              <a:buChar char="-"/>
            </a:pPr>
            <a:endParaRPr lang="en-GB" sz="2200" dirty="0"/>
          </a:p>
          <a:p>
            <a:pPr marL="342900" indent="-342900" algn="l">
              <a:buFontTx/>
              <a:buChar char="-"/>
            </a:pPr>
            <a:endParaRPr lang="en-GB" sz="2200" dirty="0"/>
          </a:p>
        </p:txBody>
      </p:sp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DEAE73FE-A66D-4431-9DB8-ABD7DDDC01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920" y="616727"/>
            <a:ext cx="3375820" cy="140176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2FFBA3E-9B2C-473B-9373-61142DC0BE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62852" y="616728"/>
            <a:ext cx="3861228" cy="542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31526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4">
            <a:extLst>
              <a:ext uri="{FF2B5EF4-FFF2-40B4-BE49-F238E27FC236}">
                <a16:creationId xmlns:a16="http://schemas.microsoft.com/office/drawing/2014/main" id="{D3896384-1872-4D2F-B00D-D440BB3F4C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511408"/>
            <a:ext cx="9144000" cy="2746392"/>
          </a:xfrm>
        </p:spPr>
        <p:txBody>
          <a:bodyPr>
            <a:normAutofit/>
          </a:bodyPr>
          <a:lstStyle/>
          <a:p>
            <a:endParaRPr lang="en-GB" sz="2400" b="1" u="sng" dirty="0"/>
          </a:p>
          <a:p>
            <a:endParaRPr lang="en-GB" b="1" u="sng" dirty="0"/>
          </a:p>
          <a:p>
            <a:r>
              <a:rPr lang="en-GB" sz="4400" b="1" u="sng" dirty="0"/>
              <a:t>Any Questions?</a:t>
            </a:r>
            <a:endParaRPr lang="en-GB" sz="4400" dirty="0"/>
          </a:p>
        </p:txBody>
      </p:sp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DEAE73FE-A66D-4431-9DB8-ABD7DDDC01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920" y="616727"/>
            <a:ext cx="3375820" cy="1401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08116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567</TotalTime>
  <Words>462</Words>
  <Application>Microsoft Office PowerPoint</Application>
  <PresentationFormat>Widescreen</PresentationFormat>
  <Paragraphs>158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Calibri Light</vt:lpstr>
      <vt:lpstr>Office Theme</vt:lpstr>
      <vt:lpstr>Integrated Project (ABA6003)</vt:lpstr>
      <vt:lpstr>Introduction</vt:lpstr>
      <vt:lpstr>Early stages</vt:lpstr>
      <vt:lpstr>Introduction Section</vt:lpstr>
      <vt:lpstr>Risk and Issues Register</vt:lpstr>
      <vt:lpstr>Ground Investigations</vt:lpstr>
      <vt:lpstr>Ecology Survey</vt:lpstr>
      <vt:lpstr>Habitat Impact Assessment</vt:lpstr>
      <vt:lpstr>Environmental Impact Assessment</vt:lpstr>
      <vt:lpstr>Feasibility Study</vt:lpstr>
      <vt:lpstr>Feasibility Study (continued)</vt:lpstr>
      <vt:lpstr>Feasibility Study (continued)</vt:lpstr>
      <vt:lpstr>Feasibility Study (continued)</vt:lpstr>
      <vt:lpstr>Foundation Calculations</vt:lpstr>
      <vt:lpstr>Utilities Route Map</vt:lpstr>
      <vt:lpstr>Risk Assessment Method Statement - Excavation</vt:lpstr>
      <vt:lpstr>COSHH assessment - Concrete</vt:lpstr>
      <vt:lpstr>Meeting Minutes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Integrated Project (ABA6003)</dc:title>
  <dc:creator>James Cullen</dc:creator>
  <cp:lastModifiedBy>James Cullen</cp:lastModifiedBy>
  <cp:revision>8</cp:revision>
  <dcterms:created xsi:type="dcterms:W3CDTF">2022-02-06T12:27:19Z</dcterms:created>
  <dcterms:modified xsi:type="dcterms:W3CDTF">2022-05-04T07:19:54Z</dcterms:modified>
</cp:coreProperties>
</file>