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58" r:id="rId8"/>
    <p:sldId id="261" r:id="rId9"/>
    <p:sldId id="262" r:id="rId10"/>
    <p:sldId id="263"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9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5735"/>
  </p:normalViewPr>
  <p:slideViewPr>
    <p:cSldViewPr snapToGrid="0" snapToObjects="1">
      <p:cViewPr varScale="1">
        <p:scale>
          <a:sx n="126" d="100"/>
          <a:sy n="126" d="100"/>
        </p:scale>
        <p:origin x="58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974E5-CE0C-6843-A891-C5D8E23B579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3C3137D-62F2-D844-8B23-560C783FD5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316F60C-AEC9-A749-B17C-D80AD8E5448B}"/>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5" name="Footer Placeholder 4">
            <a:extLst>
              <a:ext uri="{FF2B5EF4-FFF2-40B4-BE49-F238E27FC236}">
                <a16:creationId xmlns:a16="http://schemas.microsoft.com/office/drawing/2014/main" id="{726CD5B5-2B62-8E42-BB88-239969A900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DCA891-1CC2-BD49-BB1B-71C84F3F2719}"/>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257116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1915B-06BC-F54A-A412-5FA978B2262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04CE2E0-4EC3-0A4F-B5F1-7C87DA1F317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D1459BB-0021-EB43-9F68-106A891DBCC6}"/>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5" name="Footer Placeholder 4">
            <a:extLst>
              <a:ext uri="{FF2B5EF4-FFF2-40B4-BE49-F238E27FC236}">
                <a16:creationId xmlns:a16="http://schemas.microsoft.com/office/drawing/2014/main" id="{9A0AFFA2-5675-644E-8DDE-138D5181B2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489642-76DF-3847-9CA3-15F1F8C29393}"/>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3110202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92968-665E-3443-8286-F5019A5F930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17C46E3-12A8-FF43-BE41-65CF4F176E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D6415B2-98FD-9740-B2AF-163FED7061B2}"/>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5" name="Footer Placeholder 4">
            <a:extLst>
              <a:ext uri="{FF2B5EF4-FFF2-40B4-BE49-F238E27FC236}">
                <a16:creationId xmlns:a16="http://schemas.microsoft.com/office/drawing/2014/main" id="{CE875D7D-4B95-8A43-97A9-32A792A1E5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C3C95C-8C69-FB48-A6C8-69B3E9A3FCF7}"/>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2951395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D79F2-10FE-6D4E-ADAC-51E99E53078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8884F5C-58C7-C54A-A76A-AEB25E0EFE1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6545F1C-346F-154C-9122-827E4A69FA3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3C96281-60D7-DD40-ABBA-5A4295BAC334}"/>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6" name="Footer Placeholder 5">
            <a:extLst>
              <a:ext uri="{FF2B5EF4-FFF2-40B4-BE49-F238E27FC236}">
                <a16:creationId xmlns:a16="http://schemas.microsoft.com/office/drawing/2014/main" id="{5C399C3A-A1C3-2441-8E6C-B23D63C620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FCB042-5ADF-A346-A659-FFF1BAD55B3B}"/>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4218721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04F31-D96C-6844-88A1-039541C9019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607B089-5EE2-6942-86E4-F6CCBE77B1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AAAAE6-E8B4-D84B-ADC7-001D1691427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1985BA3-4938-8D47-933C-4F2FF2E471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6EFE80-08DC-BA4D-81E9-3EF63A2C922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D3CD0EE-7EAA-C84E-9A5D-DAC29D21B406}"/>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8" name="Footer Placeholder 7">
            <a:extLst>
              <a:ext uri="{FF2B5EF4-FFF2-40B4-BE49-F238E27FC236}">
                <a16:creationId xmlns:a16="http://schemas.microsoft.com/office/drawing/2014/main" id="{739A1E7A-E98F-E446-92D3-23175BD5774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E8C81D-8849-9D44-803B-6222D903B238}"/>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1822770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95A47-8335-C842-ACBE-B3547AC9EC2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7E49C07-7A09-0244-9AE1-268CAC4D4322}"/>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4" name="Footer Placeholder 3">
            <a:extLst>
              <a:ext uri="{FF2B5EF4-FFF2-40B4-BE49-F238E27FC236}">
                <a16:creationId xmlns:a16="http://schemas.microsoft.com/office/drawing/2014/main" id="{AF24CB2E-3E99-AD46-9051-4813C231CE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5532396-096B-DA4F-8A07-B55244660198}"/>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2793083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340E00-DFE9-5A4C-BADB-FFE3F2F3187D}"/>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3" name="Footer Placeholder 2">
            <a:extLst>
              <a:ext uri="{FF2B5EF4-FFF2-40B4-BE49-F238E27FC236}">
                <a16:creationId xmlns:a16="http://schemas.microsoft.com/office/drawing/2014/main" id="{452BFEB0-B5C4-1A47-8058-2CF6712085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2AE7CDE-5DC6-1044-AF31-929B685B5AF9}"/>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24019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DF526-9A60-5442-B3CA-0565F8B01D2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2F1CEC2-9272-334D-8138-D66043492E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FD3C900-AD6E-144A-956A-E90127E14E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A76B019-EC8F-D04D-98EF-4759E7A40BC6}"/>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6" name="Footer Placeholder 5">
            <a:extLst>
              <a:ext uri="{FF2B5EF4-FFF2-40B4-BE49-F238E27FC236}">
                <a16:creationId xmlns:a16="http://schemas.microsoft.com/office/drawing/2014/main" id="{1BCB165E-4FE8-6F40-BD28-B05311096F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747728-A679-824C-A4BC-0C150E54102C}"/>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2484558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0DE90-433F-CA46-A795-CDC4610ECE5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F8A2F2B-BA3A-844D-8C71-BF60EAC304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6604B49-199E-2D42-B1C6-738F37DD02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FD4855C-5AAD-704D-9421-FAAF7D5B7B89}"/>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6" name="Footer Placeholder 5">
            <a:extLst>
              <a:ext uri="{FF2B5EF4-FFF2-40B4-BE49-F238E27FC236}">
                <a16:creationId xmlns:a16="http://schemas.microsoft.com/office/drawing/2014/main" id="{6D20DAC3-47C8-D240-BAFD-3B4512ED0A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2E7193-642D-7D41-90D9-2BF73DC167C6}"/>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2198114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2948F-5818-D342-81C0-8B16B78C42A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EC9C97F-29DE-C146-96C9-0435A7FFDB9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4C9612-0F21-5943-967B-086D581A2612}"/>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5" name="Footer Placeholder 4">
            <a:extLst>
              <a:ext uri="{FF2B5EF4-FFF2-40B4-BE49-F238E27FC236}">
                <a16:creationId xmlns:a16="http://schemas.microsoft.com/office/drawing/2014/main" id="{4FAA6733-6076-4640-B93C-151C8F6F46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BBE9D3-A133-DA4F-A37D-F0A78BCE5CAA}"/>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1208867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B8EB3F-71F2-F64F-B5E7-2495A097B35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A932F6E-4497-F141-83C4-D2661DE23E4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A21FF33-380F-5243-B218-9F39D5C0F91C}"/>
              </a:ext>
            </a:extLst>
          </p:cNvPr>
          <p:cNvSpPr>
            <a:spLocks noGrp="1"/>
          </p:cNvSpPr>
          <p:nvPr>
            <p:ph type="dt" sz="half" idx="10"/>
          </p:nvPr>
        </p:nvSpPr>
        <p:spPr/>
        <p:txBody>
          <a:bodyPr/>
          <a:lstStyle/>
          <a:p>
            <a:fld id="{60A99EDE-E938-7049-B226-297802D2E942}" type="datetimeFigureOut">
              <a:rPr lang="en-US" smtClean="0"/>
              <a:t>9/27/26</a:t>
            </a:fld>
            <a:endParaRPr lang="en-US"/>
          </a:p>
        </p:txBody>
      </p:sp>
      <p:sp>
        <p:nvSpPr>
          <p:cNvPr id="5" name="Footer Placeholder 4">
            <a:extLst>
              <a:ext uri="{FF2B5EF4-FFF2-40B4-BE49-F238E27FC236}">
                <a16:creationId xmlns:a16="http://schemas.microsoft.com/office/drawing/2014/main" id="{C407BA2C-D6AB-304D-A96A-1EAE25CDDD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40DCF8-E158-794E-B956-247CA6C872DF}"/>
              </a:ext>
            </a:extLst>
          </p:cNvPr>
          <p:cNvSpPr>
            <a:spLocks noGrp="1"/>
          </p:cNvSpPr>
          <p:nvPr>
            <p:ph type="sldNum" sz="quarter" idx="12"/>
          </p:nvPr>
        </p:nvSpPr>
        <p:spPr/>
        <p:txBody>
          <a:bodyPr/>
          <a:lstStyle/>
          <a:p>
            <a:fld id="{6925F344-9A83-4A43-87A8-684503204330}" type="slidenum">
              <a:rPr lang="en-US" smtClean="0"/>
              <a:t>‹#›</a:t>
            </a:fld>
            <a:endParaRPr lang="en-US"/>
          </a:p>
        </p:txBody>
      </p:sp>
    </p:spTree>
    <p:extLst>
      <p:ext uri="{BB962C8B-B14F-4D97-AF65-F5344CB8AC3E}">
        <p14:creationId xmlns:p14="http://schemas.microsoft.com/office/powerpoint/2010/main" val="793332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979F0F-E413-BF4C-9787-8EF5370DBC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BBD35BC-0049-DB43-B883-1F9A02BD76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2776117-00D3-6742-A352-F4242136E8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A99EDE-E938-7049-B226-297802D2E942}" type="datetimeFigureOut">
              <a:rPr lang="en-US" smtClean="0"/>
              <a:t>9/27/26</a:t>
            </a:fld>
            <a:endParaRPr lang="en-US"/>
          </a:p>
        </p:txBody>
      </p:sp>
      <p:sp>
        <p:nvSpPr>
          <p:cNvPr id="5" name="Footer Placeholder 4">
            <a:extLst>
              <a:ext uri="{FF2B5EF4-FFF2-40B4-BE49-F238E27FC236}">
                <a16:creationId xmlns:a16="http://schemas.microsoft.com/office/drawing/2014/main" id="{BDD28CAE-3258-CF4C-BCDF-4ED6908B99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5321B0B-0E6E-5349-AF3F-8FB3F51171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25F344-9A83-4A43-87A8-684503204330}" type="slidenum">
              <a:rPr lang="en-US" smtClean="0"/>
              <a:t>‹#›</a:t>
            </a:fld>
            <a:endParaRPr lang="en-US"/>
          </a:p>
        </p:txBody>
      </p:sp>
    </p:spTree>
    <p:extLst>
      <p:ext uri="{BB962C8B-B14F-4D97-AF65-F5344CB8AC3E}">
        <p14:creationId xmlns:p14="http://schemas.microsoft.com/office/powerpoint/2010/main" val="186108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29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EDAF-5AA1-B145-B2F6-A6BCE90DB86A}"/>
              </a:ext>
            </a:extLst>
          </p:cNvPr>
          <p:cNvSpPr>
            <a:spLocks noGrp="1"/>
          </p:cNvSpPr>
          <p:nvPr>
            <p:ph type="ctrTitle"/>
          </p:nvPr>
        </p:nvSpPr>
        <p:spPr/>
        <p:txBody>
          <a:bodyPr/>
          <a:lstStyle/>
          <a:p>
            <a:r>
              <a:rPr lang="en-US" dirty="0">
                <a:latin typeface="Rockwell Nova" panose="020F0502020204030204" pitchFamily="34" charset="0"/>
              </a:rPr>
              <a:t>Independent Project </a:t>
            </a:r>
          </a:p>
        </p:txBody>
      </p:sp>
    </p:spTree>
    <p:extLst>
      <p:ext uri="{BB962C8B-B14F-4D97-AF65-F5344CB8AC3E}">
        <p14:creationId xmlns:p14="http://schemas.microsoft.com/office/powerpoint/2010/main" val="279493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29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EDAF-5AA1-B145-B2F6-A6BCE90DB86A}"/>
              </a:ext>
            </a:extLst>
          </p:cNvPr>
          <p:cNvSpPr>
            <a:spLocks noGrp="1"/>
          </p:cNvSpPr>
          <p:nvPr>
            <p:ph type="ctrTitle"/>
          </p:nvPr>
        </p:nvSpPr>
        <p:spPr>
          <a:xfrm>
            <a:off x="0" y="342901"/>
            <a:ext cx="11901488" cy="5686424"/>
          </a:xfrm>
        </p:spPr>
        <p:txBody>
          <a:bodyPr>
            <a:normAutofit fontScale="90000"/>
          </a:bodyPr>
          <a:lstStyle/>
          <a:p>
            <a:r>
              <a:rPr lang="en-US" dirty="0">
                <a:latin typeface="Rockwell Nova" panose="020F0502020204030204" pitchFamily="34" charset="0"/>
              </a:rPr>
              <a:t>Part One </a:t>
            </a:r>
            <a:br>
              <a:rPr lang="en-US" dirty="0">
                <a:latin typeface="Rockwell Nova" panose="020F0502020204030204" pitchFamily="34" charset="0"/>
              </a:rPr>
            </a:br>
            <a:r>
              <a:rPr lang="en-US" sz="4400" dirty="0">
                <a:latin typeface="Rockwell Nova" panose="020F0502020204030204" pitchFamily="34" charset="0"/>
              </a:rPr>
              <a:t>5000 word Essay</a:t>
            </a:r>
            <a:br>
              <a:rPr lang="en-US" dirty="0">
                <a:latin typeface="Rockwell Nova" panose="020F0502020204030204" pitchFamily="34" charset="0"/>
              </a:rPr>
            </a:br>
            <a:br>
              <a:rPr lang="en-US" dirty="0">
                <a:latin typeface="Rockwell Nova" panose="020F0502020204030204" pitchFamily="34" charset="0"/>
              </a:rPr>
            </a:br>
            <a:r>
              <a:rPr lang="en-US" dirty="0">
                <a:latin typeface="Rockwell Nova" panose="020F0502020204030204" pitchFamily="34" charset="0"/>
              </a:rPr>
              <a:t>Part Two  </a:t>
            </a:r>
            <a:br>
              <a:rPr lang="en-US" dirty="0">
                <a:latin typeface="Rockwell Nova" panose="020F0502020204030204" pitchFamily="34" charset="0"/>
              </a:rPr>
            </a:br>
            <a:r>
              <a:rPr lang="en-US" sz="4400" dirty="0">
                <a:latin typeface="Rockwell Nova" panose="020F0502020204030204" pitchFamily="34" charset="0"/>
              </a:rPr>
              <a:t>Practical</a:t>
            </a:r>
            <a:br>
              <a:rPr lang="en-US" dirty="0">
                <a:latin typeface="Rockwell Nova" panose="020F0502020204030204" pitchFamily="34" charset="0"/>
              </a:rPr>
            </a:br>
            <a:br>
              <a:rPr lang="en-US" dirty="0">
                <a:latin typeface="Rockwell Nova" panose="020F0502020204030204" pitchFamily="34" charset="0"/>
              </a:rPr>
            </a:br>
            <a:r>
              <a:rPr lang="en-US" dirty="0">
                <a:latin typeface="Rockwell Nova" panose="020F0502020204030204" pitchFamily="34" charset="0"/>
              </a:rPr>
              <a:t>Part Three </a:t>
            </a:r>
            <a:br>
              <a:rPr lang="en-US" dirty="0">
                <a:latin typeface="Rockwell Nova" panose="020F0502020204030204" pitchFamily="34" charset="0"/>
              </a:rPr>
            </a:br>
            <a:r>
              <a:rPr lang="en-US" sz="4400" dirty="0">
                <a:latin typeface="Rockwell Nova" panose="020F0502020204030204" pitchFamily="34" charset="0"/>
              </a:rPr>
              <a:t>Presentation </a:t>
            </a:r>
          </a:p>
        </p:txBody>
      </p:sp>
    </p:spTree>
    <p:extLst>
      <p:ext uri="{BB962C8B-B14F-4D97-AF65-F5344CB8AC3E}">
        <p14:creationId xmlns:p14="http://schemas.microsoft.com/office/powerpoint/2010/main" val="3295444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29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EDAF-5AA1-B145-B2F6-A6BCE90DB86A}"/>
              </a:ext>
            </a:extLst>
          </p:cNvPr>
          <p:cNvSpPr>
            <a:spLocks noGrp="1"/>
          </p:cNvSpPr>
          <p:nvPr>
            <p:ph type="ctrTitle"/>
          </p:nvPr>
        </p:nvSpPr>
        <p:spPr>
          <a:xfrm>
            <a:off x="300038" y="1122363"/>
            <a:ext cx="11658600" cy="2387600"/>
          </a:xfrm>
        </p:spPr>
        <p:txBody>
          <a:bodyPr/>
          <a:lstStyle/>
          <a:p>
            <a:r>
              <a:rPr lang="en-US" dirty="0">
                <a:latin typeface="Rockwell Nova" panose="020F0502020204030204" pitchFamily="34" charset="0"/>
              </a:rPr>
              <a:t>Part One </a:t>
            </a:r>
            <a:br>
              <a:rPr lang="en-US" dirty="0">
                <a:latin typeface="Rockwell Nova" panose="020F0502020204030204" pitchFamily="34" charset="0"/>
              </a:rPr>
            </a:br>
            <a:r>
              <a:rPr lang="en-US" dirty="0">
                <a:latin typeface="Rockwell Nova" panose="020F0502020204030204" pitchFamily="34" charset="0"/>
              </a:rPr>
              <a:t>5000 Word Essay</a:t>
            </a:r>
          </a:p>
        </p:txBody>
      </p:sp>
      <p:sp>
        <p:nvSpPr>
          <p:cNvPr id="3" name="Subtitle 2">
            <a:extLst>
              <a:ext uri="{FF2B5EF4-FFF2-40B4-BE49-F238E27FC236}">
                <a16:creationId xmlns:a16="http://schemas.microsoft.com/office/drawing/2014/main" id="{2766E05E-32FA-BB46-95EA-76892477E9F7}"/>
              </a:ext>
            </a:extLst>
          </p:cNvPr>
          <p:cNvSpPr>
            <a:spLocks noGrp="1"/>
          </p:cNvSpPr>
          <p:nvPr>
            <p:ph type="subTitle" idx="1"/>
          </p:nvPr>
        </p:nvSpPr>
        <p:spPr>
          <a:xfrm>
            <a:off x="1524000" y="3602038"/>
            <a:ext cx="9144000" cy="3255962"/>
          </a:xfrm>
        </p:spPr>
        <p:txBody>
          <a:bodyPr>
            <a:normAutofit/>
          </a:bodyPr>
          <a:lstStyle/>
          <a:p>
            <a:r>
              <a:rPr lang="en-US" dirty="0">
                <a:latin typeface="Helvetica Neue Thin" panose="020B0403020202020204" pitchFamily="34" charset="0"/>
                <a:ea typeface="Helvetica Neue Thin" panose="020B0403020202020204" pitchFamily="34" charset="0"/>
              </a:rPr>
              <a:t>This is due </a:t>
            </a:r>
            <a:br>
              <a:rPr lang="en-US" dirty="0">
                <a:latin typeface="Helvetica Neue Thin" panose="020B0403020202020204" pitchFamily="34" charset="0"/>
                <a:ea typeface="Helvetica Neue Thin" panose="020B0403020202020204" pitchFamily="34" charset="0"/>
              </a:rPr>
            </a:br>
            <a:br>
              <a:rPr lang="en-US" dirty="0">
                <a:latin typeface="Helvetica Neue Thin" panose="020B0403020202020204" pitchFamily="34" charset="0"/>
                <a:ea typeface="Helvetica Neue Thin" panose="020B0403020202020204" pitchFamily="34" charset="0"/>
              </a:rPr>
            </a:br>
            <a:r>
              <a:rPr lang="en-GB" b="1" dirty="0"/>
              <a:t>1pm on Thursday 10 December 2026</a:t>
            </a:r>
            <a:endParaRPr lang="en-US" dirty="0"/>
          </a:p>
          <a:p>
            <a:r>
              <a:rPr lang="en-US" dirty="0">
                <a:latin typeface="Helvetica Neue Thin" panose="020B0403020202020204" pitchFamily="34" charset="0"/>
                <a:ea typeface="Helvetica Neue Thin" panose="020B0403020202020204" pitchFamily="34" charset="0"/>
              </a:rPr>
              <a:t>. </a:t>
            </a:r>
          </a:p>
          <a:p>
            <a:r>
              <a:rPr lang="en-US" dirty="0">
                <a:latin typeface="Helvetica Neue Thin" panose="020B0403020202020204" pitchFamily="34" charset="0"/>
                <a:ea typeface="Helvetica Neue Thin" panose="020B0403020202020204" pitchFamily="34" charset="0"/>
              </a:rPr>
              <a:t>Upload on Turnitin by 1pm</a:t>
            </a:r>
            <a:br>
              <a:rPr lang="en-US" dirty="0">
                <a:latin typeface="Helvetica Neue Thin" panose="020B0403020202020204" pitchFamily="34" charset="0"/>
                <a:ea typeface="Helvetica Neue Thin" panose="020B0403020202020204" pitchFamily="34" charset="0"/>
              </a:rPr>
            </a:br>
            <a:br>
              <a:rPr lang="en-US" dirty="0">
                <a:latin typeface="Helvetica Neue Thin" panose="020B0403020202020204" pitchFamily="34" charset="0"/>
                <a:ea typeface="Helvetica Neue Thin" panose="020B0403020202020204" pitchFamily="34" charset="0"/>
              </a:rPr>
            </a:br>
            <a:r>
              <a:rPr lang="en-US" sz="1600" dirty="0">
                <a:latin typeface="Helvetica Neue Thin" panose="020B0403020202020204" pitchFamily="34" charset="0"/>
                <a:ea typeface="Helvetica Neue Thin" panose="020B0403020202020204" pitchFamily="34" charset="0"/>
              </a:rPr>
              <a:t>Please remember that it can sometimes take a while to upload.</a:t>
            </a:r>
            <a:br>
              <a:rPr lang="en-US" sz="1600" dirty="0">
                <a:latin typeface="Helvetica Neue Thin" panose="020B0403020202020204" pitchFamily="34" charset="0"/>
                <a:ea typeface="Helvetica Neue Thin" panose="020B0403020202020204" pitchFamily="34" charset="0"/>
              </a:rPr>
            </a:br>
            <a:r>
              <a:rPr lang="en-US" sz="1600" dirty="0">
                <a:latin typeface="Helvetica Neue Thin" panose="020B0403020202020204" pitchFamily="34" charset="0"/>
                <a:ea typeface="Helvetica Neue Thin" panose="020B0403020202020204" pitchFamily="34" charset="0"/>
              </a:rPr>
              <a:t> </a:t>
            </a:r>
            <a:br>
              <a:rPr lang="en-US" sz="1600" dirty="0">
                <a:latin typeface="Helvetica Neue Thin" panose="020B0403020202020204" pitchFamily="34" charset="0"/>
                <a:ea typeface="Helvetica Neue Thin" panose="020B0403020202020204" pitchFamily="34" charset="0"/>
              </a:rPr>
            </a:br>
            <a:r>
              <a:rPr lang="en-US" sz="1600" dirty="0">
                <a:latin typeface="Helvetica Neue Thin" panose="020B0403020202020204" pitchFamily="34" charset="0"/>
                <a:ea typeface="Helvetica Neue Thin" panose="020B0403020202020204" pitchFamily="34" charset="0"/>
              </a:rPr>
              <a:t>We would recommend uploading earlier than the final deadline time.</a:t>
            </a:r>
          </a:p>
        </p:txBody>
      </p:sp>
    </p:spTree>
    <p:extLst>
      <p:ext uri="{BB962C8B-B14F-4D97-AF65-F5344CB8AC3E}">
        <p14:creationId xmlns:p14="http://schemas.microsoft.com/office/powerpoint/2010/main" val="4080065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29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EDAF-5AA1-B145-B2F6-A6BCE90DB86A}"/>
              </a:ext>
            </a:extLst>
          </p:cNvPr>
          <p:cNvSpPr>
            <a:spLocks noGrp="1"/>
          </p:cNvSpPr>
          <p:nvPr>
            <p:ph type="ctrTitle"/>
          </p:nvPr>
        </p:nvSpPr>
        <p:spPr>
          <a:xfrm>
            <a:off x="300038" y="1122363"/>
            <a:ext cx="11658600" cy="1549400"/>
          </a:xfrm>
        </p:spPr>
        <p:txBody>
          <a:bodyPr/>
          <a:lstStyle/>
          <a:p>
            <a:r>
              <a:rPr lang="en-US" dirty="0">
                <a:latin typeface="Rockwell Nova" panose="020F0502020204030204" pitchFamily="34" charset="0"/>
              </a:rPr>
              <a:t>Part Two Practical</a:t>
            </a:r>
          </a:p>
        </p:txBody>
      </p:sp>
      <p:sp>
        <p:nvSpPr>
          <p:cNvPr id="3" name="Subtitle 2">
            <a:extLst>
              <a:ext uri="{FF2B5EF4-FFF2-40B4-BE49-F238E27FC236}">
                <a16:creationId xmlns:a16="http://schemas.microsoft.com/office/drawing/2014/main" id="{2766E05E-32FA-BB46-95EA-76892477E9F7}"/>
              </a:ext>
            </a:extLst>
          </p:cNvPr>
          <p:cNvSpPr>
            <a:spLocks noGrp="1"/>
          </p:cNvSpPr>
          <p:nvPr>
            <p:ph type="subTitle" idx="1"/>
          </p:nvPr>
        </p:nvSpPr>
        <p:spPr>
          <a:xfrm>
            <a:off x="828675" y="2671763"/>
            <a:ext cx="10401299" cy="3843337"/>
          </a:xfrm>
        </p:spPr>
        <p:txBody>
          <a:bodyPr>
            <a:normAutofit/>
          </a:bodyPr>
          <a:lstStyle/>
          <a:p>
            <a:endParaRPr lang="en-US" dirty="0">
              <a:latin typeface="Helvetica Neue Thin" panose="020B0403020202020204" pitchFamily="34" charset="0"/>
              <a:ea typeface="Helvetica Neue Thin" panose="020B0403020202020204" pitchFamily="34" charset="0"/>
            </a:endParaRPr>
          </a:p>
          <a:p>
            <a:r>
              <a:rPr lang="en-GB" b="1" dirty="0">
                <a:latin typeface="Helvetica Neue" panose="02000503000000020004" pitchFamily="2" charset="0"/>
                <a:ea typeface="Helvetica Neue" panose="02000503000000020004" pitchFamily="2" charset="0"/>
                <a:cs typeface="Helvetica Neue" panose="02000503000000020004" pitchFamily="2" charset="0"/>
              </a:rPr>
              <a:t>How to submit your Practical </a:t>
            </a:r>
            <a:br>
              <a:rPr lang="en-GB" b="1" dirty="0">
                <a:latin typeface="Helvetica Neue" panose="02000503000000020004" pitchFamily="2" charset="0"/>
                <a:ea typeface="Helvetica Neue" panose="02000503000000020004" pitchFamily="2" charset="0"/>
                <a:cs typeface="Helvetica Neue" panose="02000503000000020004" pitchFamily="2" charset="0"/>
              </a:rPr>
            </a:br>
            <a:r>
              <a:rPr lang="en-GB" b="1" dirty="0">
                <a:latin typeface="Helvetica Neue" panose="02000503000000020004" pitchFamily="2" charset="0"/>
                <a:ea typeface="Helvetica Neue" panose="02000503000000020004" pitchFamily="2" charset="0"/>
                <a:cs typeface="Helvetica Neue" panose="02000503000000020004" pitchFamily="2" charset="0"/>
              </a:rPr>
              <a:t>(Research, Development and Final)</a:t>
            </a:r>
          </a:p>
          <a:p>
            <a:r>
              <a:rPr lang="en-US" dirty="0">
                <a:latin typeface="Helvetica Neue Thin" panose="020B0403020202020204" pitchFamily="34" charset="0"/>
                <a:ea typeface="Helvetica Neue Thin" panose="020B0403020202020204" pitchFamily="34" charset="0"/>
              </a:rPr>
              <a:t>Uploaded on OneDrive by </a:t>
            </a:r>
            <a:r>
              <a:rPr lang="en-GB" b="1" dirty="0"/>
              <a:t>1pm on Thursday 10 December 2026</a:t>
            </a:r>
            <a:endParaRPr lang="en-US" dirty="0"/>
          </a:p>
          <a:p>
            <a:endParaRPr lang="en-US" dirty="0">
              <a:latin typeface="Helvetica Neue Thin" panose="020B0403020202020204" pitchFamily="34" charset="0"/>
              <a:ea typeface="Helvetica Neue Thin" panose="020B0403020202020204" pitchFamily="34" charset="0"/>
            </a:endParaRPr>
          </a:p>
        </p:txBody>
      </p:sp>
    </p:spTree>
    <p:extLst>
      <p:ext uri="{BB962C8B-B14F-4D97-AF65-F5344CB8AC3E}">
        <p14:creationId xmlns:p14="http://schemas.microsoft.com/office/powerpoint/2010/main" val="1137239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29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EDAF-5AA1-B145-B2F6-A6BCE90DB86A}"/>
              </a:ext>
            </a:extLst>
          </p:cNvPr>
          <p:cNvSpPr>
            <a:spLocks noGrp="1"/>
          </p:cNvSpPr>
          <p:nvPr>
            <p:ph type="ctrTitle"/>
          </p:nvPr>
        </p:nvSpPr>
        <p:spPr>
          <a:xfrm>
            <a:off x="300038" y="1122363"/>
            <a:ext cx="11658600" cy="1549400"/>
          </a:xfrm>
        </p:spPr>
        <p:txBody>
          <a:bodyPr>
            <a:normAutofit/>
          </a:bodyPr>
          <a:lstStyle/>
          <a:p>
            <a:r>
              <a:rPr lang="en-US" dirty="0">
                <a:latin typeface="Rockwell Nova" panose="020F0502020204030204" pitchFamily="34" charset="0"/>
              </a:rPr>
              <a:t>Part Three </a:t>
            </a:r>
            <a:br>
              <a:rPr lang="en-US" dirty="0">
                <a:latin typeface="Rockwell Nova" panose="020F0502020204030204" pitchFamily="34" charset="0"/>
              </a:rPr>
            </a:br>
            <a:r>
              <a:rPr lang="en-US" sz="4400" dirty="0">
                <a:latin typeface="Rockwell Nova" panose="020F0502020204030204" pitchFamily="34" charset="0"/>
              </a:rPr>
              <a:t>Presentation</a:t>
            </a:r>
          </a:p>
        </p:txBody>
      </p:sp>
      <p:sp>
        <p:nvSpPr>
          <p:cNvPr id="3" name="Subtitle 2">
            <a:extLst>
              <a:ext uri="{FF2B5EF4-FFF2-40B4-BE49-F238E27FC236}">
                <a16:creationId xmlns:a16="http://schemas.microsoft.com/office/drawing/2014/main" id="{2766E05E-32FA-BB46-95EA-76892477E9F7}"/>
              </a:ext>
            </a:extLst>
          </p:cNvPr>
          <p:cNvSpPr>
            <a:spLocks noGrp="1"/>
          </p:cNvSpPr>
          <p:nvPr>
            <p:ph type="subTitle" idx="1"/>
          </p:nvPr>
        </p:nvSpPr>
        <p:spPr>
          <a:xfrm>
            <a:off x="1524000" y="2671763"/>
            <a:ext cx="9369287" cy="3843337"/>
          </a:xfrm>
        </p:spPr>
        <p:txBody>
          <a:bodyPr>
            <a:normAutofit fontScale="25000" lnSpcReduction="20000"/>
          </a:bodyPr>
          <a:lstStyle/>
          <a:p>
            <a:pPr algn="l">
              <a:lnSpc>
                <a:spcPct val="170000"/>
              </a:lnSpc>
            </a:pPr>
            <a:r>
              <a:rPr lang="en-US" sz="4800" dirty="0">
                <a:latin typeface="Helvetica Neue" panose="02000503000000020004" pitchFamily="2" charset="0"/>
                <a:ea typeface="Helvetica Neue" panose="02000503000000020004" pitchFamily="2" charset="0"/>
                <a:cs typeface="Helvetica Neue" panose="02000503000000020004" pitchFamily="2" charset="0"/>
              </a:rPr>
              <a:t>Please imagine that you are delivering a presentation at a conference. Please do not assume that your audience is familiar </a:t>
            </a:r>
            <a:br>
              <a:rPr lang="en-US" sz="4800" dirty="0">
                <a:latin typeface="Helvetica Neue" panose="02000503000000020004" pitchFamily="2" charset="0"/>
                <a:ea typeface="Helvetica Neue" panose="02000503000000020004" pitchFamily="2" charset="0"/>
                <a:cs typeface="Helvetica Neue" panose="02000503000000020004" pitchFamily="2" charset="0"/>
              </a:rPr>
            </a:br>
            <a:r>
              <a:rPr lang="en-US" sz="4800" dirty="0">
                <a:latin typeface="Helvetica Neue" panose="02000503000000020004" pitchFamily="2" charset="0"/>
                <a:ea typeface="Helvetica Neue" panose="02000503000000020004" pitchFamily="2" charset="0"/>
                <a:cs typeface="Helvetica Neue" panose="02000503000000020004" pitchFamily="2" charset="0"/>
              </a:rPr>
              <a:t>with your project.</a:t>
            </a:r>
          </a:p>
          <a:p>
            <a:pPr algn="l">
              <a:lnSpc>
                <a:spcPct val="170000"/>
              </a:lnSpc>
            </a:pPr>
            <a:r>
              <a:rPr lang="en-US" sz="4800" dirty="0">
                <a:latin typeface="Helvetica Neue" panose="02000503000000020004" pitchFamily="2" charset="0"/>
                <a:ea typeface="Helvetica Neue" panose="02000503000000020004" pitchFamily="2" charset="0"/>
                <a:cs typeface="Helvetica Neue" panose="02000503000000020004" pitchFamily="2" charset="0"/>
              </a:rPr>
              <a:t>During your presentation, you will have 10 minutes to present your Independent Project. It is crucial to clearly explain the connections between your written work and the project you have put into practice. Additionally, it is essential to introduce your project, as many individuals tend to overlook this step. It would be helpful to share your thought process, research links, and highlight only pertinent information.</a:t>
            </a:r>
          </a:p>
          <a:p>
            <a:pPr algn="l">
              <a:lnSpc>
                <a:spcPct val="170000"/>
              </a:lnSpc>
            </a:pPr>
            <a:r>
              <a:rPr lang="en-US" sz="4800" dirty="0">
                <a:latin typeface="Helvetica Neue" panose="02000503000000020004" pitchFamily="2" charset="0"/>
                <a:ea typeface="Helvetica Neue" panose="02000503000000020004" pitchFamily="2" charset="0"/>
                <a:cs typeface="Helvetica Neue" panose="02000503000000020004" pitchFamily="2" charset="0"/>
              </a:rPr>
              <a:t>As you communicate the key points of your outcome, it is important to be clear and concise for both specialists and non-specialists in the audience. Please consider how effectively you have engaged your audience through your presentation style and how to connect to the audience, providing enlightenment, and, if appropriate, showing empathy.</a:t>
            </a:r>
          </a:p>
          <a:p>
            <a:pPr algn="l">
              <a:lnSpc>
                <a:spcPct val="170000"/>
              </a:lnSpc>
            </a:pPr>
            <a:r>
              <a:rPr lang="en-US" sz="4800" dirty="0">
                <a:latin typeface="Helvetica Neue" panose="02000503000000020004" pitchFamily="2" charset="0"/>
                <a:ea typeface="Helvetica Neue" panose="02000503000000020004" pitchFamily="2" charset="0"/>
                <a:cs typeface="Helvetica Neue" panose="02000503000000020004" pitchFamily="2" charset="0"/>
              </a:rPr>
              <a:t>-Create a maximum 10-minute recorded presentation on Teams, you are allowed (10% either way with the time) </a:t>
            </a:r>
            <a:br>
              <a:rPr lang="en-US" sz="4800" dirty="0">
                <a:latin typeface="Helvetica Neue" panose="02000503000000020004" pitchFamily="2" charset="0"/>
                <a:ea typeface="Helvetica Neue" panose="02000503000000020004" pitchFamily="2" charset="0"/>
                <a:cs typeface="Helvetica Neue" panose="02000503000000020004" pitchFamily="2" charset="0"/>
              </a:rPr>
            </a:br>
            <a:r>
              <a:rPr lang="en-US" sz="4800" dirty="0">
                <a:latin typeface="Helvetica Neue" panose="02000503000000020004" pitchFamily="2" charset="0"/>
                <a:ea typeface="Helvetica Neue" panose="02000503000000020004" pitchFamily="2" charset="0"/>
                <a:cs typeface="Helvetica Neue" panose="02000503000000020004" pitchFamily="2" charset="0"/>
              </a:rPr>
              <a:t>ensuring that your face image is visible as this helps with the presentation. </a:t>
            </a:r>
            <a:br>
              <a:rPr lang="en-US" sz="4800" dirty="0">
                <a:latin typeface="Helvetica Neue" panose="02000503000000020004" pitchFamily="2" charset="0"/>
                <a:ea typeface="Helvetica Neue" panose="02000503000000020004" pitchFamily="2" charset="0"/>
                <a:cs typeface="Helvetica Neue" panose="02000503000000020004" pitchFamily="2" charset="0"/>
              </a:rPr>
            </a:br>
            <a:r>
              <a:rPr lang="en-US" sz="4800" dirty="0">
                <a:latin typeface="Helvetica Neue" panose="02000503000000020004" pitchFamily="2" charset="0"/>
                <a:ea typeface="Helvetica Neue" panose="02000503000000020004" pitchFamily="2" charset="0"/>
                <a:cs typeface="Helvetica Neue" panose="02000503000000020004" pitchFamily="2" charset="0"/>
              </a:rPr>
              <a:t>This recording will enable external examiners and second markers to review and evaluate your presentation</a:t>
            </a:r>
            <a:r>
              <a:rPr lang="en-US" dirty="0">
                <a:latin typeface="Helvetica Neue" panose="02000503000000020004" pitchFamily="2" charset="0"/>
                <a:ea typeface="Helvetica Neue" panose="02000503000000020004" pitchFamily="2" charset="0"/>
                <a:cs typeface="Helvetica Neue" panose="02000503000000020004" pitchFamily="2" charset="0"/>
              </a:rPr>
              <a:t>.</a:t>
            </a:r>
            <a:endParaRPr lang="en-US" i="1" dirty="0">
              <a:latin typeface="Helvetica Neue Thin" panose="020B0403020202020204" pitchFamily="34" charset="0"/>
              <a:ea typeface="Helvetica Neue Thin" panose="020B0403020202020204" pitchFamily="34" charset="0"/>
            </a:endParaRPr>
          </a:p>
        </p:txBody>
      </p:sp>
    </p:spTree>
    <p:extLst>
      <p:ext uri="{BB962C8B-B14F-4D97-AF65-F5344CB8AC3E}">
        <p14:creationId xmlns:p14="http://schemas.microsoft.com/office/powerpoint/2010/main" val="556887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29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EDAF-5AA1-B145-B2F6-A6BCE90DB86A}"/>
              </a:ext>
            </a:extLst>
          </p:cNvPr>
          <p:cNvSpPr>
            <a:spLocks noGrp="1"/>
          </p:cNvSpPr>
          <p:nvPr>
            <p:ph type="ctrTitle"/>
          </p:nvPr>
        </p:nvSpPr>
        <p:spPr>
          <a:xfrm>
            <a:off x="300038" y="1122363"/>
            <a:ext cx="11658600" cy="1549400"/>
          </a:xfrm>
        </p:spPr>
        <p:txBody>
          <a:bodyPr>
            <a:normAutofit/>
          </a:bodyPr>
          <a:lstStyle/>
          <a:p>
            <a:r>
              <a:rPr lang="en-US" dirty="0">
                <a:latin typeface="Rockwell Nova" panose="020F0502020204030204" pitchFamily="34" charset="0"/>
              </a:rPr>
              <a:t>Part Three </a:t>
            </a:r>
            <a:br>
              <a:rPr lang="en-US" dirty="0">
                <a:latin typeface="Rockwell Nova" panose="020F0502020204030204" pitchFamily="34" charset="0"/>
              </a:rPr>
            </a:br>
            <a:r>
              <a:rPr lang="en-US" sz="4400" dirty="0">
                <a:latin typeface="Rockwell Nova" panose="020F0502020204030204" pitchFamily="34" charset="0"/>
              </a:rPr>
              <a:t>Presentation</a:t>
            </a:r>
          </a:p>
        </p:txBody>
      </p:sp>
      <p:sp>
        <p:nvSpPr>
          <p:cNvPr id="3" name="Subtitle 2">
            <a:extLst>
              <a:ext uri="{FF2B5EF4-FFF2-40B4-BE49-F238E27FC236}">
                <a16:creationId xmlns:a16="http://schemas.microsoft.com/office/drawing/2014/main" id="{2766E05E-32FA-BB46-95EA-76892477E9F7}"/>
              </a:ext>
            </a:extLst>
          </p:cNvPr>
          <p:cNvSpPr>
            <a:spLocks noGrp="1"/>
          </p:cNvSpPr>
          <p:nvPr>
            <p:ph type="subTitle" idx="1"/>
          </p:nvPr>
        </p:nvSpPr>
        <p:spPr>
          <a:xfrm>
            <a:off x="1524000" y="2671763"/>
            <a:ext cx="9399104" cy="3843337"/>
          </a:xfrm>
        </p:spPr>
        <p:txBody>
          <a:bodyPr>
            <a:normAutofit/>
          </a:bodyPr>
          <a:lstStyle/>
          <a:p>
            <a:pPr algn="l">
              <a:lnSpc>
                <a:spcPct val="170000"/>
              </a:lnSpc>
            </a:pPr>
            <a:r>
              <a:rPr lang="en-US" i="1" dirty="0">
                <a:latin typeface="Helvetica Neue Thin" panose="020B0403020202020204" pitchFamily="34" charset="0"/>
                <a:ea typeface="Helvetica Neue Thin" panose="020B0403020202020204" pitchFamily="34" charset="0"/>
              </a:rPr>
              <a:t>Speak Clearly. </a:t>
            </a:r>
          </a:p>
          <a:p>
            <a:pPr algn="l">
              <a:lnSpc>
                <a:spcPct val="170000"/>
              </a:lnSpc>
            </a:pPr>
            <a:r>
              <a:rPr lang="en-US" i="1" dirty="0">
                <a:latin typeface="Helvetica Neue Thin" panose="020B0403020202020204" pitchFamily="34" charset="0"/>
                <a:ea typeface="Helvetica Neue Thin" panose="020B0403020202020204" pitchFamily="34" charset="0"/>
              </a:rPr>
              <a:t>Don’t rush your words. </a:t>
            </a:r>
          </a:p>
          <a:p>
            <a:pPr algn="l">
              <a:lnSpc>
                <a:spcPct val="170000"/>
              </a:lnSpc>
            </a:pPr>
            <a:r>
              <a:rPr lang="en-US" i="1" dirty="0">
                <a:latin typeface="Helvetica Neue Thin" panose="020B0403020202020204" pitchFamily="34" charset="0"/>
                <a:ea typeface="Helvetica Neue Thin" panose="020B0403020202020204" pitchFamily="34" charset="0"/>
              </a:rPr>
              <a:t>Pause</a:t>
            </a:r>
          </a:p>
          <a:p>
            <a:pPr algn="l">
              <a:lnSpc>
                <a:spcPct val="170000"/>
              </a:lnSpc>
            </a:pPr>
            <a:r>
              <a:rPr lang="en-US" i="1" dirty="0">
                <a:latin typeface="Helvetica Neue Thin" panose="020B0403020202020204" pitchFamily="34" charset="0"/>
                <a:ea typeface="Helvetica Neue Thin" panose="020B0403020202020204" pitchFamily="34" charset="0"/>
              </a:rPr>
              <a:t>What is the most important parts of a presentation? </a:t>
            </a:r>
          </a:p>
        </p:txBody>
      </p:sp>
    </p:spTree>
    <p:extLst>
      <p:ext uri="{BB962C8B-B14F-4D97-AF65-F5344CB8AC3E}">
        <p14:creationId xmlns:p14="http://schemas.microsoft.com/office/powerpoint/2010/main" val="10730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29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EDAF-5AA1-B145-B2F6-A6BCE90DB86A}"/>
              </a:ext>
            </a:extLst>
          </p:cNvPr>
          <p:cNvSpPr>
            <a:spLocks noGrp="1"/>
          </p:cNvSpPr>
          <p:nvPr>
            <p:ph type="ctrTitle"/>
          </p:nvPr>
        </p:nvSpPr>
        <p:spPr>
          <a:xfrm>
            <a:off x="300038" y="342900"/>
            <a:ext cx="11658600" cy="1535327"/>
          </a:xfrm>
        </p:spPr>
        <p:txBody>
          <a:bodyPr>
            <a:normAutofit/>
          </a:bodyPr>
          <a:lstStyle/>
          <a:p>
            <a:r>
              <a:rPr lang="en-US" dirty="0">
                <a:latin typeface="Rockwell Nova" panose="020F0502020204030204" pitchFamily="34" charset="0"/>
              </a:rPr>
              <a:t>Part Three </a:t>
            </a:r>
            <a:br>
              <a:rPr lang="en-US" dirty="0">
                <a:latin typeface="Rockwell Nova" panose="020F0502020204030204" pitchFamily="34" charset="0"/>
              </a:rPr>
            </a:br>
            <a:r>
              <a:rPr lang="en-US" sz="4400" dirty="0">
                <a:latin typeface="Rockwell Nova" panose="020F0502020204030204" pitchFamily="34" charset="0"/>
              </a:rPr>
              <a:t>Presentation</a:t>
            </a:r>
          </a:p>
        </p:txBody>
      </p:sp>
      <p:pic>
        <p:nvPicPr>
          <p:cNvPr id="5" name="Picture 4" descr="A graph showing a pie chart&#10;&#10;Description automatically generated">
            <a:extLst>
              <a:ext uri="{FF2B5EF4-FFF2-40B4-BE49-F238E27FC236}">
                <a16:creationId xmlns:a16="http://schemas.microsoft.com/office/drawing/2014/main" id="{60798686-4D47-0D34-10CF-6FB851452082}"/>
              </a:ext>
            </a:extLst>
          </p:cNvPr>
          <p:cNvPicPr>
            <a:picLocks noChangeAspect="1"/>
          </p:cNvPicPr>
          <p:nvPr/>
        </p:nvPicPr>
        <p:blipFill>
          <a:blip r:embed="rId2"/>
          <a:stretch>
            <a:fillRect/>
          </a:stretch>
        </p:blipFill>
        <p:spPr>
          <a:xfrm>
            <a:off x="2006539" y="2113006"/>
            <a:ext cx="8178921" cy="4550244"/>
          </a:xfrm>
          <a:prstGeom prst="rect">
            <a:avLst/>
          </a:prstGeom>
        </p:spPr>
      </p:pic>
    </p:spTree>
    <p:extLst>
      <p:ext uri="{BB962C8B-B14F-4D97-AF65-F5344CB8AC3E}">
        <p14:creationId xmlns:p14="http://schemas.microsoft.com/office/powerpoint/2010/main" val="2643046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29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EDAF-5AA1-B145-B2F6-A6BCE90DB86A}"/>
              </a:ext>
            </a:extLst>
          </p:cNvPr>
          <p:cNvSpPr>
            <a:spLocks noGrp="1"/>
          </p:cNvSpPr>
          <p:nvPr>
            <p:ph type="ctrTitle"/>
          </p:nvPr>
        </p:nvSpPr>
        <p:spPr>
          <a:xfrm>
            <a:off x="300038" y="0"/>
            <a:ext cx="11658600" cy="1685925"/>
          </a:xfrm>
        </p:spPr>
        <p:txBody>
          <a:bodyPr/>
          <a:lstStyle/>
          <a:p>
            <a:r>
              <a:rPr lang="en-US" dirty="0">
                <a:latin typeface="Rockwell Nova" panose="020F0502020204030204" pitchFamily="34" charset="0"/>
              </a:rPr>
              <a:t>In a nutshell</a:t>
            </a:r>
          </a:p>
        </p:txBody>
      </p:sp>
      <p:sp>
        <p:nvSpPr>
          <p:cNvPr id="3" name="Subtitle 2">
            <a:extLst>
              <a:ext uri="{FF2B5EF4-FFF2-40B4-BE49-F238E27FC236}">
                <a16:creationId xmlns:a16="http://schemas.microsoft.com/office/drawing/2014/main" id="{2766E05E-32FA-BB46-95EA-76892477E9F7}"/>
              </a:ext>
            </a:extLst>
          </p:cNvPr>
          <p:cNvSpPr>
            <a:spLocks noGrp="1"/>
          </p:cNvSpPr>
          <p:nvPr>
            <p:ph type="subTitle" idx="1"/>
          </p:nvPr>
        </p:nvSpPr>
        <p:spPr>
          <a:xfrm>
            <a:off x="871538" y="1685925"/>
            <a:ext cx="10558462" cy="5172075"/>
          </a:xfrm>
        </p:spPr>
        <p:txBody>
          <a:bodyPr>
            <a:normAutofit/>
          </a:bodyPr>
          <a:lstStyle/>
          <a:p>
            <a:endParaRPr lang="en-GB" sz="4400" dirty="0">
              <a:latin typeface="Helvetica Neue Light" panose="02000403000000020004" pitchFamily="2" charset="0"/>
              <a:ea typeface="Helvetica Neue Light" panose="02000403000000020004" pitchFamily="2" charset="0"/>
              <a:cs typeface="Helvetica Neue" panose="02000503000000020004" pitchFamily="2" charset="0"/>
            </a:endParaRPr>
          </a:p>
          <a:p>
            <a:r>
              <a:rPr lang="en-GB" sz="4000" dirty="0">
                <a:latin typeface="Helvetica Neue" panose="02000503000000020004" pitchFamily="2" charset="0"/>
                <a:ea typeface="Helvetica Neue" panose="02000503000000020004" pitchFamily="2" charset="0"/>
                <a:cs typeface="Helvetica Neue" panose="02000503000000020004" pitchFamily="2" charset="0"/>
              </a:rPr>
              <a:t>If you missed this….</a:t>
            </a:r>
          </a:p>
          <a:p>
            <a:endParaRPr lang="en-GB" sz="4000" dirty="0">
              <a:latin typeface="Helvetica Neue" panose="02000503000000020004" pitchFamily="2" charset="0"/>
              <a:ea typeface="Helvetica Neue" panose="02000503000000020004" pitchFamily="2" charset="0"/>
              <a:cs typeface="Helvetica Neue" panose="02000503000000020004" pitchFamily="2" charset="0"/>
            </a:endParaRPr>
          </a:p>
          <a:p>
            <a:r>
              <a:rPr lang="en-GB" sz="4000" dirty="0">
                <a:latin typeface="Helvetica Neue" panose="02000503000000020004" pitchFamily="2" charset="0"/>
                <a:ea typeface="Helvetica Neue" panose="02000503000000020004" pitchFamily="2" charset="0"/>
                <a:cs typeface="Helvetica Neue" panose="02000503000000020004" pitchFamily="2" charset="0"/>
              </a:rPr>
              <a:t>All three parts </a:t>
            </a:r>
          </a:p>
          <a:p>
            <a:r>
              <a:rPr lang="en-GB" sz="4000" dirty="0">
                <a:latin typeface="Helvetica Neue" panose="02000503000000020004" pitchFamily="2" charset="0"/>
                <a:ea typeface="Helvetica Neue" panose="02000503000000020004" pitchFamily="2" charset="0"/>
                <a:cs typeface="Helvetica Neue" panose="02000503000000020004" pitchFamily="2" charset="0"/>
              </a:rPr>
              <a:t>uploaded by </a:t>
            </a:r>
          </a:p>
          <a:p>
            <a:r>
              <a:rPr lang="en-GB" b="1" dirty="0"/>
              <a:t>1pm on Thursday 10 December 2026</a:t>
            </a:r>
            <a:endParaRPr lang="en-US" dirty="0"/>
          </a:p>
          <a:p>
            <a:endParaRPr lang="en-GB" sz="7400" b="1" dirty="0">
              <a:latin typeface="Helvetica Neue" panose="02000503000000020004" pitchFamily="2" charset="0"/>
              <a:ea typeface="Helvetica Neue" panose="02000503000000020004" pitchFamily="2" charset="0"/>
              <a:cs typeface="Helvetica Neue" panose="02000503000000020004" pitchFamily="2" charset="0"/>
            </a:endParaRPr>
          </a:p>
          <a:p>
            <a:endParaRPr lang="en-GB" sz="4800"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41935435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CD465976861094AA922E2CFA76E4537" ma:contentTypeVersion="4" ma:contentTypeDescription="Create a new document." ma:contentTypeScope="" ma:versionID="ee047e3b5bb83cb2bca04f22f957ea8a">
  <xsd:schema xmlns:xsd="http://www.w3.org/2001/XMLSchema" xmlns:xs="http://www.w3.org/2001/XMLSchema" xmlns:p="http://schemas.microsoft.com/office/2006/metadata/properties" xmlns:ns2="529c3e95-f2cc-473f-ba5d-6c83e0cd501d" targetNamespace="http://schemas.microsoft.com/office/2006/metadata/properties" ma:root="true" ma:fieldsID="5921fae3d5e226e5312da388f6ba32e0" ns2:_="">
    <xsd:import namespace="529c3e95-f2cc-473f-ba5d-6c83e0cd501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9c3e95-f2cc-473f-ba5d-6c83e0cd50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35CE68-0FBB-41D0-BA6E-DD82E374A395}">
  <ds:schemaRefs>
    <ds:schemaRef ds:uri="http://purl.org/dc/elements/1.1/"/>
    <ds:schemaRef ds:uri="http://purl.org/dc/dcmitype/"/>
    <ds:schemaRef ds:uri="http://schemas.microsoft.com/office/infopath/2007/PartnerControls"/>
    <ds:schemaRef ds:uri="http://www.w3.org/XML/1998/namespace"/>
    <ds:schemaRef ds:uri="http://schemas.microsoft.com/office/2006/documentManagement/types"/>
    <ds:schemaRef ds:uri="529c3e95-f2cc-473f-ba5d-6c83e0cd501d"/>
    <ds:schemaRef ds:uri="http://schemas.openxmlformats.org/package/2006/metadata/core-properti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1A78908B-26FC-4EF9-BF0A-01507046F276}">
  <ds:schemaRefs>
    <ds:schemaRef ds:uri="http://schemas.microsoft.com/sharepoint/v3/contenttype/forms"/>
  </ds:schemaRefs>
</ds:datastoreItem>
</file>

<file path=customXml/itemProps3.xml><?xml version="1.0" encoding="utf-8"?>
<ds:datastoreItem xmlns:ds="http://schemas.openxmlformats.org/officeDocument/2006/customXml" ds:itemID="{510662A4-B78F-431D-A767-8E8670EABA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9c3e95-f2cc-473f-ba5d-6c83e0cd50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111</TotalTime>
  <Words>360</Words>
  <Application>Microsoft Macintosh PowerPoint</Application>
  <PresentationFormat>Widescreen</PresentationFormat>
  <Paragraphs>29</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Arial</vt:lpstr>
      <vt:lpstr>Calibri</vt:lpstr>
      <vt:lpstr>Calibri Light</vt:lpstr>
      <vt:lpstr>Helvetica Neue</vt:lpstr>
      <vt:lpstr>Helvetica Neue Light</vt:lpstr>
      <vt:lpstr>Helvetica Neue Thin</vt:lpstr>
      <vt:lpstr>Rockwell Nova</vt:lpstr>
      <vt:lpstr>Office Theme</vt:lpstr>
      <vt:lpstr>Independent Project </vt:lpstr>
      <vt:lpstr>Part One  5000 word Essay  Part Two   Practical  Part Three  Presentation </vt:lpstr>
      <vt:lpstr>Part One  5000 Word Essay</vt:lpstr>
      <vt:lpstr>Part Two Practical</vt:lpstr>
      <vt:lpstr>Part Three  Presentation</vt:lpstr>
      <vt:lpstr>Part Three  Presentation</vt:lpstr>
      <vt:lpstr>Part Three  Presentation</vt:lpstr>
      <vt:lpstr>In a nutshell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Independent Project </dc:title>
  <dc:creator>Donna Williams</dc:creator>
  <cp:lastModifiedBy>Donna Williams</cp:lastModifiedBy>
  <cp:revision>10</cp:revision>
  <dcterms:created xsi:type="dcterms:W3CDTF">2022-02-04T07:51:36Z</dcterms:created>
  <dcterms:modified xsi:type="dcterms:W3CDTF">2026-09-27T09:06:45Z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0x010100FCD465976861094AA922E2CFA76E4537</vt:lpwstr>
  </property>
</Properties>
</file>