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sldIdLst>
    <p:sldId id="259" r:id="rId5"/>
    <p:sldId id="257" r:id="rId6"/>
    <p:sldId id="445" r:id="rId7"/>
    <p:sldId id="535" r:id="rId8"/>
    <p:sldId id="446" r:id="rId9"/>
    <p:sldId id="538" r:id="rId10"/>
    <p:sldId id="432" r:id="rId11"/>
    <p:sldId id="265" r:id="rId12"/>
    <p:sldId id="358" r:id="rId13"/>
    <p:sldId id="467" r:id="rId14"/>
    <p:sldId id="469" r:id="rId15"/>
    <p:sldId id="533" r:id="rId16"/>
    <p:sldId id="336" r:id="rId17"/>
    <p:sldId id="370" r:id="rId18"/>
    <p:sldId id="462" r:id="rId19"/>
    <p:sldId id="536" r:id="rId20"/>
    <p:sldId id="461" r:id="rId21"/>
    <p:sldId id="559" r:id="rId22"/>
    <p:sldId id="560" r:id="rId23"/>
    <p:sldId id="438" r:id="rId24"/>
    <p:sldId id="507" r:id="rId25"/>
    <p:sldId id="421" r:id="rId26"/>
    <p:sldId id="508" r:id="rId27"/>
    <p:sldId id="472" r:id="rId28"/>
    <p:sldId id="509" r:id="rId29"/>
    <p:sldId id="369" r:id="rId30"/>
    <p:sldId id="510" r:id="rId31"/>
    <p:sldId id="393" r:id="rId32"/>
    <p:sldId id="572" r:id="rId33"/>
    <p:sldId id="476" r:id="rId34"/>
    <p:sldId id="511" r:id="rId35"/>
    <p:sldId id="394" r:id="rId36"/>
    <p:sldId id="474" r:id="rId37"/>
    <p:sldId id="561" r:id="rId38"/>
    <p:sldId id="436" r:id="rId39"/>
    <p:sldId id="418" r:id="rId40"/>
    <p:sldId id="576" r:id="rId41"/>
    <p:sldId id="570" r:id="rId42"/>
    <p:sldId id="483" r:id="rId43"/>
    <p:sldId id="26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98CEC1-95C7-40DE-A41D-F52F63108BF6}" v="4" dt="2025-10-02T08:35:30.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tyle>
          <a:lnRef idx="2">
            <a:schemeClr val="accent2"/>
          </a:lnRef>
          <a:fillRef idx="1">
            <a:schemeClr val="lt1"/>
          </a:fillRef>
          <a:effectRef idx="0">
            <a:schemeClr val="accent2"/>
          </a:effectRef>
          <a:fontRef idx="minor">
            <a:schemeClr val="dk1"/>
          </a:fontRef>
        </dgm:style>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tyle>
          <a:lnRef idx="2">
            <a:schemeClr val="accent2"/>
          </a:lnRef>
          <a:fillRef idx="1">
            <a:schemeClr val="lt1"/>
          </a:fillRef>
          <a:effectRef idx="0">
            <a:schemeClr val="accent2"/>
          </a:effectRef>
          <a:fontRef idx="minor">
            <a:schemeClr val="dk1"/>
          </a:fontRef>
        </dgm:style>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tyle>
          <a:lnRef idx="2">
            <a:schemeClr val="accent2"/>
          </a:lnRef>
          <a:fillRef idx="1">
            <a:schemeClr val="lt1"/>
          </a:fillRef>
          <a:effectRef idx="0">
            <a:schemeClr val="accent2"/>
          </a:effectRef>
          <a:fontRef idx="minor">
            <a:schemeClr val="dk1"/>
          </a:fontRef>
        </dgm:style>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custLinFactNeighborX="506" custLinFactNeighborY="-55451">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Online tutorials to improve your academic skills.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50317" y="350021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15914"/>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59848"/>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0.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helf-uwtsd.leganto.exlibrisgroup.com/leganto/nui/lists"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discovery/researchAssistant?vid=44WHELF_UWTSD:44WHELF_UWTSD_VU1" TargetMode="External"/><Relationship Id="rId1" Type="http://schemas.openxmlformats.org/officeDocument/2006/relationships/slideLayout" Target="../slideLayouts/slideLayout10.xml"/><Relationship Id="rId4" Type="http://schemas.openxmlformats.org/officeDocument/2006/relationships/image" Target="../media/image44.png"/></Relationships>
</file>

<file path=ppt/slides/_rels/slide15.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svg"/><Relationship Id="rId7" Type="http://schemas.openxmlformats.org/officeDocument/2006/relationships/image" Target="../media/image50.svg"/><Relationship Id="rId2" Type="http://schemas.openxmlformats.org/officeDocument/2006/relationships/image" Target="../media/image45.png"/><Relationship Id="rId1" Type="http://schemas.openxmlformats.org/officeDocument/2006/relationships/slideLayout" Target="../slideLayouts/slideLayout10.xml"/><Relationship Id="rId6" Type="http://schemas.openxmlformats.org/officeDocument/2006/relationships/image" Target="../media/image49.png"/><Relationship Id="rId11" Type="http://schemas.openxmlformats.org/officeDocument/2006/relationships/image" Target="../media/image54.svg"/><Relationship Id="rId5" Type="http://schemas.openxmlformats.org/officeDocument/2006/relationships/image" Target="../media/image48.svg"/><Relationship Id="rId10" Type="http://schemas.openxmlformats.org/officeDocument/2006/relationships/image" Target="../media/image53.png"/><Relationship Id="rId4" Type="http://schemas.openxmlformats.org/officeDocument/2006/relationships/image" Target="../media/image47.png"/><Relationship Id="rId9" Type="http://schemas.openxmlformats.org/officeDocument/2006/relationships/image" Target="../media/image52.svg"/></Relationships>
</file>

<file path=ppt/slides/_rels/slide16.xml.rels><?xml version="1.0" encoding="UTF-8" standalone="yes"?>
<Relationships xmlns="http://schemas.openxmlformats.org/package/2006/relationships"><Relationship Id="rId2" Type="http://schemas.openxmlformats.org/officeDocument/2006/relationships/hyperlink" Target="https://librarysearch.uwtsd.ac.uk/discovery/search?query=any,contains,(challenges%20in%20documentary%20filmmaking)%20OR%20(documentary%20production%20obstacles)%20OR%20(issues%20faced%20by%20documentary%20filmmakers)%20OR%20(barriers%20to%20effective%20documentary%20storytelling)%20OR%20(documentary%20filmmaking%20difficulties)%20OR%20(obstacles%20in%20documentary%20production)%20OR%20(issues%20faced%20by%20documentary%20filmmakers)%20OR%20(challenges%20encountered%20in%20creating%20documentaries)%20OR%20(barriers%20to%20successful%20documentary%20filmmaking)%20OR%20(difficulties%20in%20the%20documentary%20filmmaking%20process)%20OR%20(challenges%20in%20documentary%20filmmaking)&amp;tab=Everything&amp;search_scope=Search_ELEC&amp;vid=44WHELF_UWTSD:44WHELF_UWTSD_VU1&amp;lang=en&amp;offset=0&amp;pcAvailability=true&amp;isRAsearch=true" TargetMode="Externa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search?query=any,contains,(challenges%20in%20documentary%20filmmaking)%20OR%20(documentary%20production%20obstacles)%20OR%20(issues%20faced%20by%20documentary%20filmmakers)%20OR%20(barriers%20to%20effective%20documentary%20storytelling)%20OR%20(documentary%20filmmaking%20difficulties)%20OR%20(obstacles%20in%20documentary%20production)%20OR%20(issues%20faced%20by%20documentary%20filmmakers)%20OR%20(challenges%20encountered%20in%20creating%20documentaries)%20OR%20(barriers%20to%20successful%20documentary%20filmmaking)%20OR%20(difficulties%20in%20the%20documentary%20filmmaking%20process)%20OR%20(challenges%20in%20documentary%20filmmaking)&amp;tab=Everything&amp;search_scope=Search_ELEC&amp;vid=44WHELF_UWTSD:44WHELF_UWTSD_VU1&amp;facet=tlevel,include,online_resources&amp;lang=en&amp;mode=advanced&amp;offset=0&amp;pcAvailability=true&amp;isRAsearch=true"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57.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60.png"/><Relationship Id="rId4" Type="http://schemas.openxmlformats.org/officeDocument/2006/relationships/image" Target="../media/image59.png"/></Relationships>
</file>

<file path=ppt/slides/_rels/slide2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10.xml"/><Relationship Id="rId4" Type="http://schemas.openxmlformats.org/officeDocument/2006/relationships/image" Target="../media/image63.svg"/></Relationships>
</file>

<file path=ppt/slides/_rels/slide2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1.png"/><Relationship Id="rId1" Type="http://schemas.openxmlformats.org/officeDocument/2006/relationships/slideLayout" Target="../slideLayouts/slideLayout10.xml"/><Relationship Id="rId4" Type="http://schemas.openxmlformats.org/officeDocument/2006/relationships/image" Target="../media/image65.svg"/></Relationships>
</file>

<file path=ppt/slides/_rels/slide2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0.xml"/><Relationship Id="rId4"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5" Type="http://schemas.openxmlformats.org/officeDocument/2006/relationships/image" Target="../media/image75.png"/><Relationship Id="rId4" Type="http://schemas.openxmlformats.org/officeDocument/2006/relationships/image" Target="../media/image74.png"/></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hyperlink" Target="https://browzine.com/libraries/1422/subjects?query=construction&amp;sort=title" TargetMode="Externa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dirty="0"/>
              <a:t>Adventure Filmmaking</a:t>
            </a:r>
          </a:p>
          <a:p>
            <a:r>
              <a:rPr lang="en-GB" dirty="0"/>
              <a:t>Emily Wild </a:t>
            </a:r>
          </a:p>
          <a:p>
            <a:r>
              <a:rPr lang="en-GB" dirty="0"/>
              <a:t>2025</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Library 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857790"/>
            <a:ext cx="9605108" cy="1815882"/>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use the library as part of your studies.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access specialist Art and Film resources.</a:t>
            </a:r>
          </a:p>
        </p:txBody>
      </p:sp>
    </p:spTree>
    <p:extLst>
      <p:ext uri="{BB962C8B-B14F-4D97-AF65-F5344CB8AC3E}">
        <p14:creationId xmlns:p14="http://schemas.microsoft.com/office/powerpoint/2010/main" val="3090104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8222878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sp>
        <p:nvSpPr>
          <p:cNvPr id="22" name="TextBox 21">
            <a:extLst>
              <a:ext uri="{FF2B5EF4-FFF2-40B4-BE49-F238E27FC236}">
                <a16:creationId xmlns:a16="http://schemas.microsoft.com/office/drawing/2014/main" id="{889170E5-D4E5-6B6B-0B81-E9BFB3356D5B}"/>
              </a:ext>
            </a:extLst>
          </p:cNvPr>
          <p:cNvSpPr txBox="1"/>
          <p:nvPr/>
        </p:nvSpPr>
        <p:spPr>
          <a:xfrm>
            <a:off x="7569317" y="1907458"/>
            <a:ext cx="3980652" cy="2862322"/>
          </a:xfrm>
          <a:prstGeom prst="rect">
            <a:avLst/>
          </a:prstGeom>
          <a:noFill/>
        </p:spPr>
        <p:txBody>
          <a:bodyPr wrap="square" rtlCol="0">
            <a:spAutoFit/>
          </a:bodyPr>
          <a:lstStyle/>
          <a:p>
            <a:r>
              <a:rPr lang="en-GB" sz="2000" i="0" dirty="0">
                <a:solidFill>
                  <a:srgbClr val="424242"/>
                </a:solidFill>
                <a:effectLst/>
              </a:rPr>
              <a:t>On the library website, you’ll find all the services and support available to help you.</a:t>
            </a:r>
          </a:p>
          <a:p>
            <a:br>
              <a:rPr lang="en-GB" sz="2000" dirty="0"/>
            </a:br>
            <a:r>
              <a:rPr lang="en-GB" sz="2000" i="0" dirty="0">
                <a:solidFill>
                  <a:srgbClr val="424242"/>
                </a:solidFill>
                <a:effectLst/>
              </a:rPr>
              <a:t>To get started, click on ‘Getting Started Guides’ to explore subject-specific guides that show you where to find useful information and support for your course.</a:t>
            </a:r>
            <a:endParaRPr lang="en-GB" sz="2000" dirty="0">
              <a:cs typeface="Calibri Light" panose="020F0302020204030204" pitchFamily="34" charset="0"/>
            </a:endParaRPr>
          </a:p>
        </p:txBody>
      </p:sp>
      <p:pic>
        <p:nvPicPr>
          <p:cNvPr id="8" name="Picture 7">
            <a:extLst>
              <a:ext uri="{FF2B5EF4-FFF2-40B4-BE49-F238E27FC236}">
                <a16:creationId xmlns:a16="http://schemas.microsoft.com/office/drawing/2014/main" id="{A64B0B87-11AB-82CE-E8D1-560D915D6D82}"/>
              </a:ext>
            </a:extLst>
          </p:cNvPr>
          <p:cNvPicPr>
            <a:picLocks noChangeAspect="1"/>
          </p:cNvPicPr>
          <p:nvPr/>
        </p:nvPicPr>
        <p:blipFill>
          <a:blip r:embed="rId3"/>
          <a:srcRect l="29423" t="12741" r="29808" b="8042"/>
          <a:stretch/>
        </p:blipFill>
        <p:spPr>
          <a:xfrm>
            <a:off x="698242" y="1907458"/>
            <a:ext cx="6719476" cy="3633359"/>
          </a:xfrm>
          <a:prstGeom prst="rect">
            <a:avLst/>
          </a:prstGeom>
        </p:spPr>
      </p:pic>
    </p:spTree>
    <p:extLst>
      <p:ext uri="{BB962C8B-B14F-4D97-AF65-F5344CB8AC3E}">
        <p14:creationId xmlns:p14="http://schemas.microsoft.com/office/powerpoint/2010/main" val="2226450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sp>
        <p:nvSpPr>
          <p:cNvPr id="21" name="TextBox 20">
            <a:extLst>
              <a:ext uri="{FF2B5EF4-FFF2-40B4-BE49-F238E27FC236}">
                <a16:creationId xmlns:a16="http://schemas.microsoft.com/office/drawing/2014/main" id="{1F957F5F-3AC0-A666-FE1A-77C57C348A81}"/>
              </a:ext>
            </a:extLst>
          </p:cNvPr>
          <p:cNvSpPr txBox="1"/>
          <p:nvPr/>
        </p:nvSpPr>
        <p:spPr>
          <a:xfrm>
            <a:off x="374074" y="5404127"/>
            <a:ext cx="3126318"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0D952045-5D02-D8AA-4066-483625542571}"/>
              </a:ext>
            </a:extLst>
          </p:cNvPr>
          <p:cNvPicPr>
            <a:picLocks noChangeAspect="1"/>
          </p:cNvPicPr>
          <p:nvPr/>
        </p:nvPicPr>
        <p:blipFill>
          <a:blip r:embed="rId3"/>
          <a:srcRect l="29448" t="12482" r="29816" b="10616"/>
          <a:stretch>
            <a:fillRect/>
          </a:stretch>
        </p:blipFill>
        <p:spPr>
          <a:xfrm>
            <a:off x="374074" y="1872218"/>
            <a:ext cx="5926827" cy="3113563"/>
          </a:xfrm>
          <a:prstGeom prst="rect">
            <a:avLst/>
          </a:prstGeom>
        </p:spPr>
      </p:pic>
      <p:sp>
        <p:nvSpPr>
          <p:cNvPr id="4" name="TextBox 3">
            <a:extLst>
              <a:ext uri="{FF2B5EF4-FFF2-40B4-BE49-F238E27FC236}">
                <a16:creationId xmlns:a16="http://schemas.microsoft.com/office/drawing/2014/main" id="{FFB3AFA7-9917-BDE6-D8CB-06C15E79BB26}"/>
              </a:ext>
            </a:extLst>
          </p:cNvPr>
          <p:cNvSpPr txBox="1"/>
          <p:nvPr/>
        </p:nvSpPr>
        <p:spPr>
          <a:xfrm>
            <a:off x="6463323" y="1337805"/>
            <a:ext cx="5354603" cy="4701287"/>
          </a:xfrm>
          <a:prstGeom prst="rect">
            <a:avLst/>
          </a:prstGeom>
          <a:noFill/>
        </p:spPr>
        <p:txBody>
          <a:bodyPr wrap="square" rtlCol="0">
            <a:spAutoFit/>
          </a:bodyPr>
          <a:lstStyle/>
          <a:p>
            <a:pPr algn="l">
              <a:spcBef>
                <a:spcPts val="600"/>
              </a:spcBef>
              <a:spcAft>
                <a:spcPts val="300"/>
              </a:spcAft>
              <a:buNone/>
            </a:pPr>
            <a:r>
              <a:rPr lang="en-GB" i="0" dirty="0">
                <a:solidFill>
                  <a:srgbClr val="424242"/>
                </a:solidFill>
                <a:effectLst/>
              </a:rPr>
              <a:t>Once you’ve chosen your subject, you’ll get access to everything you need, including:</a:t>
            </a:r>
          </a:p>
          <a:p>
            <a:pPr algn="l">
              <a:spcBef>
                <a:spcPts val="600"/>
              </a:spcBef>
              <a:spcAft>
                <a:spcPts val="300"/>
              </a:spcAft>
              <a:buNone/>
            </a:pPr>
            <a:endParaRPr lang="en-GB" i="0" dirty="0">
              <a:solidFill>
                <a:srgbClr val="424242"/>
              </a:solidFill>
              <a:effectLst/>
            </a:endParaRPr>
          </a:p>
          <a:p>
            <a:pPr algn="l">
              <a:spcBef>
                <a:spcPts val="300"/>
              </a:spcBef>
              <a:spcAft>
                <a:spcPts val="300"/>
              </a:spcAft>
              <a:buFont typeface="Arial" panose="020B0604020202020204" pitchFamily="34" charset="0"/>
              <a:buChar char="•"/>
            </a:pPr>
            <a:r>
              <a:rPr lang="en-GB" i="0" dirty="0">
                <a:solidFill>
                  <a:srgbClr val="424242"/>
                </a:solidFill>
                <a:effectLst/>
              </a:rPr>
              <a:t>Your library account</a:t>
            </a:r>
          </a:p>
          <a:p>
            <a:pPr algn="l">
              <a:spcBef>
                <a:spcPts val="300"/>
              </a:spcBef>
              <a:spcAft>
                <a:spcPts val="300"/>
              </a:spcAft>
              <a:buFont typeface="Arial" panose="020B0604020202020204" pitchFamily="34" charset="0"/>
              <a:buChar char="•"/>
            </a:pPr>
            <a:r>
              <a:rPr lang="en-GB" i="0" dirty="0">
                <a:solidFill>
                  <a:srgbClr val="424242"/>
                </a:solidFill>
                <a:effectLst/>
              </a:rPr>
              <a:t>Essential reading lists</a:t>
            </a:r>
          </a:p>
          <a:p>
            <a:pPr algn="l">
              <a:spcBef>
                <a:spcPts val="300"/>
              </a:spcBef>
              <a:spcAft>
                <a:spcPts val="300"/>
              </a:spcAft>
              <a:buFont typeface="Arial" panose="020B0604020202020204" pitchFamily="34" charset="0"/>
              <a:buChar char="•"/>
            </a:pPr>
            <a:r>
              <a:rPr lang="en-GB" i="0" dirty="0">
                <a:solidFill>
                  <a:srgbClr val="424242"/>
                </a:solidFill>
                <a:effectLst/>
              </a:rPr>
              <a:t>Digital skills support</a:t>
            </a:r>
          </a:p>
          <a:p>
            <a:pPr algn="l">
              <a:spcBef>
                <a:spcPts val="300"/>
              </a:spcBef>
              <a:spcAft>
                <a:spcPts val="300"/>
              </a:spcAft>
              <a:buFont typeface="Arial" panose="020B0604020202020204" pitchFamily="34" charset="0"/>
              <a:buChar char="•"/>
            </a:pPr>
            <a:r>
              <a:rPr lang="en-GB" i="0" dirty="0">
                <a:solidFill>
                  <a:srgbClr val="424242"/>
                </a:solidFill>
                <a:effectLst/>
              </a:rPr>
              <a:t>Referencing guides</a:t>
            </a:r>
          </a:p>
          <a:p>
            <a:pPr algn="l">
              <a:spcBef>
                <a:spcPts val="300"/>
              </a:spcBef>
              <a:spcAft>
                <a:spcPts val="300"/>
              </a:spcAft>
            </a:pPr>
            <a:endParaRPr lang="en-GB" i="0" dirty="0">
              <a:solidFill>
                <a:srgbClr val="424242"/>
              </a:solidFill>
              <a:effectLst/>
            </a:endParaRPr>
          </a:p>
          <a:p>
            <a:pPr algn="l">
              <a:spcBef>
                <a:spcPts val="600"/>
              </a:spcBef>
              <a:spcAft>
                <a:spcPts val="300"/>
              </a:spcAft>
            </a:pPr>
            <a:r>
              <a:rPr lang="en-GB" i="0" dirty="0">
                <a:solidFill>
                  <a:srgbClr val="424242"/>
                </a:solidFill>
                <a:effectLst/>
              </a:rPr>
              <a:t>You can also explore books, journals, and other resources tailored to your subject.</a:t>
            </a:r>
          </a:p>
          <a:p>
            <a:pPr algn="l">
              <a:spcBef>
                <a:spcPts val="600"/>
              </a:spcBef>
              <a:spcAft>
                <a:spcPts val="300"/>
              </a:spcAft>
            </a:pPr>
            <a:br>
              <a:rPr lang="en-GB" i="0" dirty="0">
                <a:solidFill>
                  <a:srgbClr val="424242"/>
                </a:solidFill>
                <a:effectLst/>
              </a:rPr>
            </a:br>
            <a:r>
              <a:rPr lang="en-GB" i="0" dirty="0">
                <a:solidFill>
                  <a:srgbClr val="424242"/>
                </a:solidFill>
                <a:effectLst/>
              </a:rPr>
              <a:t>Need help? You’ll find contact details for your Academic Liaison Librarian and Digital Skills Advisors—they’re here to support you throughout your studies.</a:t>
            </a:r>
          </a:p>
        </p:txBody>
      </p:sp>
    </p:spTree>
    <p:extLst>
      <p:ext uri="{BB962C8B-B14F-4D97-AF65-F5344CB8AC3E}">
        <p14:creationId xmlns:p14="http://schemas.microsoft.com/office/powerpoint/2010/main" val="3631409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484554" y="1613006"/>
            <a:ext cx="4400391" cy="3946767"/>
          </a:xfrm>
        </p:spPr>
        <p:txBody>
          <a:bodyPr>
            <a:noAutofit/>
          </a:bodyPr>
          <a:lstStyle/>
          <a:p>
            <a:pPr marL="0" indent="0">
              <a:buNone/>
            </a:pPr>
            <a:r>
              <a:rPr lang="en-GB" sz="1800" dirty="0"/>
              <a:t>Your lecturers have already picked out the key books, articles, and materials you’ll need—</a:t>
            </a:r>
            <a:br>
              <a:rPr lang="en-GB" sz="1800" dirty="0"/>
            </a:br>
            <a:r>
              <a:rPr lang="en-GB" sz="1800" dirty="0"/>
              <a:t>and they’re all in one place: </a:t>
            </a:r>
          </a:p>
          <a:p>
            <a:pPr marL="0" indent="0">
              <a:buNone/>
            </a:pPr>
            <a:endParaRPr lang="en-GB" sz="1800" dirty="0"/>
          </a:p>
          <a:p>
            <a:pPr marL="0" indent="0">
              <a:buNone/>
            </a:pPr>
            <a:r>
              <a:rPr lang="en-GB" sz="1800" dirty="0"/>
              <a:t>🧭 </a:t>
            </a:r>
            <a:r>
              <a:rPr lang="en-GB" sz="1800" b="1" dirty="0"/>
              <a:t>Where to Find Them:</a:t>
            </a:r>
            <a:endParaRPr lang="en-GB" sz="1800" dirty="0"/>
          </a:p>
          <a:p>
            <a:pPr marL="0" indent="0">
              <a:buNone/>
            </a:pPr>
            <a:r>
              <a:rPr lang="en-GB" sz="1800" dirty="0"/>
              <a:t>On your </a:t>
            </a:r>
            <a:r>
              <a:rPr lang="en-GB" sz="1800" b="1" dirty="0"/>
              <a:t>Moodle course pages.</a:t>
            </a:r>
            <a:endParaRPr lang="en-GB" sz="1800" dirty="0"/>
          </a:p>
          <a:p>
            <a:pPr marL="0" indent="0">
              <a:buNone/>
            </a:pPr>
            <a:r>
              <a:rPr lang="en-GB" sz="1800" dirty="0"/>
              <a:t>Or through the </a:t>
            </a:r>
            <a:r>
              <a:rPr lang="en-GB" sz="1800" b="1" dirty="0"/>
              <a:t>Library website.</a:t>
            </a:r>
          </a:p>
          <a:p>
            <a:pPr marL="0" indent="0">
              <a:buNone/>
            </a:pPr>
            <a:endParaRPr lang="en-GB" sz="1800" dirty="0"/>
          </a:p>
          <a:p>
            <a:pPr marL="0" indent="0">
              <a:buNone/>
            </a:pPr>
            <a:r>
              <a:rPr lang="en-GB" sz="1800" dirty="0"/>
              <a:t>✅ All managed by the library to make your life easier!</a:t>
            </a:r>
            <a:br>
              <a:rPr lang="en-GB" sz="1800" dirty="0"/>
            </a:br>
            <a:endParaRPr lang="en-GB" sz="1800"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6" name="Picture 5">
            <a:extLst>
              <a:ext uri="{FF2B5EF4-FFF2-40B4-BE49-F238E27FC236}">
                <a16:creationId xmlns:a16="http://schemas.microsoft.com/office/drawing/2014/main" id="{A56DF715-7B50-8B87-4987-44BCA5688B28}"/>
              </a:ext>
            </a:extLst>
          </p:cNvPr>
          <p:cNvPicPr>
            <a:picLocks noChangeAspect="1"/>
          </p:cNvPicPr>
          <p:nvPr/>
        </p:nvPicPr>
        <p:blipFill>
          <a:blip r:embed="rId3"/>
          <a:srcRect l="29359" t="12281" r="29359" b="5368"/>
          <a:stretch>
            <a:fillRect/>
          </a:stretch>
        </p:blipFill>
        <p:spPr>
          <a:xfrm>
            <a:off x="4884945" y="1613006"/>
            <a:ext cx="6822501" cy="3787425"/>
          </a:xfrm>
          <a:prstGeom prst="rect">
            <a:avLst/>
          </a:prstGeom>
        </p:spPr>
      </p:pic>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Why use them?</a:t>
            </a:r>
          </a:p>
        </p:txBody>
      </p:sp>
      <p:pic>
        <p:nvPicPr>
          <p:cNvPr id="8" name="Picture 7">
            <a:extLst>
              <a:ext uri="{FF2B5EF4-FFF2-40B4-BE49-F238E27FC236}">
                <a16:creationId xmlns:a16="http://schemas.microsoft.com/office/drawing/2014/main" id="{DA21E3D2-AD66-9EB0-734A-C4B975F4770A}"/>
              </a:ext>
            </a:extLst>
          </p:cNvPr>
          <p:cNvPicPr>
            <a:picLocks noChangeAspect="1"/>
          </p:cNvPicPr>
          <p:nvPr/>
        </p:nvPicPr>
        <p:blipFill>
          <a:blip r:embed="rId2"/>
          <a:srcRect l="29290" t="12766" r="29421" b="5530"/>
          <a:stretch>
            <a:fillRect/>
          </a:stretch>
        </p:blipFill>
        <p:spPr>
          <a:xfrm>
            <a:off x="470333" y="1883508"/>
            <a:ext cx="6415020" cy="3532554"/>
          </a:xfrm>
          <a:prstGeom prst="rect">
            <a:avLst/>
          </a:prstGeom>
        </p:spPr>
      </p:pic>
      <p:sp>
        <p:nvSpPr>
          <p:cNvPr id="9" name="TextBox 8">
            <a:extLst>
              <a:ext uri="{FF2B5EF4-FFF2-40B4-BE49-F238E27FC236}">
                <a16:creationId xmlns:a16="http://schemas.microsoft.com/office/drawing/2014/main" id="{A7374E2D-76BE-00B4-F876-4B467D9D054A}"/>
              </a:ext>
            </a:extLst>
          </p:cNvPr>
          <p:cNvSpPr txBox="1"/>
          <p:nvPr/>
        </p:nvSpPr>
        <p:spPr>
          <a:xfrm>
            <a:off x="7072923" y="1997839"/>
            <a:ext cx="4876799" cy="3139321"/>
          </a:xfrm>
          <a:prstGeom prst="rect">
            <a:avLst/>
          </a:prstGeom>
          <a:noFill/>
        </p:spPr>
        <p:txBody>
          <a:bodyPr wrap="square" rtlCol="0">
            <a:spAutoFit/>
          </a:bodyPr>
          <a:lstStyle/>
          <a:p>
            <a:r>
              <a:rPr lang="en-GB" dirty="0"/>
              <a:t>🎯 </a:t>
            </a:r>
            <a:r>
              <a:rPr lang="en-GB" b="1" dirty="0"/>
              <a:t>Focused Reading</a:t>
            </a:r>
            <a:r>
              <a:rPr lang="en-GB" dirty="0"/>
              <a:t>: Your lecturers have picked out the most important resources—clearly marked as </a:t>
            </a:r>
            <a:r>
              <a:rPr lang="en-GB" b="1" dirty="0"/>
              <a:t>Essential</a:t>
            </a:r>
            <a:r>
              <a:rPr lang="en-GB" dirty="0"/>
              <a:t> or </a:t>
            </a:r>
            <a:r>
              <a:rPr lang="en-GB" b="1" dirty="0"/>
              <a:t>Further Reading</a:t>
            </a:r>
            <a:r>
              <a:rPr lang="en-GB" dirty="0"/>
              <a:t>.</a:t>
            </a:r>
          </a:p>
          <a:p>
            <a:endParaRPr lang="en-GB" dirty="0"/>
          </a:p>
          <a:p>
            <a:r>
              <a:rPr lang="en-GB" dirty="0"/>
              <a:t>🔗 </a:t>
            </a:r>
            <a:r>
              <a:rPr lang="en-GB" b="1" dirty="0"/>
              <a:t>Easy Access</a:t>
            </a:r>
            <a:r>
              <a:rPr lang="en-GB" dirty="0"/>
              <a:t>: Click straight through to online content or check availability for printed items.</a:t>
            </a:r>
          </a:p>
          <a:p>
            <a:endParaRPr lang="en-GB" dirty="0"/>
          </a:p>
          <a:p>
            <a:r>
              <a:rPr lang="en-GB" dirty="0"/>
              <a:t>⭐ </a:t>
            </a:r>
            <a:r>
              <a:rPr lang="en-GB" b="1" dirty="0"/>
              <a:t>Stay Organised</a:t>
            </a:r>
            <a:r>
              <a:rPr lang="en-GB" dirty="0"/>
              <a:t>: Save your favourite resources, build your own list, and keep track of everything you’ll need for your assignments and reference lists.</a:t>
            </a:r>
          </a:p>
        </p:txBody>
      </p:sp>
    </p:spTree>
    <p:extLst>
      <p:ext uri="{BB962C8B-B14F-4D97-AF65-F5344CB8AC3E}">
        <p14:creationId xmlns:p14="http://schemas.microsoft.com/office/powerpoint/2010/main" val="394091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dirty="0">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465046" y="2302989"/>
            <a:ext cx="5095630" cy="2693045"/>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 Programme</a:t>
            </a:r>
            <a:r>
              <a:rPr lang="en-GB" dirty="0"/>
              <a:t>.</a:t>
            </a:r>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3"/>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3820367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647403407"/>
              </p:ext>
            </p:extLst>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2898129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029795" y="3410916"/>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634093" y="5148354"/>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349779" y="4789321"/>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183547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071132" y="560179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25" name="Picture 24">
            <a:extLst>
              <a:ext uri="{FF2B5EF4-FFF2-40B4-BE49-F238E27FC236}">
                <a16:creationId xmlns:a16="http://schemas.microsoft.com/office/drawing/2014/main" id="{541262AD-CC2C-00C2-446E-1CD60940D488}"/>
              </a:ext>
            </a:extLst>
          </p:cNvPr>
          <p:cNvPicPr>
            <a:picLocks noChangeAspect="1"/>
          </p:cNvPicPr>
          <p:nvPr/>
        </p:nvPicPr>
        <p:blipFill>
          <a:blip r:embed="rId3"/>
          <a:srcRect l="28638" t="24929" r="38893" b="70068"/>
          <a:stretch>
            <a:fillRect/>
          </a:stretch>
        </p:blipFill>
        <p:spPr>
          <a:xfrm>
            <a:off x="2940316" y="1488650"/>
            <a:ext cx="6816934" cy="700299"/>
          </a:xfrm>
          <a:prstGeom prst="rect">
            <a:avLst/>
          </a:prstGeom>
        </p:spPr>
      </p:pic>
      <p:pic>
        <p:nvPicPr>
          <p:cNvPr id="27" name="Picture 26">
            <a:extLst>
              <a:ext uri="{FF2B5EF4-FFF2-40B4-BE49-F238E27FC236}">
                <a16:creationId xmlns:a16="http://schemas.microsoft.com/office/drawing/2014/main" id="{90A533BD-1041-E714-C296-1D2D7204271F}"/>
              </a:ext>
            </a:extLst>
          </p:cNvPr>
          <p:cNvPicPr>
            <a:picLocks noChangeAspect="1"/>
          </p:cNvPicPr>
          <p:nvPr/>
        </p:nvPicPr>
        <p:blipFill>
          <a:blip r:embed="rId3"/>
          <a:srcRect l="28372" t="35308" r="6105" b="44511"/>
          <a:stretch>
            <a:fillRect/>
          </a:stretch>
        </p:blipFill>
        <p:spPr>
          <a:xfrm>
            <a:off x="2386701" y="2466258"/>
            <a:ext cx="8529867" cy="1751511"/>
          </a:xfrm>
          <a:prstGeom prst="rect">
            <a:avLst/>
          </a:prstGeom>
        </p:spPr>
      </p:pic>
      <p:pic>
        <p:nvPicPr>
          <p:cNvPr id="31" name="Picture 30">
            <a:extLst>
              <a:ext uri="{FF2B5EF4-FFF2-40B4-BE49-F238E27FC236}">
                <a16:creationId xmlns:a16="http://schemas.microsoft.com/office/drawing/2014/main" id="{E3D5F4BD-B24A-8EB3-C7AA-DC14348FE2AB}"/>
              </a:ext>
            </a:extLst>
          </p:cNvPr>
          <p:cNvPicPr>
            <a:picLocks noChangeAspect="1"/>
          </p:cNvPicPr>
          <p:nvPr/>
        </p:nvPicPr>
        <p:blipFill>
          <a:blip r:embed="rId4"/>
          <a:srcRect l="27946" t="55649" r="29099" b="18317"/>
          <a:stretch>
            <a:fillRect/>
          </a:stretch>
        </p:blipFill>
        <p:spPr>
          <a:xfrm>
            <a:off x="2386701" y="4358893"/>
            <a:ext cx="4418687" cy="1785411"/>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799370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8" y="1976605"/>
            <a:ext cx="6012043" cy="3477875"/>
          </a:xfrm>
          <a:prstGeom prst="rect">
            <a:avLst/>
          </a:prstGeom>
          <a:noFill/>
        </p:spPr>
        <p:txBody>
          <a:bodyPr wrap="square" rtlCol="0">
            <a:spAutoFit/>
          </a:bodyPr>
          <a:lstStyle/>
          <a:p>
            <a:r>
              <a:rPr lang="en-GB" sz="2000" dirty="0"/>
              <a:t>(challenges in documentary filmmaking) OR (documentary production obstacles) OR </a:t>
            </a:r>
          </a:p>
          <a:p>
            <a:r>
              <a:rPr lang="en-GB" sz="2000" dirty="0"/>
              <a:t>(issues faced by documentary filmmakers) OR </a:t>
            </a:r>
          </a:p>
          <a:p>
            <a:r>
              <a:rPr lang="en-GB" sz="2000" dirty="0"/>
              <a:t>(barriers to effective documentary storytelling) OR (documentary filmmaking difficulties) OR </a:t>
            </a:r>
          </a:p>
          <a:p>
            <a:r>
              <a:rPr lang="en-GB" sz="2000" dirty="0"/>
              <a:t>(obstacles in documentary production) OR </a:t>
            </a:r>
          </a:p>
          <a:p>
            <a:r>
              <a:rPr lang="en-GB" sz="2000" dirty="0"/>
              <a:t>(issues faced by documentary filmmakers) OR </a:t>
            </a:r>
          </a:p>
          <a:p>
            <a:r>
              <a:rPr lang="en-GB" sz="2000" dirty="0"/>
              <a:t>(challenges encountered in creating documentaries) OR (barriers to successful documentary filmmaking) OR (difficulties in the documentary filmmaking process) OR (challenges in documentary filmmaking)</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ea typeface="Calibri Light"/>
                <a:cs typeface="Calibri Light"/>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CCD56D49-6CFE-FFFE-FDBC-C33DB9E24F7D}"/>
              </a:ext>
            </a:extLst>
          </p:cNvPr>
          <p:cNvPicPr>
            <a:picLocks noChangeAspect="1"/>
          </p:cNvPicPr>
          <p:nvPr/>
        </p:nvPicPr>
        <p:blipFill>
          <a:blip r:embed="rId3"/>
          <a:srcRect l="2504" t="11656" r="19146" b="7784"/>
          <a:stretch>
            <a:fillRect/>
          </a:stretch>
        </p:blipFill>
        <p:spPr>
          <a:xfrm>
            <a:off x="5359110" y="1493428"/>
            <a:ext cx="6384385" cy="4376253"/>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38036" y="252284"/>
            <a:ext cx="11055724" cy="1003916"/>
          </a:xfrm>
        </p:spPr>
        <p:txBody>
          <a:bodyPr anchor="b">
            <a:normAutofit/>
          </a:bodyPr>
          <a:lstStyle/>
          <a:p>
            <a:r>
              <a:rPr lang="en-GB" dirty="0">
                <a:cs typeface="Lucida Sans Unicode" panose="020B0602030504020204" pitchFamily="34" charset="0"/>
              </a:rPr>
              <a:t>Make the most of the Library Catalogue</a:t>
            </a:r>
          </a:p>
        </p:txBody>
      </p:sp>
      <p:pic>
        <p:nvPicPr>
          <p:cNvPr id="5" name="Picture 4">
            <a:extLst>
              <a:ext uri="{FF2B5EF4-FFF2-40B4-BE49-F238E27FC236}">
                <a16:creationId xmlns:a16="http://schemas.microsoft.com/office/drawing/2014/main" id="{8345B7CE-05F5-DFB4-5729-9B6D3F93C219}"/>
              </a:ext>
            </a:extLst>
          </p:cNvPr>
          <p:cNvPicPr>
            <a:picLocks noChangeAspect="1"/>
          </p:cNvPicPr>
          <p:nvPr/>
        </p:nvPicPr>
        <p:blipFill>
          <a:blip r:embed="rId2"/>
          <a:srcRect l="633" t="12678" r="227" b="5592"/>
          <a:stretch>
            <a:fillRect/>
          </a:stretch>
        </p:blipFill>
        <p:spPr>
          <a:xfrm>
            <a:off x="4717568" y="1801423"/>
            <a:ext cx="6956703" cy="3828179"/>
          </a:xfrm>
          <a:prstGeom prst="rect">
            <a:avLst/>
          </a:prstGeom>
          <a:noFill/>
          <a:ln>
            <a:noFill/>
          </a:ln>
        </p:spPr>
      </p:pic>
      <p:sp>
        <p:nvSpPr>
          <p:cNvPr id="7" name="TextBox 6">
            <a:extLst>
              <a:ext uri="{FF2B5EF4-FFF2-40B4-BE49-F238E27FC236}">
                <a16:creationId xmlns:a16="http://schemas.microsoft.com/office/drawing/2014/main" id="{6F4B23E3-C28A-66B6-3D72-4D9ED7C68B02}"/>
              </a:ext>
            </a:extLst>
          </p:cNvPr>
          <p:cNvSpPr txBox="1"/>
          <p:nvPr/>
        </p:nvSpPr>
        <p:spPr>
          <a:xfrm>
            <a:off x="298709" y="2151852"/>
            <a:ext cx="4629193" cy="3554819"/>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new research.</a:t>
            </a: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3"/>
              </a:rPr>
              <a:t>Library search</a:t>
            </a:r>
            <a:endParaRPr lang="en-GB" sz="2000" i="0" dirty="0">
              <a:solidFill>
                <a:srgbClr val="424242"/>
              </a:solidFill>
              <a:effectLst/>
            </a:endParaRPr>
          </a:p>
        </p:txBody>
      </p:sp>
    </p:spTree>
    <p:extLst>
      <p:ext uri="{BB962C8B-B14F-4D97-AF65-F5344CB8AC3E}">
        <p14:creationId xmlns:p14="http://schemas.microsoft.com/office/powerpoint/2010/main" val="3006239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36764" y="1565364"/>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2053" r="5684" b="18150"/>
          <a:stretch>
            <a:fillRect/>
          </a:stretch>
        </p:blipFill>
        <p:spPr>
          <a:xfrm>
            <a:off x="9696887" y="1423617"/>
            <a:ext cx="2126080" cy="4749287"/>
          </a:xfrm>
          <a:prstGeom prst="rect">
            <a:avLst/>
          </a:prstGeom>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p:spPr>
      </p:pic>
    </p:spTree>
    <p:extLst>
      <p:ext uri="{BB962C8B-B14F-4D97-AF65-F5344CB8AC3E}">
        <p14:creationId xmlns:p14="http://schemas.microsoft.com/office/powerpoint/2010/main" val="332972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p:spPr>
      </p:pic>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92914" y="2134222"/>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p:spPr>
      </p:pic>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2856" y="2041805"/>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pPr marL="0" indent="0">
              <a:buNone/>
            </a:pPr>
            <a:r>
              <a:rPr lang="en-GB" sz="1800" dirty="0"/>
              <a:t>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1787405"/>
            <a:ext cx="6251277" cy="3582839"/>
          </a:xfrm>
          <a:prstGeom prst="rect">
            <a:avLst/>
          </a:prstGeom>
          <a:effectLst/>
        </p:spPr>
      </p:pic>
    </p:spTree>
    <p:extLst>
      <p:ext uri="{BB962C8B-B14F-4D97-AF65-F5344CB8AC3E}">
        <p14:creationId xmlns:p14="http://schemas.microsoft.com/office/powerpoint/2010/main" val="34941400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 action="ppaction://noaction"/>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09563" y="1971161"/>
            <a:ext cx="4474653" cy="4241717"/>
          </a:xfrm>
        </p:spPr>
        <p:txBody>
          <a:bodyPr>
            <a:normAutofit/>
          </a:bodyPr>
          <a:lstStyle/>
          <a:p>
            <a:pPr algn="l">
              <a:buFont typeface="Arial" panose="020B0604020202020204" pitchFamily="34" charset="0"/>
              <a:buChar char="•"/>
            </a:pPr>
            <a:r>
              <a:rPr lang="en-GB" sz="1900" b="0" i="0" dirty="0">
                <a:solidFill>
                  <a:srgbClr val="3A3A3A"/>
                </a:solidFill>
                <a:effectLst/>
              </a:rPr>
              <a:t>Searchable database of digital images and associated catalog</a:t>
            </a:r>
            <a:r>
              <a:rPr lang="en-GB" sz="1900" dirty="0">
                <a:solidFill>
                  <a:srgbClr val="3A3A3A"/>
                </a:solidFill>
              </a:rPr>
              <a:t>ue</a:t>
            </a:r>
            <a:r>
              <a:rPr lang="en-GB" sz="1900" b="0" i="0" dirty="0">
                <a:solidFill>
                  <a:srgbClr val="3A3A3A"/>
                </a:solidFill>
                <a:effectLst/>
              </a:rPr>
              <a:t> data.</a:t>
            </a:r>
          </a:p>
          <a:p>
            <a:pPr algn="l">
              <a:buFont typeface="Arial" panose="020B0604020202020204" pitchFamily="34" charset="0"/>
              <a:buChar char="•"/>
            </a:pPr>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1856204"/>
            <a:ext cx="6520913" cy="3419926"/>
          </a:xfrm>
          <a:prstGeom prst="rect">
            <a:avLst/>
          </a:prstGeom>
        </p:spPr>
      </p:pic>
    </p:spTree>
    <p:extLst>
      <p:ext uri="{BB962C8B-B14F-4D97-AF65-F5344CB8AC3E}">
        <p14:creationId xmlns:p14="http://schemas.microsoft.com/office/powerpoint/2010/main" val="455664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42829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pic>
        <p:nvPicPr>
          <p:cNvPr id="7" name="Picture 6">
            <a:extLst>
              <a:ext uri="{FF2B5EF4-FFF2-40B4-BE49-F238E27FC236}">
                <a16:creationId xmlns:a16="http://schemas.microsoft.com/office/drawing/2014/main" id="{DDE58A56-824E-72BC-91C8-AADCF9445619}"/>
              </a:ext>
            </a:extLst>
          </p:cNvPr>
          <p:cNvPicPr>
            <a:picLocks noChangeAspect="1"/>
          </p:cNvPicPr>
          <p:nvPr/>
        </p:nvPicPr>
        <p:blipFill>
          <a:blip r:embed="rId2"/>
          <a:stretch>
            <a:fillRect/>
          </a:stretch>
        </p:blipFill>
        <p:spPr>
          <a:xfrm>
            <a:off x="6679479" y="1703938"/>
            <a:ext cx="5348973" cy="4221452"/>
          </a:xfrm>
          <a:prstGeom prst="rect">
            <a:avLst/>
          </a:prstGeom>
        </p:spPr>
      </p:pic>
      <p:sp>
        <p:nvSpPr>
          <p:cNvPr id="8" name="TextBox 7">
            <a:extLst>
              <a:ext uri="{FF2B5EF4-FFF2-40B4-BE49-F238E27FC236}">
                <a16:creationId xmlns:a16="http://schemas.microsoft.com/office/drawing/2014/main" id="{F48D8022-6C12-5723-E094-D71160A6B699}"/>
              </a:ext>
            </a:extLst>
          </p:cNvPr>
          <p:cNvSpPr txBox="1"/>
          <p:nvPr/>
        </p:nvSpPr>
        <p:spPr>
          <a:xfrm>
            <a:off x="6834379" y="5925391"/>
            <a:ext cx="3111909" cy="276999"/>
          </a:xfrm>
          <a:prstGeom prst="rect">
            <a:avLst/>
          </a:prstGeom>
          <a:noFill/>
        </p:spPr>
        <p:txBody>
          <a:bodyPr wrap="square" rtlCol="0">
            <a:spAutoFit/>
          </a:bodyPr>
          <a:lstStyle/>
          <a:p>
            <a:r>
              <a:rPr lang="en-GB" sz="1200"/>
              <a:t>Image by Vinson Tan: Pixabay</a:t>
            </a:r>
          </a:p>
        </p:txBody>
      </p:sp>
      <p:pic>
        <p:nvPicPr>
          <p:cNvPr id="12" name="Picture 11">
            <a:extLst>
              <a:ext uri="{FF2B5EF4-FFF2-40B4-BE49-F238E27FC236}">
                <a16:creationId xmlns:a16="http://schemas.microsoft.com/office/drawing/2014/main" id="{5C0B4438-9D5B-0DD8-E5DB-8A600E6C28C9}"/>
              </a:ext>
            </a:extLst>
          </p:cNvPr>
          <p:cNvPicPr>
            <a:picLocks noChangeAspect="1"/>
          </p:cNvPicPr>
          <p:nvPr/>
        </p:nvPicPr>
        <p:blipFill>
          <a:blip r:embed="rId3"/>
          <a:srcRect l="8040" t="13599" r="9724" b="5389"/>
          <a:stretch>
            <a:fillRect/>
          </a:stretch>
        </p:blipFill>
        <p:spPr>
          <a:xfrm>
            <a:off x="791534" y="2703210"/>
            <a:ext cx="4971826" cy="3265232"/>
          </a:xfrm>
          <a:prstGeom prst="rect">
            <a:avLst/>
          </a:prstGeom>
        </p:spPr>
      </p:pic>
      <p:sp>
        <p:nvSpPr>
          <p:cNvPr id="3" name="TextBox 2">
            <a:extLst>
              <a:ext uri="{FF2B5EF4-FFF2-40B4-BE49-F238E27FC236}">
                <a16:creationId xmlns:a16="http://schemas.microsoft.com/office/drawing/2014/main" id="{4D72166C-5374-7B72-C235-A28BD40B3BC4}"/>
              </a:ext>
            </a:extLst>
          </p:cNvPr>
          <p:cNvSpPr txBox="1"/>
          <p:nvPr/>
        </p:nvSpPr>
        <p:spPr>
          <a:xfrm>
            <a:off x="532423" y="5952970"/>
            <a:ext cx="3066251" cy="369332"/>
          </a:xfrm>
          <a:prstGeom prst="rect">
            <a:avLst/>
          </a:prstGeom>
          <a:noFill/>
        </p:spPr>
        <p:txBody>
          <a:bodyPr wrap="square" rtlCol="0">
            <a:spAutoFit/>
          </a:bodyPr>
          <a:lstStyle/>
          <a:p>
            <a:r>
              <a:rPr lang="en-GB" dirty="0">
                <a:hlinkClick r:id="rId4"/>
              </a:rPr>
              <a:t>Box of Broadcasts</a:t>
            </a:r>
            <a:endParaRPr lang="en-GB" dirty="0"/>
          </a:p>
        </p:txBody>
      </p:sp>
    </p:spTree>
    <p:extLst>
      <p:ext uri="{BB962C8B-B14F-4D97-AF65-F5344CB8AC3E}">
        <p14:creationId xmlns:p14="http://schemas.microsoft.com/office/powerpoint/2010/main" val="19136626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p:spPr>
      </p:pic>
    </p:spTree>
    <p:extLst>
      <p:ext uri="{BB962C8B-B14F-4D97-AF65-F5344CB8AC3E}">
        <p14:creationId xmlns:p14="http://schemas.microsoft.com/office/powerpoint/2010/main" val="42272530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21383" y="3329380"/>
            <a:ext cx="3252443" cy="494722"/>
          </a:xfrm>
        </p:spPr>
        <p:txBody>
          <a:bodyPr/>
          <a:lstStyle/>
          <a:p>
            <a:r>
              <a:rPr lang="en-US" dirty="0">
                <a:hlinkClick r:id="rId2"/>
              </a:rPr>
              <a:t>Exact Editions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sp>
        <p:nvSpPr>
          <p:cNvPr id="9" name="TextBox 8">
            <a:extLst>
              <a:ext uri="{FF2B5EF4-FFF2-40B4-BE49-F238E27FC236}">
                <a16:creationId xmlns:a16="http://schemas.microsoft.com/office/drawing/2014/main" id="{40755049-EBAA-DD2D-F16F-7007BCA07219}"/>
              </a:ext>
            </a:extLst>
          </p:cNvPr>
          <p:cNvSpPr txBox="1"/>
          <p:nvPr/>
        </p:nvSpPr>
        <p:spPr>
          <a:xfrm>
            <a:off x="427085" y="1640788"/>
            <a:ext cx="4320129" cy="1877437"/>
          </a:xfrm>
          <a:prstGeom prst="rect">
            <a:avLst/>
          </a:prstGeom>
          <a:noFill/>
        </p:spPr>
        <p:txBody>
          <a:bodyPr wrap="square" rtlCol="0">
            <a:spAutoFit/>
          </a:bodyPr>
          <a:lstStyle/>
          <a:p>
            <a:pPr marL="285750" indent="-285750">
              <a:buFont typeface="Arial" panose="020B0604020202020204" pitchFamily="34" charset="0"/>
              <a:buChar char="•"/>
            </a:pPr>
            <a:r>
              <a:rPr lang="en-GB" sz="2000" dirty="0"/>
              <a:t>Access to 12 Art Journals.</a:t>
            </a:r>
          </a:p>
          <a:p>
            <a:pPr marL="285750" indent="-285750">
              <a:buFont typeface="Arial" panose="020B0604020202020204" pitchFamily="34" charset="0"/>
              <a:buChar char="•"/>
            </a:pPr>
            <a:r>
              <a:rPr lang="en-GB" sz="2000" dirty="0"/>
              <a:t>Log in as University of Wales Trinity Saint David.</a:t>
            </a:r>
          </a:p>
          <a:p>
            <a:pPr marL="285750" indent="-285750">
              <a:buFont typeface="Arial" panose="020B0604020202020204" pitchFamily="34" charset="0"/>
              <a:buChar char="•"/>
            </a:pPr>
            <a:r>
              <a:rPr lang="en-GB" sz="2000" dirty="0"/>
              <a:t>Access to current and back issues.</a:t>
            </a:r>
          </a:p>
          <a:p>
            <a:endParaRPr lang="en-GB" dirty="0"/>
          </a:p>
          <a:p>
            <a:endParaRPr lang="en-GB" dirty="0"/>
          </a:p>
        </p:txBody>
      </p:sp>
      <p:pic>
        <p:nvPicPr>
          <p:cNvPr id="5" name="Picture 4">
            <a:extLst>
              <a:ext uri="{FF2B5EF4-FFF2-40B4-BE49-F238E27FC236}">
                <a16:creationId xmlns:a16="http://schemas.microsoft.com/office/drawing/2014/main" id="{B32DEE8D-C78E-F1BE-ED44-FC10448507D2}"/>
              </a:ext>
            </a:extLst>
          </p:cNvPr>
          <p:cNvPicPr>
            <a:picLocks noChangeAspect="1"/>
          </p:cNvPicPr>
          <p:nvPr/>
        </p:nvPicPr>
        <p:blipFill>
          <a:blip r:embed="rId3"/>
          <a:srcRect l="8482" t="12455" r="9424" b="42353"/>
          <a:stretch>
            <a:fillRect/>
          </a:stretch>
        </p:blipFill>
        <p:spPr>
          <a:xfrm>
            <a:off x="5013688" y="1302646"/>
            <a:ext cx="5782074" cy="2121902"/>
          </a:xfrm>
          <a:prstGeom prst="rect">
            <a:avLst/>
          </a:prstGeom>
        </p:spPr>
      </p:pic>
      <p:pic>
        <p:nvPicPr>
          <p:cNvPr id="10" name="Picture 9">
            <a:extLst>
              <a:ext uri="{FF2B5EF4-FFF2-40B4-BE49-F238E27FC236}">
                <a16:creationId xmlns:a16="http://schemas.microsoft.com/office/drawing/2014/main" id="{AB07A73F-7184-BEAB-4E80-D1632B1CB302}"/>
              </a:ext>
            </a:extLst>
          </p:cNvPr>
          <p:cNvPicPr>
            <a:picLocks noChangeAspect="1"/>
          </p:cNvPicPr>
          <p:nvPr/>
        </p:nvPicPr>
        <p:blipFill>
          <a:blip r:embed="rId4"/>
          <a:srcRect l="8002" t="47745" r="9487" b="13269"/>
          <a:stretch>
            <a:fillRect/>
          </a:stretch>
        </p:blipFill>
        <p:spPr>
          <a:xfrm>
            <a:off x="364867" y="4128488"/>
            <a:ext cx="5731133" cy="1805300"/>
          </a:xfrm>
          <a:prstGeom prst="rect">
            <a:avLst/>
          </a:prstGeom>
        </p:spPr>
      </p:pic>
      <p:pic>
        <p:nvPicPr>
          <p:cNvPr id="19" name="Picture 18">
            <a:extLst>
              <a:ext uri="{FF2B5EF4-FFF2-40B4-BE49-F238E27FC236}">
                <a16:creationId xmlns:a16="http://schemas.microsoft.com/office/drawing/2014/main" id="{8BE1AE25-5B27-66B1-DACA-1FCFB188A6F6}"/>
              </a:ext>
            </a:extLst>
          </p:cNvPr>
          <p:cNvPicPr>
            <a:picLocks noChangeAspect="1"/>
          </p:cNvPicPr>
          <p:nvPr/>
        </p:nvPicPr>
        <p:blipFill>
          <a:blip r:embed="rId5"/>
          <a:srcRect l="7880" t="34963" r="9566" b="24469"/>
          <a:stretch>
            <a:fillRect/>
          </a:stretch>
        </p:blipFill>
        <p:spPr>
          <a:xfrm>
            <a:off x="6296767" y="3576741"/>
            <a:ext cx="5654316" cy="1852363"/>
          </a:xfrm>
          <a:prstGeom prst="rect">
            <a:avLst/>
          </a:prstGeom>
        </p:spPr>
      </p:pic>
    </p:spTree>
    <p:extLst>
      <p:ext uri="{BB962C8B-B14F-4D97-AF65-F5344CB8AC3E}">
        <p14:creationId xmlns:p14="http://schemas.microsoft.com/office/powerpoint/2010/main" val="41030259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a:effectLst/>
        </p:spPr>
      </p:pic>
    </p:spTree>
    <p:extLst>
      <p:ext uri="{BB962C8B-B14F-4D97-AF65-F5344CB8AC3E}">
        <p14:creationId xmlns:p14="http://schemas.microsoft.com/office/powerpoint/2010/main" val="2300464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4827327" y="1549981"/>
            <a:ext cx="7037969" cy="4165841"/>
          </a:xfrm>
          <a:prstGeom prst="rect">
            <a:avLst/>
          </a:prstGeom>
        </p:spPr>
      </p:pic>
    </p:spTree>
    <p:extLst>
      <p:ext uri="{BB962C8B-B14F-4D97-AF65-F5344CB8AC3E}">
        <p14:creationId xmlns:p14="http://schemas.microsoft.com/office/powerpoint/2010/main" val="32027358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020809553"/>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by subject category</a:t>
            </a:r>
            <a:endParaRPr lang="en-GB" dirty="0"/>
          </a:p>
        </p:txBody>
      </p:sp>
      <p:sp>
        <p:nvSpPr>
          <p:cNvPr id="3" name="Content Placeholder 2"/>
          <p:cNvSpPr>
            <a:spLocks noGrp="1"/>
          </p:cNvSpPr>
          <p:nvPr>
            <p:ph sz="quarter" idx="10"/>
          </p:nvPr>
        </p:nvSpPr>
        <p:spPr>
          <a:xfrm>
            <a:off x="379850" y="2131414"/>
            <a:ext cx="4095168" cy="3395281"/>
          </a:xfrm>
        </p:spPr>
        <p:txBody>
          <a:bodyPr>
            <a:normAutofit/>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and select sub-headings.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8" name="Picture 7">
            <a:extLst>
              <a:ext uri="{FF2B5EF4-FFF2-40B4-BE49-F238E27FC236}">
                <a16:creationId xmlns:a16="http://schemas.microsoft.com/office/drawing/2014/main" id="{E4F82099-037C-6B8C-47AF-7F023C176678}"/>
              </a:ext>
            </a:extLst>
          </p:cNvPr>
          <p:cNvPicPr>
            <a:picLocks noChangeAspect="1"/>
          </p:cNvPicPr>
          <p:nvPr/>
        </p:nvPicPr>
        <p:blipFill>
          <a:blip r:embed="rId3"/>
          <a:srcRect l="490" t="11936" r="442" b="4839"/>
          <a:stretch>
            <a:fillRect/>
          </a:stretch>
        </p:blipFill>
        <p:spPr>
          <a:xfrm>
            <a:off x="4460080" y="1659193"/>
            <a:ext cx="7352070" cy="4117586"/>
          </a:xfrm>
          <a:prstGeom prst="rect">
            <a:avLst/>
          </a:prstGeom>
        </p:spPr>
      </p:pic>
    </p:spTree>
    <p:extLst>
      <p:ext uri="{BB962C8B-B14F-4D97-AF65-F5344CB8AC3E}">
        <p14:creationId xmlns:p14="http://schemas.microsoft.com/office/powerpoint/2010/main" val="29260890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latin typeface="Lucida Sans" panose="020B0602030504020204" pitchFamily="34" charset="0"/>
                <a:cs typeface="Calibri Light" panose="020F0302020204030204" pitchFamily="34" charset="0"/>
              </a:rPr>
              <a:t>Search </a:t>
            </a:r>
            <a:r>
              <a:rPr lang="en-GB">
                <a:latin typeface="Lucida Sans" panose="020B0602030504020204" pitchFamily="34" charset="0"/>
                <a:cs typeface="Calibri Light" panose="020F0302020204030204" pitchFamily="34" charset="0"/>
              </a:rPr>
              <a:t>by Title, Subject</a:t>
            </a:r>
            <a:r>
              <a:rPr lang="en-GB" dirty="0">
                <a:latin typeface="Lucida Sans" panose="020B0602030504020204" pitchFamily="34" charset="0"/>
                <a:cs typeface="Calibri Light" panose="020F0302020204030204" pitchFamily="34" charset="0"/>
              </a:rPr>
              <a:t>, or ISSN</a:t>
            </a:r>
          </a:p>
        </p:txBody>
      </p:sp>
      <p:sp>
        <p:nvSpPr>
          <p:cNvPr id="3" name="Content Placeholder 2"/>
          <p:cNvSpPr>
            <a:spLocks noGrp="1"/>
          </p:cNvSpPr>
          <p:nvPr>
            <p:ph sz="quarter" idx="10"/>
          </p:nvPr>
        </p:nvSpPr>
        <p:spPr>
          <a:xfrm>
            <a:off x="374375" y="2048279"/>
            <a:ext cx="3379488" cy="3465498"/>
          </a:xfrm>
        </p:spPr>
        <p:txBody>
          <a:bodyPr>
            <a:normAutofit lnSpcReduction="10000"/>
          </a:bodyPr>
          <a:lstStyle/>
          <a:p>
            <a:pPr marL="0" indent="0">
              <a:buNone/>
            </a:pPr>
            <a:r>
              <a:rPr lang="en-GB" sz="2400" dirty="0">
                <a:latin typeface="Calibri Light" panose="020F0302020204030204" pitchFamily="34" charset="0"/>
                <a:cs typeface="Calibri Light" panose="020F0302020204030204" pitchFamily="34" charset="0"/>
              </a:rPr>
              <a:t>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b="1" dirty="0">
              <a:latin typeface="Calibri Light" panose="020F0302020204030204" pitchFamily="34" charset="0"/>
              <a:cs typeface="Calibri Light" panose="020F0302020204030204" pitchFamily="34" charset="0"/>
            </a:endParaRPr>
          </a:p>
          <a:p>
            <a:pPr marL="0" indent="0">
              <a:buNone/>
            </a:pPr>
            <a:r>
              <a:rPr lang="en-GB" sz="2400" b="1" dirty="0">
                <a:latin typeface="Calibri Light" panose="020F0302020204030204" pitchFamily="34" charset="0"/>
                <a:cs typeface="Calibri Light" panose="020F0302020204030204" pitchFamily="34" charset="0"/>
                <a:hlinkClick r:id="rId2"/>
              </a:rPr>
              <a:t>Browzine</a:t>
            </a:r>
            <a:endParaRPr lang="en-GB" sz="2400" b="1"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20070455-6415-CE5F-4074-1E6EEE6A221F}"/>
              </a:ext>
            </a:extLst>
          </p:cNvPr>
          <p:cNvPicPr>
            <a:picLocks noChangeAspect="1"/>
          </p:cNvPicPr>
          <p:nvPr/>
        </p:nvPicPr>
        <p:blipFill>
          <a:blip r:embed="rId3"/>
          <a:srcRect l="920" t="11291" r="299" b="6451"/>
          <a:stretch>
            <a:fillRect/>
          </a:stretch>
        </p:blipFill>
        <p:spPr>
          <a:xfrm>
            <a:off x="4060763" y="1489587"/>
            <a:ext cx="7717533" cy="4284407"/>
          </a:xfrm>
          <a:prstGeom prst="rect">
            <a:avLst/>
          </a:prstGeom>
        </p:spPr>
      </p:pic>
    </p:spTree>
    <p:extLst>
      <p:ext uri="{BB962C8B-B14F-4D97-AF65-F5344CB8AC3E}">
        <p14:creationId xmlns:p14="http://schemas.microsoft.com/office/powerpoint/2010/main" val="10532019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referencing queries: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0610928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800</TotalTime>
  <Words>2208</Words>
  <Application>Microsoft Office PowerPoint</Application>
  <PresentationFormat>Widescreen</PresentationFormat>
  <Paragraphs>262</Paragraphs>
  <Slides>40</Slides>
  <Notes>3</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Library Research </vt:lpstr>
      <vt:lpstr>PowerPoint Presentation</vt:lpstr>
      <vt:lpstr>Using the library for research</vt:lpstr>
      <vt:lpstr>Aim of the session</vt:lpstr>
      <vt:lpstr>Services and support</vt:lpstr>
      <vt:lpstr>PowerPoint Presentation</vt:lpstr>
      <vt:lpstr>Getting Started Guides</vt:lpstr>
      <vt:lpstr>Choose from the A-Z list of subjects</vt:lpstr>
      <vt:lpstr>Online Resource Lists – your shortcut</vt:lpstr>
      <vt:lpstr>Why use them?</vt:lpstr>
      <vt:lpstr>Boost your research and referencing skills</vt:lpstr>
      <vt:lpstr>Using the Library Catalogue</vt:lpstr>
      <vt:lpstr>Research Assistant</vt:lpstr>
      <vt:lpstr> Add your search question</vt:lpstr>
      <vt:lpstr>How it works</vt:lpstr>
      <vt:lpstr>Library result search string</vt:lpstr>
      <vt:lpstr>Library results (with extra filters)</vt:lpstr>
      <vt:lpstr>Good to know…</vt:lpstr>
      <vt:lpstr>Limitations</vt:lpstr>
      <vt:lpstr>Make the most of the Library Catalogue</vt:lpstr>
      <vt:lpstr>What the item records include</vt:lpstr>
      <vt:lpstr>Saving to your favourites</vt:lpstr>
      <vt:lpstr>Email favourites to yourself</vt:lpstr>
      <vt:lpstr>When to use the individual databases?</vt:lpstr>
      <vt:lpstr>Database Search</vt:lpstr>
      <vt:lpstr>Some useful databases</vt:lpstr>
      <vt:lpstr>Some useful databases</vt:lpstr>
      <vt:lpstr>Artstor</vt:lpstr>
      <vt:lpstr>Box of Broadcasts (BoB)</vt:lpstr>
      <vt:lpstr>Cite Them Right </vt:lpstr>
      <vt:lpstr>Digital Theatre Plus</vt:lpstr>
      <vt:lpstr>Exact Editions</vt:lpstr>
      <vt:lpstr>Performing Arts Periodicals Database</vt:lpstr>
      <vt:lpstr>WGSN – Fashion &amp; Interiors</vt:lpstr>
      <vt:lpstr>What is Browzine?</vt:lpstr>
      <vt:lpstr>Browse by subject category</vt:lpstr>
      <vt:lpstr>Search by Title, Subject, or ISSN</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4</cp:revision>
  <dcterms:created xsi:type="dcterms:W3CDTF">2024-01-22T14:28:58Z</dcterms:created>
  <dcterms:modified xsi:type="dcterms:W3CDTF">2025-10-09T14:22:27Z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