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4" r:id="rId6"/>
    <p:sldId id="267" r:id="rId7"/>
    <p:sldId id="269" r:id="rId8"/>
    <p:sldId id="271" r:id="rId9"/>
    <p:sldId id="259" r:id="rId10"/>
    <p:sldId id="265" r:id="rId11"/>
    <p:sldId id="263" r:id="rId12"/>
    <p:sldId id="270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107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13/02/2017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Efforts at Reform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Modern Chinese History</a:t>
            </a:r>
          </a:p>
          <a:p>
            <a:r>
              <a:rPr lang="en-US" dirty="0" smtClean="0"/>
              <a:t>Lecture 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I. Reform in the wake of Opium Wars and Taiping Rebellion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1860: progressive senior officials sought to </a:t>
            </a:r>
            <a:r>
              <a:rPr lang="en-US" dirty="0" err="1" smtClean="0"/>
              <a:t>revitalise</a:t>
            </a:r>
            <a:r>
              <a:rPr lang="en-US" dirty="0"/>
              <a:t> </a:t>
            </a:r>
            <a:r>
              <a:rPr lang="en-US" dirty="0" smtClean="0"/>
              <a:t>court under young </a:t>
            </a:r>
            <a:r>
              <a:rPr lang="en-US" dirty="0" err="1" smtClean="0"/>
              <a:t>Tongzhi</a:t>
            </a:r>
            <a:r>
              <a:rPr lang="en-US" dirty="0" smtClean="0"/>
              <a:t> Emperor</a:t>
            </a:r>
          </a:p>
          <a:p>
            <a:r>
              <a:rPr lang="en-US" dirty="0" smtClean="0"/>
              <a:t>Self-strengthening movement (1870-80)</a:t>
            </a:r>
          </a:p>
          <a:p>
            <a:pPr lvl="1"/>
            <a:r>
              <a:rPr lang="en-US" dirty="0" smtClean="0"/>
              <a:t>Initiative to develop weapons industry (shipyards and arsenals)</a:t>
            </a:r>
          </a:p>
          <a:p>
            <a:pPr lvl="1"/>
            <a:r>
              <a:rPr lang="en-US" dirty="0" err="1" smtClean="0"/>
              <a:t>Zongli</a:t>
            </a:r>
            <a:r>
              <a:rPr lang="en-US" dirty="0" smtClean="0"/>
              <a:t> </a:t>
            </a:r>
            <a:r>
              <a:rPr lang="en-US" dirty="0" err="1" smtClean="0"/>
              <a:t>yamen</a:t>
            </a:r>
            <a:r>
              <a:rPr lang="en-US" dirty="0"/>
              <a:t> </a:t>
            </a:r>
            <a:r>
              <a:rPr lang="zh-CN" altLang="en-US" dirty="0" smtClean="0"/>
              <a:t>总理各国事务衙门 </a:t>
            </a:r>
            <a:r>
              <a:rPr lang="en-US" altLang="zh-CN" dirty="0" smtClean="0"/>
              <a:t>(1861)</a:t>
            </a:r>
            <a:endParaRPr lang="en-US" dirty="0" smtClean="0"/>
          </a:p>
          <a:p>
            <a:pPr lvl="1"/>
            <a:r>
              <a:rPr lang="en-US" dirty="0" smtClean="0"/>
              <a:t>Bureau for translating western books (</a:t>
            </a:r>
            <a:r>
              <a:rPr lang="en-US" dirty="0" err="1" smtClean="0"/>
              <a:t>Tongwen</a:t>
            </a:r>
            <a:r>
              <a:rPr lang="en-US" dirty="0" smtClean="0"/>
              <a:t> guan</a:t>
            </a:r>
            <a:r>
              <a:rPr lang="en-GB" dirty="0" err="1" smtClean="0"/>
              <a:t>同文館</a:t>
            </a:r>
            <a:r>
              <a:rPr lang="en-GB" dirty="0" smtClean="0"/>
              <a:t>; 1862</a:t>
            </a:r>
            <a:r>
              <a:rPr lang="en-US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defeats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1884: China defeated by France who established control over Vietnam</a:t>
            </a:r>
          </a:p>
          <a:p>
            <a:r>
              <a:rPr lang="en-US" dirty="0" smtClean="0"/>
              <a:t>1894-95: Sino-Japanese War: China loses control over Korea and Taiwan</a:t>
            </a:r>
          </a:p>
          <a:p>
            <a:r>
              <a:rPr lang="en-US" dirty="0" smtClean="0">
                <a:sym typeface="Wingdings" pitchFamily="2" charset="2"/>
              </a:rPr>
              <a:t> serious of defeats sets off more intense round of reforms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Demonstration of examination candidates in Beijing (1895)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Kang </a:t>
            </a:r>
            <a:r>
              <a:rPr lang="en-US" dirty="0" err="1" smtClean="0">
                <a:sym typeface="Wingdings" pitchFamily="2" charset="2"/>
              </a:rPr>
              <a:t>Youwei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康有為 </a:t>
            </a:r>
            <a:r>
              <a:rPr lang="en-US" dirty="0" smtClean="0">
                <a:sym typeface="Wingdings" pitchFamily="2" charset="2"/>
              </a:rPr>
              <a:t>(1858-1927) and Liang </a:t>
            </a:r>
            <a:r>
              <a:rPr lang="en-US" dirty="0" err="1" smtClean="0">
                <a:sym typeface="Wingdings" pitchFamily="2" charset="2"/>
              </a:rPr>
              <a:t>Qichao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梁启超</a:t>
            </a:r>
            <a:r>
              <a:rPr lang="en-US" dirty="0" smtClean="0">
                <a:sym typeface="Wingdings" pitchFamily="2" charset="2"/>
              </a:rPr>
              <a:t> (1873-1929) appear on stage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Reformers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sym typeface="Wingdings" pitchFamily="2" charset="2"/>
              </a:rPr>
              <a:t>Liang </a:t>
            </a:r>
            <a:r>
              <a:rPr lang="en-US" dirty="0" err="1" smtClean="0">
                <a:sym typeface="Wingdings" pitchFamily="2" charset="2"/>
              </a:rPr>
              <a:t>Qichao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梁启超</a:t>
            </a:r>
            <a:r>
              <a:rPr lang="en-US" dirty="0" smtClean="0">
                <a:sym typeface="Wingdings" pitchFamily="2" charset="2"/>
              </a:rPr>
              <a:t> (1873-1929)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>
                <a:sym typeface="Wingdings" pitchFamily="2" charset="2"/>
              </a:rPr>
              <a:t>Kang </a:t>
            </a:r>
            <a:r>
              <a:rPr lang="en-US" dirty="0" err="1" smtClean="0">
                <a:sym typeface="Wingdings" pitchFamily="2" charset="2"/>
              </a:rPr>
              <a:t>Youwei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/>
              <a:t>康有為 </a:t>
            </a:r>
            <a:r>
              <a:rPr lang="en-US" dirty="0" smtClean="0">
                <a:sym typeface="Wingdings" pitchFamily="2" charset="2"/>
              </a:rPr>
              <a:t>(1858-1927)</a:t>
            </a:r>
            <a:endParaRPr lang="en-GB" dirty="0"/>
          </a:p>
        </p:txBody>
      </p:sp>
      <p:pic>
        <p:nvPicPr>
          <p:cNvPr id="10" name="Content Placeholder 3" descr="Image8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232622"/>
            <a:ext cx="2945439" cy="4292722"/>
          </a:xfrm>
        </p:spPr>
      </p:pic>
      <p:pic>
        <p:nvPicPr>
          <p:cNvPr id="14" name="Content Placeholder 13" descr="Liang Qichao_Hoover Instituti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063388" y="2174874"/>
            <a:ext cx="3148572" cy="435956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Qing religious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Relationship between state and religious culture underwent significant changes at the turn of the 19</a:t>
            </a:r>
            <a:r>
              <a:rPr lang="en-GB" baseline="30000" dirty="0" smtClean="0"/>
              <a:t>th</a:t>
            </a:r>
            <a:r>
              <a:rPr lang="en-GB" dirty="0" smtClean="0"/>
              <a:t> to the 20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Zhang </a:t>
            </a:r>
            <a:r>
              <a:rPr lang="en-GB" dirty="0" err="1" smtClean="0"/>
              <a:t>Zhidong</a:t>
            </a:r>
            <a:r>
              <a:rPr lang="en-GB" dirty="0" smtClean="0"/>
              <a:t> </a:t>
            </a:r>
            <a:r>
              <a:rPr lang="zh-CN" altLang="en-US" dirty="0" smtClean="0"/>
              <a:t>张之洞 </a:t>
            </a:r>
            <a:r>
              <a:rPr lang="en-GB" dirty="0" smtClean="0"/>
              <a:t>(1837-1909)</a:t>
            </a:r>
            <a:r>
              <a:rPr lang="zh-CN" altLang="en-US" dirty="0" smtClean="0"/>
              <a:t>：</a:t>
            </a:r>
            <a:r>
              <a:rPr lang="en-GB" altLang="zh-CN" dirty="0" smtClean="0"/>
              <a:t>’</a:t>
            </a:r>
            <a:r>
              <a:rPr lang="en-GB" altLang="zh-CN" dirty="0" err="1" smtClean="0"/>
              <a:t>Quan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xue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pian</a:t>
            </a:r>
            <a:r>
              <a:rPr lang="en-GB" altLang="zh-CN" dirty="0" smtClean="0"/>
              <a:t>’ </a:t>
            </a:r>
            <a:r>
              <a:rPr lang="zh-CN" altLang="en-US" dirty="0" smtClean="0"/>
              <a:t>勸學篇 </a:t>
            </a:r>
            <a:r>
              <a:rPr lang="en-GB" altLang="zh-CN" dirty="0" smtClean="0"/>
              <a:t>(‘Exhortation to Learning’; April 1898) contains proposal to ‘build schools with temple property’</a:t>
            </a:r>
            <a:r>
              <a:rPr lang="zh-CN" altLang="en-US" dirty="0" smtClean="0"/>
              <a:t> </a:t>
            </a:r>
            <a:r>
              <a:rPr lang="en-GB" altLang="zh-CN" i="1" dirty="0" err="1" smtClean="0"/>
              <a:t>miao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chan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xing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xue</a:t>
            </a:r>
            <a:r>
              <a:rPr lang="en-GB" altLang="zh-CN" i="1" dirty="0" smtClean="0"/>
              <a:t> </a:t>
            </a:r>
            <a:r>
              <a:rPr lang="zh-CN" altLang="en-US" dirty="0" smtClean="0"/>
              <a:t>廟產興學</a:t>
            </a:r>
            <a:r>
              <a:rPr lang="en-GB" altLang="zh-CN" dirty="0" smtClean="0"/>
              <a:t>.  Zhang was interested in resources.</a:t>
            </a:r>
          </a:p>
          <a:p>
            <a:r>
              <a:rPr lang="en-GB" dirty="0" smtClean="0"/>
              <a:t>Kang </a:t>
            </a:r>
            <a:r>
              <a:rPr lang="en-GB" dirty="0" err="1" smtClean="0"/>
              <a:t>Youwei</a:t>
            </a:r>
            <a:r>
              <a:rPr lang="en-GB" dirty="0" smtClean="0"/>
              <a:t> </a:t>
            </a:r>
            <a:r>
              <a:rPr lang="zh-CN" altLang="en-US" dirty="0" smtClean="0"/>
              <a:t>康有爲</a:t>
            </a:r>
            <a:r>
              <a:rPr lang="en-GB" altLang="zh-CN" dirty="0" smtClean="0"/>
              <a:t> (1858-1927); 10 July ’98 memorial requesting that all academies and temples be turned into schools; use of property to fund modern educational system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132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Kang </a:t>
            </a:r>
            <a:r>
              <a:rPr lang="en-GB" dirty="0" err="1" smtClean="0"/>
              <a:t>Youwei’s</a:t>
            </a:r>
            <a:r>
              <a:rPr lang="en-GB" dirty="0" smtClean="0"/>
              <a:t> </a:t>
            </a:r>
            <a:r>
              <a:rPr lang="en-GB" i="1" dirty="0" err="1" smtClean="0"/>
              <a:t>Kongjiao</a:t>
            </a:r>
            <a:r>
              <a:rPr lang="en-GB" dirty="0" smtClean="0"/>
              <a:t> </a:t>
            </a:r>
            <a:r>
              <a:rPr lang="zh-CN" altLang="en-US" dirty="0" smtClean="0"/>
              <a:t>孔教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Influenced by Welsh missionary Timothy Richard1845-1919) and other missionaries </a:t>
            </a:r>
            <a:r>
              <a:rPr lang="en-GB" dirty="0" smtClean="0">
                <a:sym typeface="Wingdings" pitchFamily="2" charset="2"/>
              </a:rPr>
              <a:t> Christian-based model of religion</a:t>
            </a:r>
          </a:p>
          <a:p>
            <a:r>
              <a:rPr lang="en-GB" dirty="0" smtClean="0">
                <a:sym typeface="Wingdings" pitchFamily="2" charset="2"/>
              </a:rPr>
              <a:t>Model of the creation of state </a:t>
            </a:r>
            <a:r>
              <a:rPr lang="en-GB" dirty="0" err="1" smtClean="0">
                <a:sym typeface="Wingdings" pitchFamily="2" charset="2"/>
              </a:rPr>
              <a:t>Shintoism</a:t>
            </a:r>
            <a:r>
              <a:rPr lang="en-GB" dirty="0" smtClean="0">
                <a:sym typeface="Wingdings" pitchFamily="2" charset="2"/>
              </a:rPr>
              <a:t> in Japan</a:t>
            </a:r>
          </a:p>
          <a:p>
            <a:r>
              <a:rPr lang="en-GB" dirty="0" smtClean="0">
                <a:sym typeface="Wingdings" pitchFamily="2" charset="2"/>
              </a:rPr>
              <a:t>Idea to create a ‘national religion’ </a:t>
            </a:r>
            <a:r>
              <a:rPr lang="en-GB" i="1" dirty="0" err="1" smtClean="0">
                <a:sym typeface="Wingdings" pitchFamily="2" charset="2"/>
              </a:rPr>
              <a:t>guojiao</a:t>
            </a:r>
            <a:r>
              <a:rPr lang="en-GB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國教</a:t>
            </a:r>
            <a:endParaRPr lang="en-GB" altLang="zh-CN" dirty="0" smtClean="0">
              <a:sym typeface="Wingdings" pitchFamily="2" charset="2"/>
            </a:endParaRPr>
          </a:p>
          <a:p>
            <a:r>
              <a:rPr lang="en-GB" altLang="zh-CN" dirty="0" smtClean="0">
                <a:sym typeface="Wingdings" pitchFamily="2" charset="2"/>
              </a:rPr>
              <a:t>BUT: Kang not fundamentally opposed to religion as such</a:t>
            </a:r>
          </a:p>
        </p:txBody>
      </p:sp>
    </p:spTree>
    <p:extLst>
      <p:ext uri="{BB962C8B-B14F-4D97-AF65-F5344CB8AC3E}">
        <p14:creationId xmlns:p14="http://schemas.microsoft.com/office/powerpoint/2010/main" val="2744527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Liang </a:t>
            </a:r>
            <a:r>
              <a:rPr lang="en-US" dirty="0" err="1">
                <a:sym typeface="Wingdings" pitchFamily="2" charset="2"/>
              </a:rPr>
              <a:t>Qichao</a:t>
            </a:r>
            <a:r>
              <a:rPr lang="en-US" dirty="0">
                <a:sym typeface="Wingdings" pitchFamily="2" charset="2"/>
              </a:rPr>
              <a:t> </a:t>
            </a:r>
            <a:r>
              <a:rPr lang="zh-CN" altLang="en-US" dirty="0"/>
              <a:t>梁启超</a:t>
            </a:r>
            <a:r>
              <a:rPr lang="en-US" dirty="0">
                <a:sym typeface="Wingdings" pitchFamily="2" charset="2"/>
              </a:rPr>
              <a:t> (1873-1929</a:t>
            </a:r>
            <a:r>
              <a:rPr lang="en-US" dirty="0" smtClean="0">
                <a:sym typeface="Wingdings" pitchFamily="2" charset="2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‘A General Discussion of Reform’ (</a:t>
            </a:r>
            <a:r>
              <a:rPr lang="en-GB" sz="2800" i="1" dirty="0" err="1" smtClean="0"/>
              <a:t>Bianfa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tongyi</a:t>
            </a:r>
            <a:r>
              <a:rPr lang="en-GB" sz="2800" i="1" dirty="0" smtClean="0"/>
              <a:t> </a:t>
            </a:r>
            <a:r>
              <a:rPr lang="zh-CN" altLang="en-US" sz="2800" dirty="0" smtClean="0"/>
              <a:t>变法通议</a:t>
            </a:r>
            <a:r>
              <a:rPr lang="en-GB" altLang="zh-CN" sz="2800" dirty="0" smtClean="0"/>
              <a:t>)</a:t>
            </a:r>
            <a:endParaRPr lang="en-GB" sz="2800" i="1" dirty="0" smtClean="0"/>
          </a:p>
          <a:p>
            <a:r>
              <a:rPr lang="en-GB" sz="2800" dirty="0" smtClean="0"/>
              <a:t>Replacement of monarchy by democracy</a:t>
            </a:r>
          </a:p>
          <a:p>
            <a:r>
              <a:rPr lang="en-GB" sz="2800" dirty="0" smtClean="0"/>
              <a:t>Constitutional monarchy disappeared as independent stage</a:t>
            </a:r>
          </a:p>
          <a:p>
            <a:r>
              <a:rPr lang="en-GB" sz="2800" dirty="0" smtClean="0"/>
              <a:t>But: committed to gradual change within existing system</a:t>
            </a:r>
          </a:p>
          <a:p>
            <a:r>
              <a:rPr lang="en-GB" sz="2800" dirty="0" smtClean="0"/>
              <a:t>Both top-down and </a:t>
            </a:r>
            <a:r>
              <a:rPr lang="en-GB" sz="2800" smtClean="0"/>
              <a:t>bottom-up reforms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20767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“100 Days Reform” (1898)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Guangxu</a:t>
            </a:r>
            <a:r>
              <a:rPr lang="en-US" dirty="0" smtClean="0"/>
              <a:t> Emperor (1871-1908) issued reform edicts in which he called for</a:t>
            </a:r>
          </a:p>
          <a:p>
            <a:pPr lvl="1"/>
            <a:r>
              <a:rPr lang="en-US" dirty="0" smtClean="0"/>
              <a:t>a </a:t>
            </a:r>
            <a:r>
              <a:rPr lang="en-US" dirty="0" err="1" smtClean="0"/>
              <a:t>modernisation</a:t>
            </a:r>
            <a:r>
              <a:rPr lang="en-US" dirty="0" smtClean="0"/>
              <a:t> of education (Chinese and Western topics)</a:t>
            </a:r>
          </a:p>
          <a:p>
            <a:pPr lvl="1"/>
            <a:r>
              <a:rPr lang="en-US" dirty="0" smtClean="0"/>
              <a:t>streamline administration/reduce bureaucracy</a:t>
            </a:r>
          </a:p>
          <a:p>
            <a:pPr lvl="1"/>
            <a:r>
              <a:rPr lang="en-US" dirty="0" smtClean="0"/>
              <a:t>increased opportunities for people to communicate with government</a:t>
            </a:r>
          </a:p>
          <a:p>
            <a:pPr lvl="1"/>
            <a:r>
              <a:rPr lang="en-US" dirty="0" smtClean="0"/>
              <a:t>appointed several reformers to high positions</a:t>
            </a:r>
          </a:p>
          <a:p>
            <a:pPr lvl="1"/>
            <a:r>
              <a:rPr lang="en-US" dirty="0" smtClean="0"/>
              <a:t>Reform failed: leaders exiled or executed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Empress Dowager </a:t>
            </a:r>
            <a:r>
              <a:rPr lang="en-GB" dirty="0" err="1" smtClean="0"/>
              <a:t>Cixi</a:t>
            </a:r>
            <a:endParaRPr lang="en-GB" dirty="0"/>
          </a:p>
        </p:txBody>
      </p:sp>
      <p:pic>
        <p:nvPicPr>
          <p:cNvPr id="5" name="Content Placeholder 4" descr="Empress Dowager Cix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899592" y="2345520"/>
            <a:ext cx="3527594" cy="4035807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Sun </a:t>
            </a:r>
            <a:r>
              <a:rPr lang="en-GB" dirty="0" err="1" smtClean="0"/>
              <a:t>Zhongshan</a:t>
            </a:r>
            <a:r>
              <a:rPr lang="en-GB" dirty="0" smtClean="0"/>
              <a:t>/</a:t>
            </a:r>
          </a:p>
          <a:p>
            <a:r>
              <a:rPr lang="en-GB" dirty="0" smtClean="0"/>
              <a:t>Sun </a:t>
            </a:r>
            <a:r>
              <a:rPr lang="en-GB" dirty="0" err="1" smtClean="0"/>
              <a:t>Yatsen</a:t>
            </a:r>
            <a:endParaRPr lang="en-GB" dirty="0"/>
          </a:p>
        </p:txBody>
      </p:sp>
      <p:pic>
        <p:nvPicPr>
          <p:cNvPr id="6" name="Content Placeholder 5" descr="Sun Yat-se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04048" y="2407019"/>
            <a:ext cx="2952328" cy="398878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Boxer Movement 1898-1902</a:t>
            </a:r>
            <a:endParaRPr lang="en-GB" dirty="0"/>
          </a:p>
        </p:txBody>
      </p:sp>
      <p:pic>
        <p:nvPicPr>
          <p:cNvPr id="4" name="Content Placeholder 3" descr="Boxer Movement 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6999" y="1772816"/>
            <a:ext cx="7452188" cy="381642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688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The ‘New Policies’ (</a:t>
            </a:r>
            <a:r>
              <a:rPr lang="en-GB" sz="3200" dirty="0" err="1" smtClean="0"/>
              <a:t>Xinzheng</a:t>
            </a:r>
            <a:r>
              <a:rPr lang="en-GB" sz="3200" dirty="0" smtClean="0"/>
              <a:t> </a:t>
            </a:r>
            <a:r>
              <a:rPr lang="zh-CN" altLang="en-US" sz="3200" dirty="0" smtClean="0"/>
              <a:t>新政</a:t>
            </a:r>
            <a:r>
              <a:rPr lang="en-GB" altLang="zh-CN" sz="3200" dirty="0" smtClean="0"/>
              <a:t>), </a:t>
            </a:r>
            <a:r>
              <a:rPr lang="en-GB" sz="3200" dirty="0" smtClean="0"/>
              <a:t>1902-11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702</TotalTime>
  <Words>434</Words>
  <Application>Microsoft Office PowerPoint</Application>
  <PresentationFormat>On-screen Show (4:3)</PresentationFormat>
  <Paragraphs>45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Tahoma</vt:lpstr>
      <vt:lpstr>Times New Roman</vt:lpstr>
      <vt:lpstr>Wingdings</vt:lpstr>
      <vt:lpstr>Quadrant</vt:lpstr>
      <vt:lpstr>ThemeKatharina</vt:lpstr>
      <vt:lpstr>Efforts at Reform</vt:lpstr>
      <vt:lpstr>I. Reform in the wake of Opium Wars and Taiping Rebellion</vt:lpstr>
      <vt:lpstr>More defeats</vt:lpstr>
      <vt:lpstr>Two Reformers</vt:lpstr>
      <vt:lpstr>Late Qing religious reforms</vt:lpstr>
      <vt:lpstr>Kang Youwei’s Kongjiao 孔教</vt:lpstr>
      <vt:lpstr>Liang Qichao 梁启超 (1873-1929)</vt:lpstr>
      <vt:lpstr>“100 Days Reform” (1898)</vt:lpstr>
      <vt:lpstr>PowerPoint Presentation</vt:lpstr>
      <vt:lpstr>Boxer Movement 1898-1902</vt:lpstr>
      <vt:lpstr>PowerPoint Presentation</vt:lpstr>
      <vt:lpstr>The ‘New Policies’ (Xinzheng 新政), 1902-11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41</cp:revision>
  <dcterms:created xsi:type="dcterms:W3CDTF">2010-02-10T05:41:56Z</dcterms:created>
  <dcterms:modified xsi:type="dcterms:W3CDTF">2017-02-13T16:20:35Z</dcterms:modified>
</cp:coreProperties>
</file>