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8" r:id="rId1"/>
  </p:sldMasterIdLst>
  <p:notesMasterIdLst>
    <p:notesMasterId r:id="rId16"/>
  </p:notesMasterIdLst>
  <p:sldIdLst>
    <p:sldId id="267" r:id="rId2"/>
    <p:sldId id="256" r:id="rId3"/>
    <p:sldId id="257" r:id="rId4"/>
    <p:sldId id="258" r:id="rId5"/>
    <p:sldId id="259" r:id="rId6"/>
    <p:sldId id="260" r:id="rId7"/>
    <p:sldId id="261" r:id="rId8"/>
    <p:sldId id="262" r:id="rId9"/>
    <p:sldId id="265" r:id="rId10"/>
    <p:sldId id="266" r:id="rId11"/>
    <p:sldId id="263" r:id="rId12"/>
    <p:sldId id="264" r:id="rId13"/>
    <p:sldId id="268" r:id="rId14"/>
    <p:sldId id="269" r:id="rId15"/>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34599" autoAdjust="0"/>
    <p:restoredTop sz="86441" autoAdjust="0"/>
  </p:normalViewPr>
  <p:slideViewPr>
    <p:cSldViewPr snapToGrid="0">
      <p:cViewPr varScale="1">
        <p:scale>
          <a:sx n="95" d="100"/>
          <a:sy n="95" d="100"/>
        </p:scale>
        <p:origin x="396" y="96"/>
      </p:cViewPr>
      <p:guideLst/>
    </p:cSldViewPr>
  </p:slideViewPr>
  <p:outlineViewPr>
    <p:cViewPr>
      <p:scale>
        <a:sx n="33" d="100"/>
        <a:sy n="33" d="100"/>
      </p:scale>
      <p:origin x="0" y="-3096"/>
    </p:cViewPr>
  </p:outlin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8BEDDDF-3D0D-4F4E-B5B9-BAFF797B1050}" type="datetimeFigureOut">
              <a:rPr lang="en-GB" smtClean="0"/>
              <a:t>15/11/2023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87C38E4-59D9-4624-B513-63A35B18E3CA}" type="slidenum">
              <a:rPr lang="en-GB" smtClean="0"/>
              <a:t>‹#›</a:t>
            </a:fld>
            <a:endParaRPr lang="en-GB"/>
          </a:p>
        </p:txBody>
      </p:sp>
    </p:spTree>
    <p:extLst>
      <p:ext uri="{BB962C8B-B14F-4D97-AF65-F5344CB8AC3E}">
        <p14:creationId xmlns:p14="http://schemas.microsoft.com/office/powerpoint/2010/main" val="161700544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87C38E4-59D9-4624-B513-63A35B18E3CA}" type="slidenum">
              <a:rPr lang="en-GB" smtClean="0"/>
              <a:t>1</a:t>
            </a:fld>
            <a:endParaRPr lang="en-GB"/>
          </a:p>
        </p:txBody>
      </p:sp>
    </p:spTree>
    <p:extLst>
      <p:ext uri="{BB962C8B-B14F-4D97-AF65-F5344CB8AC3E}">
        <p14:creationId xmlns:p14="http://schemas.microsoft.com/office/powerpoint/2010/main" val="306679384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87C38E4-59D9-4624-B513-63A35B18E3CA}" type="slidenum">
              <a:rPr lang="en-GB" smtClean="0"/>
              <a:t>8</a:t>
            </a:fld>
            <a:endParaRPr lang="en-GB"/>
          </a:p>
        </p:txBody>
      </p:sp>
    </p:spTree>
    <p:extLst>
      <p:ext uri="{BB962C8B-B14F-4D97-AF65-F5344CB8AC3E}">
        <p14:creationId xmlns:p14="http://schemas.microsoft.com/office/powerpoint/2010/main" val="56383042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87C38E4-59D9-4624-B513-63A35B18E3CA}" type="slidenum">
              <a:rPr lang="en-GB" smtClean="0"/>
              <a:t>9</a:t>
            </a:fld>
            <a:endParaRPr lang="en-GB"/>
          </a:p>
        </p:txBody>
      </p:sp>
    </p:spTree>
    <p:extLst>
      <p:ext uri="{BB962C8B-B14F-4D97-AF65-F5344CB8AC3E}">
        <p14:creationId xmlns:p14="http://schemas.microsoft.com/office/powerpoint/2010/main" val="105716484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87C38E4-59D9-4624-B513-63A35B18E3CA}" type="slidenum">
              <a:rPr lang="en-GB" smtClean="0"/>
              <a:t>13</a:t>
            </a:fld>
            <a:endParaRPr lang="en-GB"/>
          </a:p>
        </p:txBody>
      </p:sp>
    </p:spTree>
    <p:extLst>
      <p:ext uri="{BB962C8B-B14F-4D97-AF65-F5344CB8AC3E}">
        <p14:creationId xmlns:p14="http://schemas.microsoft.com/office/powerpoint/2010/main" val="1802373642"/>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Ref idx="1002">
        <a:schemeClr val="bg2"/>
      </p:bgRef>
    </p:bg>
    <p:spTree>
      <p:nvGrpSpPr>
        <p:cNvPr id="1" name=""/>
        <p:cNvGrpSpPr/>
        <p:nvPr/>
      </p:nvGrpSpPr>
      <p:grpSpPr>
        <a:xfrm>
          <a:off x="0" y="0"/>
          <a:ext cx="0" cy="0"/>
          <a:chOff x="0" y="0"/>
          <a:chExt cx="0" cy="0"/>
        </a:xfrm>
      </p:grpSpPr>
      <p:sp>
        <p:nvSpPr>
          <p:cNvPr id="16" name="Rectangle 15"/>
          <p:cNvSpPr/>
          <p:nvPr/>
        </p:nvSpPr>
        <p:spPr>
          <a:xfrm>
            <a:off x="0" y="0"/>
            <a:ext cx="12192000" cy="6858000"/>
          </a:xfrm>
          <a:prstGeom prst="rect">
            <a:avLst/>
          </a:prstGeom>
          <a:blipFill dpi="0" rotWithShape="1">
            <a:blip r:embed="rId2">
              <a:alphaModFix amt="45000"/>
              <a:duotone>
                <a:schemeClr val="accent1">
                  <a:shade val="45000"/>
                  <a:satMod val="135000"/>
                </a:schemeClr>
                <a:prstClr val="white"/>
              </a:duotone>
            </a:blip>
            <a:srcRect/>
            <a:tile tx="-44450" ty="38100" sx="85000" sy="85000" flip="none" algn="tl"/>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p:cNvSpPr/>
          <p:nvPr/>
        </p:nvSpPr>
        <p:spPr>
          <a:xfrm>
            <a:off x="1307870" y="1267730"/>
            <a:ext cx="9576262" cy="4307950"/>
          </a:xfrm>
          <a:prstGeom prst="rect">
            <a:avLst/>
          </a:prstGeom>
          <a:solidFill>
            <a:schemeClr val="bg1"/>
          </a:solidFill>
          <a:ln w="6350" cap="flat" cmpd="sng" algn="ctr">
            <a:noFill/>
            <a:prstDash val="solid"/>
          </a:ln>
          <a:effectLst>
            <a:outerShdw blurRad="50800" algn="ctr" rotWithShape="0">
              <a:prstClr val="black">
                <a:alpha val="66000"/>
              </a:prstClr>
            </a:outerShdw>
            <a:softEdge rad="0"/>
          </a:effectLst>
        </p:spPr>
      </p:sp>
      <p:sp>
        <p:nvSpPr>
          <p:cNvPr id="11" name="Rectangle 10"/>
          <p:cNvSpPr/>
          <p:nvPr/>
        </p:nvSpPr>
        <p:spPr>
          <a:xfrm>
            <a:off x="1447801"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15" name="Rectangle 14"/>
          <p:cNvSpPr/>
          <p:nvPr/>
        </p:nvSpPr>
        <p:spPr>
          <a:xfrm>
            <a:off x="5135880" y="1267730"/>
            <a:ext cx="1920240" cy="73152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sp>
      <p:grpSp>
        <p:nvGrpSpPr>
          <p:cNvPr id="4" name="Group 3"/>
          <p:cNvGrpSpPr/>
          <p:nvPr/>
        </p:nvGrpSpPr>
        <p:grpSpPr>
          <a:xfrm>
            <a:off x="5250180" y="1267730"/>
            <a:ext cx="1691640" cy="645295"/>
            <a:chOff x="5318306" y="1386268"/>
            <a:chExt cx="1567331" cy="645295"/>
          </a:xfrm>
        </p:grpSpPr>
        <p:cxnSp>
          <p:nvCxnSpPr>
            <p:cNvPr id="17" name="Straight Connector 16"/>
            <p:cNvCxnSpPr/>
            <p:nvPr/>
          </p:nvCxnSpPr>
          <p:spPr>
            <a:xfrm>
              <a:off x="5318306" y="1386268"/>
              <a:ext cx="0" cy="64008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18" name="Straight Connector 17"/>
            <p:cNvCxnSpPr/>
            <p:nvPr/>
          </p:nvCxnSpPr>
          <p:spPr>
            <a:xfrm>
              <a:off x="6885637" y="1386268"/>
              <a:ext cx="0" cy="64008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19" name="Straight Connector 18"/>
            <p:cNvCxnSpPr/>
            <p:nvPr/>
          </p:nvCxnSpPr>
          <p:spPr>
            <a:xfrm>
              <a:off x="5318306" y="2031563"/>
              <a:ext cx="1567331" cy="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ctrTitle"/>
          </p:nvPr>
        </p:nvSpPr>
        <p:spPr>
          <a:xfrm>
            <a:off x="1561708" y="2091263"/>
            <a:ext cx="9068586" cy="2590800"/>
          </a:xfrm>
        </p:spPr>
        <p:txBody>
          <a:bodyPr tIns="45720" bIns="45720" anchor="ctr">
            <a:noAutofit/>
          </a:bodyPr>
          <a:lstStyle>
            <a:lvl1pPr algn="ctr">
              <a:lnSpc>
                <a:spcPct val="83000"/>
              </a:lnSpc>
              <a:defRPr lang="en-US" sz="7200" b="0" kern="1200" cap="all" spc="-100" baseline="0" dirty="0">
                <a:solidFill>
                  <a:schemeClr val="tx1">
                    <a:lumMod val="85000"/>
                    <a:lumOff val="15000"/>
                  </a:schemeClr>
                </a:solidFill>
                <a:effectLst/>
                <a:latin typeface="+mj-lt"/>
                <a:ea typeface="+mn-ea"/>
                <a:cs typeface="+mn-cs"/>
              </a:defRPr>
            </a:lvl1pPr>
          </a:lstStyle>
          <a:p>
            <a:r>
              <a:rPr lang="en-US"/>
              <a:t>Click to edit Master title style</a:t>
            </a:r>
            <a:endParaRPr lang="en-US" dirty="0"/>
          </a:p>
        </p:txBody>
      </p:sp>
      <p:sp>
        <p:nvSpPr>
          <p:cNvPr id="3" name="Subtitle 2"/>
          <p:cNvSpPr>
            <a:spLocks noGrp="1"/>
          </p:cNvSpPr>
          <p:nvPr>
            <p:ph type="subTitle" idx="1"/>
          </p:nvPr>
        </p:nvSpPr>
        <p:spPr>
          <a:xfrm>
            <a:off x="1562100" y="4682062"/>
            <a:ext cx="9070848" cy="457201"/>
          </a:xfrm>
        </p:spPr>
        <p:txBody>
          <a:bodyPr>
            <a:normAutofit/>
          </a:bodyPr>
          <a:lstStyle>
            <a:lvl1pPr marL="0" indent="0" algn="ctr">
              <a:spcBef>
                <a:spcPts val="0"/>
              </a:spcBef>
              <a:buNone/>
              <a:defRPr sz="1600" spc="80" baseline="0">
                <a:solidFill>
                  <a:schemeClr val="tx1"/>
                </a:solidFill>
              </a:defRPr>
            </a:lvl1pPr>
            <a:lvl2pPr marL="457200" indent="0" algn="ctr">
              <a:buNone/>
              <a:defRPr sz="1600"/>
            </a:lvl2pPr>
            <a:lvl3pPr marL="914400" indent="0" algn="ctr">
              <a:buNone/>
              <a:defRPr sz="16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20" name="Date Placeholder 19"/>
          <p:cNvSpPr>
            <a:spLocks noGrp="1"/>
          </p:cNvSpPr>
          <p:nvPr>
            <p:ph type="dt" sz="half" idx="10"/>
          </p:nvPr>
        </p:nvSpPr>
        <p:spPr>
          <a:xfrm>
            <a:off x="5318760" y="1341255"/>
            <a:ext cx="1554480" cy="527213"/>
          </a:xfrm>
        </p:spPr>
        <p:txBody>
          <a:bodyPr/>
          <a:lstStyle>
            <a:lvl1pPr algn="ctr">
              <a:defRPr sz="1300" spc="0" baseline="0">
                <a:solidFill>
                  <a:schemeClr val="tx1"/>
                </a:solidFill>
                <a:latin typeface="+mn-lt"/>
              </a:defRPr>
            </a:lvl1pPr>
          </a:lstStyle>
          <a:p>
            <a:fld id="{B97561BF-9033-465E-83E9-87A5BE3B735F}" type="datetimeFigureOut">
              <a:rPr lang="en-US" smtClean="0"/>
              <a:t>11/15/2023</a:t>
            </a:fld>
            <a:endParaRPr lang="en-US"/>
          </a:p>
        </p:txBody>
      </p:sp>
      <p:sp>
        <p:nvSpPr>
          <p:cNvPr id="21" name="Footer Placeholder 20"/>
          <p:cNvSpPr>
            <a:spLocks noGrp="1"/>
          </p:cNvSpPr>
          <p:nvPr>
            <p:ph type="ftr" sz="quarter" idx="11"/>
          </p:nvPr>
        </p:nvSpPr>
        <p:spPr>
          <a:xfrm>
            <a:off x="1453896" y="5211060"/>
            <a:ext cx="5905500" cy="228600"/>
          </a:xfrm>
        </p:spPr>
        <p:txBody>
          <a:bodyPr/>
          <a:lstStyle>
            <a:lvl1pPr algn="l">
              <a:defRPr>
                <a:solidFill>
                  <a:schemeClr val="tx1">
                    <a:lumMod val="75000"/>
                    <a:lumOff val="25000"/>
                  </a:schemeClr>
                </a:solidFill>
              </a:defRPr>
            </a:lvl1pPr>
          </a:lstStyle>
          <a:p>
            <a:endParaRPr lang="en-US"/>
          </a:p>
        </p:txBody>
      </p:sp>
      <p:sp>
        <p:nvSpPr>
          <p:cNvPr id="22" name="Slide Number Placeholder 21"/>
          <p:cNvSpPr>
            <a:spLocks noGrp="1"/>
          </p:cNvSpPr>
          <p:nvPr>
            <p:ph type="sldNum" sz="quarter" idx="12"/>
          </p:nvPr>
        </p:nvSpPr>
        <p:spPr>
          <a:xfrm>
            <a:off x="8606919" y="5212080"/>
            <a:ext cx="2111881" cy="228600"/>
          </a:xfrm>
        </p:spPr>
        <p:txBody>
          <a:bodyPr/>
          <a:lstStyle>
            <a:lvl1pPr>
              <a:defRPr>
                <a:solidFill>
                  <a:schemeClr val="tx1">
                    <a:lumMod val="75000"/>
                    <a:lumOff val="25000"/>
                  </a:schemeClr>
                </a:solidFill>
              </a:defRPr>
            </a:lvl1pPr>
          </a:lstStyle>
          <a:p>
            <a:fld id="{D97F5DBD-B890-4EC1-BBDC-F2DBABA326C1}" type="slidenum">
              <a:rPr lang="en-US" smtClean="0"/>
              <a:t>‹#›</a:t>
            </a:fld>
            <a:endParaRPr lang="en-US"/>
          </a:p>
        </p:txBody>
      </p:sp>
    </p:spTree>
    <p:extLst>
      <p:ext uri="{BB962C8B-B14F-4D97-AF65-F5344CB8AC3E}">
        <p14:creationId xmlns:p14="http://schemas.microsoft.com/office/powerpoint/2010/main" val="2090073370"/>
      </p:ext>
    </p:extLst>
  </p:cSld>
  <p:clrMapOvr>
    <a:overrideClrMapping bg1="lt1" tx1="dk1" bg2="lt2" tx2="dk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97561BF-9033-465E-83E9-87A5BE3B735F}" type="datetimeFigureOut">
              <a:rPr lang="en-US" smtClean="0"/>
              <a:t>11/15/2023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D97F5DBD-B890-4EC1-BBDC-F2DBABA326C1}" type="slidenum">
              <a:rPr lang="en-US" smtClean="0"/>
              <a:t>‹#›</a:t>
            </a:fld>
            <a:endParaRPr lang="en-US"/>
          </a:p>
        </p:txBody>
      </p:sp>
    </p:spTree>
    <p:extLst>
      <p:ext uri="{BB962C8B-B14F-4D97-AF65-F5344CB8AC3E}">
        <p14:creationId xmlns:p14="http://schemas.microsoft.com/office/powerpoint/2010/main" val="386826208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2">
        <a:schemeClr val="bg2"/>
      </p:bgRef>
    </p:bg>
    <p:spTree>
      <p:nvGrpSpPr>
        <p:cNvPr id="1" name=""/>
        <p:cNvGrpSpPr/>
        <p:nvPr/>
      </p:nvGrpSpPr>
      <p:grpSpPr>
        <a:xfrm>
          <a:off x="0" y="0"/>
          <a:ext cx="0" cy="0"/>
          <a:chOff x="0" y="0"/>
          <a:chExt cx="0" cy="0"/>
        </a:xfrm>
      </p:grpSpPr>
      <p:sp>
        <p:nvSpPr>
          <p:cNvPr id="22" name="Rectangle 21"/>
          <p:cNvSpPr/>
          <p:nvPr/>
        </p:nvSpPr>
        <p:spPr>
          <a:xfrm>
            <a:off x="0" y="0"/>
            <a:ext cx="12192000" cy="6858000"/>
          </a:xfrm>
          <a:prstGeom prst="rect">
            <a:avLst/>
          </a:prstGeom>
          <a:blipFill dpi="0" rotWithShape="1">
            <a:blip r:embed="rId2">
              <a:alphaModFix amt="45000"/>
              <a:duotone>
                <a:schemeClr val="accent2">
                  <a:shade val="45000"/>
                  <a:satMod val="135000"/>
                </a:schemeClr>
                <a:prstClr val="white"/>
              </a:duotone>
            </a:blip>
            <a:srcRect/>
            <a:tile tx="-44450" ty="38100" sx="85000" sy="85000" flip="none" algn="tl"/>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3" name="Rectangle 22"/>
          <p:cNvSpPr/>
          <p:nvPr/>
        </p:nvSpPr>
        <p:spPr>
          <a:xfrm>
            <a:off x="1307870" y="1267730"/>
            <a:ext cx="9576262" cy="4307950"/>
          </a:xfrm>
          <a:prstGeom prst="rect">
            <a:avLst/>
          </a:prstGeom>
          <a:solidFill>
            <a:schemeClr val="bg1"/>
          </a:solidFill>
          <a:ln w="6350" cap="flat" cmpd="sng" algn="ctr">
            <a:noFill/>
            <a:prstDash val="solid"/>
          </a:ln>
          <a:effectLst>
            <a:outerShdw blurRad="50800" algn="ctr" rotWithShape="0">
              <a:prstClr val="black">
                <a:alpha val="66000"/>
              </a:prstClr>
            </a:outerShdw>
            <a:softEdge rad="0"/>
          </a:effectLst>
        </p:spPr>
      </p:sp>
      <p:sp>
        <p:nvSpPr>
          <p:cNvPr id="24" name="Rectangle 23"/>
          <p:cNvSpPr/>
          <p:nvPr/>
        </p:nvSpPr>
        <p:spPr>
          <a:xfrm>
            <a:off x="1447800"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30" name="Rectangle 29"/>
          <p:cNvSpPr/>
          <p:nvPr/>
        </p:nvSpPr>
        <p:spPr>
          <a:xfrm>
            <a:off x="5135880" y="1267730"/>
            <a:ext cx="1920240" cy="73152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sp>
      <p:grpSp>
        <p:nvGrpSpPr>
          <p:cNvPr id="31" name="Group 30"/>
          <p:cNvGrpSpPr/>
          <p:nvPr/>
        </p:nvGrpSpPr>
        <p:grpSpPr>
          <a:xfrm>
            <a:off x="5250180" y="1267730"/>
            <a:ext cx="1691640" cy="645295"/>
            <a:chOff x="5318306" y="1386268"/>
            <a:chExt cx="1567331" cy="645295"/>
          </a:xfrm>
        </p:grpSpPr>
        <p:cxnSp>
          <p:nvCxnSpPr>
            <p:cNvPr id="32" name="Straight Connector 31"/>
            <p:cNvCxnSpPr/>
            <p:nvPr/>
          </p:nvCxnSpPr>
          <p:spPr>
            <a:xfrm>
              <a:off x="5318306" y="1386268"/>
              <a:ext cx="0" cy="64008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33" name="Straight Connector 32"/>
            <p:cNvCxnSpPr/>
            <p:nvPr/>
          </p:nvCxnSpPr>
          <p:spPr>
            <a:xfrm>
              <a:off x="6885637" y="1386268"/>
              <a:ext cx="0" cy="64008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34" name="Straight Connector 33"/>
            <p:cNvCxnSpPr/>
            <p:nvPr/>
          </p:nvCxnSpPr>
          <p:spPr>
            <a:xfrm>
              <a:off x="5318306" y="2031563"/>
              <a:ext cx="1567331" cy="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title"/>
          </p:nvPr>
        </p:nvSpPr>
        <p:spPr>
          <a:xfrm>
            <a:off x="1563623" y="2094309"/>
            <a:ext cx="9070848" cy="2587752"/>
          </a:xfrm>
        </p:spPr>
        <p:txBody>
          <a:bodyPr anchor="ctr">
            <a:noAutofit/>
          </a:bodyPr>
          <a:lstStyle>
            <a:lvl1pPr algn="ctr">
              <a:lnSpc>
                <a:spcPct val="83000"/>
              </a:lnSpc>
              <a:defRPr lang="en-US" sz="7200" kern="1200" cap="all" spc="-100" baseline="0" dirty="0">
                <a:solidFill>
                  <a:schemeClr val="tx1">
                    <a:lumMod val="85000"/>
                    <a:lumOff val="15000"/>
                  </a:schemeClr>
                </a:solidFill>
                <a:effectLst/>
                <a:latin typeface="+mj-lt"/>
                <a:ea typeface="+mn-ea"/>
                <a:cs typeface="+mn-cs"/>
              </a:defRPr>
            </a:lvl1pPr>
          </a:lstStyle>
          <a:p>
            <a:r>
              <a:rPr lang="en-US"/>
              <a:t>Click to edit Master title style</a:t>
            </a:r>
            <a:endParaRPr lang="en-US" dirty="0"/>
          </a:p>
        </p:txBody>
      </p:sp>
      <p:sp>
        <p:nvSpPr>
          <p:cNvPr id="3" name="Text Placeholder 2"/>
          <p:cNvSpPr>
            <a:spLocks noGrp="1"/>
          </p:cNvSpPr>
          <p:nvPr>
            <p:ph type="body" idx="1"/>
          </p:nvPr>
        </p:nvSpPr>
        <p:spPr>
          <a:xfrm>
            <a:off x="1563624" y="4682062"/>
            <a:ext cx="9070848" cy="457200"/>
          </a:xfrm>
        </p:spPr>
        <p:txBody>
          <a:bodyPr anchor="t">
            <a:normAutofit/>
          </a:bodyPr>
          <a:lstStyle>
            <a:lvl1pPr marL="0" indent="0" algn="ctr">
              <a:buNone/>
              <a:defRPr sz="1600">
                <a:solidFill>
                  <a:schemeClr val="tx1"/>
                </a:solidFill>
                <a:effectLst/>
              </a:defRPr>
            </a:lvl1pPr>
            <a:lvl2pPr marL="457200" indent="0">
              <a:buNone/>
              <a:defRPr sz="16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a:xfrm>
            <a:off x="5321808" y="1344502"/>
            <a:ext cx="1554480" cy="530352"/>
          </a:xfrm>
        </p:spPr>
        <p:txBody>
          <a:bodyPr/>
          <a:lstStyle>
            <a:lvl1pPr algn="ctr">
              <a:defRPr lang="en-US" sz="1300" kern="1200" spc="0" baseline="0">
                <a:solidFill>
                  <a:schemeClr val="tx1"/>
                </a:solidFill>
                <a:latin typeface="+mn-lt"/>
                <a:ea typeface="+mn-ea"/>
                <a:cs typeface="+mn-cs"/>
              </a:defRPr>
            </a:lvl1pPr>
          </a:lstStyle>
          <a:p>
            <a:fld id="{B97561BF-9033-465E-83E9-87A5BE3B735F}" type="datetimeFigureOut">
              <a:rPr lang="en-US" smtClean="0"/>
              <a:t>11/15/2023</a:t>
            </a:fld>
            <a:endParaRPr lang="en-US"/>
          </a:p>
        </p:txBody>
      </p:sp>
      <p:sp>
        <p:nvSpPr>
          <p:cNvPr id="5" name="Footer Placeholder 4"/>
          <p:cNvSpPr>
            <a:spLocks noGrp="1"/>
          </p:cNvSpPr>
          <p:nvPr>
            <p:ph type="ftr" sz="quarter" idx="11"/>
          </p:nvPr>
        </p:nvSpPr>
        <p:spPr>
          <a:xfrm>
            <a:off x="1453553" y="5211060"/>
            <a:ext cx="5907024" cy="228600"/>
          </a:xfrm>
        </p:spPr>
        <p:txBody>
          <a:bodyPr/>
          <a:lstStyle>
            <a:lvl1pPr algn="l">
              <a:defRPr/>
            </a:lvl1pPr>
          </a:lstStyle>
          <a:p>
            <a:endParaRPr lang="en-US"/>
          </a:p>
        </p:txBody>
      </p:sp>
      <p:sp>
        <p:nvSpPr>
          <p:cNvPr id="6" name="Slide Number Placeholder 5"/>
          <p:cNvSpPr>
            <a:spLocks noGrp="1"/>
          </p:cNvSpPr>
          <p:nvPr>
            <p:ph type="sldNum" sz="quarter" idx="12"/>
          </p:nvPr>
        </p:nvSpPr>
        <p:spPr>
          <a:xfrm>
            <a:off x="8604504" y="5211060"/>
            <a:ext cx="2112264" cy="228600"/>
          </a:xfrm>
        </p:spPr>
        <p:txBody>
          <a:bodyPr/>
          <a:lstStyle/>
          <a:p>
            <a:fld id="{D97F5DBD-B890-4EC1-BBDC-F2DBABA326C1}" type="slidenum">
              <a:rPr lang="en-US" smtClean="0"/>
              <a:t>‹#›</a:t>
            </a:fld>
            <a:endParaRPr lang="en-US"/>
          </a:p>
        </p:txBody>
      </p:sp>
    </p:spTree>
    <p:extLst>
      <p:ext uri="{BB962C8B-B14F-4D97-AF65-F5344CB8AC3E}">
        <p14:creationId xmlns:p14="http://schemas.microsoft.com/office/powerpoint/2010/main" val="2627779357"/>
      </p:ext>
    </p:extLst>
  </p:cSld>
  <p:clrMapOvr>
    <a:overrideClrMapping bg1="lt1" tx1="dk1" bg2="lt2" tx2="dk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066800" y="2103120"/>
            <a:ext cx="4754880" cy="374904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370320" y="2103120"/>
            <a:ext cx="4754880" cy="374904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B97561BF-9033-465E-83E9-87A5BE3B735F}" type="datetimeFigureOut">
              <a:rPr lang="en-US" smtClean="0"/>
              <a:t>11/15/2023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97F5DBD-B890-4EC1-BBDC-F2DBABA326C1}" type="slidenum">
              <a:rPr lang="en-US" smtClean="0"/>
              <a:t>‹#›</a:t>
            </a:fld>
            <a:endParaRPr lang="en-US"/>
          </a:p>
        </p:txBody>
      </p:sp>
    </p:spTree>
    <p:extLst>
      <p:ext uri="{BB962C8B-B14F-4D97-AF65-F5344CB8AC3E}">
        <p14:creationId xmlns:p14="http://schemas.microsoft.com/office/powerpoint/2010/main" val="151943424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1069848" y="2074334"/>
            <a:ext cx="4754880" cy="640080"/>
          </a:xfrm>
        </p:spPr>
        <p:txBody>
          <a:bodyPr anchor="ctr">
            <a:normAutofit/>
          </a:bodyPr>
          <a:lstStyle>
            <a:lvl1pPr marL="0" indent="0" algn="ctr">
              <a:spcBef>
                <a:spcPts val="0"/>
              </a:spcBef>
              <a:buNone/>
              <a:defRPr sz="1900" b="0">
                <a:solidFill>
                  <a:schemeClr val="tx2"/>
                </a:solidFill>
                <a:latin typeface="+mn-lt"/>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69848" y="2755898"/>
            <a:ext cx="4754880" cy="320040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373368" y="2074334"/>
            <a:ext cx="4754880" cy="640080"/>
          </a:xfrm>
        </p:spPr>
        <p:txBody>
          <a:bodyPr anchor="ctr">
            <a:normAutofit/>
          </a:bodyPr>
          <a:lstStyle>
            <a:lvl1pPr marL="0" indent="0" algn="ctr">
              <a:spcBef>
                <a:spcPts val="0"/>
              </a:spcBef>
              <a:buNone/>
              <a:defRPr sz="1900" b="0">
                <a:solidFill>
                  <a:schemeClr val="tx2"/>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373368" y="2756581"/>
            <a:ext cx="4754880" cy="320040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97561BF-9033-465E-83E9-87A5BE3B735F}" type="datetimeFigureOut">
              <a:rPr lang="en-US" smtClean="0"/>
              <a:t>11/15/2023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D97F5DBD-B890-4EC1-BBDC-F2DBABA326C1}" type="slidenum">
              <a:rPr lang="en-US" smtClean="0"/>
              <a:t>‹#›</a:t>
            </a:fld>
            <a:endParaRPr lang="en-US"/>
          </a:p>
        </p:txBody>
      </p:sp>
    </p:spTree>
    <p:extLst>
      <p:ext uri="{BB962C8B-B14F-4D97-AF65-F5344CB8AC3E}">
        <p14:creationId xmlns:p14="http://schemas.microsoft.com/office/powerpoint/2010/main" val="241614040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B97561BF-9033-465E-83E9-87A5BE3B735F}" type="datetimeFigureOut">
              <a:rPr lang="en-US" smtClean="0"/>
              <a:t>11/15/2023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D97F5DBD-B890-4EC1-BBDC-F2DBABA326C1}" type="slidenum">
              <a:rPr lang="en-US" smtClean="0"/>
              <a:t>‹#›</a:t>
            </a:fld>
            <a:endParaRPr lang="en-US"/>
          </a:p>
        </p:txBody>
      </p:sp>
    </p:spTree>
    <p:extLst>
      <p:ext uri="{BB962C8B-B14F-4D97-AF65-F5344CB8AC3E}">
        <p14:creationId xmlns:p14="http://schemas.microsoft.com/office/powerpoint/2010/main" val="338819659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97561BF-9033-465E-83E9-87A5BE3B735F}" type="datetimeFigureOut">
              <a:rPr lang="en-US" smtClean="0"/>
              <a:t>11/15/2023</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D97F5DBD-B890-4EC1-BBDC-F2DBABA326C1}" type="slidenum">
              <a:rPr lang="en-US" smtClean="0"/>
              <a:t>‹#›</a:t>
            </a:fld>
            <a:endParaRPr lang="en-US"/>
          </a:p>
        </p:txBody>
      </p:sp>
    </p:spTree>
    <p:extLst>
      <p:ext uri="{BB962C8B-B14F-4D97-AF65-F5344CB8AC3E}">
        <p14:creationId xmlns:p14="http://schemas.microsoft.com/office/powerpoint/2010/main" val="141030936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16" name="Rectangle 15"/>
          <p:cNvSpPr/>
          <p:nvPr/>
        </p:nvSpPr>
        <p:spPr>
          <a:xfrm>
            <a:off x="245529" y="237744"/>
            <a:ext cx="8531352" cy="6382512"/>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Rectangle 14"/>
          <p:cNvSpPr/>
          <p:nvPr/>
        </p:nvSpPr>
        <p:spPr>
          <a:xfrm>
            <a:off x="9020386" y="237744"/>
            <a:ext cx="2926080" cy="638251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9296400" y="607392"/>
            <a:ext cx="2430780" cy="1645920"/>
          </a:xfrm>
        </p:spPr>
        <p:txBody>
          <a:bodyPr anchor="b">
            <a:normAutofit/>
          </a:bodyPr>
          <a:lstStyle>
            <a:lvl1pPr algn="l" defTabSz="914400" rtl="0" eaLnBrk="1" latinLnBrk="0" hangingPunct="1">
              <a:lnSpc>
                <a:spcPct val="90000"/>
              </a:lnSpc>
              <a:spcBef>
                <a:spcPct val="0"/>
              </a:spcBef>
              <a:buNone/>
              <a:defRPr lang="en-US" sz="2800" b="0" kern="1200" cap="none" spc="0" baseline="0" dirty="0">
                <a:solidFill>
                  <a:srgbClr val="FFFFFF"/>
                </a:solidFill>
                <a:effectLst/>
                <a:latin typeface="+mj-lt"/>
                <a:ea typeface="+mn-ea"/>
                <a:cs typeface="+mn-cs"/>
              </a:defRPr>
            </a:lvl1pPr>
          </a:lstStyle>
          <a:p>
            <a:r>
              <a:rPr lang="en-US"/>
              <a:t>Click to edit Master title style</a:t>
            </a:r>
            <a:endParaRPr lang="en-US" dirty="0"/>
          </a:p>
        </p:txBody>
      </p:sp>
      <p:sp>
        <p:nvSpPr>
          <p:cNvPr id="3" name="Content Placeholder 2"/>
          <p:cNvSpPr>
            <a:spLocks noGrp="1"/>
          </p:cNvSpPr>
          <p:nvPr>
            <p:ph idx="1"/>
          </p:nvPr>
        </p:nvSpPr>
        <p:spPr>
          <a:xfrm>
            <a:off x="685800" y="609600"/>
            <a:ext cx="7772400" cy="533400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9296400" y="2286000"/>
            <a:ext cx="2430780" cy="3505200"/>
          </a:xfrm>
        </p:spPr>
        <p:txBody>
          <a:bodyPr>
            <a:normAutofit/>
          </a:bodyPr>
          <a:lstStyle>
            <a:lvl1pPr marL="0" indent="0">
              <a:lnSpc>
                <a:spcPct val="110000"/>
              </a:lnSpc>
              <a:spcBef>
                <a:spcPts val="800"/>
              </a:spcBef>
              <a:buNone/>
              <a:defRPr sz="14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8" name="Date Placeholder 7"/>
          <p:cNvSpPr>
            <a:spLocks noGrp="1"/>
          </p:cNvSpPr>
          <p:nvPr>
            <p:ph type="dt" sz="half" idx="10"/>
          </p:nvPr>
        </p:nvSpPr>
        <p:spPr/>
        <p:txBody>
          <a:bodyPr/>
          <a:lstStyle/>
          <a:p>
            <a:fld id="{B97561BF-9033-465E-83E9-87A5BE3B735F}" type="datetimeFigureOut">
              <a:rPr lang="en-US" smtClean="0"/>
              <a:t>11/15/2023</a:t>
            </a:fld>
            <a:endParaRPr lang="en-US"/>
          </a:p>
        </p:txBody>
      </p:sp>
      <p:sp>
        <p:nvSpPr>
          <p:cNvPr id="9" name="Footer Placeholder 8"/>
          <p:cNvSpPr>
            <a:spLocks noGrp="1"/>
          </p:cNvSpPr>
          <p:nvPr>
            <p:ph type="ftr" sz="quarter" idx="11"/>
          </p:nvPr>
        </p:nvSpPr>
        <p:spPr/>
        <p:txBody>
          <a:bodyPr/>
          <a:lstStyle>
            <a:lvl1pPr algn="r">
              <a:defRPr/>
            </a:lvl1pPr>
          </a:lstStyle>
          <a:p>
            <a:endParaRPr lang="en-US"/>
          </a:p>
        </p:txBody>
      </p:sp>
      <p:sp>
        <p:nvSpPr>
          <p:cNvPr id="11" name="Slide Number Placeholder 10"/>
          <p:cNvSpPr>
            <a:spLocks noGrp="1"/>
          </p:cNvSpPr>
          <p:nvPr>
            <p:ph type="sldNum" sz="quarter" idx="12"/>
          </p:nvPr>
        </p:nvSpPr>
        <p:spPr>
          <a:xfrm>
            <a:off x="10393677" y="6223002"/>
            <a:ext cx="1463040" cy="274320"/>
          </a:xfrm>
        </p:spPr>
        <p:txBody>
          <a:bodyPr/>
          <a:lstStyle>
            <a:lvl1pPr>
              <a:defRPr>
                <a:solidFill>
                  <a:srgbClr val="FFFFFF"/>
                </a:solidFill>
              </a:defRPr>
            </a:lvl1pPr>
          </a:lstStyle>
          <a:p>
            <a:fld id="{D97F5DBD-B890-4EC1-BBDC-F2DBABA326C1}" type="slidenum">
              <a:rPr lang="en-US" smtClean="0"/>
              <a:t>‹#›</a:t>
            </a:fld>
            <a:endParaRPr lang="en-US"/>
          </a:p>
        </p:txBody>
      </p:sp>
      <p:sp>
        <p:nvSpPr>
          <p:cNvPr id="12" name="Rectangle 11"/>
          <p:cNvSpPr/>
          <p:nvPr/>
        </p:nvSpPr>
        <p:spPr>
          <a:xfrm>
            <a:off x="9157546" y="374904"/>
            <a:ext cx="2651760" cy="6108192"/>
          </a:xfrm>
          <a:prstGeom prst="rect">
            <a:avLst/>
          </a:prstGeom>
          <a:noFill/>
          <a:ln w="6350"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235157441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14" name="Rectangle 13"/>
          <p:cNvSpPr/>
          <p:nvPr/>
        </p:nvSpPr>
        <p:spPr>
          <a:xfrm>
            <a:off x="9020386" y="237744"/>
            <a:ext cx="2926080" cy="638251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9296400" y="603504"/>
            <a:ext cx="2432304" cy="1645920"/>
          </a:xfrm>
        </p:spPr>
        <p:txBody>
          <a:bodyPr anchor="b">
            <a:noAutofit/>
          </a:bodyPr>
          <a:lstStyle>
            <a:lvl1pPr algn="l">
              <a:defRPr sz="2800" b="0">
                <a:solidFill>
                  <a:srgbClr val="FFFFFF"/>
                </a:solidFill>
                <a:latin typeface="+mj-lt"/>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228599" y="237744"/>
            <a:ext cx="8531352" cy="6382512"/>
          </a:xfrm>
          <a:solidFill>
            <a:schemeClr val="accent1">
              <a:lumMod val="60000"/>
              <a:lumOff val="40000"/>
            </a:schemeClr>
          </a:solidFill>
          <a:ln>
            <a:noFill/>
          </a:ln>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9296400" y="2286000"/>
            <a:ext cx="2432304" cy="3502152"/>
          </a:xfrm>
        </p:spPr>
        <p:txBody>
          <a:bodyPr>
            <a:normAutofit/>
          </a:bodyPr>
          <a:lstStyle>
            <a:lvl1pPr marL="0" indent="0" algn="l">
              <a:lnSpc>
                <a:spcPct val="110000"/>
              </a:lnSpc>
              <a:spcBef>
                <a:spcPts val="800"/>
              </a:spcBef>
              <a:buNone/>
              <a:defRPr sz="14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lvl1pPr>
              <a:defRPr>
                <a:solidFill>
                  <a:srgbClr val="FFFFFF"/>
                </a:solidFill>
                <a:effectLst>
                  <a:outerShdw blurRad="12700" dist="6350" dir="2700000" algn="tl" rotWithShape="0">
                    <a:prstClr val="black">
                      <a:alpha val="40000"/>
                    </a:prstClr>
                  </a:outerShdw>
                </a:effectLst>
              </a:defRPr>
            </a:lvl1pPr>
          </a:lstStyle>
          <a:p>
            <a:fld id="{B97561BF-9033-465E-83E9-87A5BE3B735F}" type="datetimeFigureOut">
              <a:rPr lang="en-US" smtClean="0"/>
              <a:t>11/15/2023</a:t>
            </a:fld>
            <a:endParaRPr lang="en-US"/>
          </a:p>
        </p:txBody>
      </p:sp>
      <p:sp>
        <p:nvSpPr>
          <p:cNvPr id="6" name="Footer Placeholder 5"/>
          <p:cNvSpPr>
            <a:spLocks noGrp="1"/>
          </p:cNvSpPr>
          <p:nvPr>
            <p:ph type="ftr" sz="quarter" idx="11"/>
          </p:nvPr>
        </p:nvSpPr>
        <p:spPr/>
        <p:txBody>
          <a:bodyPr/>
          <a:lstStyle>
            <a:lvl1pPr marL="0" algn="r" defTabSz="914400" rtl="0" eaLnBrk="1" latinLnBrk="0" hangingPunct="1">
              <a:defRPr lang="en-US" sz="1000" kern="1200" dirty="0">
                <a:solidFill>
                  <a:srgbClr val="FFFFFF"/>
                </a:solidFill>
                <a:effectLst>
                  <a:outerShdw blurRad="12700" dist="6350" dir="2700000" algn="tl" rotWithShape="0">
                    <a:prstClr val="black">
                      <a:alpha val="40000"/>
                    </a:prstClr>
                  </a:outerShdw>
                </a:effectLst>
                <a:latin typeface="+mn-lt"/>
                <a:ea typeface="+mn-ea"/>
                <a:cs typeface="+mn-cs"/>
              </a:defRPr>
            </a:lvl1pPr>
          </a:lstStyle>
          <a:p>
            <a:endParaRPr lang="en-US"/>
          </a:p>
        </p:txBody>
      </p:sp>
      <p:sp>
        <p:nvSpPr>
          <p:cNvPr id="7" name="Slide Number Placeholder 6"/>
          <p:cNvSpPr>
            <a:spLocks noGrp="1"/>
          </p:cNvSpPr>
          <p:nvPr>
            <p:ph type="sldNum" sz="quarter" idx="12"/>
          </p:nvPr>
        </p:nvSpPr>
        <p:spPr>
          <a:xfrm>
            <a:off x="10396728" y="6227064"/>
            <a:ext cx="1463040" cy="274320"/>
          </a:xfrm>
        </p:spPr>
        <p:txBody>
          <a:bodyPr/>
          <a:lstStyle>
            <a:lvl1pPr>
              <a:defRPr>
                <a:solidFill>
                  <a:srgbClr val="FFFFFF"/>
                </a:solidFill>
              </a:defRPr>
            </a:lvl1pPr>
          </a:lstStyle>
          <a:p>
            <a:fld id="{D97F5DBD-B890-4EC1-BBDC-F2DBABA326C1}" type="slidenum">
              <a:rPr lang="en-US" smtClean="0"/>
              <a:t>‹#›</a:t>
            </a:fld>
            <a:endParaRPr lang="en-US"/>
          </a:p>
        </p:txBody>
      </p:sp>
      <p:sp>
        <p:nvSpPr>
          <p:cNvPr id="10" name="Rectangle 9"/>
          <p:cNvSpPr/>
          <p:nvPr/>
        </p:nvSpPr>
        <p:spPr>
          <a:xfrm>
            <a:off x="9157546" y="374904"/>
            <a:ext cx="2651760" cy="6108192"/>
          </a:xfrm>
          <a:prstGeom prst="rect">
            <a:avLst/>
          </a:prstGeom>
          <a:noFill/>
          <a:ln w="6350"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415855660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97561BF-9033-465E-83E9-87A5BE3B735F}" type="datetimeFigureOut">
              <a:rPr lang="en-US" smtClean="0"/>
              <a:t>11/15/2023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97F5DBD-B890-4EC1-BBDC-F2DBABA326C1}" type="slidenum">
              <a:rPr lang="en-US" smtClean="0"/>
              <a:t>‹#›</a:t>
            </a:fld>
            <a:endParaRPr lang="en-US"/>
          </a:p>
        </p:txBody>
      </p:sp>
    </p:spTree>
    <p:extLst>
      <p:ext uri="{BB962C8B-B14F-4D97-AF65-F5344CB8AC3E}">
        <p14:creationId xmlns:p14="http://schemas.microsoft.com/office/powerpoint/2010/main" val="43920747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1600" y="762000"/>
            <a:ext cx="2362200" cy="52578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762000"/>
            <a:ext cx="8077200" cy="52578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97561BF-9033-465E-83E9-87A5BE3B735F}" type="datetimeFigureOut">
              <a:rPr lang="en-US" smtClean="0"/>
              <a:t>11/15/2023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97F5DBD-B890-4EC1-BBDC-F2DBABA326C1}" type="slidenum">
              <a:rPr lang="en-US" smtClean="0"/>
              <a:t>‹#›</a:t>
            </a:fld>
            <a:endParaRPr lang="en-US"/>
          </a:p>
        </p:txBody>
      </p:sp>
    </p:spTree>
    <p:extLst>
      <p:ext uri="{BB962C8B-B14F-4D97-AF65-F5344CB8AC3E}">
        <p14:creationId xmlns:p14="http://schemas.microsoft.com/office/powerpoint/2010/main" val="177491924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Rectangle 6"/>
          <p:cNvSpPr/>
          <p:nvPr/>
        </p:nvSpPr>
        <p:spPr>
          <a:xfrm>
            <a:off x="234696" y="237744"/>
            <a:ext cx="11722608" cy="6382512"/>
          </a:xfrm>
          <a:prstGeom prst="rect">
            <a:avLst/>
          </a:prstGeom>
          <a:solidFill>
            <a:schemeClr val="bg2"/>
          </a:solidFill>
          <a:ln w="6350" cap="flat" cmpd="sng" algn="ctr">
            <a:noFill/>
            <a:prstDash val="solid"/>
          </a:ln>
          <a:effectLst>
            <a:softEdge rad="0"/>
          </a:effectLst>
        </p:spPr>
      </p:sp>
      <p:sp>
        <p:nvSpPr>
          <p:cNvPr id="2" name="Title Placeholder 1"/>
          <p:cNvSpPr>
            <a:spLocks noGrp="1"/>
          </p:cNvSpPr>
          <p:nvPr>
            <p:ph type="title"/>
          </p:nvPr>
        </p:nvSpPr>
        <p:spPr>
          <a:xfrm>
            <a:off x="1066800" y="642594"/>
            <a:ext cx="10058400" cy="1371600"/>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066800" y="2103120"/>
            <a:ext cx="10058400" cy="393192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274320" y="6307672"/>
            <a:ext cx="2743200" cy="274320"/>
          </a:xfrm>
          <a:prstGeom prst="rect">
            <a:avLst/>
          </a:prstGeom>
        </p:spPr>
        <p:txBody>
          <a:bodyPr vert="horz" lIns="91440" tIns="45720" rIns="91440" bIns="45720" rtlCol="0" anchor="b"/>
          <a:lstStyle>
            <a:lvl1pPr algn="l">
              <a:defRPr sz="1000">
                <a:solidFill>
                  <a:schemeClr val="tx1">
                    <a:lumMod val="75000"/>
                    <a:lumOff val="25000"/>
                  </a:schemeClr>
                </a:solidFill>
              </a:defRPr>
            </a:lvl1pPr>
          </a:lstStyle>
          <a:p>
            <a:fld id="{B97561BF-9033-465E-83E9-87A5BE3B735F}" type="datetimeFigureOut">
              <a:rPr lang="en-US" smtClean="0"/>
              <a:t>11/15/2023</a:t>
            </a:fld>
            <a:endParaRPr lang="en-US"/>
          </a:p>
        </p:txBody>
      </p:sp>
      <p:sp>
        <p:nvSpPr>
          <p:cNvPr id="5" name="Footer Placeholder 4"/>
          <p:cNvSpPr>
            <a:spLocks noGrp="1"/>
          </p:cNvSpPr>
          <p:nvPr>
            <p:ph type="ftr" sz="quarter" idx="3"/>
          </p:nvPr>
        </p:nvSpPr>
        <p:spPr>
          <a:xfrm>
            <a:off x="3489960" y="6307672"/>
            <a:ext cx="5212080" cy="274320"/>
          </a:xfrm>
          <a:prstGeom prst="rect">
            <a:avLst/>
          </a:prstGeom>
        </p:spPr>
        <p:txBody>
          <a:bodyPr vert="horz" lIns="91440" tIns="45720" rIns="91440" bIns="45720" rtlCol="0" anchor="b"/>
          <a:lstStyle>
            <a:lvl1pPr algn="ctr">
              <a:defRPr sz="1000">
                <a:solidFill>
                  <a:schemeClr val="tx1">
                    <a:lumMod val="75000"/>
                    <a:lumOff val="25000"/>
                  </a:schemeClr>
                </a:solidFill>
              </a:defRPr>
            </a:lvl1pPr>
          </a:lstStyle>
          <a:p>
            <a:endParaRPr lang="en-US"/>
          </a:p>
        </p:txBody>
      </p:sp>
      <p:sp>
        <p:nvSpPr>
          <p:cNvPr id="6" name="Slide Number Placeholder 5"/>
          <p:cNvSpPr>
            <a:spLocks noGrp="1"/>
          </p:cNvSpPr>
          <p:nvPr>
            <p:ph type="sldNum" sz="quarter" idx="4"/>
          </p:nvPr>
        </p:nvSpPr>
        <p:spPr>
          <a:xfrm>
            <a:off x="10469880" y="6307672"/>
            <a:ext cx="1463040" cy="274320"/>
          </a:xfrm>
          <a:prstGeom prst="rect">
            <a:avLst/>
          </a:prstGeom>
        </p:spPr>
        <p:txBody>
          <a:bodyPr vert="horz" lIns="91440" tIns="45720" rIns="91440" bIns="45720" rtlCol="0" anchor="b"/>
          <a:lstStyle>
            <a:lvl1pPr algn="r">
              <a:defRPr sz="1000">
                <a:solidFill>
                  <a:schemeClr val="tx1">
                    <a:lumMod val="75000"/>
                    <a:lumOff val="25000"/>
                  </a:schemeClr>
                </a:solidFill>
              </a:defRPr>
            </a:lvl1pPr>
          </a:lstStyle>
          <a:p>
            <a:fld id="{D97F5DBD-B890-4EC1-BBDC-F2DBABA326C1}" type="slidenum">
              <a:rPr lang="en-US" smtClean="0"/>
              <a:t>‹#›</a:t>
            </a:fld>
            <a:endParaRPr lang="en-US"/>
          </a:p>
        </p:txBody>
      </p:sp>
    </p:spTree>
    <p:extLst>
      <p:ext uri="{BB962C8B-B14F-4D97-AF65-F5344CB8AC3E}">
        <p14:creationId xmlns:p14="http://schemas.microsoft.com/office/powerpoint/2010/main" val="1852552555"/>
      </p:ext>
    </p:extLst>
  </p:cSld>
  <p:clrMap bg1="lt1" tx1="dk1" bg2="lt2" tx2="dk2" accent1="accent1" accent2="accent2" accent3="accent3" accent4="accent4" accent5="accent5" accent6="accent6" hlink="hlink" folHlink="folHlink"/>
  <p:sldLayoutIdLst>
    <p:sldLayoutId id="2147483699" r:id="rId1"/>
    <p:sldLayoutId id="2147483700" r:id="rId2"/>
    <p:sldLayoutId id="2147483701" r:id="rId3"/>
    <p:sldLayoutId id="2147483702" r:id="rId4"/>
    <p:sldLayoutId id="2147483703" r:id="rId5"/>
    <p:sldLayoutId id="2147483704" r:id="rId6"/>
    <p:sldLayoutId id="2147483705" r:id="rId7"/>
    <p:sldLayoutId id="2147483706" r:id="rId8"/>
    <p:sldLayoutId id="2147483707" r:id="rId9"/>
    <p:sldLayoutId id="2147483708" r:id="rId10"/>
    <p:sldLayoutId id="2147483709" r:id="rId11"/>
  </p:sldLayoutIdLst>
  <p:txStyles>
    <p:titleStyle>
      <a:lvl1pPr algn="l" defTabSz="914400" rtl="0" eaLnBrk="1" latinLnBrk="0" hangingPunct="1">
        <a:lnSpc>
          <a:spcPct val="90000"/>
        </a:lnSpc>
        <a:spcBef>
          <a:spcPct val="0"/>
        </a:spcBef>
        <a:buNone/>
        <a:defRPr lang="en-US" sz="4800" kern="1200" cap="none" spc="0" baseline="0" dirty="0">
          <a:solidFill>
            <a:schemeClr val="tx1">
              <a:lumMod val="85000"/>
              <a:lumOff val="15000"/>
            </a:schemeClr>
          </a:solidFill>
          <a:effectLst/>
          <a:latin typeface="+mj-lt"/>
          <a:ea typeface="+mn-ea"/>
          <a:cs typeface="+mn-cs"/>
        </a:defRPr>
      </a:lvl1pPr>
    </p:titleStyle>
    <p:bodyStyle>
      <a:lvl1pPr marL="182880" indent="-182880" algn="l" defTabSz="914400" rtl="0" eaLnBrk="1" latinLnBrk="0" hangingPunct="1">
        <a:lnSpc>
          <a:spcPct val="100000"/>
        </a:lnSpc>
        <a:spcBef>
          <a:spcPts val="900"/>
        </a:spcBef>
        <a:spcAft>
          <a:spcPts val="0"/>
        </a:spcAft>
        <a:buClr>
          <a:schemeClr val="tx1">
            <a:lumMod val="85000"/>
            <a:lumOff val="15000"/>
          </a:schemeClr>
        </a:buClr>
        <a:buFont typeface="Garamond" pitchFamily="18" charset="0"/>
        <a:buChar char="◦"/>
        <a:defRPr sz="1800" kern="1200">
          <a:solidFill>
            <a:schemeClr val="tx1"/>
          </a:solidFill>
          <a:latin typeface="+mn-lt"/>
          <a:ea typeface="+mn-ea"/>
          <a:cs typeface="+mn-cs"/>
        </a:defRPr>
      </a:lvl1pPr>
      <a:lvl2pPr marL="45720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600" kern="1200">
          <a:solidFill>
            <a:schemeClr val="tx1"/>
          </a:solidFill>
          <a:latin typeface="+mn-lt"/>
          <a:ea typeface="+mn-ea"/>
          <a:cs typeface="+mn-cs"/>
        </a:defRPr>
      </a:lvl2pPr>
      <a:lvl3pPr marL="73152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3pPr>
      <a:lvl4pPr marL="100584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4pPr>
      <a:lvl5pPr marL="128016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5pPr>
      <a:lvl6pPr marL="16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6pPr>
      <a:lvl7pPr marL="19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7pPr>
      <a:lvl8pPr marL="22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8pPr>
      <a:lvl9pPr marL="25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1.xml"/><Relationship Id="rId1" Type="http://schemas.openxmlformats.org/officeDocument/2006/relationships/slideLayout" Target="../slideLayouts/slideLayout7.xml"/><Relationship Id="rId4" Type="http://schemas.openxmlformats.org/officeDocument/2006/relationships/image" Target="../media/image3.jpe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hyperlink" Target="https://www.diabetes.org.uk/diabetes-the-basics/types-of-diabetes/type-2/diabetes-ethnicity" TargetMode="Externa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hyperlink" Target="https://www.diabetes.org.uk/about_us/news/diabetes-prevalence-2023"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hade val="92000"/>
                <a:satMod val="160000"/>
              </a:schemeClr>
            </a:gs>
            <a:gs pos="77000">
              <a:schemeClr val="bg2">
                <a:tint val="100000"/>
                <a:shade val="73000"/>
                <a:satMod val="155000"/>
              </a:schemeClr>
            </a:gs>
            <a:gs pos="100000">
              <a:schemeClr val="bg2">
                <a:tint val="100000"/>
                <a:shade val="67000"/>
                <a:satMod val="145000"/>
              </a:schemeClr>
            </a:gs>
          </a:gsLst>
          <a:lin ang="5400000" scaled="0"/>
        </a:gradFill>
        <a:effectLst/>
      </p:bgPr>
    </p:bg>
    <p:spTree>
      <p:nvGrpSpPr>
        <p:cNvPr id="1" name=""/>
        <p:cNvGrpSpPr/>
        <p:nvPr/>
      </p:nvGrpSpPr>
      <p:grpSpPr>
        <a:xfrm>
          <a:off x="0" y="0"/>
          <a:ext cx="0" cy="0"/>
          <a:chOff x="0" y="0"/>
          <a:chExt cx="0" cy="0"/>
        </a:xfrm>
      </p:grpSpPr>
      <p:sp>
        <p:nvSpPr>
          <p:cNvPr id="71" name="Rectangle 70">
            <a:extLst>
              <a:ext uri="{FF2B5EF4-FFF2-40B4-BE49-F238E27FC236}">
                <a16:creationId xmlns:a16="http://schemas.microsoft.com/office/drawing/2014/main" id="{A0D70C8A-A50E-4B41-86A2-E2F8558124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4696" y="237744"/>
            <a:ext cx="11722608" cy="6382512"/>
          </a:xfrm>
          <a:prstGeom prst="rect">
            <a:avLst/>
          </a:prstGeom>
          <a:solidFill>
            <a:schemeClr val="bg2"/>
          </a:solidFill>
          <a:ln w="6350" cap="flat" cmpd="sng" algn="ctr">
            <a:noFill/>
            <a:prstDash val="solid"/>
          </a:ln>
          <a:effectLst>
            <a:softEdge rad="0"/>
          </a:effectLst>
        </p:spPr>
        <p:txBody>
          <a:bodyPr/>
          <a:lstStyle/>
          <a:p>
            <a:endParaRPr lang="en-GB"/>
          </a:p>
        </p:txBody>
      </p:sp>
      <p:sp>
        <p:nvSpPr>
          <p:cNvPr id="78" name="Rectangle 77">
            <a:extLst>
              <a:ext uri="{FF2B5EF4-FFF2-40B4-BE49-F238E27FC236}">
                <a16:creationId xmlns:a16="http://schemas.microsoft.com/office/drawing/2014/main" id="{3E25BDA2-3F4D-4B38-90E7-989465ECDD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gradFill>
            <a:gsLst>
              <a:gs pos="0">
                <a:schemeClr val="bg2">
                  <a:tint val="90000"/>
                  <a:shade val="92000"/>
                  <a:satMod val="160000"/>
                </a:schemeClr>
              </a:gs>
              <a:gs pos="77000">
                <a:schemeClr val="bg2">
                  <a:tint val="100000"/>
                  <a:shade val="73000"/>
                  <a:satMod val="155000"/>
                </a:schemeClr>
              </a:gs>
              <a:gs pos="100000">
                <a:schemeClr val="bg2">
                  <a:tint val="100000"/>
                  <a:shade val="67000"/>
                  <a:satMod val="145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75" name="Rectangle 74">
            <a:extLst>
              <a:ext uri="{FF2B5EF4-FFF2-40B4-BE49-F238E27FC236}">
                <a16:creationId xmlns:a16="http://schemas.microsoft.com/office/drawing/2014/main" id="{F65EEA05-AD42-442F-B6C6-CB9FC28942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blipFill dpi="0" rotWithShape="1">
            <a:blip r:embed="rId3">
              <a:alphaModFix amt="45000"/>
              <a:duotone>
                <a:schemeClr val="accent1">
                  <a:shade val="45000"/>
                  <a:satMod val="135000"/>
                </a:schemeClr>
                <a:prstClr val="white"/>
              </a:duotone>
            </a:blip>
            <a:srcRect/>
            <a:tile tx="-44450" ty="38100" sx="85000" sy="85000" flip="none" algn="tl"/>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77" name="Rectangle 76">
            <a:extLst>
              <a:ext uri="{FF2B5EF4-FFF2-40B4-BE49-F238E27FC236}">
                <a16:creationId xmlns:a16="http://schemas.microsoft.com/office/drawing/2014/main" id="{BC96869A-A70D-42F7-876F-605CB1718F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2108" y="610955"/>
            <a:ext cx="10927784" cy="5636090"/>
          </a:xfrm>
          <a:prstGeom prst="rect">
            <a:avLst/>
          </a:prstGeom>
          <a:solidFill>
            <a:schemeClr val="bg1"/>
          </a:solidFill>
          <a:ln w="6350" cap="flat" cmpd="sng" algn="ctr">
            <a:noFill/>
            <a:prstDash val="solid"/>
          </a:ln>
          <a:effectLst>
            <a:outerShdw blurRad="50800" algn="ctr" rotWithShape="0">
              <a:prstClr val="black">
                <a:alpha val="66000"/>
              </a:prstClr>
            </a:outerShdw>
            <a:softEdge rad="0"/>
          </a:effectLst>
        </p:spPr>
        <p:txBody>
          <a:bodyPr/>
          <a:lstStyle/>
          <a:p>
            <a:endParaRPr lang="en-GB"/>
          </a:p>
        </p:txBody>
      </p:sp>
      <p:sp>
        <p:nvSpPr>
          <p:cNvPr id="79" name="Rectangle 78">
            <a:extLst>
              <a:ext uri="{FF2B5EF4-FFF2-40B4-BE49-F238E27FC236}">
                <a16:creationId xmlns:a16="http://schemas.microsoft.com/office/drawing/2014/main" id="{6CD407CC-EF5C-486F-9A14-7F681F986D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97052" y="777240"/>
            <a:ext cx="10597896" cy="5303520"/>
          </a:xfrm>
          <a:prstGeom prst="rect">
            <a:avLst/>
          </a:prstGeom>
          <a:solidFill>
            <a:schemeClr val="bg1"/>
          </a:solidFill>
          <a:ln w="6350" cap="sq" cmpd="sng" algn="ctr">
            <a:solidFill>
              <a:schemeClr val="tx1">
                <a:lumMod val="75000"/>
                <a:lumOff val="25000"/>
              </a:schemeClr>
            </a:solidFill>
            <a:prstDash val="solid"/>
            <a:miter lim="800000"/>
          </a:ln>
          <a:effectLst/>
        </p:spPr>
        <p:txBody>
          <a:bodyPr/>
          <a:lstStyle/>
          <a:p>
            <a:endParaRPr lang="en-GB"/>
          </a:p>
        </p:txBody>
      </p:sp>
      <p:sp>
        <p:nvSpPr>
          <p:cNvPr id="5" name="Title 4">
            <a:extLst>
              <a:ext uri="{FF2B5EF4-FFF2-40B4-BE49-F238E27FC236}">
                <a16:creationId xmlns:a16="http://schemas.microsoft.com/office/drawing/2014/main" id="{0AFFAE98-94B1-9D42-A5DE-BA8FEBF55C77}"/>
              </a:ext>
            </a:extLst>
          </p:cNvPr>
          <p:cNvSpPr txBox="1">
            <a:spLocks noGrp="1"/>
          </p:cNvSpPr>
          <p:nvPr>
            <p:ph type="title" idx="4294967295"/>
          </p:nvPr>
        </p:nvSpPr>
        <p:spPr>
          <a:xfrm>
            <a:off x="1440519" y="1420706"/>
            <a:ext cx="5514758" cy="4016587"/>
          </a:xfrm>
          <a:prstGeom prst="rect">
            <a:avLst/>
          </a:prstGeom>
          <a:noFill/>
          <a:ln>
            <a:noFill/>
            <a:prstDash/>
          </a:ln>
          <a:effectLst/>
        </p:spPr>
        <p:txBody>
          <a:bodyPr rot="0" spcFirstLastPara="0" vertOverflow="overflow" horzOverflow="overflow" vert="horz" wrap="square" lIns="91440" tIns="45720" rIns="91440" bIns="45720" numCol="1" spcCol="0" rtlCol="0" fromWordArt="0" anchor="ctr" anchorCtr="0" forceAA="0" compatLnSpc="1">
            <a:prstTxWarp prst="textNoShape">
              <a:avLst/>
            </a:prstTxWarp>
            <a:normAutofit/>
          </a:bodyPr>
          <a:lstStyle/>
          <a:p>
            <a:pPr marL="0" marR="0" lvl="0" indent="0" algn="l" defTabSz="914400" rtl="0" eaLnBrk="1" fontAlgn="auto" latinLnBrk="0" hangingPunct="1">
              <a:lnSpc>
                <a:spcPct val="100000"/>
              </a:lnSpc>
              <a:spcBef>
                <a:spcPts val="0"/>
              </a:spcBef>
              <a:spcAft>
                <a:spcPts val="600"/>
              </a:spcAft>
              <a:buClr>
                <a:schemeClr val="tx1">
                  <a:lumMod val="85000"/>
                  <a:lumOff val="15000"/>
                </a:schemeClr>
              </a:buClr>
              <a:buSzTx/>
              <a:buFontTx/>
              <a:buNone/>
              <a:tabLst/>
              <a:defRPr/>
            </a:pPr>
            <a:r>
              <a:rPr kumimoji="0" lang="en-US" sz="1800" b="1" i="0" u="none" strike="noStrike" kern="1200" cap="none" spc="0" normalizeH="0" baseline="0" noProof="0" dirty="0">
                <a:ln>
                  <a:noFill/>
                </a:ln>
                <a:solidFill>
                  <a:schemeClr val="tx1">
                    <a:lumMod val="75000"/>
                    <a:lumOff val="25000"/>
                  </a:schemeClr>
                </a:solidFill>
                <a:effectLst/>
                <a:uLnTx/>
                <a:uFillTx/>
                <a:latin typeface="Arial" panose="020B0604020202020204" pitchFamily="34" charset="0"/>
                <a:ea typeface="+mn-ea"/>
                <a:cs typeface="Arial" panose="020B0604020202020204" pitchFamily="34" charset="0"/>
              </a:rPr>
              <a:t>Name: </a:t>
            </a:r>
            <a:r>
              <a:rPr kumimoji="0" lang="en-US" sz="1800" b="0" i="0" u="none" strike="noStrike" kern="1200" cap="none" spc="0" normalizeH="0" baseline="0" noProof="0" dirty="0">
                <a:ln>
                  <a:noFill/>
                </a:ln>
                <a:solidFill>
                  <a:schemeClr val="tx1">
                    <a:lumMod val="75000"/>
                    <a:lumOff val="25000"/>
                  </a:schemeClr>
                </a:solidFill>
                <a:effectLst/>
                <a:uLnTx/>
                <a:uFillTx/>
                <a:latin typeface="Arial" panose="020B0604020202020204" pitchFamily="34" charset="0"/>
                <a:ea typeface="+mn-ea"/>
                <a:cs typeface="Arial" panose="020B0604020202020204" pitchFamily="34" charset="0"/>
              </a:rPr>
              <a:t>Jahanara Begum</a:t>
            </a:r>
          </a:p>
          <a:p>
            <a:pPr marL="0" marR="0" lvl="0" indent="0" algn="l" defTabSz="914400" rtl="0" eaLnBrk="1" fontAlgn="auto" latinLnBrk="0" hangingPunct="1">
              <a:lnSpc>
                <a:spcPct val="100000"/>
              </a:lnSpc>
              <a:spcBef>
                <a:spcPts val="0"/>
              </a:spcBef>
              <a:spcAft>
                <a:spcPts val="600"/>
              </a:spcAft>
              <a:buClr>
                <a:schemeClr val="tx1">
                  <a:lumMod val="85000"/>
                  <a:lumOff val="15000"/>
                </a:schemeClr>
              </a:buClr>
              <a:buSzTx/>
              <a:buFontTx/>
              <a:buNone/>
              <a:tabLst/>
              <a:defRPr/>
            </a:pPr>
            <a:r>
              <a:rPr kumimoji="0" lang="en-US" sz="1800" b="1" i="0" u="none" strike="noStrike" kern="1200" cap="none" spc="0" normalizeH="0" baseline="0" noProof="0" dirty="0">
                <a:ln>
                  <a:noFill/>
                </a:ln>
                <a:solidFill>
                  <a:schemeClr val="tx1">
                    <a:lumMod val="75000"/>
                    <a:lumOff val="25000"/>
                  </a:schemeClr>
                </a:solidFill>
                <a:effectLst/>
                <a:uLnTx/>
                <a:uFillTx/>
                <a:latin typeface="Arial" panose="020B0604020202020204" pitchFamily="34" charset="0"/>
                <a:ea typeface="+mn-ea"/>
                <a:cs typeface="Arial" panose="020B0604020202020204" pitchFamily="34" charset="0"/>
              </a:rPr>
              <a:t>Student Number</a:t>
            </a:r>
            <a:r>
              <a:rPr kumimoji="0" lang="en-US" sz="1800" b="0" i="0" u="none" strike="noStrike" kern="1200" cap="none" spc="0" normalizeH="0" baseline="0" noProof="0" dirty="0">
                <a:ln>
                  <a:noFill/>
                </a:ln>
                <a:solidFill>
                  <a:schemeClr val="tx1">
                    <a:lumMod val="75000"/>
                    <a:lumOff val="25000"/>
                  </a:schemeClr>
                </a:solidFill>
                <a:effectLst/>
                <a:uLnTx/>
                <a:uFillTx/>
                <a:latin typeface="Arial" panose="020B0604020202020204" pitchFamily="34" charset="0"/>
                <a:ea typeface="+mn-ea"/>
                <a:cs typeface="Arial" panose="020B0604020202020204" pitchFamily="34" charset="0"/>
              </a:rPr>
              <a:t>: 1813593</a:t>
            </a:r>
          </a:p>
          <a:p>
            <a:pPr marL="0" marR="0" lvl="0" indent="0" algn="l" defTabSz="914400" rtl="0" eaLnBrk="1" fontAlgn="auto" latinLnBrk="0" hangingPunct="1">
              <a:lnSpc>
                <a:spcPct val="100000"/>
              </a:lnSpc>
              <a:spcBef>
                <a:spcPts val="0"/>
              </a:spcBef>
              <a:spcAft>
                <a:spcPts val="600"/>
              </a:spcAft>
              <a:buClr>
                <a:schemeClr val="tx1">
                  <a:lumMod val="85000"/>
                  <a:lumOff val="15000"/>
                </a:schemeClr>
              </a:buClr>
              <a:buSzTx/>
              <a:buFontTx/>
              <a:buNone/>
              <a:tabLst/>
              <a:defRPr/>
            </a:pPr>
            <a:r>
              <a:rPr kumimoji="0" lang="en-US" sz="1800" b="1" i="0" u="none" strike="noStrike" kern="1200" cap="none" spc="0" normalizeH="0" baseline="0" noProof="0" dirty="0">
                <a:ln>
                  <a:noFill/>
                </a:ln>
                <a:solidFill>
                  <a:schemeClr val="tx1">
                    <a:lumMod val="75000"/>
                    <a:lumOff val="25000"/>
                  </a:schemeClr>
                </a:solidFill>
                <a:effectLst/>
                <a:uLnTx/>
                <a:uFillTx/>
                <a:latin typeface="Arial" panose="020B0604020202020204" pitchFamily="34" charset="0"/>
                <a:ea typeface="+mn-ea"/>
                <a:cs typeface="Arial" panose="020B0604020202020204" pitchFamily="34" charset="0"/>
              </a:rPr>
              <a:t>Module Code: </a:t>
            </a:r>
            <a:r>
              <a:rPr kumimoji="0" lang="en-US" sz="1800" b="0" i="0" u="none" strike="noStrike" kern="1200" cap="none" spc="0" normalizeH="0" baseline="0" noProof="0" dirty="0">
                <a:ln>
                  <a:noFill/>
                </a:ln>
                <a:solidFill>
                  <a:schemeClr val="tx1">
                    <a:lumMod val="75000"/>
                    <a:lumOff val="25000"/>
                  </a:schemeClr>
                </a:solidFill>
                <a:effectLst/>
                <a:uLnTx/>
                <a:uFillTx/>
                <a:latin typeface="Arial" panose="020B0604020202020204" pitchFamily="34" charset="0"/>
                <a:ea typeface="+mn-ea"/>
                <a:cs typeface="Arial" panose="020B0604020202020204" pitchFamily="34" charset="0"/>
              </a:rPr>
              <a:t>LCHS7001</a:t>
            </a:r>
          </a:p>
          <a:p>
            <a:pPr marL="0" marR="0" lvl="0" indent="0" algn="l" defTabSz="914400" rtl="0" eaLnBrk="1" fontAlgn="auto" latinLnBrk="0" hangingPunct="1">
              <a:lnSpc>
                <a:spcPct val="100000"/>
              </a:lnSpc>
              <a:spcBef>
                <a:spcPts val="0"/>
              </a:spcBef>
              <a:spcAft>
                <a:spcPts val="600"/>
              </a:spcAft>
              <a:buClr>
                <a:schemeClr val="tx1">
                  <a:lumMod val="85000"/>
                  <a:lumOff val="15000"/>
                </a:schemeClr>
              </a:buClr>
              <a:buSzTx/>
              <a:buFontTx/>
              <a:buNone/>
              <a:tabLst/>
              <a:defRPr/>
            </a:pPr>
            <a:r>
              <a:rPr kumimoji="0" lang="en-US" sz="1800" b="1" i="0" u="none" strike="noStrike" kern="1200" cap="none" spc="0" normalizeH="0" baseline="0" noProof="0" dirty="0">
                <a:ln>
                  <a:noFill/>
                </a:ln>
                <a:solidFill>
                  <a:schemeClr val="tx1">
                    <a:lumMod val="75000"/>
                    <a:lumOff val="25000"/>
                  </a:schemeClr>
                </a:solidFill>
                <a:effectLst/>
                <a:uLnTx/>
                <a:uFillTx/>
                <a:latin typeface="Arial" panose="020B0604020202020204" pitchFamily="34" charset="0"/>
                <a:ea typeface="+mn-ea"/>
                <a:cs typeface="Arial" panose="020B0604020202020204" pitchFamily="34" charset="0"/>
              </a:rPr>
              <a:t>Module Title: </a:t>
            </a:r>
            <a:r>
              <a:rPr kumimoji="0" lang="en-US" sz="1800" b="0" i="0" u="none" strike="noStrike" kern="1200" cap="none" spc="0" normalizeH="0" baseline="0" noProof="0" dirty="0">
                <a:ln>
                  <a:noFill/>
                </a:ln>
                <a:solidFill>
                  <a:schemeClr val="tx1">
                    <a:lumMod val="75000"/>
                    <a:lumOff val="25000"/>
                  </a:schemeClr>
                </a:solidFill>
                <a:effectLst/>
                <a:uLnTx/>
                <a:uFillTx/>
                <a:latin typeface="Arial" panose="020B0604020202020204" pitchFamily="34" charset="0"/>
                <a:ea typeface="+mn-ea"/>
                <a:cs typeface="Arial" panose="020B0604020202020204" pitchFamily="34" charset="0"/>
              </a:rPr>
              <a:t>Practice-Based Research</a:t>
            </a:r>
          </a:p>
          <a:p>
            <a:pPr marL="0" marR="0" lvl="0" indent="0" algn="l" defTabSz="914400" rtl="0" eaLnBrk="1" fontAlgn="auto" latinLnBrk="0" hangingPunct="1">
              <a:lnSpc>
                <a:spcPct val="100000"/>
              </a:lnSpc>
              <a:spcBef>
                <a:spcPts val="0"/>
              </a:spcBef>
              <a:spcAft>
                <a:spcPts val="600"/>
              </a:spcAft>
              <a:buClr>
                <a:schemeClr val="tx1">
                  <a:lumMod val="85000"/>
                  <a:lumOff val="15000"/>
                </a:schemeClr>
              </a:buClr>
              <a:buSzTx/>
              <a:buFontTx/>
              <a:buNone/>
              <a:tabLst/>
              <a:defRPr/>
            </a:pPr>
            <a:r>
              <a:rPr kumimoji="0" lang="en-US" sz="1800" b="1" i="0" u="none" strike="noStrike" kern="1200" cap="none" spc="0" normalizeH="0" baseline="0" noProof="0" dirty="0">
                <a:ln>
                  <a:noFill/>
                </a:ln>
                <a:solidFill>
                  <a:schemeClr val="tx1">
                    <a:lumMod val="75000"/>
                    <a:lumOff val="25000"/>
                  </a:schemeClr>
                </a:solidFill>
                <a:effectLst/>
                <a:uLnTx/>
                <a:uFillTx/>
                <a:latin typeface="Arial" panose="020B0604020202020204" pitchFamily="34" charset="0"/>
                <a:ea typeface="+mn-ea"/>
                <a:cs typeface="Arial" panose="020B0604020202020204" pitchFamily="34" charset="0"/>
              </a:rPr>
              <a:t>Lecturer Name</a:t>
            </a:r>
            <a:r>
              <a:rPr kumimoji="0" lang="en-US" sz="1800" b="0" i="0" u="none" strike="noStrike" kern="1200" cap="none" spc="0" normalizeH="0" baseline="0" noProof="0" dirty="0">
                <a:ln>
                  <a:noFill/>
                </a:ln>
                <a:solidFill>
                  <a:schemeClr val="tx1">
                    <a:lumMod val="75000"/>
                    <a:lumOff val="25000"/>
                  </a:schemeClr>
                </a:solidFill>
                <a:effectLst/>
                <a:uLnTx/>
                <a:uFillTx/>
                <a:latin typeface="Arial" panose="020B0604020202020204" pitchFamily="34" charset="0"/>
                <a:ea typeface="+mn-ea"/>
                <a:cs typeface="Arial" panose="020B0604020202020204" pitchFamily="34" charset="0"/>
              </a:rPr>
              <a:t>: Dr Diola </a:t>
            </a:r>
            <a:r>
              <a:rPr kumimoji="0" lang="en-US" sz="1800" b="0" i="0" u="none" strike="noStrike" kern="1200" cap="none" spc="0" normalizeH="0" baseline="0" noProof="0" dirty="0" err="1">
                <a:ln>
                  <a:noFill/>
                </a:ln>
                <a:solidFill>
                  <a:schemeClr val="tx1">
                    <a:lumMod val="75000"/>
                    <a:lumOff val="25000"/>
                  </a:schemeClr>
                </a:solidFill>
                <a:effectLst/>
                <a:uLnTx/>
                <a:uFillTx/>
                <a:latin typeface="Arial" panose="020B0604020202020204" pitchFamily="34" charset="0"/>
                <a:ea typeface="+mn-ea"/>
                <a:cs typeface="Arial" panose="020B0604020202020204" pitchFamily="34" charset="0"/>
              </a:rPr>
              <a:t>Bijlhout</a:t>
            </a:r>
            <a:endParaRPr kumimoji="0" lang="en-US" sz="1800" b="0" i="0" u="none" strike="noStrike" kern="1200" cap="none" spc="0" normalizeH="0" baseline="0" noProof="0" dirty="0">
              <a:ln>
                <a:noFill/>
              </a:ln>
              <a:solidFill>
                <a:schemeClr val="tx1">
                  <a:lumMod val="75000"/>
                  <a:lumOff val="25000"/>
                </a:schemeClr>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600"/>
              </a:spcAft>
              <a:buClr>
                <a:schemeClr val="tx1">
                  <a:lumMod val="85000"/>
                  <a:lumOff val="15000"/>
                </a:schemeClr>
              </a:buClr>
              <a:buSzTx/>
              <a:buFontTx/>
              <a:buNone/>
              <a:tabLst/>
              <a:defRPr/>
            </a:pPr>
            <a:r>
              <a:rPr kumimoji="0" lang="en-US" sz="1800" b="1" i="0" u="none" strike="noStrike" kern="1200" cap="none" spc="0" normalizeH="0" baseline="0" noProof="0" dirty="0">
                <a:ln>
                  <a:noFill/>
                </a:ln>
                <a:solidFill>
                  <a:schemeClr val="tx1">
                    <a:lumMod val="75000"/>
                    <a:lumOff val="25000"/>
                  </a:schemeClr>
                </a:solidFill>
                <a:effectLst/>
                <a:uLnTx/>
                <a:uFillTx/>
                <a:latin typeface="Arial" panose="020B0604020202020204" pitchFamily="34" charset="0"/>
                <a:ea typeface="+mn-ea"/>
                <a:cs typeface="Arial" panose="020B0604020202020204" pitchFamily="34" charset="0"/>
              </a:rPr>
              <a:t>Assignment Title</a:t>
            </a:r>
            <a:r>
              <a:rPr kumimoji="0" lang="en-US" sz="1800" b="0" i="0" u="none" strike="noStrike" kern="1200" cap="none" spc="0" normalizeH="0" baseline="0" noProof="0" dirty="0">
                <a:ln>
                  <a:noFill/>
                </a:ln>
                <a:solidFill>
                  <a:schemeClr val="tx1">
                    <a:lumMod val="75000"/>
                    <a:lumOff val="25000"/>
                  </a:schemeClr>
                </a:solidFill>
                <a:effectLst/>
                <a:uLnTx/>
                <a:uFillTx/>
                <a:latin typeface="Arial" panose="020B0604020202020204" pitchFamily="34" charset="0"/>
                <a:ea typeface="+mn-ea"/>
                <a:cs typeface="Arial" panose="020B0604020202020204" pitchFamily="34" charset="0"/>
              </a:rPr>
              <a:t>: Component 1 </a:t>
            </a:r>
          </a:p>
          <a:p>
            <a:pPr marL="0" marR="0" lvl="0" indent="0" algn="l" defTabSz="914400" rtl="0" eaLnBrk="1" fontAlgn="auto" latinLnBrk="0" hangingPunct="1">
              <a:lnSpc>
                <a:spcPct val="100000"/>
              </a:lnSpc>
              <a:spcBef>
                <a:spcPts val="0"/>
              </a:spcBef>
              <a:spcAft>
                <a:spcPts val="600"/>
              </a:spcAft>
              <a:buClr>
                <a:schemeClr val="tx1">
                  <a:lumMod val="85000"/>
                  <a:lumOff val="15000"/>
                </a:schemeClr>
              </a:buClr>
              <a:buSzTx/>
              <a:buFontTx/>
              <a:buNone/>
              <a:tabLst/>
              <a:defRPr/>
            </a:pPr>
            <a:r>
              <a:rPr kumimoji="0" lang="en-US" sz="1800" b="0" i="0" u="none" strike="noStrike" kern="1200" cap="none" spc="0" normalizeH="0" baseline="0" noProof="0" dirty="0">
                <a:ln>
                  <a:noFill/>
                </a:ln>
                <a:solidFill>
                  <a:schemeClr val="tx1">
                    <a:lumMod val="75000"/>
                    <a:lumOff val="25000"/>
                  </a:schemeClr>
                </a:solidFill>
                <a:effectLst/>
                <a:uLnTx/>
                <a:uFillTx/>
                <a:latin typeface="Arial" panose="020B0604020202020204" pitchFamily="34" charset="0"/>
                <a:ea typeface="+mn-ea"/>
                <a:cs typeface="Arial" panose="020B0604020202020204" pitchFamily="34" charset="0"/>
              </a:rPr>
              <a:t>Individual Presentation</a:t>
            </a:r>
          </a:p>
          <a:p>
            <a:pPr marL="0" marR="0" lvl="0" indent="0" algn="l" defTabSz="914400" rtl="0" eaLnBrk="1" fontAlgn="auto" latinLnBrk="0" hangingPunct="1">
              <a:lnSpc>
                <a:spcPct val="100000"/>
              </a:lnSpc>
              <a:spcBef>
                <a:spcPts val="0"/>
              </a:spcBef>
              <a:spcAft>
                <a:spcPts val="600"/>
              </a:spcAft>
              <a:buClr>
                <a:schemeClr val="tx1">
                  <a:lumMod val="85000"/>
                  <a:lumOff val="15000"/>
                </a:schemeClr>
              </a:buClr>
              <a:buSzTx/>
              <a:buFontTx/>
              <a:buNone/>
              <a:tabLst/>
              <a:defRPr/>
            </a:pPr>
            <a:r>
              <a:rPr kumimoji="0" lang="en-US" sz="1800" b="0" i="0" u="none" strike="noStrike" kern="1200" cap="none" spc="0" normalizeH="0" baseline="0" noProof="0" dirty="0">
                <a:ln>
                  <a:noFill/>
                </a:ln>
                <a:solidFill>
                  <a:schemeClr val="tx1">
                    <a:lumMod val="75000"/>
                    <a:lumOff val="25000"/>
                  </a:schemeClr>
                </a:solidFill>
                <a:effectLst/>
                <a:uLnTx/>
                <a:uFillTx/>
                <a:latin typeface="Arial" panose="020B0604020202020204" pitchFamily="34" charset="0"/>
                <a:ea typeface="+mn-ea"/>
                <a:cs typeface="Arial" panose="020B0604020202020204" pitchFamily="34" charset="0"/>
              </a:rPr>
              <a:t>Research Proposal</a:t>
            </a:r>
          </a:p>
          <a:p>
            <a:pPr marL="0" marR="0" lvl="0" indent="-182880" algn="l" defTabSz="914400" rtl="0" eaLnBrk="1" fontAlgn="auto" latinLnBrk="0" hangingPunct="1">
              <a:lnSpc>
                <a:spcPct val="100000"/>
              </a:lnSpc>
              <a:spcBef>
                <a:spcPts val="0"/>
              </a:spcBef>
              <a:spcAft>
                <a:spcPts val="600"/>
              </a:spcAft>
              <a:buClr>
                <a:schemeClr val="tx1">
                  <a:lumMod val="85000"/>
                  <a:lumOff val="15000"/>
                </a:schemeClr>
              </a:buClr>
              <a:buSzTx/>
              <a:buFont typeface="Garamond" pitchFamily="18" charset="0"/>
              <a:buChar char="◦"/>
              <a:tabLst/>
              <a:defRPr/>
            </a:pPr>
            <a:endParaRPr kumimoji="0" lang="en-US" sz="1800" b="0" i="0" u="none" strike="noStrike" kern="1200" cap="none" spc="0" normalizeH="0" baseline="0" noProof="0" dirty="0">
              <a:ln>
                <a:noFill/>
              </a:ln>
              <a:solidFill>
                <a:schemeClr val="tx1">
                  <a:lumMod val="75000"/>
                  <a:lumOff val="25000"/>
                </a:schemeClr>
              </a:solidFill>
              <a:effectLst/>
              <a:uLnTx/>
              <a:uFillTx/>
              <a:latin typeface="+mn-lt"/>
              <a:ea typeface="+mn-ea"/>
              <a:cs typeface="+mn-cs"/>
            </a:endParaRPr>
          </a:p>
        </p:txBody>
      </p:sp>
      <p:cxnSp>
        <p:nvCxnSpPr>
          <p:cNvPr id="81" name="Straight Connector 80">
            <a:extLst>
              <a:ext uri="{FF2B5EF4-FFF2-40B4-BE49-F238E27FC236}">
                <a16:creationId xmlns:a16="http://schemas.microsoft.com/office/drawing/2014/main" id="{0DD76B5F-5BAA-48C6-9065-9AEF15D30B4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205731" y="2057401"/>
            <a:ext cx="0" cy="2743200"/>
          </a:xfrm>
          <a:prstGeom prst="line">
            <a:avLst/>
          </a:prstGeom>
          <a:ln w="15875">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pic>
        <p:nvPicPr>
          <p:cNvPr id="1026" name="Picture 2" descr="University of Wales Trinity Saint David - myday">
            <a:extLst>
              <a:ext uri="{FF2B5EF4-FFF2-40B4-BE49-F238E27FC236}">
                <a16:creationId xmlns:a16="http://schemas.microsoft.com/office/drawing/2014/main" id="{C4442EF5-1064-DB5A-F873-0B7E02DC64AE}"/>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404138" y="1420707"/>
            <a:ext cx="3463227" cy="330058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71592747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32BFD0-6732-16FD-C2E2-C2C6DAE23D27}"/>
              </a:ext>
            </a:extLst>
          </p:cNvPr>
          <p:cNvSpPr>
            <a:spLocks noGrp="1"/>
          </p:cNvSpPr>
          <p:nvPr>
            <p:ph type="ctrTitle"/>
          </p:nvPr>
        </p:nvSpPr>
        <p:spPr/>
        <p:txBody>
          <a:bodyPr/>
          <a:lstStyle/>
          <a:p>
            <a:pPr marL="0" marR="0" indent="0">
              <a:lnSpc>
                <a:spcPct val="150000"/>
              </a:lnSpc>
              <a:spcBef>
                <a:spcPts val="0"/>
              </a:spcBef>
              <a:spcAft>
                <a:spcPts val="800"/>
              </a:spcAft>
            </a:pPr>
            <a:r>
              <a:rPr lang="en-US" sz="2000" b="1" kern="100" dirty="0">
                <a:effectLst/>
                <a:latin typeface="Arial" panose="020B0604020202020204" pitchFamily="34" charset="0"/>
                <a:ea typeface="Calibri" panose="020F0502020204030204" pitchFamily="34" charset="0"/>
                <a:cs typeface="Arial" panose="020B0604020202020204" pitchFamily="34" charset="0"/>
              </a:rPr>
              <a:t>Research Title</a:t>
            </a:r>
            <a:br>
              <a:rPr lang="en-US" sz="2000" kern="100" dirty="0">
                <a:effectLst/>
                <a:latin typeface="Arial" panose="020B0604020202020204" pitchFamily="34" charset="0"/>
                <a:ea typeface="Calibri" panose="020F0502020204030204" pitchFamily="34" charset="0"/>
                <a:cs typeface="Arial" panose="020B0604020202020204" pitchFamily="34" charset="0"/>
              </a:rPr>
            </a:br>
            <a:r>
              <a:rPr lang="en-US" sz="2000" kern="100" dirty="0">
                <a:effectLst/>
                <a:latin typeface="Arial" panose="020B0604020202020204" pitchFamily="34" charset="0"/>
                <a:ea typeface="Calibri" panose="020F0502020204030204" pitchFamily="34" charset="0"/>
                <a:cs typeface="Arial" panose="020B0604020202020204" pitchFamily="34" charset="0"/>
              </a:rPr>
              <a:t>Significance of self-management awareness of Type-2 Diabetes among South Asian community people over 40 years of age in the UK.</a:t>
            </a:r>
            <a:br>
              <a:rPr lang="en-US" sz="2000" kern="100" dirty="0">
                <a:effectLst/>
                <a:latin typeface="Arial" panose="020B0604020202020204" pitchFamily="34" charset="0"/>
                <a:ea typeface="Calibri" panose="020F0502020204030204" pitchFamily="34" charset="0"/>
                <a:cs typeface="Arial" panose="020B0604020202020204" pitchFamily="34" charset="0"/>
              </a:rPr>
            </a:br>
            <a:endParaRPr lang="en-US" sz="2000" dirty="0">
              <a:latin typeface="Arial" panose="020B0604020202020204" pitchFamily="34" charset="0"/>
              <a:cs typeface="Arial" panose="020B0604020202020204" pitchFamily="34" charset="0"/>
            </a:endParaRPr>
          </a:p>
        </p:txBody>
      </p:sp>
      <p:sp>
        <p:nvSpPr>
          <p:cNvPr id="3" name="Subtitle 2">
            <a:extLst>
              <a:ext uri="{FF2B5EF4-FFF2-40B4-BE49-F238E27FC236}">
                <a16:creationId xmlns:a16="http://schemas.microsoft.com/office/drawing/2014/main" id="{8D6FA631-3E2D-4121-8284-43630150903E}"/>
              </a:ext>
            </a:extLst>
          </p:cNvPr>
          <p:cNvSpPr>
            <a:spLocks noGrp="1"/>
          </p:cNvSpPr>
          <p:nvPr>
            <p:ph type="subTitle" idx="1"/>
          </p:nvPr>
        </p:nvSpPr>
        <p:spPr>
          <a:xfrm flipV="1">
            <a:off x="1562100" y="5047825"/>
            <a:ext cx="9070848" cy="45719"/>
          </a:xfrm>
        </p:spPr>
        <p:txBody>
          <a:bodyPr>
            <a:normAutofit fontScale="25000" lnSpcReduction="20000"/>
          </a:bodyPr>
          <a:lstStyle/>
          <a:p>
            <a:endParaRPr lang="en-US" dirty="0"/>
          </a:p>
        </p:txBody>
      </p:sp>
    </p:spTree>
    <p:extLst>
      <p:ext uri="{BB962C8B-B14F-4D97-AF65-F5344CB8AC3E}">
        <p14:creationId xmlns:p14="http://schemas.microsoft.com/office/powerpoint/2010/main" val="71453686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67D6B2-C17C-89F3-5428-B84EA3D98C62}"/>
              </a:ext>
            </a:extLst>
          </p:cNvPr>
          <p:cNvSpPr>
            <a:spLocks noGrp="1"/>
          </p:cNvSpPr>
          <p:nvPr>
            <p:ph type="title"/>
          </p:nvPr>
        </p:nvSpPr>
        <p:spPr/>
        <p:txBody>
          <a:bodyPr>
            <a:normAutofit/>
          </a:bodyPr>
          <a:lstStyle/>
          <a:p>
            <a:pPr algn="ctr"/>
            <a:r>
              <a:rPr lang="en-US" sz="3600" dirty="0"/>
              <a:t>Prevalence of the problem identified in the area of health and social care</a:t>
            </a:r>
          </a:p>
        </p:txBody>
      </p:sp>
      <p:sp>
        <p:nvSpPr>
          <p:cNvPr id="3" name="Content Placeholder 2">
            <a:extLst>
              <a:ext uri="{FF2B5EF4-FFF2-40B4-BE49-F238E27FC236}">
                <a16:creationId xmlns:a16="http://schemas.microsoft.com/office/drawing/2014/main" id="{1CA6C4BD-E1D4-3CC6-6BAD-BA223A0670E8}"/>
              </a:ext>
            </a:extLst>
          </p:cNvPr>
          <p:cNvSpPr>
            <a:spLocks noGrp="1"/>
          </p:cNvSpPr>
          <p:nvPr>
            <p:ph idx="1"/>
          </p:nvPr>
        </p:nvSpPr>
        <p:spPr/>
        <p:txBody>
          <a:bodyPr>
            <a:normAutofit fontScale="92500"/>
          </a:bodyPr>
          <a:lstStyle/>
          <a:p>
            <a:pPr algn="just">
              <a:lnSpc>
                <a:spcPct val="160000"/>
              </a:lnSpc>
              <a:buFont typeface="Wingdings" panose="05000000000000000000" pitchFamily="2" charset="2"/>
              <a:buChar char="v"/>
            </a:pPr>
            <a:r>
              <a:rPr lang="en-US" sz="1800" kern="100" dirty="0">
                <a:effectLst/>
                <a:latin typeface="Arial" panose="020B0604020202020204" pitchFamily="34" charset="0"/>
                <a:ea typeface="Calibri" panose="020F0502020204030204" pitchFamily="34" charset="0"/>
                <a:cs typeface="Arial" panose="020B0604020202020204" pitchFamily="34" charset="0"/>
              </a:rPr>
              <a:t>The prevalence of diabetes is significantly high in all over the world and among them around 90% of them are suffering from Type-2 diabetes. </a:t>
            </a:r>
          </a:p>
          <a:p>
            <a:pPr algn="just">
              <a:lnSpc>
                <a:spcPct val="160000"/>
              </a:lnSpc>
              <a:buFont typeface="Wingdings" panose="05000000000000000000" pitchFamily="2" charset="2"/>
              <a:buChar char="v"/>
            </a:pPr>
            <a:r>
              <a:rPr lang="en-US" sz="1800" kern="100" dirty="0">
                <a:effectLst/>
                <a:latin typeface="Arial" panose="020B0604020202020204" pitchFamily="34" charset="0"/>
                <a:ea typeface="Calibri" panose="020F0502020204030204" pitchFamily="34" charset="0"/>
                <a:cs typeface="Arial" panose="020B0604020202020204" pitchFamily="34" charset="0"/>
              </a:rPr>
              <a:t>A larger percentage of people are suffering from diabetes than any time earlier and it is expected that by 2030 around 5.5 million people will be affected by diabetes (Diabetes.org.uk, 2021). </a:t>
            </a:r>
          </a:p>
          <a:p>
            <a:pPr algn="just">
              <a:lnSpc>
                <a:spcPct val="160000"/>
              </a:lnSpc>
              <a:buFont typeface="Wingdings" panose="05000000000000000000" pitchFamily="2" charset="2"/>
              <a:buChar char="v"/>
            </a:pPr>
            <a:r>
              <a:rPr lang="en-US" sz="1800" kern="100" dirty="0">
                <a:effectLst/>
                <a:latin typeface="Arial" panose="020B0604020202020204" pitchFamily="34" charset="0"/>
                <a:ea typeface="Calibri" panose="020F0502020204030204" pitchFamily="34" charset="0"/>
                <a:cs typeface="Arial" panose="020B0604020202020204" pitchFamily="34" charset="0"/>
              </a:rPr>
              <a:t>Diabetes is significantly high among the people of the South Asian community. According to Diabetes.org.uk (2023), people from African Caribbean, Black African and South Asian (Indian, Pakistani, Bangladeshi) are at a high risk of developing Type-2 diabetes from a young age. In particular, the prevalence of Type-2 diabetes is very high among South Asian people in the UK.</a:t>
            </a:r>
          </a:p>
          <a:p>
            <a:endParaRPr lang="en-US" dirty="0"/>
          </a:p>
        </p:txBody>
      </p:sp>
    </p:spTree>
    <p:extLst>
      <p:ext uri="{BB962C8B-B14F-4D97-AF65-F5344CB8AC3E}">
        <p14:creationId xmlns:p14="http://schemas.microsoft.com/office/powerpoint/2010/main" val="231049535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D66D0F-4DFE-AFF6-08C7-968684F93711}"/>
              </a:ext>
            </a:extLst>
          </p:cNvPr>
          <p:cNvSpPr>
            <a:spLocks noGrp="1"/>
          </p:cNvSpPr>
          <p:nvPr>
            <p:ph type="title"/>
          </p:nvPr>
        </p:nvSpPr>
        <p:spPr>
          <a:xfrm>
            <a:off x="1066800" y="642594"/>
            <a:ext cx="10058400" cy="1113054"/>
          </a:xfrm>
        </p:spPr>
        <p:txBody>
          <a:bodyPr>
            <a:normAutofit/>
          </a:bodyPr>
          <a:lstStyle/>
          <a:p>
            <a:r>
              <a:rPr lang="en-US" sz="4400" dirty="0"/>
              <a:t>Background of the research</a:t>
            </a:r>
          </a:p>
        </p:txBody>
      </p:sp>
      <p:sp>
        <p:nvSpPr>
          <p:cNvPr id="3" name="Content Placeholder 2">
            <a:extLst>
              <a:ext uri="{FF2B5EF4-FFF2-40B4-BE49-F238E27FC236}">
                <a16:creationId xmlns:a16="http://schemas.microsoft.com/office/drawing/2014/main" id="{B237FE03-B09A-CA36-55DC-ABEFB6E09B03}"/>
              </a:ext>
            </a:extLst>
          </p:cNvPr>
          <p:cNvSpPr>
            <a:spLocks noGrp="1"/>
          </p:cNvSpPr>
          <p:nvPr>
            <p:ph idx="1"/>
          </p:nvPr>
        </p:nvSpPr>
        <p:spPr>
          <a:xfrm>
            <a:off x="1066800" y="1557495"/>
            <a:ext cx="10058400" cy="5697415"/>
          </a:xfrm>
        </p:spPr>
        <p:txBody>
          <a:bodyPr>
            <a:normAutofit fontScale="25000" lnSpcReduction="20000"/>
          </a:bodyPr>
          <a:lstStyle/>
          <a:p>
            <a:pPr algn="just">
              <a:lnSpc>
                <a:spcPct val="170000"/>
              </a:lnSpc>
            </a:pPr>
            <a:r>
              <a:rPr lang="en-US" sz="4800" dirty="0">
                <a:latin typeface="Arial" panose="020B0604020202020204" pitchFamily="34" charset="0"/>
                <a:cs typeface="Arial" panose="020B0604020202020204" pitchFamily="34" charset="0"/>
              </a:rPr>
              <a:t>Due to the high prevalence of diabetes the numbers of cardiovascular patients are also increasing significantly.</a:t>
            </a:r>
          </a:p>
          <a:p>
            <a:pPr algn="just">
              <a:lnSpc>
                <a:spcPct val="170000"/>
              </a:lnSpc>
            </a:pPr>
            <a:r>
              <a:rPr lang="en-US" sz="4800" dirty="0">
                <a:latin typeface="Arial" panose="020B0604020202020204" pitchFamily="34" charset="0"/>
                <a:cs typeface="Arial" panose="020B0604020202020204" pitchFamily="34" charset="0"/>
              </a:rPr>
              <a:t>According to </a:t>
            </a:r>
            <a:r>
              <a:rPr lang="en-US" sz="4800" dirty="0" err="1">
                <a:latin typeface="Arial" panose="020B0604020202020204" pitchFamily="34" charset="0"/>
                <a:cs typeface="Arial" panose="020B0604020202020204" pitchFamily="34" charset="0"/>
              </a:rPr>
              <a:t>Chrvala</a:t>
            </a:r>
            <a:r>
              <a:rPr lang="en-US" sz="4800" dirty="0">
                <a:latin typeface="Arial" panose="020B0604020202020204" pitchFamily="34" charset="0"/>
                <a:cs typeface="Arial" panose="020B0604020202020204" pitchFamily="34" charset="0"/>
              </a:rPr>
              <a:t>, </a:t>
            </a:r>
            <a:r>
              <a:rPr lang="en-US" sz="4800" dirty="0" err="1">
                <a:latin typeface="Arial" panose="020B0604020202020204" pitchFamily="34" charset="0"/>
                <a:cs typeface="Arial" panose="020B0604020202020204" pitchFamily="34" charset="0"/>
              </a:rPr>
              <a:t>Sherr</a:t>
            </a:r>
            <a:r>
              <a:rPr lang="en-US" sz="4800" dirty="0">
                <a:latin typeface="Arial" panose="020B0604020202020204" pitchFamily="34" charset="0"/>
                <a:cs typeface="Arial" panose="020B0604020202020204" pitchFamily="34" charset="0"/>
              </a:rPr>
              <a:t> and Lipman (2016), diabetes makes the health issues complicated which worsen the health condition of the patients. It was found from the research that long term diabetes causes the damage of retinopathy which causes eye disease. In particular, the poor control of blood pressure is considered as the key cause of eye disease. Diabetes also causes the leakage of protein in urine which leads to chronic kidney disease (Carpenter, </a:t>
            </a:r>
            <a:r>
              <a:rPr lang="en-US" sz="4800" dirty="0" err="1">
                <a:latin typeface="Arial" panose="020B0604020202020204" pitchFamily="34" charset="0"/>
                <a:cs typeface="Arial" panose="020B0604020202020204" pitchFamily="34" charset="0"/>
              </a:rPr>
              <a:t>DiChiacchio</a:t>
            </a:r>
            <a:r>
              <a:rPr lang="en-US" sz="4800" dirty="0">
                <a:latin typeface="Arial" panose="020B0604020202020204" pitchFamily="34" charset="0"/>
                <a:cs typeface="Arial" panose="020B0604020202020204" pitchFamily="34" charset="0"/>
              </a:rPr>
              <a:t> and Barker, 2019). It finds that controlling blood pressure level could minimize the risk of chronic kidney disease. Diabetes is directly linked with the increase of blood pressure level, so controlling diabetes would also help to reduce risk of chronic kidney disease. Moreover, Al-</a:t>
            </a:r>
            <a:r>
              <a:rPr lang="en-US" sz="4800" dirty="0" err="1">
                <a:latin typeface="Arial" panose="020B0604020202020204" pitchFamily="34" charset="0"/>
                <a:cs typeface="Arial" panose="020B0604020202020204" pitchFamily="34" charset="0"/>
              </a:rPr>
              <a:t>Khawaldeh</a:t>
            </a:r>
            <a:r>
              <a:rPr lang="en-US" sz="4800" dirty="0">
                <a:latin typeface="Arial" panose="020B0604020202020204" pitchFamily="34" charset="0"/>
                <a:cs typeface="Arial" panose="020B0604020202020204" pitchFamily="34" charset="0"/>
              </a:rPr>
              <a:t>, Al-Hassan and </a:t>
            </a:r>
            <a:r>
              <a:rPr lang="en-US" sz="4800" dirty="0" err="1">
                <a:latin typeface="Arial" panose="020B0604020202020204" pitchFamily="34" charset="0"/>
                <a:cs typeface="Arial" panose="020B0604020202020204" pitchFamily="34" charset="0"/>
              </a:rPr>
              <a:t>Froelicher</a:t>
            </a:r>
            <a:r>
              <a:rPr lang="en-US" sz="4800" dirty="0">
                <a:latin typeface="Arial" panose="020B0604020202020204" pitchFamily="34" charset="0"/>
                <a:cs typeface="Arial" panose="020B0604020202020204" pitchFamily="34" charset="0"/>
              </a:rPr>
              <a:t> (2012) stated that diabetes patients gradually lose their sensation ability which increases aches in their feet. Most of the time people with Type 2 diabetes find themselves unaware about the complications of their health disease.</a:t>
            </a:r>
          </a:p>
          <a:p>
            <a:pPr algn="just">
              <a:lnSpc>
                <a:spcPct val="170000"/>
              </a:lnSpc>
            </a:pPr>
            <a:r>
              <a:rPr lang="en-US" sz="4800" dirty="0">
                <a:latin typeface="Arial" panose="020B0604020202020204" pitchFamily="34" charset="0"/>
                <a:cs typeface="Arial" panose="020B0604020202020204" pitchFamily="34" charset="0"/>
              </a:rPr>
              <a:t>Diabetes is a non-returning disease, but people could maintain it to remain safe for a longer time period. According to </a:t>
            </a:r>
            <a:r>
              <a:rPr lang="en-US" sz="4800" dirty="0" err="1">
                <a:latin typeface="Arial" panose="020B0604020202020204" pitchFamily="34" charset="0"/>
                <a:cs typeface="Arial" panose="020B0604020202020204" pitchFamily="34" charset="0"/>
              </a:rPr>
              <a:t>Steinsbekk</a:t>
            </a:r>
            <a:r>
              <a:rPr lang="en-US" sz="4800" dirty="0">
                <a:latin typeface="Arial" panose="020B0604020202020204" pitchFamily="34" charset="0"/>
                <a:cs typeface="Arial" panose="020B0604020202020204" pitchFamily="34" charset="0"/>
              </a:rPr>
              <a:t>, et al., (2012), self-management of the people could help to minimize the risk of Type 2 diabetes and people with diabetes could live a longer life. </a:t>
            </a:r>
          </a:p>
          <a:p>
            <a:pPr algn="just">
              <a:lnSpc>
                <a:spcPct val="170000"/>
              </a:lnSpc>
            </a:pPr>
            <a:r>
              <a:rPr lang="en-US" sz="4800" dirty="0">
                <a:latin typeface="Arial" panose="020B0604020202020204" pitchFamily="34" charset="0"/>
                <a:cs typeface="Arial" panose="020B0604020202020204" pitchFamily="34" charset="0"/>
              </a:rPr>
              <a:t>Moreover, regular exercise could help the people to reduce their anxiety level and also strengthen their bones. Research found that people who do two hours of exercise in a week could live a sedentary life and those who exercise for 3- 4 hours could reduce risk to a greater extent (He, et al., 2017). </a:t>
            </a:r>
          </a:p>
          <a:p>
            <a:pPr algn="just">
              <a:lnSpc>
                <a:spcPct val="170000"/>
              </a:lnSpc>
            </a:pPr>
            <a:r>
              <a:rPr lang="en-US" sz="4800" dirty="0">
                <a:latin typeface="Arial" panose="020B0604020202020204" pitchFamily="34" charset="0"/>
                <a:cs typeface="Arial" panose="020B0604020202020204" pitchFamily="34" charset="0"/>
              </a:rPr>
              <a:t>Daily food charts also have a strong impact on the prevalence of Type 2 diabetes. </a:t>
            </a:r>
          </a:p>
          <a:p>
            <a:pPr algn="just">
              <a:lnSpc>
                <a:spcPct val="170000"/>
              </a:lnSpc>
            </a:pPr>
            <a:r>
              <a:rPr lang="en-US" sz="4800" dirty="0">
                <a:latin typeface="Arial" panose="020B0604020202020204" pitchFamily="34" charset="0"/>
                <a:cs typeface="Arial" panose="020B0604020202020204" pitchFamily="34" charset="0"/>
              </a:rPr>
              <a:t>Particularly, people from the minority group are less interested in participating in regular exercise and having balanced food. The behavioral change is important for this minority group of people to remain safe from diabetes and ensure their well-being. </a:t>
            </a:r>
          </a:p>
          <a:p>
            <a:endParaRPr lang="en-US" dirty="0"/>
          </a:p>
        </p:txBody>
      </p:sp>
    </p:spTree>
    <p:extLst>
      <p:ext uri="{BB962C8B-B14F-4D97-AF65-F5344CB8AC3E}">
        <p14:creationId xmlns:p14="http://schemas.microsoft.com/office/powerpoint/2010/main" val="130247136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3E6D30-8823-7504-8706-2C6766F796B5}"/>
              </a:ext>
            </a:extLst>
          </p:cNvPr>
          <p:cNvSpPr>
            <a:spLocks noGrp="1"/>
          </p:cNvSpPr>
          <p:nvPr>
            <p:ph type="title"/>
          </p:nvPr>
        </p:nvSpPr>
        <p:spPr/>
        <p:txBody>
          <a:bodyPr>
            <a:normAutofit fontScale="90000"/>
          </a:bodyPr>
          <a:lstStyle/>
          <a:p>
            <a:pPr algn="ctr"/>
            <a:r>
              <a:rPr lang="en-US" dirty="0"/>
              <a:t>Research Aim, Objectives and Question</a:t>
            </a:r>
          </a:p>
        </p:txBody>
      </p:sp>
      <p:sp>
        <p:nvSpPr>
          <p:cNvPr id="3" name="Content Placeholder 2">
            <a:extLst>
              <a:ext uri="{FF2B5EF4-FFF2-40B4-BE49-F238E27FC236}">
                <a16:creationId xmlns:a16="http://schemas.microsoft.com/office/drawing/2014/main" id="{30430939-ABA1-F603-ABE1-88F10C4A2796}"/>
              </a:ext>
            </a:extLst>
          </p:cNvPr>
          <p:cNvSpPr>
            <a:spLocks noGrp="1"/>
          </p:cNvSpPr>
          <p:nvPr>
            <p:ph idx="1"/>
          </p:nvPr>
        </p:nvSpPr>
        <p:spPr>
          <a:xfrm>
            <a:off x="1066800" y="2103119"/>
            <a:ext cx="10058400" cy="4498849"/>
          </a:xfrm>
        </p:spPr>
        <p:txBody>
          <a:bodyPr>
            <a:normAutofit fontScale="25000" lnSpcReduction="20000"/>
          </a:bodyPr>
          <a:lstStyle/>
          <a:p>
            <a:pPr marL="0" marR="0" indent="0" algn="just">
              <a:lnSpc>
                <a:spcPct val="170000"/>
              </a:lnSpc>
              <a:spcBef>
                <a:spcPts val="0"/>
              </a:spcBef>
              <a:spcAft>
                <a:spcPts val="800"/>
              </a:spcAft>
              <a:buNone/>
            </a:pPr>
            <a:r>
              <a:rPr lang="en-US" sz="5600" b="1" kern="100" dirty="0">
                <a:effectLst/>
                <a:latin typeface="Arial" panose="020B0604020202020204" pitchFamily="34" charset="0"/>
                <a:ea typeface="Calibri" panose="020F0502020204030204" pitchFamily="34" charset="0"/>
                <a:cs typeface="Arial" panose="020B0604020202020204" pitchFamily="34" charset="0"/>
              </a:rPr>
              <a:t>Research Aim</a:t>
            </a:r>
            <a:endParaRPr lang="en-US" sz="5600" kern="100" dirty="0">
              <a:effectLst/>
              <a:latin typeface="Arial" panose="020B0604020202020204" pitchFamily="34" charset="0"/>
              <a:ea typeface="Calibri" panose="020F0502020204030204" pitchFamily="34" charset="0"/>
              <a:cs typeface="Arial" panose="020B0604020202020204" pitchFamily="34" charset="0"/>
            </a:endParaRPr>
          </a:p>
          <a:p>
            <a:pPr marL="0" marR="0" algn="just">
              <a:lnSpc>
                <a:spcPct val="170000"/>
              </a:lnSpc>
              <a:spcBef>
                <a:spcPts val="0"/>
              </a:spcBef>
              <a:spcAft>
                <a:spcPts val="800"/>
              </a:spcAft>
            </a:pPr>
            <a:r>
              <a:rPr lang="en-US" sz="5600" kern="100" dirty="0">
                <a:effectLst/>
                <a:latin typeface="Arial" panose="020B0604020202020204" pitchFamily="34" charset="0"/>
                <a:ea typeface="Calibri" panose="020F0502020204030204" pitchFamily="34" charset="0"/>
                <a:cs typeface="Arial" panose="020B0604020202020204" pitchFamily="34" charset="0"/>
              </a:rPr>
              <a:t>The aim of the research is to evaluate the lifestyle and behavior of the South Asian community people in the UK for remaining safe from Type-2 diabetes for their wellbeing.</a:t>
            </a:r>
          </a:p>
          <a:p>
            <a:pPr marL="0" marR="0" indent="0" algn="just">
              <a:lnSpc>
                <a:spcPct val="170000"/>
              </a:lnSpc>
              <a:spcBef>
                <a:spcPts val="0"/>
              </a:spcBef>
              <a:spcAft>
                <a:spcPts val="800"/>
              </a:spcAft>
              <a:buNone/>
            </a:pPr>
            <a:r>
              <a:rPr lang="en-US" sz="5600" b="1" kern="100" dirty="0">
                <a:effectLst/>
                <a:latin typeface="Arial" panose="020B0604020202020204" pitchFamily="34" charset="0"/>
                <a:ea typeface="Calibri" panose="020F0502020204030204" pitchFamily="34" charset="0"/>
                <a:cs typeface="Arial" panose="020B0604020202020204" pitchFamily="34" charset="0"/>
              </a:rPr>
              <a:t>Research Questions</a:t>
            </a:r>
            <a:endParaRPr lang="en-US" sz="5600" kern="100" dirty="0">
              <a:effectLst/>
              <a:latin typeface="Arial" panose="020B0604020202020204" pitchFamily="34" charset="0"/>
              <a:ea typeface="Calibri" panose="020F0502020204030204" pitchFamily="34" charset="0"/>
              <a:cs typeface="Arial" panose="020B0604020202020204" pitchFamily="34" charset="0"/>
            </a:endParaRPr>
          </a:p>
          <a:p>
            <a:pPr marL="0" marR="0" algn="just">
              <a:lnSpc>
                <a:spcPct val="170000"/>
              </a:lnSpc>
              <a:spcBef>
                <a:spcPts val="0"/>
              </a:spcBef>
              <a:spcAft>
                <a:spcPts val="800"/>
              </a:spcAft>
            </a:pPr>
            <a:r>
              <a:rPr lang="en-US" sz="5600" kern="100" dirty="0">
                <a:effectLst/>
                <a:latin typeface="Arial" panose="020B0604020202020204" pitchFamily="34" charset="0"/>
                <a:ea typeface="Calibri" panose="020F0502020204030204" pitchFamily="34" charset="0"/>
                <a:cs typeface="Arial" panose="020B0604020202020204" pitchFamily="34" charset="0"/>
              </a:rPr>
              <a:t>How much concern the South Asian community people in the UK is for remaining safe from Type-2 diabetes?</a:t>
            </a:r>
          </a:p>
          <a:p>
            <a:pPr marL="0" marR="0" indent="0" algn="just">
              <a:lnSpc>
                <a:spcPct val="170000"/>
              </a:lnSpc>
              <a:spcBef>
                <a:spcPts val="0"/>
              </a:spcBef>
              <a:spcAft>
                <a:spcPts val="800"/>
              </a:spcAft>
              <a:buNone/>
            </a:pPr>
            <a:r>
              <a:rPr lang="en-US" sz="5600" b="1" kern="100" dirty="0">
                <a:effectLst/>
                <a:latin typeface="Arial" panose="020B0604020202020204" pitchFamily="34" charset="0"/>
                <a:ea typeface="Calibri" panose="020F0502020204030204" pitchFamily="34" charset="0"/>
                <a:cs typeface="Arial" panose="020B0604020202020204" pitchFamily="34" charset="0"/>
              </a:rPr>
              <a:t>Research Objectives</a:t>
            </a:r>
            <a:endParaRPr lang="en-US" sz="5600" kern="100" dirty="0">
              <a:effectLst/>
              <a:latin typeface="Arial" panose="020B0604020202020204" pitchFamily="34" charset="0"/>
              <a:ea typeface="Calibri" panose="020F0502020204030204" pitchFamily="34" charset="0"/>
              <a:cs typeface="Arial" panose="020B0604020202020204" pitchFamily="34" charset="0"/>
            </a:endParaRPr>
          </a:p>
          <a:p>
            <a:pPr marL="0" marR="0" algn="just">
              <a:lnSpc>
                <a:spcPct val="170000"/>
              </a:lnSpc>
              <a:spcBef>
                <a:spcPts val="0"/>
              </a:spcBef>
              <a:spcAft>
                <a:spcPts val="800"/>
              </a:spcAft>
            </a:pPr>
            <a:r>
              <a:rPr lang="en-US" sz="5600" kern="100" dirty="0">
                <a:effectLst/>
                <a:latin typeface="Arial" panose="020B0604020202020204" pitchFamily="34" charset="0"/>
                <a:ea typeface="Calibri" panose="020F0502020204030204" pitchFamily="34" charset="0"/>
                <a:cs typeface="Arial" panose="020B0604020202020204" pitchFamily="34" charset="0"/>
              </a:rPr>
              <a:t>The objectives of the research area as below:</a:t>
            </a:r>
          </a:p>
          <a:p>
            <a:pPr marL="342900" marR="0" lvl="0" indent="-342900" algn="just">
              <a:lnSpc>
                <a:spcPct val="170000"/>
              </a:lnSpc>
              <a:spcBef>
                <a:spcPts val="0"/>
              </a:spcBef>
              <a:spcAft>
                <a:spcPts val="0"/>
              </a:spcAft>
              <a:buFont typeface="Times New Roman" panose="02020603050405020304" pitchFamily="18" charset="0"/>
              <a:buChar char="-"/>
            </a:pPr>
            <a:r>
              <a:rPr lang="en-US" sz="5600" kern="100" dirty="0">
                <a:effectLst/>
                <a:latin typeface="Arial" panose="020B0604020202020204" pitchFamily="34" charset="0"/>
                <a:ea typeface="Calibri" panose="020F0502020204030204" pitchFamily="34" charset="0"/>
                <a:cs typeface="Arial" panose="020B0604020202020204" pitchFamily="34" charset="0"/>
              </a:rPr>
              <a:t>To evaluate the prevalence of Type-2 diabetes among the South Asian community people in the UK over 40 years age</a:t>
            </a:r>
          </a:p>
          <a:p>
            <a:pPr marL="342900" marR="0" lvl="0" indent="-342900" algn="just">
              <a:lnSpc>
                <a:spcPct val="170000"/>
              </a:lnSpc>
              <a:spcBef>
                <a:spcPts val="0"/>
              </a:spcBef>
              <a:spcAft>
                <a:spcPts val="0"/>
              </a:spcAft>
              <a:buFont typeface="Times New Roman" panose="02020603050405020304" pitchFamily="18" charset="0"/>
              <a:buChar char="-"/>
            </a:pPr>
            <a:r>
              <a:rPr lang="en-US" sz="5600" kern="100" dirty="0">
                <a:effectLst/>
                <a:latin typeface="Arial" panose="020B0604020202020204" pitchFamily="34" charset="0"/>
                <a:ea typeface="Calibri" panose="020F0502020204030204" pitchFamily="34" charset="0"/>
                <a:cs typeface="Arial" panose="020B0604020202020204" pitchFamily="34" charset="0"/>
              </a:rPr>
              <a:t>To evaluate the significance of self-management knowledge of the South Asian community people to remain safe from Types-2 diabetes   </a:t>
            </a:r>
          </a:p>
          <a:p>
            <a:pPr marL="342900" marR="0" lvl="0" indent="-342900" algn="just">
              <a:lnSpc>
                <a:spcPct val="170000"/>
              </a:lnSpc>
              <a:spcBef>
                <a:spcPts val="0"/>
              </a:spcBef>
              <a:spcAft>
                <a:spcPts val="800"/>
              </a:spcAft>
              <a:buFont typeface="Times New Roman" panose="02020603050405020304" pitchFamily="18" charset="0"/>
              <a:buChar char="-"/>
            </a:pPr>
            <a:r>
              <a:rPr lang="en-US" sz="5600" kern="100" dirty="0">
                <a:effectLst/>
                <a:latin typeface="Arial" panose="020B0604020202020204" pitchFamily="34" charset="0"/>
                <a:ea typeface="Calibri" panose="020F0502020204030204" pitchFamily="34" charset="0"/>
                <a:cs typeface="Arial" panose="020B0604020202020204" pitchFamily="34" charset="0"/>
              </a:rPr>
              <a:t>To explore behavioral challenges that the South Asian community people faces to overcome Type-2 diabetes and provide some suggestions for their well-being </a:t>
            </a:r>
          </a:p>
          <a:p>
            <a:endParaRPr lang="en-US" sz="1400" dirty="0"/>
          </a:p>
        </p:txBody>
      </p:sp>
    </p:spTree>
    <p:extLst>
      <p:ext uri="{BB962C8B-B14F-4D97-AF65-F5344CB8AC3E}">
        <p14:creationId xmlns:p14="http://schemas.microsoft.com/office/powerpoint/2010/main" val="235469406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924FAC-EE11-080F-4A1B-02E89A823CB3}"/>
              </a:ext>
            </a:extLst>
          </p:cNvPr>
          <p:cNvSpPr>
            <a:spLocks noGrp="1"/>
          </p:cNvSpPr>
          <p:nvPr>
            <p:ph type="title"/>
          </p:nvPr>
        </p:nvSpPr>
        <p:spPr/>
        <p:txBody>
          <a:bodyPr/>
          <a:lstStyle/>
          <a:p>
            <a:r>
              <a:rPr lang="en-US" dirty="0"/>
              <a:t>Rationale of the research </a:t>
            </a:r>
          </a:p>
        </p:txBody>
      </p:sp>
      <p:sp>
        <p:nvSpPr>
          <p:cNvPr id="3" name="Content Placeholder 2">
            <a:extLst>
              <a:ext uri="{FF2B5EF4-FFF2-40B4-BE49-F238E27FC236}">
                <a16:creationId xmlns:a16="http://schemas.microsoft.com/office/drawing/2014/main" id="{FFB3047A-6C3B-7CF6-DB0A-827EB71F9950}"/>
              </a:ext>
            </a:extLst>
          </p:cNvPr>
          <p:cNvSpPr>
            <a:spLocks noGrp="1"/>
          </p:cNvSpPr>
          <p:nvPr>
            <p:ph idx="1"/>
          </p:nvPr>
        </p:nvSpPr>
        <p:spPr/>
        <p:txBody>
          <a:bodyPr>
            <a:normAutofit fontScale="25000" lnSpcReduction="20000"/>
          </a:bodyPr>
          <a:lstStyle/>
          <a:p>
            <a:pPr algn="just">
              <a:lnSpc>
                <a:spcPct val="170000"/>
              </a:lnSpc>
              <a:buFont typeface="Wingdings" panose="05000000000000000000" pitchFamily="2" charset="2"/>
              <a:buChar char="q"/>
            </a:pPr>
            <a:r>
              <a:rPr lang="en-US" sz="5600" kern="100" dirty="0">
                <a:effectLst/>
                <a:latin typeface="Arial" panose="020B0604020202020204" pitchFamily="34" charset="0"/>
                <a:ea typeface="Calibri" panose="020F0502020204030204" pitchFamily="34" charset="0"/>
                <a:cs typeface="Arial" panose="020B0604020202020204" pitchFamily="34" charset="0"/>
              </a:rPr>
              <a:t>The prevalence of diabetes is high in the UK and particularly the minority group of people has been hit hard. </a:t>
            </a:r>
          </a:p>
          <a:p>
            <a:pPr algn="just">
              <a:lnSpc>
                <a:spcPct val="170000"/>
              </a:lnSpc>
              <a:buFont typeface="Wingdings" panose="05000000000000000000" pitchFamily="2" charset="2"/>
              <a:buChar char="q"/>
            </a:pPr>
            <a:r>
              <a:rPr lang="en-US" sz="5600" kern="100" dirty="0">
                <a:effectLst/>
                <a:latin typeface="Arial" panose="020B0604020202020204" pitchFamily="34" charset="0"/>
                <a:ea typeface="Calibri" panose="020F0502020204030204" pitchFamily="34" charset="0"/>
                <a:cs typeface="Arial" panose="020B0604020202020204" pitchFamily="34" charset="0"/>
              </a:rPr>
              <a:t>It found from the research that South Asian (15%) top the table among minority ethnic groups of people suffering from Type – 2 diabetes (The Guardian, 2021). </a:t>
            </a:r>
          </a:p>
          <a:p>
            <a:pPr algn="just">
              <a:lnSpc>
                <a:spcPct val="170000"/>
              </a:lnSpc>
              <a:buFont typeface="Wingdings" panose="05000000000000000000" pitchFamily="2" charset="2"/>
              <a:buChar char="q"/>
            </a:pPr>
            <a:r>
              <a:rPr lang="en-US" sz="5600" kern="100" dirty="0">
                <a:effectLst/>
                <a:latin typeface="Arial" panose="020B0604020202020204" pitchFamily="34" charset="0"/>
                <a:ea typeface="Calibri" panose="020F0502020204030204" pitchFamily="34" charset="0"/>
                <a:cs typeface="Arial" panose="020B0604020202020204" pitchFamily="34" charset="0"/>
              </a:rPr>
              <a:t>Diabetes is considered as one of the key reasons for increasing health complexities among the people. </a:t>
            </a:r>
          </a:p>
          <a:p>
            <a:pPr algn="just">
              <a:lnSpc>
                <a:spcPct val="170000"/>
              </a:lnSpc>
              <a:buFont typeface="Wingdings" panose="05000000000000000000" pitchFamily="2" charset="2"/>
              <a:buChar char="q"/>
            </a:pPr>
            <a:r>
              <a:rPr lang="en-US" sz="5600" kern="100" dirty="0">
                <a:effectLst/>
                <a:latin typeface="Arial" panose="020B0604020202020204" pitchFamily="34" charset="0"/>
                <a:ea typeface="Calibri" panose="020F0502020204030204" pitchFamily="34" charset="0"/>
                <a:cs typeface="Arial" panose="020B0604020202020204" pitchFamily="34" charset="0"/>
              </a:rPr>
              <a:t>Due to the high prevalence of diabetes the overall burden is increasing within the community and NHS. The expenditure of the NHS is increasing significantly. </a:t>
            </a:r>
          </a:p>
          <a:p>
            <a:pPr algn="just">
              <a:lnSpc>
                <a:spcPct val="170000"/>
              </a:lnSpc>
              <a:buFont typeface="Wingdings" panose="05000000000000000000" pitchFamily="2" charset="2"/>
              <a:buChar char="q"/>
            </a:pPr>
            <a:r>
              <a:rPr lang="en-US" sz="5600" kern="100" dirty="0">
                <a:effectLst/>
                <a:latin typeface="Arial" panose="020B0604020202020204" pitchFamily="34" charset="0"/>
                <a:ea typeface="Calibri" panose="020F0502020204030204" pitchFamily="34" charset="0"/>
                <a:cs typeface="Arial" panose="020B0604020202020204" pitchFamily="34" charset="0"/>
              </a:rPr>
              <a:t>It has become very important for developing the awareness level of the people for managing health conditions. Particularly, the awareness level of the South Asian community needs to develop so that they could maintain good health and balance the food chart to remain safe. </a:t>
            </a:r>
          </a:p>
          <a:p>
            <a:pPr algn="just">
              <a:lnSpc>
                <a:spcPct val="170000"/>
              </a:lnSpc>
              <a:buFont typeface="Wingdings" panose="05000000000000000000" pitchFamily="2" charset="2"/>
              <a:buChar char="q"/>
            </a:pPr>
            <a:r>
              <a:rPr lang="en-US" sz="5600" kern="100" dirty="0">
                <a:effectLst/>
                <a:latin typeface="Arial" panose="020B0604020202020204" pitchFamily="34" charset="0"/>
                <a:ea typeface="Calibri" panose="020F0502020204030204" pitchFamily="34" charset="0"/>
                <a:cs typeface="Arial" panose="020B0604020202020204" pitchFamily="34" charset="0"/>
              </a:rPr>
              <a:t>The purpose of this research is to evaluate the lifestyle and behavior of the South Asian community people in the UK for remaining safe from Type-2 diabetes for their wellbeing.</a:t>
            </a:r>
          </a:p>
          <a:p>
            <a:endParaRPr lang="en-US" dirty="0"/>
          </a:p>
        </p:txBody>
      </p:sp>
    </p:spTree>
    <p:extLst>
      <p:ext uri="{BB962C8B-B14F-4D97-AF65-F5344CB8AC3E}">
        <p14:creationId xmlns:p14="http://schemas.microsoft.com/office/powerpoint/2010/main" val="262550150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262D22-5384-624D-0309-289277D50605}"/>
              </a:ext>
            </a:extLst>
          </p:cNvPr>
          <p:cNvSpPr>
            <a:spLocks noGrp="1"/>
          </p:cNvSpPr>
          <p:nvPr>
            <p:ph type="title"/>
          </p:nvPr>
        </p:nvSpPr>
        <p:spPr/>
        <p:txBody>
          <a:bodyPr/>
          <a:lstStyle/>
          <a:p>
            <a:pPr algn="ctr"/>
            <a:r>
              <a:rPr lang="en-US" dirty="0"/>
              <a:t>Research Methodology</a:t>
            </a:r>
          </a:p>
        </p:txBody>
      </p:sp>
      <p:sp>
        <p:nvSpPr>
          <p:cNvPr id="3" name="Content Placeholder 2">
            <a:extLst>
              <a:ext uri="{FF2B5EF4-FFF2-40B4-BE49-F238E27FC236}">
                <a16:creationId xmlns:a16="http://schemas.microsoft.com/office/drawing/2014/main" id="{300556BA-9C77-F039-2353-7CBD011A686F}"/>
              </a:ext>
            </a:extLst>
          </p:cNvPr>
          <p:cNvSpPr>
            <a:spLocks noGrp="1"/>
          </p:cNvSpPr>
          <p:nvPr>
            <p:ph idx="1"/>
          </p:nvPr>
        </p:nvSpPr>
        <p:spPr/>
        <p:txBody>
          <a:bodyPr>
            <a:normAutofit fontScale="40000" lnSpcReduction="20000"/>
          </a:bodyPr>
          <a:lstStyle/>
          <a:p>
            <a:pPr algn="just">
              <a:lnSpc>
                <a:spcPct val="170000"/>
              </a:lnSpc>
              <a:buFont typeface="Wingdings" panose="05000000000000000000" pitchFamily="2" charset="2"/>
              <a:buChar char="§"/>
            </a:pPr>
            <a:r>
              <a:rPr lang="en-US" sz="3800" kern="100" dirty="0">
                <a:effectLst/>
                <a:latin typeface="Arial" panose="020B0604020202020204" pitchFamily="34" charset="0"/>
                <a:ea typeface="Calibri" panose="020F0502020204030204" pitchFamily="34" charset="0"/>
                <a:cs typeface="Arial" panose="020B0604020202020204" pitchFamily="34" charset="0"/>
              </a:rPr>
              <a:t>This research will follow a systematic review method so that selected scholarly research articles would be reviewed carefully and derive appropriate evidence on selected areas of the research. The key benefit of using this method of evidence finding is its reliability and validity is very high which is useful for the decision-making process (Bettany-</a:t>
            </a:r>
            <a:r>
              <a:rPr lang="en-US" sz="3800" kern="100" dirty="0" err="1">
                <a:effectLst/>
                <a:latin typeface="Arial" panose="020B0604020202020204" pitchFamily="34" charset="0"/>
                <a:ea typeface="Calibri" panose="020F0502020204030204" pitchFamily="34" charset="0"/>
                <a:cs typeface="Arial" panose="020B0604020202020204" pitchFamily="34" charset="0"/>
              </a:rPr>
              <a:t>Saltikov</a:t>
            </a:r>
            <a:r>
              <a:rPr lang="en-US" sz="3800" kern="100" dirty="0">
                <a:effectLst/>
                <a:latin typeface="Arial" panose="020B0604020202020204" pitchFamily="34" charset="0"/>
                <a:ea typeface="Calibri" panose="020F0502020204030204" pitchFamily="34" charset="0"/>
                <a:cs typeface="Arial" panose="020B0604020202020204" pitchFamily="34" charset="0"/>
              </a:rPr>
              <a:t>, 2016). Moreover, systematic review is very useful to find out right journal articles which have already been conducted and interpret deeply so that propre outcomes could drive on a selected research topic. </a:t>
            </a:r>
          </a:p>
          <a:p>
            <a:pPr algn="just">
              <a:lnSpc>
                <a:spcPct val="170000"/>
              </a:lnSpc>
              <a:buFont typeface="Wingdings" panose="05000000000000000000" pitchFamily="2" charset="2"/>
              <a:buChar char="§"/>
            </a:pPr>
            <a:r>
              <a:rPr lang="en-US" sz="3800" kern="100" dirty="0">
                <a:effectLst/>
                <a:latin typeface="Arial" panose="020B0604020202020204" pitchFamily="34" charset="0"/>
                <a:ea typeface="Calibri" panose="020F0502020204030204" pitchFamily="34" charset="0"/>
                <a:cs typeface="Arial" panose="020B0604020202020204" pitchFamily="34" charset="0"/>
              </a:rPr>
              <a:t>This research will follow interpretive research philosophy and it is found useful for deeply investigating the selected research issues. Moreover, research has also intended to analyze behavioral issues of the target group of population and interpretive is appropriate philosophy for analyzing human behavior. Positivism derives specific values which could not analyze issues deeply, so interpretation is the right choice for the research work.</a:t>
            </a:r>
          </a:p>
          <a:p>
            <a:endParaRPr lang="en-US" dirty="0"/>
          </a:p>
        </p:txBody>
      </p:sp>
    </p:spTree>
    <p:extLst>
      <p:ext uri="{BB962C8B-B14F-4D97-AF65-F5344CB8AC3E}">
        <p14:creationId xmlns:p14="http://schemas.microsoft.com/office/powerpoint/2010/main" val="134818555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094DD0-8651-193B-62B7-AB2663AB8BED}"/>
              </a:ext>
            </a:extLst>
          </p:cNvPr>
          <p:cNvSpPr>
            <a:spLocks noGrp="1"/>
          </p:cNvSpPr>
          <p:nvPr>
            <p:ph type="title"/>
          </p:nvPr>
        </p:nvSpPr>
        <p:spPr/>
        <p:txBody>
          <a:bodyPr/>
          <a:lstStyle/>
          <a:p>
            <a:pPr algn="ctr"/>
            <a:r>
              <a:rPr lang="en-US" dirty="0"/>
              <a:t>Research Methodology</a:t>
            </a:r>
          </a:p>
        </p:txBody>
      </p:sp>
      <p:sp>
        <p:nvSpPr>
          <p:cNvPr id="3" name="Content Placeholder 2">
            <a:extLst>
              <a:ext uri="{FF2B5EF4-FFF2-40B4-BE49-F238E27FC236}">
                <a16:creationId xmlns:a16="http://schemas.microsoft.com/office/drawing/2014/main" id="{0AD72AA8-BC02-A0D9-9999-9CFE4782D53F}"/>
              </a:ext>
            </a:extLst>
          </p:cNvPr>
          <p:cNvSpPr>
            <a:spLocks noGrp="1"/>
          </p:cNvSpPr>
          <p:nvPr>
            <p:ph idx="1"/>
          </p:nvPr>
        </p:nvSpPr>
        <p:spPr>
          <a:xfrm>
            <a:off x="1066800" y="2103120"/>
            <a:ext cx="10058400" cy="4112286"/>
          </a:xfrm>
        </p:spPr>
        <p:txBody>
          <a:bodyPr>
            <a:normAutofit fontScale="25000" lnSpcReduction="20000"/>
          </a:bodyPr>
          <a:lstStyle/>
          <a:p>
            <a:pPr marL="102870" marR="0" indent="-285750" algn="just">
              <a:lnSpc>
                <a:spcPct val="170000"/>
              </a:lnSpc>
              <a:spcBef>
                <a:spcPts val="0"/>
              </a:spcBef>
              <a:spcAft>
                <a:spcPts val="800"/>
              </a:spcAft>
              <a:buFont typeface="Wingdings" panose="05000000000000000000" pitchFamily="2" charset="2"/>
              <a:buChar char="q"/>
            </a:pPr>
            <a:r>
              <a:rPr lang="en-US" sz="6000" kern="100" dirty="0">
                <a:effectLst/>
                <a:latin typeface="Arial" panose="020B0604020202020204" pitchFamily="34" charset="0"/>
                <a:ea typeface="Calibri" panose="020F0502020204030204" pitchFamily="34" charset="0"/>
                <a:cs typeface="Arial" panose="020B0604020202020204" pitchFamily="34" charset="0"/>
              </a:rPr>
              <a:t>Data Collection method: There are two types of data collection method primary and secondary (Dickson, Cherry and Boland, 2013). This research will follow a secondary method of data analysis. To get secondary data research would find out the right journal articles from the electronic database. Researchers would use some keywords for finding some specific journal articles. </a:t>
            </a:r>
            <a:r>
              <a:rPr lang="en-US" sz="6000" kern="100" dirty="0" err="1">
                <a:effectLst/>
                <a:latin typeface="Arial" panose="020B0604020202020204" pitchFamily="34" charset="0"/>
                <a:ea typeface="Calibri" panose="020F0502020204030204" pitchFamily="34" charset="0"/>
                <a:cs typeface="Arial" panose="020B0604020202020204" pitchFamily="34" charset="0"/>
              </a:rPr>
              <a:t>Cinahl</a:t>
            </a:r>
            <a:r>
              <a:rPr lang="en-US" sz="6000" kern="100" dirty="0">
                <a:effectLst/>
                <a:latin typeface="Arial" panose="020B0604020202020204" pitchFamily="34" charset="0"/>
                <a:ea typeface="Calibri" panose="020F0502020204030204" pitchFamily="34" charset="0"/>
                <a:cs typeface="Arial" panose="020B0604020202020204" pitchFamily="34" charset="0"/>
              </a:rPr>
              <a:t> Plus Full Text, Medline and Google Scholar will be used for finding right journal articles. Inclusive and exclusion criteria would follow for narrowing down the searching process and finding the right journal article. </a:t>
            </a:r>
          </a:p>
          <a:p>
            <a:pPr marL="102870" marR="0" indent="-285750" algn="just">
              <a:lnSpc>
                <a:spcPct val="170000"/>
              </a:lnSpc>
              <a:spcBef>
                <a:spcPts val="0"/>
              </a:spcBef>
              <a:spcAft>
                <a:spcPts val="800"/>
              </a:spcAft>
              <a:buFont typeface="Wingdings" panose="05000000000000000000" pitchFamily="2" charset="2"/>
              <a:buChar char="q"/>
            </a:pPr>
            <a:r>
              <a:rPr lang="en-US" sz="6000" kern="100" dirty="0">
                <a:effectLst/>
                <a:latin typeface="Arial" panose="020B0604020202020204" pitchFamily="34" charset="0"/>
                <a:ea typeface="Calibri" panose="020F0502020204030204" pitchFamily="34" charset="0"/>
                <a:cs typeface="Arial" panose="020B0604020202020204" pitchFamily="34" charset="0"/>
              </a:rPr>
              <a:t>The findings from the journal article would follow “Thematic Content Analysis' ' method for analyzing data. Content analysis is an easy method of data analysis.</a:t>
            </a:r>
          </a:p>
          <a:p>
            <a:pPr marL="102870" marR="0" indent="-285750" algn="just">
              <a:lnSpc>
                <a:spcPct val="170000"/>
              </a:lnSpc>
              <a:spcBef>
                <a:spcPts val="0"/>
              </a:spcBef>
              <a:spcAft>
                <a:spcPts val="800"/>
              </a:spcAft>
              <a:buFont typeface="Wingdings" panose="05000000000000000000" pitchFamily="2" charset="2"/>
              <a:buChar char="q"/>
            </a:pPr>
            <a:r>
              <a:rPr lang="en-US" sz="6000" kern="100" dirty="0">
                <a:effectLst/>
                <a:latin typeface="Arial" panose="020B0604020202020204" pitchFamily="34" charset="0"/>
                <a:ea typeface="Calibri" panose="020F0502020204030204" pitchFamily="34" charset="0"/>
                <a:cs typeface="Arial" panose="020B0604020202020204" pitchFamily="34" charset="0"/>
              </a:rPr>
              <a:t>Data collected from the selected journals are already in the public domain so no ethical issues would be followed for the research. The findings of the research would be useful for the adults over 40 years of age for changing their behavior to remain safe from Type 2 diabetes and ensure their well-being.</a:t>
            </a:r>
          </a:p>
          <a:p>
            <a:endParaRPr lang="en-US" dirty="0"/>
          </a:p>
        </p:txBody>
      </p:sp>
    </p:spTree>
    <p:extLst>
      <p:ext uri="{BB962C8B-B14F-4D97-AF65-F5344CB8AC3E}">
        <p14:creationId xmlns:p14="http://schemas.microsoft.com/office/powerpoint/2010/main" val="282984976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AF42DA-EFBB-1AFF-A318-019DE1CE15BD}"/>
              </a:ext>
            </a:extLst>
          </p:cNvPr>
          <p:cNvSpPr>
            <a:spLocks noGrp="1"/>
          </p:cNvSpPr>
          <p:nvPr>
            <p:ph type="title"/>
          </p:nvPr>
        </p:nvSpPr>
        <p:spPr/>
        <p:txBody>
          <a:bodyPr>
            <a:normAutofit/>
          </a:bodyPr>
          <a:lstStyle/>
          <a:p>
            <a:pPr algn="ctr"/>
            <a:r>
              <a:rPr lang="en-US" sz="4000" dirty="0"/>
              <a:t>Implication of the research</a:t>
            </a:r>
          </a:p>
        </p:txBody>
      </p:sp>
      <p:sp>
        <p:nvSpPr>
          <p:cNvPr id="3" name="Content Placeholder 2">
            <a:extLst>
              <a:ext uri="{FF2B5EF4-FFF2-40B4-BE49-F238E27FC236}">
                <a16:creationId xmlns:a16="http://schemas.microsoft.com/office/drawing/2014/main" id="{74C53399-2151-37EA-152B-DDA1C5514562}"/>
              </a:ext>
            </a:extLst>
          </p:cNvPr>
          <p:cNvSpPr>
            <a:spLocks noGrp="1"/>
          </p:cNvSpPr>
          <p:nvPr>
            <p:ph idx="1"/>
          </p:nvPr>
        </p:nvSpPr>
        <p:spPr>
          <a:xfrm>
            <a:off x="937260" y="1828800"/>
            <a:ext cx="10058400" cy="3931920"/>
          </a:xfrm>
        </p:spPr>
        <p:txBody>
          <a:bodyPr>
            <a:normAutofit/>
          </a:bodyPr>
          <a:lstStyle/>
          <a:p>
            <a:pPr>
              <a:lnSpc>
                <a:spcPct val="150000"/>
              </a:lnSpc>
            </a:pPr>
            <a:r>
              <a:rPr lang="en-US" dirty="0">
                <a:latin typeface="Arial" panose="020B0604020202020204" pitchFamily="34" charset="0"/>
                <a:cs typeface="Arial" panose="020B0604020202020204" pitchFamily="34" charset="0"/>
              </a:rPr>
              <a:t>The research will evaluate the current prevalence of diabetes among the south Asian community people in the UK</a:t>
            </a:r>
          </a:p>
          <a:p>
            <a:pPr>
              <a:lnSpc>
                <a:spcPct val="150000"/>
              </a:lnSpc>
            </a:pPr>
            <a:r>
              <a:rPr lang="en-US" dirty="0">
                <a:latin typeface="Arial" panose="020B0604020202020204" pitchFamily="34" charset="0"/>
                <a:cs typeface="Arial" panose="020B0604020202020204" pitchFamily="34" charset="0"/>
              </a:rPr>
              <a:t>Moreover, the types of self-management strategies that could be followed to remain safe from diabetes will identify for the South Asian community people.</a:t>
            </a:r>
          </a:p>
          <a:p>
            <a:pPr algn="just">
              <a:lnSpc>
                <a:spcPct val="150000"/>
              </a:lnSpc>
            </a:pPr>
            <a:r>
              <a:rPr lang="en-US" dirty="0">
                <a:latin typeface="Arial" panose="020B0604020202020204" pitchFamily="34" charset="0"/>
                <a:cs typeface="Arial" panose="020B0604020202020204" pitchFamily="34" charset="0"/>
              </a:rPr>
              <a:t>Finally, research will also find the behavioral challenges that South Asian community people faces for managing Types-2 diabetes in them and interventions will be suggested for them.</a:t>
            </a:r>
          </a:p>
        </p:txBody>
      </p:sp>
    </p:spTree>
    <p:extLst>
      <p:ext uri="{BB962C8B-B14F-4D97-AF65-F5344CB8AC3E}">
        <p14:creationId xmlns:p14="http://schemas.microsoft.com/office/powerpoint/2010/main" val="112049454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BA1B25-72BD-4E6F-414B-C7E76FFBC671}"/>
              </a:ext>
            </a:extLst>
          </p:cNvPr>
          <p:cNvSpPr>
            <a:spLocks noGrp="1"/>
          </p:cNvSpPr>
          <p:nvPr>
            <p:ph type="title"/>
          </p:nvPr>
        </p:nvSpPr>
        <p:spPr/>
        <p:txBody>
          <a:bodyPr>
            <a:normAutofit/>
          </a:bodyPr>
          <a:lstStyle/>
          <a:p>
            <a:pPr algn="ctr"/>
            <a:r>
              <a:rPr lang="en-US" sz="3200" dirty="0"/>
              <a:t>Ethical Issues of the research</a:t>
            </a:r>
          </a:p>
        </p:txBody>
      </p:sp>
      <p:sp>
        <p:nvSpPr>
          <p:cNvPr id="3" name="Content Placeholder 2">
            <a:extLst>
              <a:ext uri="{FF2B5EF4-FFF2-40B4-BE49-F238E27FC236}">
                <a16:creationId xmlns:a16="http://schemas.microsoft.com/office/drawing/2014/main" id="{DEAC181C-81AD-98A7-75D6-43DCD27E9E5F}"/>
              </a:ext>
            </a:extLst>
          </p:cNvPr>
          <p:cNvSpPr>
            <a:spLocks noGrp="1"/>
          </p:cNvSpPr>
          <p:nvPr>
            <p:ph idx="1"/>
          </p:nvPr>
        </p:nvSpPr>
        <p:spPr>
          <a:xfrm>
            <a:off x="1066800" y="1920240"/>
            <a:ext cx="10058400" cy="3931920"/>
          </a:xfrm>
        </p:spPr>
        <p:txBody>
          <a:bodyPr/>
          <a:lstStyle/>
          <a:p>
            <a:pPr algn="just">
              <a:lnSpc>
                <a:spcPct val="150000"/>
              </a:lnSpc>
            </a:pPr>
            <a:r>
              <a:rPr lang="en-US" dirty="0">
                <a:latin typeface="Arial" panose="020B0604020202020204" pitchFamily="34" charset="0"/>
                <a:cs typeface="Arial" panose="020B0604020202020204" pitchFamily="34" charset="0"/>
              </a:rPr>
              <a:t>Ethical issues needs to follow at the time of firsthand data collection (</a:t>
            </a:r>
            <a:r>
              <a:rPr lang="en-US" dirty="0" err="1">
                <a:latin typeface="Arial" panose="020B0604020202020204" pitchFamily="34" charset="0"/>
                <a:cs typeface="Arial" panose="020B0604020202020204" pitchFamily="34" charset="0"/>
              </a:rPr>
              <a:t>Pozgar</a:t>
            </a:r>
            <a:r>
              <a:rPr lang="en-US" dirty="0">
                <a:latin typeface="Arial" panose="020B0604020202020204" pitchFamily="34" charset="0"/>
                <a:cs typeface="Arial" panose="020B0604020202020204" pitchFamily="34" charset="0"/>
              </a:rPr>
              <a:t>, 2014). This is a secondary research and data will be collected from electronic databases which are already available in public domain. So, researcher do not need to follow ethical principals for collecting data for the research.</a:t>
            </a:r>
          </a:p>
        </p:txBody>
      </p:sp>
      <p:pic>
        <p:nvPicPr>
          <p:cNvPr id="5" name="Picture 4">
            <a:extLst>
              <a:ext uri="{FF2B5EF4-FFF2-40B4-BE49-F238E27FC236}">
                <a16:creationId xmlns:a16="http://schemas.microsoft.com/office/drawing/2014/main" id="{9FE693E6-94D2-CF11-D55A-2FD206BF58C2}"/>
              </a:ext>
              <a:ext uri="{C183D7F6-B498-43B3-948B-1728B52AA6E4}">
                <adec:decorative xmlns:adec="http://schemas.microsoft.com/office/drawing/2017/decorative" val="1"/>
              </a:ext>
            </a:extLst>
          </p:cNvPr>
          <p:cNvPicPr>
            <a:picLocks noChangeAspect="1"/>
          </p:cNvPicPr>
          <p:nvPr/>
        </p:nvPicPr>
        <p:blipFill>
          <a:blip r:embed="rId2"/>
          <a:stretch>
            <a:fillRect/>
          </a:stretch>
        </p:blipFill>
        <p:spPr>
          <a:xfrm>
            <a:off x="4278976" y="3845464"/>
            <a:ext cx="4028902" cy="2369942"/>
          </a:xfrm>
          <a:prstGeom prst="rect">
            <a:avLst/>
          </a:prstGeom>
        </p:spPr>
      </p:pic>
    </p:spTree>
    <p:extLst>
      <p:ext uri="{BB962C8B-B14F-4D97-AF65-F5344CB8AC3E}">
        <p14:creationId xmlns:p14="http://schemas.microsoft.com/office/powerpoint/2010/main" val="221367073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CEAD2E-850C-E2B0-18BD-5FC2C0E2CB62}"/>
              </a:ext>
            </a:extLst>
          </p:cNvPr>
          <p:cNvSpPr>
            <a:spLocks noGrp="1"/>
          </p:cNvSpPr>
          <p:nvPr>
            <p:ph type="title"/>
          </p:nvPr>
        </p:nvSpPr>
        <p:spPr/>
        <p:txBody>
          <a:bodyPr/>
          <a:lstStyle/>
          <a:p>
            <a:pPr algn="ctr"/>
            <a:r>
              <a:rPr lang="en-US" dirty="0"/>
              <a:t>Gantt Chart</a:t>
            </a:r>
          </a:p>
        </p:txBody>
      </p:sp>
      <p:graphicFrame>
        <p:nvGraphicFramePr>
          <p:cNvPr id="6" name="Content Placeholder 5">
            <a:extLst>
              <a:ext uri="{FF2B5EF4-FFF2-40B4-BE49-F238E27FC236}">
                <a16:creationId xmlns:a16="http://schemas.microsoft.com/office/drawing/2014/main" id="{D2385466-DD35-CDB4-5702-8E5801FCD1E7}"/>
              </a:ext>
            </a:extLst>
          </p:cNvPr>
          <p:cNvGraphicFramePr>
            <a:graphicFrameLocks noGrp="1"/>
          </p:cNvGraphicFramePr>
          <p:nvPr>
            <p:ph idx="1"/>
            <p:extLst>
              <p:ext uri="{D42A27DB-BD31-4B8C-83A1-F6EECF244321}">
                <p14:modId xmlns:p14="http://schemas.microsoft.com/office/powerpoint/2010/main" val="2899297835"/>
              </p:ext>
            </p:extLst>
          </p:nvPr>
        </p:nvGraphicFramePr>
        <p:xfrm>
          <a:off x="2267712" y="1892808"/>
          <a:ext cx="8750805" cy="4322596"/>
        </p:xfrm>
        <a:graphic>
          <a:graphicData uri="http://schemas.openxmlformats.org/drawingml/2006/table">
            <a:tbl>
              <a:tblPr firstRow="1" firstCol="1" bandRow="1">
                <a:tableStyleId>{5C22544A-7EE6-4342-B048-85BDC9FD1C3A}</a:tableStyleId>
              </a:tblPr>
              <a:tblGrid>
                <a:gridCol w="2574805">
                  <a:extLst>
                    <a:ext uri="{9D8B030D-6E8A-4147-A177-3AD203B41FA5}">
                      <a16:colId xmlns:a16="http://schemas.microsoft.com/office/drawing/2014/main" val="3645224676"/>
                    </a:ext>
                  </a:extLst>
                </a:gridCol>
                <a:gridCol w="386000">
                  <a:extLst>
                    <a:ext uri="{9D8B030D-6E8A-4147-A177-3AD203B41FA5}">
                      <a16:colId xmlns:a16="http://schemas.microsoft.com/office/drawing/2014/main" val="3255391585"/>
                    </a:ext>
                  </a:extLst>
                </a:gridCol>
                <a:gridCol w="386000">
                  <a:extLst>
                    <a:ext uri="{9D8B030D-6E8A-4147-A177-3AD203B41FA5}">
                      <a16:colId xmlns:a16="http://schemas.microsoft.com/office/drawing/2014/main" val="2458979708"/>
                    </a:ext>
                  </a:extLst>
                </a:gridCol>
                <a:gridCol w="386000">
                  <a:extLst>
                    <a:ext uri="{9D8B030D-6E8A-4147-A177-3AD203B41FA5}">
                      <a16:colId xmlns:a16="http://schemas.microsoft.com/office/drawing/2014/main" val="1132622610"/>
                    </a:ext>
                  </a:extLst>
                </a:gridCol>
                <a:gridCol w="386000">
                  <a:extLst>
                    <a:ext uri="{9D8B030D-6E8A-4147-A177-3AD203B41FA5}">
                      <a16:colId xmlns:a16="http://schemas.microsoft.com/office/drawing/2014/main" val="2988522893"/>
                    </a:ext>
                  </a:extLst>
                </a:gridCol>
                <a:gridCol w="386000">
                  <a:extLst>
                    <a:ext uri="{9D8B030D-6E8A-4147-A177-3AD203B41FA5}">
                      <a16:colId xmlns:a16="http://schemas.microsoft.com/office/drawing/2014/main" val="2952596894"/>
                    </a:ext>
                  </a:extLst>
                </a:gridCol>
                <a:gridCol w="386000">
                  <a:extLst>
                    <a:ext uri="{9D8B030D-6E8A-4147-A177-3AD203B41FA5}">
                      <a16:colId xmlns:a16="http://schemas.microsoft.com/office/drawing/2014/main" val="1211837651"/>
                    </a:ext>
                  </a:extLst>
                </a:gridCol>
                <a:gridCol w="386000">
                  <a:extLst>
                    <a:ext uri="{9D8B030D-6E8A-4147-A177-3AD203B41FA5}">
                      <a16:colId xmlns:a16="http://schemas.microsoft.com/office/drawing/2014/main" val="2403271943"/>
                    </a:ext>
                  </a:extLst>
                </a:gridCol>
                <a:gridCol w="386000">
                  <a:extLst>
                    <a:ext uri="{9D8B030D-6E8A-4147-A177-3AD203B41FA5}">
                      <a16:colId xmlns:a16="http://schemas.microsoft.com/office/drawing/2014/main" val="4114980670"/>
                    </a:ext>
                  </a:extLst>
                </a:gridCol>
                <a:gridCol w="386000">
                  <a:extLst>
                    <a:ext uri="{9D8B030D-6E8A-4147-A177-3AD203B41FA5}">
                      <a16:colId xmlns:a16="http://schemas.microsoft.com/office/drawing/2014/main" val="3761888794"/>
                    </a:ext>
                  </a:extLst>
                </a:gridCol>
                <a:gridCol w="386000">
                  <a:extLst>
                    <a:ext uri="{9D8B030D-6E8A-4147-A177-3AD203B41FA5}">
                      <a16:colId xmlns:a16="http://schemas.microsoft.com/office/drawing/2014/main" val="730686798"/>
                    </a:ext>
                  </a:extLst>
                </a:gridCol>
                <a:gridCol w="386000">
                  <a:extLst>
                    <a:ext uri="{9D8B030D-6E8A-4147-A177-3AD203B41FA5}">
                      <a16:colId xmlns:a16="http://schemas.microsoft.com/office/drawing/2014/main" val="1829842485"/>
                    </a:ext>
                  </a:extLst>
                </a:gridCol>
                <a:gridCol w="386000">
                  <a:extLst>
                    <a:ext uri="{9D8B030D-6E8A-4147-A177-3AD203B41FA5}">
                      <a16:colId xmlns:a16="http://schemas.microsoft.com/office/drawing/2014/main" val="4027392997"/>
                    </a:ext>
                  </a:extLst>
                </a:gridCol>
                <a:gridCol w="386000">
                  <a:extLst>
                    <a:ext uri="{9D8B030D-6E8A-4147-A177-3AD203B41FA5}">
                      <a16:colId xmlns:a16="http://schemas.microsoft.com/office/drawing/2014/main" val="507396692"/>
                    </a:ext>
                  </a:extLst>
                </a:gridCol>
                <a:gridCol w="386000">
                  <a:extLst>
                    <a:ext uri="{9D8B030D-6E8A-4147-A177-3AD203B41FA5}">
                      <a16:colId xmlns:a16="http://schemas.microsoft.com/office/drawing/2014/main" val="1094330248"/>
                    </a:ext>
                  </a:extLst>
                </a:gridCol>
                <a:gridCol w="386000">
                  <a:extLst>
                    <a:ext uri="{9D8B030D-6E8A-4147-A177-3AD203B41FA5}">
                      <a16:colId xmlns:a16="http://schemas.microsoft.com/office/drawing/2014/main" val="838533483"/>
                    </a:ext>
                  </a:extLst>
                </a:gridCol>
                <a:gridCol w="386000">
                  <a:extLst>
                    <a:ext uri="{9D8B030D-6E8A-4147-A177-3AD203B41FA5}">
                      <a16:colId xmlns:a16="http://schemas.microsoft.com/office/drawing/2014/main" val="2750721284"/>
                    </a:ext>
                  </a:extLst>
                </a:gridCol>
              </a:tblGrid>
              <a:tr h="407502">
                <a:tc rowSpan="2">
                  <a:txBody>
                    <a:bodyPr/>
                    <a:lstStyle/>
                    <a:p>
                      <a:pPr marL="0" marR="0">
                        <a:lnSpc>
                          <a:spcPct val="107000"/>
                        </a:lnSpc>
                        <a:spcBef>
                          <a:spcPts val="0"/>
                        </a:spcBef>
                        <a:spcAft>
                          <a:spcPts val="0"/>
                        </a:spcAft>
                      </a:pPr>
                      <a:r>
                        <a:rPr lang="en-US" sz="1100" kern="100">
                          <a:effectLst/>
                        </a:rPr>
                        <a:t>Activities</a:t>
                      </a:r>
                      <a:endParaRPr lang="en-US" sz="1100" kern="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gridSpan="16">
                  <a:txBody>
                    <a:bodyPr/>
                    <a:lstStyle/>
                    <a:p>
                      <a:pPr marL="0" marR="0" algn="ctr">
                        <a:lnSpc>
                          <a:spcPct val="107000"/>
                        </a:lnSpc>
                        <a:spcBef>
                          <a:spcPts val="0"/>
                        </a:spcBef>
                        <a:spcAft>
                          <a:spcPts val="0"/>
                        </a:spcAft>
                      </a:pPr>
                      <a:r>
                        <a:rPr lang="en-US" sz="1100" kern="100">
                          <a:effectLst/>
                        </a:rPr>
                        <a:t>2023-2024</a:t>
                      </a:r>
                      <a:endParaRPr lang="en-US" sz="1100" kern="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hMerge="1">
                  <a:txBody>
                    <a:bodyPr/>
                    <a:lstStyle/>
                    <a:p>
                      <a:endParaRPr lang="en-US"/>
                    </a:p>
                  </a:txBody>
                  <a:tcPr/>
                </a:tc>
                <a:tc hMerge="1">
                  <a:txBody>
                    <a:bodyPr/>
                    <a:lstStyle/>
                    <a:p>
                      <a:endParaRPr lang="en-US"/>
                    </a:p>
                  </a:txBody>
                  <a:tcPr/>
                </a:tc>
                <a:tc hMerge="1">
                  <a:txBody>
                    <a:bodyPr/>
                    <a:lstStyle/>
                    <a:p>
                      <a:endParaRPr lang="en-US"/>
                    </a:p>
                  </a:txBody>
                  <a:tcPr/>
                </a:tc>
                <a:tc hMerge="1">
                  <a:txBody>
                    <a:bodyPr/>
                    <a:lstStyle/>
                    <a:p>
                      <a:endParaRPr lang="en-US"/>
                    </a:p>
                  </a:txBody>
                  <a:tcPr/>
                </a:tc>
                <a:tc hMerge="1">
                  <a:txBody>
                    <a:bodyPr/>
                    <a:lstStyle/>
                    <a:p>
                      <a:endParaRPr lang="en-US"/>
                    </a:p>
                  </a:txBody>
                  <a:tcPr/>
                </a:tc>
                <a:tc hMerge="1">
                  <a:txBody>
                    <a:bodyPr/>
                    <a:lstStyle/>
                    <a:p>
                      <a:endParaRPr lang="en-US"/>
                    </a:p>
                  </a:txBody>
                  <a:tcPr/>
                </a:tc>
                <a:tc hMerge="1">
                  <a:txBody>
                    <a:bodyPr/>
                    <a:lstStyle/>
                    <a:p>
                      <a:endParaRPr lang="en-US"/>
                    </a:p>
                  </a:txBody>
                  <a:tcPr/>
                </a:tc>
                <a:tc hMerge="1">
                  <a:txBody>
                    <a:bodyPr/>
                    <a:lstStyle/>
                    <a:p>
                      <a:endParaRPr lang="en-US"/>
                    </a:p>
                  </a:txBody>
                  <a:tcPr/>
                </a:tc>
                <a:tc hMerge="1">
                  <a:txBody>
                    <a:bodyPr/>
                    <a:lstStyle/>
                    <a:p>
                      <a:endParaRPr lang="en-US"/>
                    </a:p>
                  </a:txBody>
                  <a:tcPr/>
                </a:tc>
                <a:tc hMerge="1">
                  <a:txBody>
                    <a:bodyPr/>
                    <a:lstStyle/>
                    <a:p>
                      <a:endParaRPr lang="en-US"/>
                    </a:p>
                  </a:txBody>
                  <a:tcPr/>
                </a:tc>
                <a:tc hMerge="1">
                  <a:txBody>
                    <a:bodyPr/>
                    <a:lstStyle/>
                    <a:p>
                      <a:endParaRPr lang="en-US"/>
                    </a:p>
                  </a:txBody>
                  <a:tcPr/>
                </a:tc>
                <a:tc hMerge="1">
                  <a:txBody>
                    <a:bodyPr/>
                    <a:lstStyle/>
                    <a:p>
                      <a:endParaRPr lang="en-US"/>
                    </a:p>
                  </a:txBody>
                  <a:tcPr/>
                </a:tc>
                <a:tc hMerge="1">
                  <a:txBody>
                    <a:bodyPr/>
                    <a:lstStyle/>
                    <a:p>
                      <a:endParaRPr lang="en-US"/>
                    </a:p>
                  </a:txBody>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720135311"/>
                  </a:ext>
                </a:extLst>
              </a:tr>
              <a:tr h="407806">
                <a:tc vMerge="1">
                  <a:txBody>
                    <a:bodyPr/>
                    <a:lstStyle/>
                    <a:p>
                      <a:endParaRPr lang="en-US"/>
                    </a:p>
                  </a:txBody>
                  <a:tcPr/>
                </a:tc>
                <a:tc>
                  <a:txBody>
                    <a:bodyPr/>
                    <a:lstStyle/>
                    <a:p>
                      <a:pPr marL="0" marR="0">
                        <a:lnSpc>
                          <a:spcPct val="107000"/>
                        </a:lnSpc>
                        <a:spcBef>
                          <a:spcPts val="0"/>
                        </a:spcBef>
                        <a:spcAft>
                          <a:spcPts val="0"/>
                        </a:spcAft>
                      </a:pPr>
                      <a:r>
                        <a:rPr lang="en-US" sz="1100" kern="100" dirty="0">
                          <a:effectLst/>
                        </a:rPr>
                        <a:t>WK1</a:t>
                      </a:r>
                      <a:endParaRPr lang="en-US" sz="1100" kern="1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marL="0" marR="0">
                        <a:lnSpc>
                          <a:spcPct val="107000"/>
                        </a:lnSpc>
                        <a:spcBef>
                          <a:spcPts val="0"/>
                        </a:spcBef>
                        <a:spcAft>
                          <a:spcPts val="0"/>
                        </a:spcAft>
                      </a:pPr>
                      <a:r>
                        <a:rPr lang="en-US" sz="1100" kern="100" dirty="0">
                          <a:effectLst/>
                        </a:rPr>
                        <a:t>WK2</a:t>
                      </a:r>
                      <a:endParaRPr lang="en-US" sz="1100" kern="1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marL="0" marR="0">
                        <a:lnSpc>
                          <a:spcPct val="107000"/>
                        </a:lnSpc>
                        <a:spcBef>
                          <a:spcPts val="0"/>
                        </a:spcBef>
                        <a:spcAft>
                          <a:spcPts val="0"/>
                        </a:spcAft>
                      </a:pPr>
                      <a:r>
                        <a:rPr lang="en-US" sz="1100" kern="100" dirty="0">
                          <a:effectLst/>
                        </a:rPr>
                        <a:t>WK3</a:t>
                      </a:r>
                      <a:endParaRPr lang="en-US" sz="1100" kern="1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marL="0" marR="0">
                        <a:lnSpc>
                          <a:spcPct val="107000"/>
                        </a:lnSpc>
                        <a:spcBef>
                          <a:spcPts val="0"/>
                        </a:spcBef>
                        <a:spcAft>
                          <a:spcPts val="0"/>
                        </a:spcAft>
                      </a:pPr>
                      <a:r>
                        <a:rPr lang="en-US" sz="1100" kern="100" dirty="0">
                          <a:effectLst/>
                        </a:rPr>
                        <a:t>WK4</a:t>
                      </a:r>
                      <a:endParaRPr lang="en-US" sz="1100" kern="1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marL="0" marR="0">
                        <a:lnSpc>
                          <a:spcPct val="107000"/>
                        </a:lnSpc>
                        <a:spcBef>
                          <a:spcPts val="0"/>
                        </a:spcBef>
                        <a:spcAft>
                          <a:spcPts val="0"/>
                        </a:spcAft>
                      </a:pPr>
                      <a:r>
                        <a:rPr lang="en-US" sz="1100" kern="100" dirty="0">
                          <a:effectLst/>
                        </a:rPr>
                        <a:t>WK5</a:t>
                      </a:r>
                      <a:endParaRPr lang="en-US" sz="1100" kern="1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marL="0" marR="0">
                        <a:lnSpc>
                          <a:spcPct val="107000"/>
                        </a:lnSpc>
                        <a:spcBef>
                          <a:spcPts val="0"/>
                        </a:spcBef>
                        <a:spcAft>
                          <a:spcPts val="0"/>
                        </a:spcAft>
                      </a:pPr>
                      <a:r>
                        <a:rPr lang="en-US" sz="1100" kern="100" dirty="0">
                          <a:effectLst/>
                        </a:rPr>
                        <a:t>WK6</a:t>
                      </a:r>
                      <a:endParaRPr lang="en-US" sz="1100" kern="1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marL="0" marR="0">
                        <a:lnSpc>
                          <a:spcPct val="107000"/>
                        </a:lnSpc>
                        <a:spcBef>
                          <a:spcPts val="0"/>
                        </a:spcBef>
                        <a:spcAft>
                          <a:spcPts val="0"/>
                        </a:spcAft>
                      </a:pPr>
                      <a:r>
                        <a:rPr lang="en-US" sz="1100" kern="100" dirty="0">
                          <a:effectLst/>
                        </a:rPr>
                        <a:t>WK7</a:t>
                      </a:r>
                      <a:endParaRPr lang="en-US" sz="1100" kern="1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marL="0" marR="0">
                        <a:lnSpc>
                          <a:spcPct val="107000"/>
                        </a:lnSpc>
                        <a:spcBef>
                          <a:spcPts val="0"/>
                        </a:spcBef>
                        <a:spcAft>
                          <a:spcPts val="0"/>
                        </a:spcAft>
                      </a:pPr>
                      <a:r>
                        <a:rPr lang="en-US" sz="1100" kern="100" dirty="0">
                          <a:effectLst/>
                        </a:rPr>
                        <a:t>WK8</a:t>
                      </a:r>
                      <a:endParaRPr lang="en-US" sz="1100" kern="1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marL="0" marR="0">
                        <a:lnSpc>
                          <a:spcPct val="107000"/>
                        </a:lnSpc>
                        <a:spcBef>
                          <a:spcPts val="0"/>
                        </a:spcBef>
                        <a:spcAft>
                          <a:spcPts val="0"/>
                        </a:spcAft>
                      </a:pPr>
                      <a:r>
                        <a:rPr lang="en-US" sz="1100" kern="100" dirty="0">
                          <a:effectLst/>
                        </a:rPr>
                        <a:t>WK9</a:t>
                      </a:r>
                      <a:endParaRPr lang="en-US" sz="1100" kern="1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marL="0" marR="0">
                        <a:lnSpc>
                          <a:spcPct val="107000"/>
                        </a:lnSpc>
                        <a:spcBef>
                          <a:spcPts val="0"/>
                        </a:spcBef>
                        <a:spcAft>
                          <a:spcPts val="0"/>
                        </a:spcAft>
                      </a:pPr>
                      <a:r>
                        <a:rPr lang="en-US" sz="1100" kern="100" dirty="0">
                          <a:effectLst/>
                        </a:rPr>
                        <a:t>WK10</a:t>
                      </a:r>
                      <a:endParaRPr lang="en-US" sz="1100" kern="1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marL="0" marR="0">
                        <a:lnSpc>
                          <a:spcPct val="107000"/>
                        </a:lnSpc>
                        <a:spcBef>
                          <a:spcPts val="0"/>
                        </a:spcBef>
                        <a:spcAft>
                          <a:spcPts val="0"/>
                        </a:spcAft>
                      </a:pPr>
                      <a:r>
                        <a:rPr lang="en-US" sz="1100" kern="100" dirty="0">
                          <a:effectLst/>
                        </a:rPr>
                        <a:t>WK11</a:t>
                      </a:r>
                      <a:endParaRPr lang="en-US" sz="1100" kern="1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marL="0" marR="0">
                        <a:lnSpc>
                          <a:spcPct val="107000"/>
                        </a:lnSpc>
                        <a:spcBef>
                          <a:spcPts val="0"/>
                        </a:spcBef>
                        <a:spcAft>
                          <a:spcPts val="0"/>
                        </a:spcAft>
                      </a:pPr>
                      <a:r>
                        <a:rPr lang="en-US" sz="1100" kern="100" dirty="0">
                          <a:effectLst/>
                        </a:rPr>
                        <a:t>WK12</a:t>
                      </a:r>
                      <a:endParaRPr lang="en-US" sz="1100" kern="1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marL="0" marR="0">
                        <a:lnSpc>
                          <a:spcPct val="107000"/>
                        </a:lnSpc>
                        <a:spcBef>
                          <a:spcPts val="0"/>
                        </a:spcBef>
                        <a:spcAft>
                          <a:spcPts val="0"/>
                        </a:spcAft>
                      </a:pPr>
                      <a:r>
                        <a:rPr lang="en-US" sz="1100" kern="100" dirty="0">
                          <a:effectLst/>
                        </a:rPr>
                        <a:t>WK13</a:t>
                      </a:r>
                      <a:endParaRPr lang="en-US" sz="1100" kern="1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marL="0" marR="0">
                        <a:lnSpc>
                          <a:spcPct val="107000"/>
                        </a:lnSpc>
                        <a:spcBef>
                          <a:spcPts val="0"/>
                        </a:spcBef>
                        <a:spcAft>
                          <a:spcPts val="0"/>
                        </a:spcAft>
                      </a:pPr>
                      <a:r>
                        <a:rPr lang="en-US" sz="1100" kern="100" dirty="0">
                          <a:effectLst/>
                        </a:rPr>
                        <a:t>WK14</a:t>
                      </a:r>
                      <a:endParaRPr lang="en-US" sz="1100" kern="1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marL="0" marR="0">
                        <a:lnSpc>
                          <a:spcPct val="107000"/>
                        </a:lnSpc>
                        <a:spcBef>
                          <a:spcPts val="0"/>
                        </a:spcBef>
                        <a:spcAft>
                          <a:spcPts val="0"/>
                        </a:spcAft>
                      </a:pPr>
                      <a:r>
                        <a:rPr lang="en-US" sz="1100" kern="100" dirty="0">
                          <a:effectLst/>
                        </a:rPr>
                        <a:t>WK15</a:t>
                      </a:r>
                      <a:endParaRPr lang="en-US" sz="1100" kern="1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marL="0" marR="0">
                        <a:lnSpc>
                          <a:spcPct val="107000"/>
                        </a:lnSpc>
                        <a:spcBef>
                          <a:spcPts val="0"/>
                        </a:spcBef>
                        <a:spcAft>
                          <a:spcPts val="0"/>
                        </a:spcAft>
                      </a:pPr>
                      <a:r>
                        <a:rPr lang="en-US" sz="1100" kern="100" dirty="0">
                          <a:effectLst/>
                        </a:rPr>
                        <a:t>WK16</a:t>
                      </a:r>
                      <a:endParaRPr lang="en-US" sz="1100" kern="1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3149652308"/>
                  </a:ext>
                </a:extLst>
              </a:tr>
              <a:tr h="761290">
                <a:tc>
                  <a:txBody>
                    <a:bodyPr/>
                    <a:lstStyle/>
                    <a:p>
                      <a:pPr marL="0" marR="0">
                        <a:lnSpc>
                          <a:spcPct val="107000"/>
                        </a:lnSpc>
                        <a:spcBef>
                          <a:spcPts val="0"/>
                        </a:spcBef>
                        <a:spcAft>
                          <a:spcPts val="0"/>
                        </a:spcAft>
                      </a:pPr>
                      <a:r>
                        <a:rPr lang="en-US" sz="1000" kern="100">
                          <a:effectLst/>
                        </a:rPr>
                        <a:t>Secondary data collection</a:t>
                      </a:r>
                      <a:endParaRPr lang="en-US" sz="1100" kern="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marL="342900" marR="0" lvl="0" indent="-342900">
                        <a:lnSpc>
                          <a:spcPct val="107000"/>
                        </a:lnSpc>
                        <a:spcBef>
                          <a:spcPts val="0"/>
                        </a:spcBef>
                        <a:spcAft>
                          <a:spcPts val="0"/>
                        </a:spcAft>
                        <a:buFont typeface="Wingdings" panose="05000000000000000000" pitchFamily="2" charset="2"/>
                        <a:buChar char=""/>
                      </a:pPr>
                      <a:r>
                        <a:rPr lang="en-US" sz="1100" kern="100">
                          <a:effectLst/>
                        </a:rPr>
                        <a:t> </a:t>
                      </a:r>
                      <a:endParaRPr lang="en-US" sz="1100" kern="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marL="342900" marR="0" lvl="0" indent="-342900">
                        <a:lnSpc>
                          <a:spcPct val="107000"/>
                        </a:lnSpc>
                        <a:spcBef>
                          <a:spcPts val="0"/>
                        </a:spcBef>
                        <a:spcAft>
                          <a:spcPts val="0"/>
                        </a:spcAft>
                        <a:buFont typeface="Wingdings" panose="05000000000000000000" pitchFamily="2" charset="2"/>
                        <a:buChar char=""/>
                      </a:pPr>
                      <a:r>
                        <a:rPr lang="en-US" sz="1100" kern="100">
                          <a:effectLst/>
                        </a:rPr>
                        <a:t> </a:t>
                      </a:r>
                      <a:endParaRPr lang="en-US" sz="1100" kern="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marL="342900" marR="0" lvl="0" indent="-342900">
                        <a:lnSpc>
                          <a:spcPct val="107000"/>
                        </a:lnSpc>
                        <a:spcBef>
                          <a:spcPts val="0"/>
                        </a:spcBef>
                        <a:spcAft>
                          <a:spcPts val="0"/>
                        </a:spcAft>
                        <a:buFont typeface="Wingdings" panose="05000000000000000000" pitchFamily="2" charset="2"/>
                        <a:buChar char=""/>
                      </a:pPr>
                      <a:r>
                        <a:rPr lang="en-US" sz="1100" kern="100">
                          <a:effectLst/>
                        </a:rPr>
                        <a:t> </a:t>
                      </a:r>
                      <a:endParaRPr lang="en-US" sz="1100" kern="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marL="342900" marR="0" lvl="0" indent="-342900">
                        <a:lnSpc>
                          <a:spcPct val="107000"/>
                        </a:lnSpc>
                        <a:spcBef>
                          <a:spcPts val="0"/>
                        </a:spcBef>
                        <a:spcAft>
                          <a:spcPts val="0"/>
                        </a:spcAft>
                        <a:buFont typeface="Wingdings" panose="05000000000000000000" pitchFamily="2" charset="2"/>
                        <a:buChar char=""/>
                      </a:pPr>
                      <a:r>
                        <a:rPr lang="en-US" sz="1100" kern="100">
                          <a:effectLst/>
                        </a:rPr>
                        <a:t> </a:t>
                      </a:r>
                      <a:endParaRPr lang="en-US" sz="1100" kern="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marL="342900" marR="0" lvl="0" indent="-342900">
                        <a:lnSpc>
                          <a:spcPct val="107000"/>
                        </a:lnSpc>
                        <a:spcBef>
                          <a:spcPts val="0"/>
                        </a:spcBef>
                        <a:spcAft>
                          <a:spcPts val="0"/>
                        </a:spcAft>
                        <a:buFont typeface="Wingdings" panose="05000000000000000000" pitchFamily="2" charset="2"/>
                        <a:buChar char=""/>
                      </a:pPr>
                      <a:r>
                        <a:rPr lang="en-US" sz="1100" kern="100">
                          <a:effectLst/>
                        </a:rPr>
                        <a:t> </a:t>
                      </a:r>
                      <a:endParaRPr lang="en-US" sz="1100" kern="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marL="228600" marR="0">
                        <a:lnSpc>
                          <a:spcPct val="107000"/>
                        </a:lnSpc>
                        <a:spcBef>
                          <a:spcPts val="0"/>
                        </a:spcBef>
                        <a:spcAft>
                          <a:spcPts val="0"/>
                        </a:spcAft>
                      </a:pPr>
                      <a:r>
                        <a:rPr lang="en-US" sz="1100" kern="100">
                          <a:effectLst/>
                        </a:rPr>
                        <a:t> </a:t>
                      </a:r>
                      <a:endParaRPr lang="en-US" sz="1100" kern="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marL="0" marR="0">
                        <a:lnSpc>
                          <a:spcPct val="107000"/>
                        </a:lnSpc>
                        <a:spcBef>
                          <a:spcPts val="0"/>
                        </a:spcBef>
                        <a:spcAft>
                          <a:spcPts val="0"/>
                        </a:spcAft>
                      </a:pPr>
                      <a:r>
                        <a:rPr lang="en-US" sz="1100" kern="100">
                          <a:effectLst/>
                        </a:rPr>
                        <a:t> </a:t>
                      </a:r>
                      <a:endParaRPr lang="en-US" sz="1100" kern="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marL="0" marR="0">
                        <a:lnSpc>
                          <a:spcPct val="107000"/>
                        </a:lnSpc>
                        <a:spcBef>
                          <a:spcPts val="0"/>
                        </a:spcBef>
                        <a:spcAft>
                          <a:spcPts val="0"/>
                        </a:spcAft>
                      </a:pPr>
                      <a:r>
                        <a:rPr lang="en-US" sz="1100" kern="100">
                          <a:effectLst/>
                        </a:rPr>
                        <a:t> </a:t>
                      </a:r>
                      <a:endParaRPr lang="en-US" sz="1100" kern="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marL="0" marR="0">
                        <a:lnSpc>
                          <a:spcPct val="107000"/>
                        </a:lnSpc>
                        <a:spcBef>
                          <a:spcPts val="0"/>
                        </a:spcBef>
                        <a:spcAft>
                          <a:spcPts val="0"/>
                        </a:spcAft>
                      </a:pPr>
                      <a:r>
                        <a:rPr lang="en-US" sz="1100" kern="100">
                          <a:effectLst/>
                        </a:rPr>
                        <a:t> </a:t>
                      </a:r>
                      <a:endParaRPr lang="en-US" sz="1100" kern="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marL="0" marR="0">
                        <a:lnSpc>
                          <a:spcPct val="107000"/>
                        </a:lnSpc>
                        <a:spcBef>
                          <a:spcPts val="0"/>
                        </a:spcBef>
                        <a:spcAft>
                          <a:spcPts val="0"/>
                        </a:spcAft>
                      </a:pPr>
                      <a:r>
                        <a:rPr lang="en-US" sz="1100" kern="100">
                          <a:effectLst/>
                        </a:rPr>
                        <a:t> </a:t>
                      </a:r>
                      <a:endParaRPr lang="en-US" sz="1100" kern="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marL="0" marR="0">
                        <a:lnSpc>
                          <a:spcPct val="107000"/>
                        </a:lnSpc>
                        <a:spcBef>
                          <a:spcPts val="0"/>
                        </a:spcBef>
                        <a:spcAft>
                          <a:spcPts val="0"/>
                        </a:spcAft>
                      </a:pPr>
                      <a:r>
                        <a:rPr lang="en-US" sz="1100" kern="100">
                          <a:effectLst/>
                        </a:rPr>
                        <a:t> </a:t>
                      </a:r>
                      <a:endParaRPr lang="en-US" sz="1100" kern="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marL="0" marR="0">
                        <a:lnSpc>
                          <a:spcPct val="107000"/>
                        </a:lnSpc>
                        <a:spcBef>
                          <a:spcPts val="0"/>
                        </a:spcBef>
                        <a:spcAft>
                          <a:spcPts val="0"/>
                        </a:spcAft>
                      </a:pPr>
                      <a:r>
                        <a:rPr lang="en-US" sz="1100" kern="100">
                          <a:effectLst/>
                        </a:rPr>
                        <a:t> </a:t>
                      </a:r>
                      <a:endParaRPr lang="en-US" sz="1100" kern="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marL="0" marR="0">
                        <a:lnSpc>
                          <a:spcPct val="107000"/>
                        </a:lnSpc>
                        <a:spcBef>
                          <a:spcPts val="0"/>
                        </a:spcBef>
                        <a:spcAft>
                          <a:spcPts val="0"/>
                        </a:spcAft>
                      </a:pPr>
                      <a:r>
                        <a:rPr lang="en-US" sz="1100" kern="100">
                          <a:effectLst/>
                        </a:rPr>
                        <a:t> </a:t>
                      </a:r>
                      <a:endParaRPr lang="en-US" sz="1100" kern="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marL="0" marR="0">
                        <a:lnSpc>
                          <a:spcPct val="107000"/>
                        </a:lnSpc>
                        <a:spcBef>
                          <a:spcPts val="0"/>
                        </a:spcBef>
                        <a:spcAft>
                          <a:spcPts val="0"/>
                        </a:spcAft>
                      </a:pPr>
                      <a:r>
                        <a:rPr lang="en-US" sz="1100" kern="100">
                          <a:effectLst/>
                        </a:rPr>
                        <a:t> </a:t>
                      </a:r>
                      <a:endParaRPr lang="en-US" sz="1100" kern="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marL="0" marR="0">
                        <a:lnSpc>
                          <a:spcPct val="107000"/>
                        </a:lnSpc>
                        <a:spcBef>
                          <a:spcPts val="0"/>
                        </a:spcBef>
                        <a:spcAft>
                          <a:spcPts val="0"/>
                        </a:spcAft>
                      </a:pPr>
                      <a:r>
                        <a:rPr lang="en-US" sz="1100" kern="100">
                          <a:effectLst/>
                        </a:rPr>
                        <a:t> </a:t>
                      </a:r>
                      <a:endParaRPr lang="en-US" sz="1100" kern="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marL="0" marR="0">
                        <a:lnSpc>
                          <a:spcPct val="107000"/>
                        </a:lnSpc>
                        <a:spcBef>
                          <a:spcPts val="0"/>
                        </a:spcBef>
                        <a:spcAft>
                          <a:spcPts val="0"/>
                        </a:spcAft>
                      </a:pPr>
                      <a:r>
                        <a:rPr lang="en-US" sz="1100" kern="100">
                          <a:effectLst/>
                        </a:rPr>
                        <a:t> </a:t>
                      </a:r>
                      <a:endParaRPr lang="en-US" sz="1100" kern="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258612111"/>
                  </a:ext>
                </a:extLst>
              </a:tr>
              <a:tr h="761290">
                <a:tc>
                  <a:txBody>
                    <a:bodyPr/>
                    <a:lstStyle/>
                    <a:p>
                      <a:pPr marL="0" marR="0">
                        <a:lnSpc>
                          <a:spcPct val="107000"/>
                        </a:lnSpc>
                        <a:spcBef>
                          <a:spcPts val="0"/>
                        </a:spcBef>
                        <a:spcAft>
                          <a:spcPts val="0"/>
                        </a:spcAft>
                      </a:pPr>
                      <a:r>
                        <a:rPr lang="en-US" sz="1000" kern="100" dirty="0">
                          <a:effectLst/>
                        </a:rPr>
                        <a:t>Determining research methods</a:t>
                      </a:r>
                      <a:endParaRPr lang="en-US" sz="1100" kern="1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marL="0" marR="0">
                        <a:lnSpc>
                          <a:spcPct val="107000"/>
                        </a:lnSpc>
                        <a:spcBef>
                          <a:spcPts val="0"/>
                        </a:spcBef>
                        <a:spcAft>
                          <a:spcPts val="0"/>
                        </a:spcAft>
                      </a:pPr>
                      <a:r>
                        <a:rPr lang="en-US" sz="1100" kern="100">
                          <a:effectLst/>
                        </a:rPr>
                        <a:t> </a:t>
                      </a:r>
                      <a:endParaRPr lang="en-US" sz="1100" kern="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marL="0" marR="0">
                        <a:lnSpc>
                          <a:spcPct val="107000"/>
                        </a:lnSpc>
                        <a:spcBef>
                          <a:spcPts val="0"/>
                        </a:spcBef>
                        <a:spcAft>
                          <a:spcPts val="0"/>
                        </a:spcAft>
                      </a:pPr>
                      <a:r>
                        <a:rPr lang="en-US" sz="1100" kern="100">
                          <a:effectLst/>
                        </a:rPr>
                        <a:t> </a:t>
                      </a:r>
                      <a:endParaRPr lang="en-US" sz="1100" kern="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marL="0" marR="0">
                        <a:lnSpc>
                          <a:spcPct val="107000"/>
                        </a:lnSpc>
                        <a:spcBef>
                          <a:spcPts val="0"/>
                        </a:spcBef>
                        <a:spcAft>
                          <a:spcPts val="0"/>
                        </a:spcAft>
                      </a:pPr>
                      <a:r>
                        <a:rPr lang="en-US" sz="1100" kern="100">
                          <a:effectLst/>
                        </a:rPr>
                        <a:t> </a:t>
                      </a:r>
                      <a:endParaRPr lang="en-US" sz="1100" kern="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marL="0" marR="0">
                        <a:lnSpc>
                          <a:spcPct val="107000"/>
                        </a:lnSpc>
                        <a:spcBef>
                          <a:spcPts val="0"/>
                        </a:spcBef>
                        <a:spcAft>
                          <a:spcPts val="0"/>
                        </a:spcAft>
                      </a:pPr>
                      <a:r>
                        <a:rPr lang="en-US" sz="1100" kern="100">
                          <a:effectLst/>
                        </a:rPr>
                        <a:t> </a:t>
                      </a:r>
                      <a:endParaRPr lang="en-US" sz="1100" kern="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marL="342900" marR="0" lvl="0" indent="-342900">
                        <a:lnSpc>
                          <a:spcPct val="107000"/>
                        </a:lnSpc>
                        <a:spcBef>
                          <a:spcPts val="0"/>
                        </a:spcBef>
                        <a:spcAft>
                          <a:spcPts val="0"/>
                        </a:spcAft>
                        <a:buFont typeface="Wingdings" panose="05000000000000000000" pitchFamily="2" charset="2"/>
                        <a:buChar char=""/>
                      </a:pPr>
                      <a:r>
                        <a:rPr lang="en-US" sz="1100" kern="100">
                          <a:effectLst/>
                        </a:rPr>
                        <a:t> </a:t>
                      </a:r>
                      <a:endParaRPr lang="en-US" sz="1100" kern="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marL="342900" marR="0" lvl="0" indent="-342900">
                        <a:lnSpc>
                          <a:spcPct val="107000"/>
                        </a:lnSpc>
                        <a:spcBef>
                          <a:spcPts val="0"/>
                        </a:spcBef>
                        <a:spcAft>
                          <a:spcPts val="0"/>
                        </a:spcAft>
                        <a:buFont typeface="Wingdings" panose="05000000000000000000" pitchFamily="2" charset="2"/>
                        <a:buChar char=""/>
                      </a:pPr>
                      <a:r>
                        <a:rPr lang="en-US" sz="1100" kern="100">
                          <a:effectLst/>
                        </a:rPr>
                        <a:t> </a:t>
                      </a:r>
                      <a:endParaRPr lang="en-US" sz="1100" kern="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marL="342900" marR="0" lvl="0" indent="-342900">
                        <a:lnSpc>
                          <a:spcPct val="107000"/>
                        </a:lnSpc>
                        <a:spcBef>
                          <a:spcPts val="0"/>
                        </a:spcBef>
                        <a:spcAft>
                          <a:spcPts val="0"/>
                        </a:spcAft>
                        <a:buFont typeface="Wingdings" panose="05000000000000000000" pitchFamily="2" charset="2"/>
                        <a:buChar char=""/>
                      </a:pPr>
                      <a:r>
                        <a:rPr lang="en-US" sz="1100" kern="100">
                          <a:effectLst/>
                        </a:rPr>
                        <a:t> </a:t>
                      </a:r>
                      <a:endParaRPr lang="en-US" sz="1100" kern="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marL="228600" marR="0">
                        <a:lnSpc>
                          <a:spcPct val="107000"/>
                        </a:lnSpc>
                        <a:spcBef>
                          <a:spcPts val="0"/>
                        </a:spcBef>
                        <a:spcAft>
                          <a:spcPts val="0"/>
                        </a:spcAft>
                      </a:pPr>
                      <a:r>
                        <a:rPr lang="en-US" sz="1100" kern="100">
                          <a:effectLst/>
                        </a:rPr>
                        <a:t> </a:t>
                      </a:r>
                      <a:endParaRPr lang="en-US" sz="1100" kern="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marL="0" marR="0">
                        <a:lnSpc>
                          <a:spcPct val="107000"/>
                        </a:lnSpc>
                        <a:spcBef>
                          <a:spcPts val="0"/>
                        </a:spcBef>
                        <a:spcAft>
                          <a:spcPts val="0"/>
                        </a:spcAft>
                      </a:pPr>
                      <a:r>
                        <a:rPr lang="en-US" sz="1100" kern="100">
                          <a:effectLst/>
                        </a:rPr>
                        <a:t> </a:t>
                      </a:r>
                      <a:endParaRPr lang="en-US" sz="1100" kern="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marL="0" marR="0">
                        <a:lnSpc>
                          <a:spcPct val="107000"/>
                        </a:lnSpc>
                        <a:spcBef>
                          <a:spcPts val="0"/>
                        </a:spcBef>
                        <a:spcAft>
                          <a:spcPts val="0"/>
                        </a:spcAft>
                      </a:pPr>
                      <a:r>
                        <a:rPr lang="en-US" sz="1100" kern="100">
                          <a:effectLst/>
                        </a:rPr>
                        <a:t> </a:t>
                      </a:r>
                      <a:endParaRPr lang="en-US" sz="1100" kern="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marL="0" marR="0">
                        <a:lnSpc>
                          <a:spcPct val="107000"/>
                        </a:lnSpc>
                        <a:spcBef>
                          <a:spcPts val="0"/>
                        </a:spcBef>
                        <a:spcAft>
                          <a:spcPts val="0"/>
                        </a:spcAft>
                      </a:pPr>
                      <a:r>
                        <a:rPr lang="en-US" sz="1100" kern="100">
                          <a:effectLst/>
                        </a:rPr>
                        <a:t> </a:t>
                      </a:r>
                      <a:endParaRPr lang="en-US" sz="1100" kern="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marL="0" marR="0">
                        <a:lnSpc>
                          <a:spcPct val="107000"/>
                        </a:lnSpc>
                        <a:spcBef>
                          <a:spcPts val="0"/>
                        </a:spcBef>
                        <a:spcAft>
                          <a:spcPts val="0"/>
                        </a:spcAft>
                      </a:pPr>
                      <a:r>
                        <a:rPr lang="en-US" sz="1100" kern="100">
                          <a:effectLst/>
                        </a:rPr>
                        <a:t> </a:t>
                      </a:r>
                      <a:endParaRPr lang="en-US" sz="1100" kern="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marL="0" marR="0">
                        <a:lnSpc>
                          <a:spcPct val="107000"/>
                        </a:lnSpc>
                        <a:spcBef>
                          <a:spcPts val="0"/>
                        </a:spcBef>
                        <a:spcAft>
                          <a:spcPts val="0"/>
                        </a:spcAft>
                      </a:pPr>
                      <a:r>
                        <a:rPr lang="en-US" sz="1100" kern="100">
                          <a:effectLst/>
                        </a:rPr>
                        <a:t> </a:t>
                      </a:r>
                      <a:endParaRPr lang="en-US" sz="1100" kern="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marL="0" marR="0">
                        <a:lnSpc>
                          <a:spcPct val="107000"/>
                        </a:lnSpc>
                        <a:spcBef>
                          <a:spcPts val="0"/>
                        </a:spcBef>
                        <a:spcAft>
                          <a:spcPts val="0"/>
                        </a:spcAft>
                      </a:pPr>
                      <a:r>
                        <a:rPr lang="en-US" sz="1100" kern="100">
                          <a:effectLst/>
                        </a:rPr>
                        <a:t> </a:t>
                      </a:r>
                      <a:endParaRPr lang="en-US" sz="1100" kern="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marL="0" marR="0">
                        <a:lnSpc>
                          <a:spcPct val="107000"/>
                        </a:lnSpc>
                        <a:spcBef>
                          <a:spcPts val="0"/>
                        </a:spcBef>
                        <a:spcAft>
                          <a:spcPts val="0"/>
                        </a:spcAft>
                      </a:pPr>
                      <a:r>
                        <a:rPr lang="en-US" sz="1100" kern="100">
                          <a:effectLst/>
                        </a:rPr>
                        <a:t> </a:t>
                      </a:r>
                      <a:endParaRPr lang="en-US" sz="1100" kern="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marL="0" marR="0">
                        <a:lnSpc>
                          <a:spcPct val="107000"/>
                        </a:lnSpc>
                        <a:spcBef>
                          <a:spcPts val="0"/>
                        </a:spcBef>
                        <a:spcAft>
                          <a:spcPts val="0"/>
                        </a:spcAft>
                      </a:pPr>
                      <a:r>
                        <a:rPr lang="en-US" sz="1100" kern="100">
                          <a:effectLst/>
                        </a:rPr>
                        <a:t> </a:t>
                      </a:r>
                      <a:endParaRPr lang="en-US" sz="1100" kern="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3844994013"/>
                  </a:ext>
                </a:extLst>
              </a:tr>
              <a:tr h="407806">
                <a:tc>
                  <a:txBody>
                    <a:bodyPr/>
                    <a:lstStyle/>
                    <a:p>
                      <a:pPr marL="0" marR="0">
                        <a:lnSpc>
                          <a:spcPct val="107000"/>
                        </a:lnSpc>
                        <a:spcBef>
                          <a:spcPts val="0"/>
                        </a:spcBef>
                        <a:spcAft>
                          <a:spcPts val="0"/>
                        </a:spcAft>
                      </a:pPr>
                      <a:r>
                        <a:rPr lang="en-US" sz="1000" kern="100">
                          <a:effectLst/>
                        </a:rPr>
                        <a:t>Data findings</a:t>
                      </a:r>
                      <a:endParaRPr lang="en-US" sz="1100" kern="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marL="0" marR="0">
                        <a:lnSpc>
                          <a:spcPct val="107000"/>
                        </a:lnSpc>
                        <a:spcBef>
                          <a:spcPts val="0"/>
                        </a:spcBef>
                        <a:spcAft>
                          <a:spcPts val="0"/>
                        </a:spcAft>
                      </a:pPr>
                      <a:r>
                        <a:rPr lang="en-US" sz="1100" kern="100">
                          <a:effectLst/>
                        </a:rPr>
                        <a:t> </a:t>
                      </a:r>
                      <a:endParaRPr lang="en-US" sz="1100" kern="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marL="0" marR="0">
                        <a:lnSpc>
                          <a:spcPct val="107000"/>
                        </a:lnSpc>
                        <a:spcBef>
                          <a:spcPts val="0"/>
                        </a:spcBef>
                        <a:spcAft>
                          <a:spcPts val="0"/>
                        </a:spcAft>
                      </a:pPr>
                      <a:r>
                        <a:rPr lang="en-US" sz="1100" kern="100">
                          <a:effectLst/>
                        </a:rPr>
                        <a:t> </a:t>
                      </a:r>
                      <a:endParaRPr lang="en-US" sz="1100" kern="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marL="0" marR="0">
                        <a:lnSpc>
                          <a:spcPct val="107000"/>
                        </a:lnSpc>
                        <a:spcBef>
                          <a:spcPts val="0"/>
                        </a:spcBef>
                        <a:spcAft>
                          <a:spcPts val="0"/>
                        </a:spcAft>
                      </a:pPr>
                      <a:r>
                        <a:rPr lang="en-US" sz="1100" kern="100">
                          <a:effectLst/>
                        </a:rPr>
                        <a:t> </a:t>
                      </a:r>
                      <a:endParaRPr lang="en-US" sz="1100" kern="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marL="0" marR="0">
                        <a:lnSpc>
                          <a:spcPct val="107000"/>
                        </a:lnSpc>
                        <a:spcBef>
                          <a:spcPts val="0"/>
                        </a:spcBef>
                        <a:spcAft>
                          <a:spcPts val="0"/>
                        </a:spcAft>
                      </a:pPr>
                      <a:r>
                        <a:rPr lang="en-US" sz="1100" kern="100">
                          <a:effectLst/>
                        </a:rPr>
                        <a:t> </a:t>
                      </a:r>
                      <a:endParaRPr lang="en-US" sz="1100" kern="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marL="0" marR="0">
                        <a:lnSpc>
                          <a:spcPct val="107000"/>
                        </a:lnSpc>
                        <a:spcBef>
                          <a:spcPts val="0"/>
                        </a:spcBef>
                        <a:spcAft>
                          <a:spcPts val="0"/>
                        </a:spcAft>
                      </a:pPr>
                      <a:r>
                        <a:rPr lang="en-US" sz="1100" kern="100">
                          <a:effectLst/>
                        </a:rPr>
                        <a:t> </a:t>
                      </a:r>
                      <a:endParaRPr lang="en-US" sz="1100" kern="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marL="0" marR="0">
                        <a:lnSpc>
                          <a:spcPct val="107000"/>
                        </a:lnSpc>
                        <a:spcBef>
                          <a:spcPts val="0"/>
                        </a:spcBef>
                        <a:spcAft>
                          <a:spcPts val="0"/>
                        </a:spcAft>
                      </a:pPr>
                      <a:r>
                        <a:rPr lang="en-US" sz="1100" kern="100">
                          <a:effectLst/>
                        </a:rPr>
                        <a:t> </a:t>
                      </a:r>
                      <a:endParaRPr lang="en-US" sz="1100" kern="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marL="0" marR="0">
                        <a:lnSpc>
                          <a:spcPct val="107000"/>
                        </a:lnSpc>
                        <a:spcBef>
                          <a:spcPts val="0"/>
                        </a:spcBef>
                        <a:spcAft>
                          <a:spcPts val="0"/>
                        </a:spcAft>
                      </a:pPr>
                      <a:r>
                        <a:rPr lang="en-US" sz="1100" kern="100">
                          <a:effectLst/>
                        </a:rPr>
                        <a:t> </a:t>
                      </a:r>
                      <a:endParaRPr lang="en-US" sz="1100" kern="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marL="342900" marR="0" lvl="0" indent="-342900">
                        <a:lnSpc>
                          <a:spcPct val="107000"/>
                        </a:lnSpc>
                        <a:spcBef>
                          <a:spcPts val="0"/>
                        </a:spcBef>
                        <a:spcAft>
                          <a:spcPts val="0"/>
                        </a:spcAft>
                        <a:buFont typeface="Wingdings" panose="05000000000000000000" pitchFamily="2" charset="2"/>
                        <a:buChar char=""/>
                      </a:pPr>
                      <a:r>
                        <a:rPr lang="en-US" sz="1100" kern="100">
                          <a:effectLst/>
                        </a:rPr>
                        <a:t> </a:t>
                      </a:r>
                      <a:endParaRPr lang="en-US" sz="1100" kern="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marL="342900" marR="0" lvl="0" indent="-342900">
                        <a:lnSpc>
                          <a:spcPct val="107000"/>
                        </a:lnSpc>
                        <a:spcBef>
                          <a:spcPts val="0"/>
                        </a:spcBef>
                        <a:spcAft>
                          <a:spcPts val="0"/>
                        </a:spcAft>
                        <a:buFont typeface="Wingdings" panose="05000000000000000000" pitchFamily="2" charset="2"/>
                        <a:buChar char=""/>
                      </a:pPr>
                      <a:r>
                        <a:rPr lang="en-US" sz="1100" kern="100">
                          <a:effectLst/>
                        </a:rPr>
                        <a:t> </a:t>
                      </a:r>
                      <a:endParaRPr lang="en-US" sz="1100" kern="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marL="342900" marR="0" lvl="0" indent="-342900">
                        <a:lnSpc>
                          <a:spcPct val="107000"/>
                        </a:lnSpc>
                        <a:spcBef>
                          <a:spcPts val="0"/>
                        </a:spcBef>
                        <a:spcAft>
                          <a:spcPts val="0"/>
                        </a:spcAft>
                        <a:buFont typeface="Wingdings" panose="05000000000000000000" pitchFamily="2" charset="2"/>
                        <a:buChar char=""/>
                      </a:pPr>
                      <a:r>
                        <a:rPr lang="en-US" sz="1100" kern="100">
                          <a:effectLst/>
                        </a:rPr>
                        <a:t> </a:t>
                      </a:r>
                      <a:endParaRPr lang="en-US" sz="1100" kern="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marL="342900" marR="0" lvl="0" indent="-342900">
                        <a:lnSpc>
                          <a:spcPct val="107000"/>
                        </a:lnSpc>
                        <a:spcBef>
                          <a:spcPts val="0"/>
                        </a:spcBef>
                        <a:spcAft>
                          <a:spcPts val="0"/>
                        </a:spcAft>
                        <a:buFont typeface="Wingdings" panose="05000000000000000000" pitchFamily="2" charset="2"/>
                        <a:buChar char=""/>
                      </a:pPr>
                      <a:r>
                        <a:rPr lang="en-US" sz="1100" kern="100">
                          <a:effectLst/>
                        </a:rPr>
                        <a:t> </a:t>
                      </a:r>
                      <a:endParaRPr lang="en-US" sz="1100" kern="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marL="342900" marR="0" lvl="0" indent="-342900">
                        <a:lnSpc>
                          <a:spcPct val="107000"/>
                        </a:lnSpc>
                        <a:spcBef>
                          <a:spcPts val="0"/>
                        </a:spcBef>
                        <a:spcAft>
                          <a:spcPts val="0"/>
                        </a:spcAft>
                        <a:buFont typeface="Wingdings" panose="05000000000000000000" pitchFamily="2" charset="2"/>
                        <a:buChar char=""/>
                      </a:pPr>
                      <a:r>
                        <a:rPr lang="en-US" sz="1100" kern="100">
                          <a:effectLst/>
                        </a:rPr>
                        <a:t> </a:t>
                      </a:r>
                      <a:endParaRPr lang="en-US" sz="1100" kern="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marL="0" marR="0">
                        <a:lnSpc>
                          <a:spcPct val="107000"/>
                        </a:lnSpc>
                        <a:spcBef>
                          <a:spcPts val="0"/>
                        </a:spcBef>
                        <a:spcAft>
                          <a:spcPts val="0"/>
                        </a:spcAft>
                      </a:pPr>
                      <a:r>
                        <a:rPr lang="en-US" sz="1100" kern="100">
                          <a:effectLst/>
                        </a:rPr>
                        <a:t> </a:t>
                      </a:r>
                      <a:endParaRPr lang="en-US" sz="1100" kern="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marL="0" marR="0">
                        <a:lnSpc>
                          <a:spcPct val="107000"/>
                        </a:lnSpc>
                        <a:spcBef>
                          <a:spcPts val="0"/>
                        </a:spcBef>
                        <a:spcAft>
                          <a:spcPts val="0"/>
                        </a:spcAft>
                      </a:pPr>
                      <a:r>
                        <a:rPr lang="en-US" sz="1100" kern="100">
                          <a:effectLst/>
                        </a:rPr>
                        <a:t> </a:t>
                      </a:r>
                      <a:endParaRPr lang="en-US" sz="1100" kern="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marL="0" marR="0">
                        <a:lnSpc>
                          <a:spcPct val="107000"/>
                        </a:lnSpc>
                        <a:spcBef>
                          <a:spcPts val="0"/>
                        </a:spcBef>
                        <a:spcAft>
                          <a:spcPts val="0"/>
                        </a:spcAft>
                      </a:pPr>
                      <a:r>
                        <a:rPr lang="en-US" sz="1100" kern="100">
                          <a:effectLst/>
                        </a:rPr>
                        <a:t> </a:t>
                      </a:r>
                      <a:endParaRPr lang="en-US" sz="1100" kern="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marL="0" marR="0">
                        <a:lnSpc>
                          <a:spcPct val="107000"/>
                        </a:lnSpc>
                        <a:spcBef>
                          <a:spcPts val="0"/>
                        </a:spcBef>
                        <a:spcAft>
                          <a:spcPts val="0"/>
                        </a:spcAft>
                      </a:pPr>
                      <a:r>
                        <a:rPr lang="en-US" sz="1100" kern="100">
                          <a:effectLst/>
                        </a:rPr>
                        <a:t> </a:t>
                      </a:r>
                      <a:endParaRPr lang="en-US" sz="1100" kern="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2769060262"/>
                  </a:ext>
                </a:extLst>
              </a:tr>
              <a:tr h="407806">
                <a:tc>
                  <a:txBody>
                    <a:bodyPr/>
                    <a:lstStyle/>
                    <a:p>
                      <a:pPr marL="0" marR="0">
                        <a:lnSpc>
                          <a:spcPct val="107000"/>
                        </a:lnSpc>
                        <a:spcBef>
                          <a:spcPts val="0"/>
                        </a:spcBef>
                        <a:spcAft>
                          <a:spcPts val="0"/>
                        </a:spcAft>
                      </a:pPr>
                      <a:r>
                        <a:rPr lang="en-US" sz="1000" kern="100">
                          <a:effectLst/>
                        </a:rPr>
                        <a:t>Analysis and discussion</a:t>
                      </a:r>
                      <a:endParaRPr lang="en-US" sz="1100" kern="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marL="0" marR="0">
                        <a:lnSpc>
                          <a:spcPct val="107000"/>
                        </a:lnSpc>
                        <a:spcBef>
                          <a:spcPts val="0"/>
                        </a:spcBef>
                        <a:spcAft>
                          <a:spcPts val="0"/>
                        </a:spcAft>
                      </a:pPr>
                      <a:r>
                        <a:rPr lang="en-US" sz="1100" kern="100">
                          <a:effectLst/>
                        </a:rPr>
                        <a:t> </a:t>
                      </a:r>
                      <a:endParaRPr lang="en-US" sz="1100" kern="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marL="0" marR="0">
                        <a:lnSpc>
                          <a:spcPct val="107000"/>
                        </a:lnSpc>
                        <a:spcBef>
                          <a:spcPts val="0"/>
                        </a:spcBef>
                        <a:spcAft>
                          <a:spcPts val="0"/>
                        </a:spcAft>
                      </a:pPr>
                      <a:r>
                        <a:rPr lang="en-US" sz="1100" kern="100">
                          <a:effectLst/>
                        </a:rPr>
                        <a:t> </a:t>
                      </a:r>
                      <a:endParaRPr lang="en-US" sz="1100" kern="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marL="0" marR="0">
                        <a:lnSpc>
                          <a:spcPct val="107000"/>
                        </a:lnSpc>
                        <a:spcBef>
                          <a:spcPts val="0"/>
                        </a:spcBef>
                        <a:spcAft>
                          <a:spcPts val="0"/>
                        </a:spcAft>
                      </a:pPr>
                      <a:r>
                        <a:rPr lang="en-US" sz="1100" kern="100">
                          <a:effectLst/>
                        </a:rPr>
                        <a:t> </a:t>
                      </a:r>
                      <a:endParaRPr lang="en-US" sz="1100" kern="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marL="0" marR="0">
                        <a:lnSpc>
                          <a:spcPct val="107000"/>
                        </a:lnSpc>
                        <a:spcBef>
                          <a:spcPts val="0"/>
                        </a:spcBef>
                        <a:spcAft>
                          <a:spcPts val="0"/>
                        </a:spcAft>
                      </a:pPr>
                      <a:r>
                        <a:rPr lang="en-US" sz="1100" kern="100">
                          <a:effectLst/>
                        </a:rPr>
                        <a:t> </a:t>
                      </a:r>
                      <a:endParaRPr lang="en-US" sz="1100" kern="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marL="0" marR="0">
                        <a:lnSpc>
                          <a:spcPct val="107000"/>
                        </a:lnSpc>
                        <a:spcBef>
                          <a:spcPts val="0"/>
                        </a:spcBef>
                        <a:spcAft>
                          <a:spcPts val="0"/>
                        </a:spcAft>
                      </a:pPr>
                      <a:r>
                        <a:rPr lang="en-US" sz="1100" kern="100">
                          <a:effectLst/>
                        </a:rPr>
                        <a:t> </a:t>
                      </a:r>
                      <a:endParaRPr lang="en-US" sz="1100" kern="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marL="0" marR="0">
                        <a:lnSpc>
                          <a:spcPct val="107000"/>
                        </a:lnSpc>
                        <a:spcBef>
                          <a:spcPts val="0"/>
                        </a:spcBef>
                        <a:spcAft>
                          <a:spcPts val="0"/>
                        </a:spcAft>
                      </a:pPr>
                      <a:r>
                        <a:rPr lang="en-US" sz="1100" kern="100">
                          <a:effectLst/>
                        </a:rPr>
                        <a:t> </a:t>
                      </a:r>
                      <a:endParaRPr lang="en-US" sz="1100" kern="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marL="0" marR="0">
                        <a:lnSpc>
                          <a:spcPct val="107000"/>
                        </a:lnSpc>
                        <a:spcBef>
                          <a:spcPts val="0"/>
                        </a:spcBef>
                        <a:spcAft>
                          <a:spcPts val="0"/>
                        </a:spcAft>
                      </a:pPr>
                      <a:r>
                        <a:rPr lang="en-US" sz="1100" kern="100">
                          <a:effectLst/>
                        </a:rPr>
                        <a:t> </a:t>
                      </a:r>
                      <a:endParaRPr lang="en-US" sz="1100" kern="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marL="0" marR="0">
                        <a:lnSpc>
                          <a:spcPct val="107000"/>
                        </a:lnSpc>
                        <a:spcBef>
                          <a:spcPts val="0"/>
                        </a:spcBef>
                        <a:spcAft>
                          <a:spcPts val="0"/>
                        </a:spcAft>
                      </a:pPr>
                      <a:r>
                        <a:rPr lang="en-US" sz="1100" kern="100">
                          <a:effectLst/>
                        </a:rPr>
                        <a:t> </a:t>
                      </a:r>
                      <a:endParaRPr lang="en-US" sz="1100" kern="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marL="342900" marR="0" lvl="0" indent="-342900">
                        <a:lnSpc>
                          <a:spcPct val="107000"/>
                        </a:lnSpc>
                        <a:spcBef>
                          <a:spcPts val="0"/>
                        </a:spcBef>
                        <a:spcAft>
                          <a:spcPts val="0"/>
                        </a:spcAft>
                        <a:buFont typeface="Wingdings" panose="05000000000000000000" pitchFamily="2" charset="2"/>
                        <a:buChar char=""/>
                      </a:pPr>
                      <a:r>
                        <a:rPr lang="en-US" sz="1100" kern="100">
                          <a:effectLst/>
                        </a:rPr>
                        <a:t> </a:t>
                      </a:r>
                      <a:endParaRPr lang="en-US" sz="1100" kern="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marL="342900" marR="0" lvl="0" indent="-342900">
                        <a:lnSpc>
                          <a:spcPct val="107000"/>
                        </a:lnSpc>
                        <a:spcBef>
                          <a:spcPts val="0"/>
                        </a:spcBef>
                        <a:spcAft>
                          <a:spcPts val="0"/>
                        </a:spcAft>
                        <a:buFont typeface="Wingdings" panose="05000000000000000000" pitchFamily="2" charset="2"/>
                        <a:buChar char=""/>
                      </a:pPr>
                      <a:r>
                        <a:rPr lang="en-US" sz="1100" kern="100">
                          <a:effectLst/>
                        </a:rPr>
                        <a:t> </a:t>
                      </a:r>
                      <a:endParaRPr lang="en-US" sz="1100" kern="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marL="342900" marR="0" lvl="0" indent="-342900">
                        <a:lnSpc>
                          <a:spcPct val="107000"/>
                        </a:lnSpc>
                        <a:spcBef>
                          <a:spcPts val="0"/>
                        </a:spcBef>
                        <a:spcAft>
                          <a:spcPts val="0"/>
                        </a:spcAft>
                        <a:buFont typeface="Wingdings" panose="05000000000000000000" pitchFamily="2" charset="2"/>
                        <a:buChar char=""/>
                      </a:pPr>
                      <a:r>
                        <a:rPr lang="en-US" sz="1100" kern="100">
                          <a:effectLst/>
                        </a:rPr>
                        <a:t> </a:t>
                      </a:r>
                      <a:endParaRPr lang="en-US" sz="1100" kern="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marL="342900" marR="0" lvl="0" indent="-342900">
                        <a:lnSpc>
                          <a:spcPct val="107000"/>
                        </a:lnSpc>
                        <a:spcBef>
                          <a:spcPts val="0"/>
                        </a:spcBef>
                        <a:spcAft>
                          <a:spcPts val="0"/>
                        </a:spcAft>
                        <a:buFont typeface="Wingdings" panose="05000000000000000000" pitchFamily="2" charset="2"/>
                        <a:buChar char=""/>
                      </a:pPr>
                      <a:r>
                        <a:rPr lang="en-US" sz="1100" kern="100">
                          <a:effectLst/>
                        </a:rPr>
                        <a:t> </a:t>
                      </a:r>
                      <a:endParaRPr lang="en-US" sz="1100" kern="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marL="342900" marR="0" lvl="0" indent="-342900">
                        <a:lnSpc>
                          <a:spcPct val="107000"/>
                        </a:lnSpc>
                        <a:spcBef>
                          <a:spcPts val="0"/>
                        </a:spcBef>
                        <a:spcAft>
                          <a:spcPts val="0"/>
                        </a:spcAft>
                        <a:buFont typeface="Wingdings" panose="05000000000000000000" pitchFamily="2" charset="2"/>
                        <a:buChar char=""/>
                      </a:pPr>
                      <a:r>
                        <a:rPr lang="en-US" sz="1100" kern="100">
                          <a:effectLst/>
                        </a:rPr>
                        <a:t> </a:t>
                      </a:r>
                      <a:endParaRPr lang="en-US" sz="1100" kern="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marL="342900" marR="0" lvl="0" indent="-342900">
                        <a:lnSpc>
                          <a:spcPct val="107000"/>
                        </a:lnSpc>
                        <a:spcBef>
                          <a:spcPts val="0"/>
                        </a:spcBef>
                        <a:spcAft>
                          <a:spcPts val="0"/>
                        </a:spcAft>
                        <a:buFont typeface="Wingdings" panose="05000000000000000000" pitchFamily="2" charset="2"/>
                        <a:buChar char=""/>
                      </a:pPr>
                      <a:r>
                        <a:rPr lang="en-US" sz="1100" kern="100">
                          <a:effectLst/>
                        </a:rPr>
                        <a:t> </a:t>
                      </a:r>
                      <a:endParaRPr lang="en-US" sz="1100" kern="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marL="0" marR="0">
                        <a:lnSpc>
                          <a:spcPct val="107000"/>
                        </a:lnSpc>
                        <a:spcBef>
                          <a:spcPts val="0"/>
                        </a:spcBef>
                        <a:spcAft>
                          <a:spcPts val="0"/>
                        </a:spcAft>
                      </a:pPr>
                      <a:r>
                        <a:rPr lang="en-US" sz="1100" kern="100">
                          <a:effectLst/>
                        </a:rPr>
                        <a:t> </a:t>
                      </a:r>
                      <a:endParaRPr lang="en-US" sz="1100" kern="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marL="0" marR="0">
                        <a:lnSpc>
                          <a:spcPct val="107000"/>
                        </a:lnSpc>
                        <a:spcBef>
                          <a:spcPts val="0"/>
                        </a:spcBef>
                        <a:spcAft>
                          <a:spcPts val="0"/>
                        </a:spcAft>
                      </a:pPr>
                      <a:r>
                        <a:rPr lang="en-US" sz="1100" kern="100">
                          <a:effectLst/>
                        </a:rPr>
                        <a:t> </a:t>
                      </a:r>
                      <a:endParaRPr lang="en-US" sz="1100" kern="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631959846"/>
                  </a:ext>
                </a:extLst>
              </a:tr>
              <a:tr h="761290">
                <a:tc>
                  <a:txBody>
                    <a:bodyPr/>
                    <a:lstStyle/>
                    <a:p>
                      <a:pPr marL="0" marR="0">
                        <a:lnSpc>
                          <a:spcPct val="107000"/>
                        </a:lnSpc>
                        <a:spcBef>
                          <a:spcPts val="0"/>
                        </a:spcBef>
                        <a:spcAft>
                          <a:spcPts val="0"/>
                        </a:spcAft>
                      </a:pPr>
                      <a:r>
                        <a:rPr lang="en-US" sz="1000" kern="100">
                          <a:effectLst/>
                        </a:rPr>
                        <a:t>Conclusion and recommendations</a:t>
                      </a:r>
                      <a:endParaRPr lang="en-US" sz="1100" kern="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marL="0" marR="0">
                        <a:lnSpc>
                          <a:spcPct val="107000"/>
                        </a:lnSpc>
                        <a:spcBef>
                          <a:spcPts val="0"/>
                        </a:spcBef>
                        <a:spcAft>
                          <a:spcPts val="0"/>
                        </a:spcAft>
                      </a:pPr>
                      <a:r>
                        <a:rPr lang="en-US" sz="1100" kern="100">
                          <a:effectLst/>
                        </a:rPr>
                        <a:t> </a:t>
                      </a:r>
                      <a:endParaRPr lang="en-US" sz="1100" kern="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marL="0" marR="0">
                        <a:lnSpc>
                          <a:spcPct val="107000"/>
                        </a:lnSpc>
                        <a:spcBef>
                          <a:spcPts val="0"/>
                        </a:spcBef>
                        <a:spcAft>
                          <a:spcPts val="0"/>
                        </a:spcAft>
                      </a:pPr>
                      <a:r>
                        <a:rPr lang="en-US" sz="1100" kern="100">
                          <a:effectLst/>
                        </a:rPr>
                        <a:t> </a:t>
                      </a:r>
                      <a:endParaRPr lang="en-US" sz="1100" kern="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marL="0" marR="0">
                        <a:lnSpc>
                          <a:spcPct val="107000"/>
                        </a:lnSpc>
                        <a:spcBef>
                          <a:spcPts val="0"/>
                        </a:spcBef>
                        <a:spcAft>
                          <a:spcPts val="0"/>
                        </a:spcAft>
                      </a:pPr>
                      <a:r>
                        <a:rPr lang="en-US" sz="1100" kern="100">
                          <a:effectLst/>
                        </a:rPr>
                        <a:t> </a:t>
                      </a:r>
                      <a:endParaRPr lang="en-US" sz="1100" kern="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marL="0" marR="0">
                        <a:lnSpc>
                          <a:spcPct val="107000"/>
                        </a:lnSpc>
                        <a:spcBef>
                          <a:spcPts val="0"/>
                        </a:spcBef>
                        <a:spcAft>
                          <a:spcPts val="0"/>
                        </a:spcAft>
                      </a:pPr>
                      <a:r>
                        <a:rPr lang="en-US" sz="1100" kern="100">
                          <a:effectLst/>
                        </a:rPr>
                        <a:t> </a:t>
                      </a:r>
                      <a:endParaRPr lang="en-US" sz="1100" kern="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marL="0" marR="0">
                        <a:lnSpc>
                          <a:spcPct val="107000"/>
                        </a:lnSpc>
                        <a:spcBef>
                          <a:spcPts val="0"/>
                        </a:spcBef>
                        <a:spcAft>
                          <a:spcPts val="0"/>
                        </a:spcAft>
                      </a:pPr>
                      <a:r>
                        <a:rPr lang="en-US" sz="1100" kern="100">
                          <a:effectLst/>
                        </a:rPr>
                        <a:t> </a:t>
                      </a:r>
                      <a:endParaRPr lang="en-US" sz="1100" kern="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marL="0" marR="0">
                        <a:lnSpc>
                          <a:spcPct val="107000"/>
                        </a:lnSpc>
                        <a:spcBef>
                          <a:spcPts val="0"/>
                        </a:spcBef>
                        <a:spcAft>
                          <a:spcPts val="0"/>
                        </a:spcAft>
                      </a:pPr>
                      <a:r>
                        <a:rPr lang="en-US" sz="1100" kern="100">
                          <a:effectLst/>
                        </a:rPr>
                        <a:t> </a:t>
                      </a:r>
                      <a:endParaRPr lang="en-US" sz="1100" kern="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marL="0" marR="0">
                        <a:lnSpc>
                          <a:spcPct val="107000"/>
                        </a:lnSpc>
                        <a:spcBef>
                          <a:spcPts val="0"/>
                        </a:spcBef>
                        <a:spcAft>
                          <a:spcPts val="0"/>
                        </a:spcAft>
                      </a:pPr>
                      <a:r>
                        <a:rPr lang="en-US" sz="1100" kern="100">
                          <a:effectLst/>
                        </a:rPr>
                        <a:t> </a:t>
                      </a:r>
                      <a:endParaRPr lang="en-US" sz="1100" kern="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marL="0" marR="0">
                        <a:lnSpc>
                          <a:spcPct val="107000"/>
                        </a:lnSpc>
                        <a:spcBef>
                          <a:spcPts val="0"/>
                        </a:spcBef>
                        <a:spcAft>
                          <a:spcPts val="0"/>
                        </a:spcAft>
                      </a:pPr>
                      <a:r>
                        <a:rPr lang="en-US" sz="1100" kern="100">
                          <a:effectLst/>
                        </a:rPr>
                        <a:t> </a:t>
                      </a:r>
                      <a:endParaRPr lang="en-US" sz="1100" kern="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marL="0" marR="0">
                        <a:lnSpc>
                          <a:spcPct val="107000"/>
                        </a:lnSpc>
                        <a:spcBef>
                          <a:spcPts val="0"/>
                        </a:spcBef>
                        <a:spcAft>
                          <a:spcPts val="0"/>
                        </a:spcAft>
                      </a:pPr>
                      <a:r>
                        <a:rPr lang="en-US" sz="1100" kern="100">
                          <a:effectLst/>
                        </a:rPr>
                        <a:t> </a:t>
                      </a:r>
                      <a:endParaRPr lang="en-US" sz="1100" kern="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marL="0" marR="0">
                        <a:lnSpc>
                          <a:spcPct val="107000"/>
                        </a:lnSpc>
                        <a:spcBef>
                          <a:spcPts val="0"/>
                        </a:spcBef>
                        <a:spcAft>
                          <a:spcPts val="0"/>
                        </a:spcAft>
                      </a:pPr>
                      <a:r>
                        <a:rPr lang="en-US" sz="1100" kern="100">
                          <a:effectLst/>
                        </a:rPr>
                        <a:t> </a:t>
                      </a:r>
                      <a:endParaRPr lang="en-US" sz="1100" kern="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marL="0" marR="0">
                        <a:lnSpc>
                          <a:spcPct val="107000"/>
                        </a:lnSpc>
                        <a:spcBef>
                          <a:spcPts val="0"/>
                        </a:spcBef>
                        <a:spcAft>
                          <a:spcPts val="0"/>
                        </a:spcAft>
                      </a:pPr>
                      <a:r>
                        <a:rPr lang="en-US" sz="1100" kern="100">
                          <a:effectLst/>
                        </a:rPr>
                        <a:t> </a:t>
                      </a:r>
                      <a:endParaRPr lang="en-US" sz="1100" kern="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marL="0" marR="0">
                        <a:lnSpc>
                          <a:spcPct val="107000"/>
                        </a:lnSpc>
                        <a:spcBef>
                          <a:spcPts val="0"/>
                        </a:spcBef>
                        <a:spcAft>
                          <a:spcPts val="0"/>
                        </a:spcAft>
                      </a:pPr>
                      <a:r>
                        <a:rPr lang="en-US" sz="1100" kern="100">
                          <a:effectLst/>
                        </a:rPr>
                        <a:t> </a:t>
                      </a:r>
                      <a:endParaRPr lang="en-US" sz="1100" kern="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marL="0" marR="0">
                        <a:lnSpc>
                          <a:spcPct val="107000"/>
                        </a:lnSpc>
                        <a:spcBef>
                          <a:spcPts val="0"/>
                        </a:spcBef>
                        <a:spcAft>
                          <a:spcPts val="0"/>
                        </a:spcAft>
                      </a:pPr>
                      <a:r>
                        <a:rPr lang="en-US" sz="1100" kern="100">
                          <a:effectLst/>
                        </a:rPr>
                        <a:t> </a:t>
                      </a:r>
                      <a:endParaRPr lang="en-US" sz="1100" kern="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marL="0" marR="0">
                        <a:lnSpc>
                          <a:spcPct val="107000"/>
                        </a:lnSpc>
                        <a:spcBef>
                          <a:spcPts val="0"/>
                        </a:spcBef>
                        <a:spcAft>
                          <a:spcPts val="0"/>
                        </a:spcAft>
                      </a:pPr>
                      <a:r>
                        <a:rPr lang="en-US" sz="1100" kern="100">
                          <a:effectLst/>
                        </a:rPr>
                        <a:t> </a:t>
                      </a:r>
                      <a:endParaRPr lang="en-US" sz="1100" kern="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marL="342900" marR="0" lvl="0" indent="-342900">
                        <a:lnSpc>
                          <a:spcPct val="107000"/>
                        </a:lnSpc>
                        <a:spcBef>
                          <a:spcPts val="0"/>
                        </a:spcBef>
                        <a:spcAft>
                          <a:spcPts val="0"/>
                        </a:spcAft>
                        <a:buFont typeface="Wingdings" panose="05000000000000000000" pitchFamily="2" charset="2"/>
                        <a:buChar char=""/>
                      </a:pPr>
                      <a:r>
                        <a:rPr lang="en-US" sz="1100" kern="100">
                          <a:effectLst/>
                        </a:rPr>
                        <a:t> </a:t>
                      </a:r>
                      <a:endParaRPr lang="en-US" sz="1100" kern="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marL="342900" marR="0" lvl="0" indent="-342900">
                        <a:lnSpc>
                          <a:spcPct val="107000"/>
                        </a:lnSpc>
                        <a:spcBef>
                          <a:spcPts val="0"/>
                        </a:spcBef>
                        <a:spcAft>
                          <a:spcPts val="0"/>
                        </a:spcAft>
                        <a:buFont typeface="Wingdings" panose="05000000000000000000" pitchFamily="2" charset="2"/>
                        <a:buChar char=""/>
                      </a:pPr>
                      <a:r>
                        <a:rPr lang="en-US" sz="1100" kern="100">
                          <a:effectLst/>
                        </a:rPr>
                        <a:t> </a:t>
                      </a:r>
                      <a:endParaRPr lang="en-US" sz="1100" kern="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346221253"/>
                  </a:ext>
                </a:extLst>
              </a:tr>
              <a:tr h="407806">
                <a:tc>
                  <a:txBody>
                    <a:bodyPr/>
                    <a:lstStyle/>
                    <a:p>
                      <a:pPr marL="0" marR="0">
                        <a:lnSpc>
                          <a:spcPct val="107000"/>
                        </a:lnSpc>
                        <a:spcBef>
                          <a:spcPts val="0"/>
                        </a:spcBef>
                        <a:spcAft>
                          <a:spcPts val="0"/>
                        </a:spcAft>
                      </a:pPr>
                      <a:r>
                        <a:rPr lang="en-US" sz="1000" kern="100" dirty="0">
                          <a:effectLst/>
                        </a:rPr>
                        <a:t>Submission</a:t>
                      </a:r>
                      <a:endParaRPr lang="en-US" sz="1100" kern="1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marL="0" marR="0">
                        <a:lnSpc>
                          <a:spcPct val="107000"/>
                        </a:lnSpc>
                        <a:spcBef>
                          <a:spcPts val="0"/>
                        </a:spcBef>
                        <a:spcAft>
                          <a:spcPts val="0"/>
                        </a:spcAft>
                      </a:pPr>
                      <a:r>
                        <a:rPr lang="en-US" sz="1100" kern="100">
                          <a:effectLst/>
                        </a:rPr>
                        <a:t> </a:t>
                      </a:r>
                      <a:endParaRPr lang="en-US" sz="1100" kern="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marL="0" marR="0">
                        <a:lnSpc>
                          <a:spcPct val="107000"/>
                        </a:lnSpc>
                        <a:spcBef>
                          <a:spcPts val="0"/>
                        </a:spcBef>
                        <a:spcAft>
                          <a:spcPts val="0"/>
                        </a:spcAft>
                      </a:pPr>
                      <a:r>
                        <a:rPr lang="en-US" sz="1100" kern="100">
                          <a:effectLst/>
                        </a:rPr>
                        <a:t> </a:t>
                      </a:r>
                      <a:endParaRPr lang="en-US" sz="1100" kern="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marL="0" marR="0">
                        <a:lnSpc>
                          <a:spcPct val="107000"/>
                        </a:lnSpc>
                        <a:spcBef>
                          <a:spcPts val="0"/>
                        </a:spcBef>
                        <a:spcAft>
                          <a:spcPts val="0"/>
                        </a:spcAft>
                      </a:pPr>
                      <a:r>
                        <a:rPr lang="en-US" sz="1100" kern="100">
                          <a:effectLst/>
                        </a:rPr>
                        <a:t> </a:t>
                      </a:r>
                      <a:endParaRPr lang="en-US" sz="1100" kern="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marL="0" marR="0">
                        <a:lnSpc>
                          <a:spcPct val="107000"/>
                        </a:lnSpc>
                        <a:spcBef>
                          <a:spcPts val="0"/>
                        </a:spcBef>
                        <a:spcAft>
                          <a:spcPts val="0"/>
                        </a:spcAft>
                      </a:pPr>
                      <a:r>
                        <a:rPr lang="en-US" sz="1100" kern="100">
                          <a:effectLst/>
                        </a:rPr>
                        <a:t> </a:t>
                      </a:r>
                      <a:endParaRPr lang="en-US" sz="1100" kern="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marL="0" marR="0">
                        <a:lnSpc>
                          <a:spcPct val="107000"/>
                        </a:lnSpc>
                        <a:spcBef>
                          <a:spcPts val="0"/>
                        </a:spcBef>
                        <a:spcAft>
                          <a:spcPts val="0"/>
                        </a:spcAft>
                      </a:pPr>
                      <a:r>
                        <a:rPr lang="en-US" sz="1100" kern="100">
                          <a:effectLst/>
                        </a:rPr>
                        <a:t> </a:t>
                      </a:r>
                      <a:endParaRPr lang="en-US" sz="1100" kern="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marL="0" marR="0">
                        <a:lnSpc>
                          <a:spcPct val="107000"/>
                        </a:lnSpc>
                        <a:spcBef>
                          <a:spcPts val="0"/>
                        </a:spcBef>
                        <a:spcAft>
                          <a:spcPts val="0"/>
                        </a:spcAft>
                      </a:pPr>
                      <a:r>
                        <a:rPr lang="en-US" sz="1100" kern="100">
                          <a:effectLst/>
                        </a:rPr>
                        <a:t> </a:t>
                      </a:r>
                      <a:endParaRPr lang="en-US" sz="1100" kern="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marL="0" marR="0">
                        <a:lnSpc>
                          <a:spcPct val="107000"/>
                        </a:lnSpc>
                        <a:spcBef>
                          <a:spcPts val="0"/>
                        </a:spcBef>
                        <a:spcAft>
                          <a:spcPts val="0"/>
                        </a:spcAft>
                      </a:pPr>
                      <a:r>
                        <a:rPr lang="en-US" sz="1100" kern="100">
                          <a:effectLst/>
                        </a:rPr>
                        <a:t> </a:t>
                      </a:r>
                      <a:endParaRPr lang="en-US" sz="1100" kern="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marL="0" marR="0">
                        <a:lnSpc>
                          <a:spcPct val="107000"/>
                        </a:lnSpc>
                        <a:spcBef>
                          <a:spcPts val="0"/>
                        </a:spcBef>
                        <a:spcAft>
                          <a:spcPts val="0"/>
                        </a:spcAft>
                      </a:pPr>
                      <a:r>
                        <a:rPr lang="en-US" sz="1100" kern="100">
                          <a:effectLst/>
                        </a:rPr>
                        <a:t> </a:t>
                      </a:r>
                      <a:endParaRPr lang="en-US" sz="1100" kern="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marL="0" marR="0">
                        <a:lnSpc>
                          <a:spcPct val="107000"/>
                        </a:lnSpc>
                        <a:spcBef>
                          <a:spcPts val="0"/>
                        </a:spcBef>
                        <a:spcAft>
                          <a:spcPts val="0"/>
                        </a:spcAft>
                      </a:pPr>
                      <a:r>
                        <a:rPr lang="en-US" sz="1100" kern="100">
                          <a:effectLst/>
                        </a:rPr>
                        <a:t> </a:t>
                      </a:r>
                      <a:endParaRPr lang="en-US" sz="1100" kern="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marL="0" marR="0">
                        <a:lnSpc>
                          <a:spcPct val="107000"/>
                        </a:lnSpc>
                        <a:spcBef>
                          <a:spcPts val="0"/>
                        </a:spcBef>
                        <a:spcAft>
                          <a:spcPts val="0"/>
                        </a:spcAft>
                      </a:pPr>
                      <a:r>
                        <a:rPr lang="en-US" sz="1100" kern="100">
                          <a:effectLst/>
                        </a:rPr>
                        <a:t> </a:t>
                      </a:r>
                      <a:endParaRPr lang="en-US" sz="1100" kern="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marL="0" marR="0">
                        <a:lnSpc>
                          <a:spcPct val="107000"/>
                        </a:lnSpc>
                        <a:spcBef>
                          <a:spcPts val="0"/>
                        </a:spcBef>
                        <a:spcAft>
                          <a:spcPts val="0"/>
                        </a:spcAft>
                      </a:pPr>
                      <a:r>
                        <a:rPr lang="en-US" sz="1100" kern="100">
                          <a:effectLst/>
                        </a:rPr>
                        <a:t> </a:t>
                      </a:r>
                      <a:endParaRPr lang="en-US" sz="1100" kern="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marL="0" marR="0">
                        <a:lnSpc>
                          <a:spcPct val="107000"/>
                        </a:lnSpc>
                        <a:spcBef>
                          <a:spcPts val="0"/>
                        </a:spcBef>
                        <a:spcAft>
                          <a:spcPts val="0"/>
                        </a:spcAft>
                      </a:pPr>
                      <a:r>
                        <a:rPr lang="en-US" sz="1100" kern="100">
                          <a:effectLst/>
                        </a:rPr>
                        <a:t> </a:t>
                      </a:r>
                      <a:endParaRPr lang="en-US" sz="1100" kern="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marL="0" marR="0">
                        <a:lnSpc>
                          <a:spcPct val="107000"/>
                        </a:lnSpc>
                        <a:spcBef>
                          <a:spcPts val="0"/>
                        </a:spcBef>
                        <a:spcAft>
                          <a:spcPts val="0"/>
                        </a:spcAft>
                      </a:pPr>
                      <a:r>
                        <a:rPr lang="en-US" sz="1100" kern="100">
                          <a:effectLst/>
                        </a:rPr>
                        <a:t> </a:t>
                      </a:r>
                      <a:endParaRPr lang="en-US" sz="1100" kern="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marL="0" marR="0">
                        <a:lnSpc>
                          <a:spcPct val="107000"/>
                        </a:lnSpc>
                        <a:spcBef>
                          <a:spcPts val="0"/>
                        </a:spcBef>
                        <a:spcAft>
                          <a:spcPts val="0"/>
                        </a:spcAft>
                      </a:pPr>
                      <a:r>
                        <a:rPr lang="en-US" sz="1100" kern="100">
                          <a:effectLst/>
                        </a:rPr>
                        <a:t> </a:t>
                      </a:r>
                      <a:endParaRPr lang="en-US" sz="1100" kern="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marL="0" marR="0">
                        <a:lnSpc>
                          <a:spcPct val="107000"/>
                        </a:lnSpc>
                        <a:spcBef>
                          <a:spcPts val="0"/>
                        </a:spcBef>
                        <a:spcAft>
                          <a:spcPts val="0"/>
                        </a:spcAft>
                      </a:pPr>
                      <a:r>
                        <a:rPr lang="en-US" sz="1100" kern="100">
                          <a:effectLst/>
                        </a:rPr>
                        <a:t> </a:t>
                      </a:r>
                      <a:endParaRPr lang="en-US" sz="1100" kern="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marL="342900" marR="0" lvl="0" indent="-342900">
                        <a:lnSpc>
                          <a:spcPct val="107000"/>
                        </a:lnSpc>
                        <a:spcBef>
                          <a:spcPts val="0"/>
                        </a:spcBef>
                        <a:spcAft>
                          <a:spcPts val="0"/>
                        </a:spcAft>
                        <a:buFont typeface="Wingdings" panose="05000000000000000000" pitchFamily="2" charset="2"/>
                        <a:buChar char=""/>
                      </a:pPr>
                      <a:r>
                        <a:rPr lang="en-US" sz="1100" kern="100" dirty="0">
                          <a:effectLst/>
                        </a:rPr>
                        <a:t> </a:t>
                      </a:r>
                      <a:endParaRPr lang="en-US" sz="1100" kern="1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2429484644"/>
                  </a:ext>
                </a:extLst>
              </a:tr>
            </a:tbl>
          </a:graphicData>
        </a:graphic>
      </p:graphicFrame>
    </p:spTree>
    <p:extLst>
      <p:ext uri="{BB962C8B-B14F-4D97-AF65-F5344CB8AC3E}">
        <p14:creationId xmlns:p14="http://schemas.microsoft.com/office/powerpoint/2010/main" val="360688487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662E63-87DC-4662-FC41-FBC751A8F3CB}"/>
              </a:ext>
            </a:extLst>
          </p:cNvPr>
          <p:cNvSpPr>
            <a:spLocks noGrp="1"/>
          </p:cNvSpPr>
          <p:nvPr>
            <p:ph type="title"/>
          </p:nvPr>
        </p:nvSpPr>
        <p:spPr>
          <a:xfrm>
            <a:off x="1066800" y="270599"/>
            <a:ext cx="10058400" cy="552361"/>
          </a:xfrm>
        </p:spPr>
        <p:txBody>
          <a:bodyPr>
            <a:normAutofit fontScale="90000"/>
          </a:bodyPr>
          <a:lstStyle/>
          <a:p>
            <a:pPr algn="ctr"/>
            <a:r>
              <a:rPr lang="en-US" dirty="0"/>
              <a:t>Reference List</a:t>
            </a:r>
          </a:p>
        </p:txBody>
      </p:sp>
      <p:sp>
        <p:nvSpPr>
          <p:cNvPr id="3" name="Content Placeholder 2">
            <a:extLst>
              <a:ext uri="{FF2B5EF4-FFF2-40B4-BE49-F238E27FC236}">
                <a16:creationId xmlns:a16="http://schemas.microsoft.com/office/drawing/2014/main" id="{AE6599DD-DB42-90E9-E8BE-1D69C942BFDD}"/>
              </a:ext>
            </a:extLst>
          </p:cNvPr>
          <p:cNvSpPr>
            <a:spLocks noGrp="1"/>
          </p:cNvSpPr>
          <p:nvPr>
            <p:ph idx="1"/>
          </p:nvPr>
        </p:nvSpPr>
        <p:spPr>
          <a:xfrm>
            <a:off x="1066800" y="1024932"/>
            <a:ext cx="10058400" cy="5906220"/>
          </a:xfrm>
        </p:spPr>
        <p:txBody>
          <a:bodyPr>
            <a:normAutofit fontScale="25000" lnSpcReduction="20000"/>
          </a:bodyPr>
          <a:lstStyle/>
          <a:p>
            <a:pPr marL="0" marR="0" algn="just">
              <a:lnSpc>
                <a:spcPct val="150000"/>
              </a:lnSpc>
              <a:spcBef>
                <a:spcPts val="0"/>
              </a:spcBef>
              <a:spcAft>
                <a:spcPts val="800"/>
              </a:spcAft>
            </a:pPr>
            <a:r>
              <a:rPr lang="en-US" sz="4800" kern="100" dirty="0">
                <a:effectLst/>
                <a:latin typeface="Arial" panose="020B0604020202020204" pitchFamily="34" charset="0"/>
                <a:ea typeface="Calibri" panose="020F0502020204030204" pitchFamily="34" charset="0"/>
                <a:cs typeface="Arial" panose="020B0604020202020204" pitchFamily="34" charset="0"/>
              </a:rPr>
              <a:t>Al-</a:t>
            </a:r>
            <a:r>
              <a:rPr lang="en-US" sz="4800" kern="100" dirty="0" err="1">
                <a:effectLst/>
                <a:latin typeface="Arial" panose="020B0604020202020204" pitchFamily="34" charset="0"/>
                <a:ea typeface="Calibri" panose="020F0502020204030204" pitchFamily="34" charset="0"/>
                <a:cs typeface="Arial" panose="020B0604020202020204" pitchFamily="34" charset="0"/>
              </a:rPr>
              <a:t>Khawaldeh</a:t>
            </a:r>
            <a:r>
              <a:rPr lang="en-US" sz="4800" kern="100" dirty="0">
                <a:effectLst/>
                <a:latin typeface="Arial" panose="020B0604020202020204" pitchFamily="34" charset="0"/>
                <a:ea typeface="Calibri" panose="020F0502020204030204" pitchFamily="34" charset="0"/>
                <a:cs typeface="Arial" panose="020B0604020202020204" pitchFamily="34" charset="0"/>
              </a:rPr>
              <a:t>, O. A., Al-Hassan, M. A., </a:t>
            </a:r>
            <a:r>
              <a:rPr lang="en-US" sz="4800" kern="100" dirty="0" err="1">
                <a:effectLst/>
                <a:latin typeface="Arial" panose="020B0604020202020204" pitchFamily="34" charset="0"/>
                <a:ea typeface="Calibri" panose="020F0502020204030204" pitchFamily="34" charset="0"/>
                <a:cs typeface="Arial" panose="020B0604020202020204" pitchFamily="34" charset="0"/>
              </a:rPr>
              <a:t>Froelicher</a:t>
            </a:r>
            <a:r>
              <a:rPr lang="en-US" sz="4800" kern="100" dirty="0">
                <a:effectLst/>
                <a:latin typeface="Arial" panose="020B0604020202020204" pitchFamily="34" charset="0"/>
                <a:ea typeface="Calibri" panose="020F0502020204030204" pitchFamily="34" charset="0"/>
                <a:cs typeface="Arial" panose="020B0604020202020204" pitchFamily="34" charset="0"/>
              </a:rPr>
              <a:t>, E. S., (2012). Self-efficacy, self-management, and glycemic control in adults with type 2 diabetes mellitus. </a:t>
            </a:r>
            <a:r>
              <a:rPr lang="en-US" sz="4800" i="1" kern="100" dirty="0">
                <a:effectLst/>
                <a:latin typeface="Arial" panose="020B0604020202020204" pitchFamily="34" charset="0"/>
                <a:ea typeface="Calibri" panose="020F0502020204030204" pitchFamily="34" charset="0"/>
                <a:cs typeface="Arial" panose="020B0604020202020204" pitchFamily="34" charset="0"/>
              </a:rPr>
              <a:t>Journal of Diabetes and its Complications</a:t>
            </a:r>
            <a:r>
              <a:rPr lang="en-US" sz="4800" kern="100" dirty="0">
                <a:effectLst/>
                <a:latin typeface="Arial" panose="020B0604020202020204" pitchFamily="34" charset="0"/>
                <a:ea typeface="Calibri" panose="020F0502020204030204" pitchFamily="34" charset="0"/>
                <a:cs typeface="Arial" panose="020B0604020202020204" pitchFamily="34" charset="0"/>
              </a:rPr>
              <a:t>. Volume 26, Issue 1, Pages 10-16</a:t>
            </a:r>
          </a:p>
          <a:p>
            <a:pPr marL="0" marR="0" algn="just">
              <a:lnSpc>
                <a:spcPct val="150000"/>
              </a:lnSpc>
              <a:spcBef>
                <a:spcPts val="0"/>
              </a:spcBef>
              <a:spcAft>
                <a:spcPts val="800"/>
              </a:spcAft>
            </a:pPr>
            <a:r>
              <a:rPr lang="en-US" sz="4800" kern="100" dirty="0">
                <a:effectLst/>
                <a:latin typeface="Arial" panose="020B0604020202020204" pitchFamily="34" charset="0"/>
                <a:ea typeface="Calibri" panose="020F0502020204030204" pitchFamily="34" charset="0"/>
                <a:cs typeface="Arial" panose="020B0604020202020204" pitchFamily="34" charset="0"/>
              </a:rPr>
              <a:t>Bell, R. A, </a:t>
            </a:r>
            <a:r>
              <a:rPr lang="en-US" sz="4800" kern="100" dirty="0" err="1">
                <a:effectLst/>
                <a:latin typeface="Arial" panose="020B0604020202020204" pitchFamily="34" charset="0"/>
                <a:ea typeface="Calibri" panose="020F0502020204030204" pitchFamily="34" charset="0"/>
                <a:cs typeface="Arial" panose="020B0604020202020204" pitchFamily="34" charset="0"/>
              </a:rPr>
              <a:t>Arcury</a:t>
            </a:r>
            <a:r>
              <a:rPr lang="en-US" sz="4800" kern="100" dirty="0">
                <a:effectLst/>
                <a:latin typeface="Arial" panose="020B0604020202020204" pitchFamily="34" charset="0"/>
                <a:ea typeface="Calibri" panose="020F0502020204030204" pitchFamily="34" charset="0"/>
                <a:cs typeface="Arial" panose="020B0604020202020204" pitchFamily="34" charset="0"/>
              </a:rPr>
              <a:t>, T. A., Snively, B. M., (2005).  Diabetes foot self-care practices in a rural </a:t>
            </a:r>
            <a:r>
              <a:rPr lang="en-US" sz="4800" kern="100" dirty="0" err="1">
                <a:effectLst/>
                <a:latin typeface="Arial" panose="020B0604020202020204" pitchFamily="34" charset="0"/>
                <a:ea typeface="Calibri" panose="020F0502020204030204" pitchFamily="34" charset="0"/>
                <a:cs typeface="Arial" panose="020B0604020202020204" pitchFamily="34" charset="0"/>
              </a:rPr>
              <a:t>Triethnic</a:t>
            </a:r>
            <a:r>
              <a:rPr lang="en-US" sz="4800" kern="100" dirty="0">
                <a:effectLst/>
                <a:latin typeface="Arial" panose="020B0604020202020204" pitchFamily="34" charset="0"/>
                <a:ea typeface="Calibri" panose="020F0502020204030204" pitchFamily="34" charset="0"/>
                <a:cs typeface="Arial" panose="020B0604020202020204" pitchFamily="34" charset="0"/>
              </a:rPr>
              <a:t> population. </a:t>
            </a:r>
            <a:r>
              <a:rPr lang="en-US" sz="4800" i="1" kern="100" dirty="0">
                <a:effectLst/>
                <a:latin typeface="Arial" panose="020B0604020202020204" pitchFamily="34" charset="0"/>
                <a:ea typeface="Calibri" panose="020F0502020204030204" pitchFamily="34" charset="0"/>
                <a:cs typeface="Arial" panose="020B0604020202020204" pitchFamily="34" charset="0"/>
              </a:rPr>
              <a:t>Diabetes Educ.</a:t>
            </a:r>
            <a:r>
              <a:rPr lang="en-US" sz="4800" kern="100" dirty="0">
                <a:effectLst/>
                <a:latin typeface="Arial" panose="020B0604020202020204" pitchFamily="34" charset="0"/>
                <a:ea typeface="Calibri" panose="020F0502020204030204" pitchFamily="34" charset="0"/>
                <a:cs typeface="Arial" panose="020B0604020202020204" pitchFamily="34" charset="0"/>
              </a:rPr>
              <a:t> 31(1):75–83.</a:t>
            </a:r>
          </a:p>
          <a:p>
            <a:pPr marL="0" marR="0" algn="just">
              <a:lnSpc>
                <a:spcPct val="150000"/>
              </a:lnSpc>
              <a:spcBef>
                <a:spcPts val="0"/>
              </a:spcBef>
              <a:spcAft>
                <a:spcPts val="800"/>
              </a:spcAft>
            </a:pPr>
            <a:r>
              <a:rPr lang="en-US" sz="4800" kern="100" dirty="0">
                <a:effectLst/>
                <a:latin typeface="Arial" panose="020B0604020202020204" pitchFamily="34" charset="0"/>
                <a:ea typeface="Calibri" panose="020F0502020204030204" pitchFamily="34" charset="0"/>
                <a:cs typeface="Arial" panose="020B0604020202020204" pitchFamily="34" charset="0"/>
              </a:rPr>
              <a:t>Bettany-</a:t>
            </a:r>
            <a:r>
              <a:rPr lang="en-US" sz="4800" kern="100" dirty="0" err="1">
                <a:effectLst/>
                <a:latin typeface="Arial" panose="020B0604020202020204" pitchFamily="34" charset="0"/>
                <a:ea typeface="Calibri" panose="020F0502020204030204" pitchFamily="34" charset="0"/>
                <a:cs typeface="Arial" panose="020B0604020202020204" pitchFamily="34" charset="0"/>
              </a:rPr>
              <a:t>Saltikov</a:t>
            </a:r>
            <a:r>
              <a:rPr lang="en-US" sz="4800" kern="100" dirty="0">
                <a:effectLst/>
                <a:latin typeface="Arial" panose="020B0604020202020204" pitchFamily="34" charset="0"/>
                <a:ea typeface="Calibri" panose="020F0502020204030204" pitchFamily="34" charset="0"/>
                <a:cs typeface="Arial" panose="020B0604020202020204" pitchFamily="34" charset="0"/>
              </a:rPr>
              <a:t>, J., (2016). </a:t>
            </a:r>
            <a:r>
              <a:rPr lang="en-US" sz="4800" i="1" kern="100" dirty="0">
                <a:effectLst/>
                <a:latin typeface="Arial" panose="020B0604020202020204" pitchFamily="34" charset="0"/>
                <a:ea typeface="Calibri" panose="020F0502020204030204" pitchFamily="34" charset="0"/>
                <a:cs typeface="Arial" panose="020B0604020202020204" pitchFamily="34" charset="0"/>
              </a:rPr>
              <a:t>How to do a systematic literature.</a:t>
            </a:r>
            <a:r>
              <a:rPr lang="en-US" sz="4800" kern="100" dirty="0">
                <a:effectLst/>
                <a:latin typeface="Arial" panose="020B0604020202020204" pitchFamily="34" charset="0"/>
                <a:ea typeface="Calibri" panose="020F0502020204030204" pitchFamily="34" charset="0"/>
                <a:cs typeface="Arial" panose="020B0604020202020204" pitchFamily="34" charset="0"/>
              </a:rPr>
              <a:t> London: McGraw-Hill Education</a:t>
            </a:r>
          </a:p>
          <a:p>
            <a:pPr marL="0" marR="0" algn="just">
              <a:lnSpc>
                <a:spcPct val="150000"/>
              </a:lnSpc>
              <a:spcBef>
                <a:spcPts val="0"/>
              </a:spcBef>
              <a:spcAft>
                <a:spcPts val="800"/>
              </a:spcAft>
            </a:pPr>
            <a:r>
              <a:rPr lang="en-US" sz="4800" kern="100" dirty="0">
                <a:effectLst/>
                <a:latin typeface="Arial" panose="020B0604020202020204" pitchFamily="34" charset="0"/>
                <a:ea typeface="Calibri" panose="020F0502020204030204" pitchFamily="34" charset="0"/>
                <a:cs typeface="Arial" panose="020B0604020202020204" pitchFamily="34" charset="0"/>
              </a:rPr>
              <a:t>Carpenter, R. </a:t>
            </a:r>
            <a:r>
              <a:rPr lang="en-US" sz="4800" kern="100" dirty="0" err="1">
                <a:effectLst/>
                <a:latin typeface="Arial" panose="020B0604020202020204" pitchFamily="34" charset="0"/>
                <a:ea typeface="Calibri" panose="020F0502020204030204" pitchFamily="34" charset="0"/>
                <a:cs typeface="Arial" panose="020B0604020202020204" pitchFamily="34" charset="0"/>
              </a:rPr>
              <a:t>DiChiacchio</a:t>
            </a:r>
            <a:r>
              <a:rPr lang="en-US" sz="4800" kern="100" dirty="0">
                <a:effectLst/>
                <a:latin typeface="Arial" panose="020B0604020202020204" pitchFamily="34" charset="0"/>
                <a:ea typeface="Calibri" panose="020F0502020204030204" pitchFamily="34" charset="0"/>
                <a:cs typeface="Arial" panose="020B0604020202020204" pitchFamily="34" charset="0"/>
              </a:rPr>
              <a:t>, T., Barker, T., (2018). Interventions for self-management of type 2 diabetes: An integrative review. </a:t>
            </a:r>
            <a:r>
              <a:rPr lang="en-US" sz="4800" i="1" kern="100" dirty="0">
                <a:effectLst/>
                <a:latin typeface="Arial" panose="020B0604020202020204" pitchFamily="34" charset="0"/>
                <a:ea typeface="Calibri" panose="020F0502020204030204" pitchFamily="34" charset="0"/>
                <a:cs typeface="Arial" panose="020B0604020202020204" pitchFamily="34" charset="0"/>
              </a:rPr>
              <a:t>Int J </a:t>
            </a:r>
            <a:r>
              <a:rPr lang="en-US" sz="4800" i="1" kern="100" dirty="0" err="1">
                <a:effectLst/>
                <a:latin typeface="Arial" panose="020B0604020202020204" pitchFamily="34" charset="0"/>
                <a:ea typeface="Calibri" panose="020F0502020204030204" pitchFamily="34" charset="0"/>
                <a:cs typeface="Arial" panose="020B0604020202020204" pitchFamily="34" charset="0"/>
              </a:rPr>
              <a:t>Nurs</a:t>
            </a:r>
            <a:r>
              <a:rPr lang="en-US" sz="4800" kern="100" dirty="0">
                <a:effectLst/>
                <a:latin typeface="Arial" panose="020B0604020202020204" pitchFamily="34" charset="0"/>
                <a:ea typeface="Calibri" panose="020F0502020204030204" pitchFamily="34" charset="0"/>
                <a:cs typeface="Arial" panose="020B0604020202020204" pitchFamily="34" charset="0"/>
              </a:rPr>
              <a:t> Sci;6(1):70-91. </a:t>
            </a:r>
            <a:r>
              <a:rPr lang="en-US" sz="4800" kern="100" dirty="0" err="1">
                <a:effectLst/>
                <a:latin typeface="Arial" panose="020B0604020202020204" pitchFamily="34" charset="0"/>
                <a:ea typeface="Calibri" panose="020F0502020204030204" pitchFamily="34" charset="0"/>
                <a:cs typeface="Arial" panose="020B0604020202020204" pitchFamily="34" charset="0"/>
              </a:rPr>
              <a:t>doi</a:t>
            </a:r>
            <a:r>
              <a:rPr lang="en-US" sz="4800" kern="100" dirty="0">
                <a:effectLst/>
                <a:latin typeface="Arial" panose="020B0604020202020204" pitchFamily="34" charset="0"/>
                <a:ea typeface="Calibri" panose="020F0502020204030204" pitchFamily="34" charset="0"/>
                <a:cs typeface="Arial" panose="020B0604020202020204" pitchFamily="34" charset="0"/>
              </a:rPr>
              <a:t>: 10.1016/j.ijnss.2018.12.002. </a:t>
            </a:r>
            <a:r>
              <a:rPr lang="en-US" sz="4800" kern="100" dirty="0" err="1">
                <a:effectLst/>
                <a:latin typeface="Arial" panose="020B0604020202020204" pitchFamily="34" charset="0"/>
                <a:ea typeface="Calibri" panose="020F0502020204030204" pitchFamily="34" charset="0"/>
                <a:cs typeface="Arial" panose="020B0604020202020204" pitchFamily="34" charset="0"/>
              </a:rPr>
              <a:t>eCollection</a:t>
            </a:r>
            <a:r>
              <a:rPr lang="en-US" sz="4800" kern="100" dirty="0">
                <a:effectLst/>
                <a:latin typeface="Arial" panose="020B0604020202020204" pitchFamily="34" charset="0"/>
                <a:ea typeface="Calibri" panose="020F0502020204030204" pitchFamily="34" charset="0"/>
                <a:cs typeface="Arial" panose="020B0604020202020204" pitchFamily="34" charset="0"/>
              </a:rPr>
              <a:t> 2019 Jan 10.</a:t>
            </a:r>
          </a:p>
          <a:p>
            <a:pPr marL="0" marR="0" algn="just">
              <a:lnSpc>
                <a:spcPct val="150000"/>
              </a:lnSpc>
              <a:spcBef>
                <a:spcPts val="0"/>
              </a:spcBef>
              <a:spcAft>
                <a:spcPts val="800"/>
              </a:spcAft>
            </a:pPr>
            <a:r>
              <a:rPr lang="en-US" sz="4800" kern="100" dirty="0">
                <a:effectLst/>
                <a:latin typeface="Arial" panose="020B0604020202020204" pitchFamily="34" charset="0"/>
                <a:ea typeface="Calibri" panose="020F0502020204030204" pitchFamily="34" charset="0"/>
                <a:cs typeface="Arial" panose="020B0604020202020204" pitchFamily="34" charset="0"/>
              </a:rPr>
              <a:t>Carpenter, R., </a:t>
            </a:r>
            <a:r>
              <a:rPr lang="en-US" sz="4800" kern="100" dirty="0" err="1">
                <a:effectLst/>
                <a:latin typeface="Arial" panose="020B0604020202020204" pitchFamily="34" charset="0"/>
                <a:ea typeface="Calibri" panose="020F0502020204030204" pitchFamily="34" charset="0"/>
                <a:cs typeface="Arial" panose="020B0604020202020204" pitchFamily="34" charset="0"/>
              </a:rPr>
              <a:t>DiChiacchio</a:t>
            </a:r>
            <a:r>
              <a:rPr lang="en-US" sz="4800" kern="100" dirty="0">
                <a:effectLst/>
                <a:latin typeface="Arial" panose="020B0604020202020204" pitchFamily="34" charset="0"/>
                <a:ea typeface="Calibri" panose="020F0502020204030204" pitchFamily="34" charset="0"/>
                <a:cs typeface="Arial" panose="020B0604020202020204" pitchFamily="34" charset="0"/>
              </a:rPr>
              <a:t>, T., Barker, K., (2019). Interventions for self-management of type 2 diabetes: An integrative review. </a:t>
            </a:r>
            <a:r>
              <a:rPr lang="en-US" sz="4800" i="1" kern="100" dirty="0">
                <a:effectLst/>
                <a:latin typeface="Arial" panose="020B0604020202020204" pitchFamily="34" charset="0"/>
                <a:ea typeface="Calibri" panose="020F0502020204030204" pitchFamily="34" charset="0"/>
                <a:cs typeface="Arial" panose="020B0604020202020204" pitchFamily="34" charset="0"/>
              </a:rPr>
              <a:t>International Journal of Nursing Sciences</a:t>
            </a:r>
            <a:r>
              <a:rPr lang="en-US" sz="4800" kern="100" dirty="0">
                <a:effectLst/>
                <a:latin typeface="Arial" panose="020B0604020202020204" pitchFamily="34" charset="0"/>
                <a:ea typeface="Calibri" panose="020F0502020204030204" pitchFamily="34" charset="0"/>
                <a:cs typeface="Arial" panose="020B0604020202020204" pitchFamily="34" charset="0"/>
              </a:rPr>
              <a:t>. Volume 6, Issue 1, Pages 70-91</a:t>
            </a:r>
          </a:p>
          <a:p>
            <a:pPr marL="0" marR="0" algn="just">
              <a:lnSpc>
                <a:spcPct val="150000"/>
              </a:lnSpc>
              <a:spcBef>
                <a:spcPts val="0"/>
              </a:spcBef>
              <a:spcAft>
                <a:spcPts val="800"/>
              </a:spcAft>
            </a:pPr>
            <a:r>
              <a:rPr lang="en-US" sz="4800" kern="100" dirty="0">
                <a:effectLst/>
                <a:latin typeface="Arial" panose="020B0604020202020204" pitchFamily="34" charset="0"/>
                <a:ea typeface="Calibri" panose="020F0502020204030204" pitchFamily="34" charset="0"/>
                <a:cs typeface="Arial" panose="020B0604020202020204" pitchFamily="34" charset="0"/>
              </a:rPr>
              <a:t>Chege, I. N., </a:t>
            </a:r>
            <a:r>
              <a:rPr lang="en-US" sz="4800" kern="100" dirty="0" err="1">
                <a:effectLst/>
                <a:latin typeface="Arial" panose="020B0604020202020204" pitchFamily="34" charset="0"/>
                <a:ea typeface="Calibri" panose="020F0502020204030204" pitchFamily="34" charset="0"/>
                <a:cs typeface="Arial" panose="020B0604020202020204" pitchFamily="34" charset="0"/>
              </a:rPr>
              <a:t>Okalebo</a:t>
            </a:r>
            <a:r>
              <a:rPr lang="en-US" sz="4800" kern="100" dirty="0">
                <a:effectLst/>
                <a:latin typeface="Arial" panose="020B0604020202020204" pitchFamily="34" charset="0"/>
                <a:ea typeface="Calibri" panose="020F0502020204030204" pitchFamily="34" charset="0"/>
                <a:cs typeface="Arial" panose="020B0604020202020204" pitchFamily="34" charset="0"/>
              </a:rPr>
              <a:t>, F. A., </a:t>
            </a:r>
            <a:r>
              <a:rPr lang="en-US" sz="4800" kern="100" dirty="0" err="1">
                <a:effectLst/>
                <a:latin typeface="Arial" panose="020B0604020202020204" pitchFamily="34" charset="0"/>
                <a:ea typeface="Calibri" panose="020F0502020204030204" pitchFamily="34" charset="0"/>
                <a:cs typeface="Arial" panose="020B0604020202020204" pitchFamily="34" charset="0"/>
              </a:rPr>
              <a:t>Guantai</a:t>
            </a:r>
            <a:r>
              <a:rPr lang="en-US" sz="4800" kern="100" dirty="0">
                <a:effectLst/>
                <a:latin typeface="Arial" panose="020B0604020202020204" pitchFamily="34" charset="0"/>
                <a:ea typeface="Calibri" panose="020F0502020204030204" pitchFamily="34" charset="0"/>
                <a:cs typeface="Arial" panose="020B0604020202020204" pitchFamily="34" charset="0"/>
              </a:rPr>
              <a:t>, A. N., (2015). Management of Type 2 Diabetes Mellitus by Traditional Medicine Practitioners in Kenya--Key Informant Interviews. </a:t>
            </a:r>
            <a:r>
              <a:rPr lang="en-US" sz="4800" i="1" kern="100" dirty="0">
                <a:effectLst/>
                <a:latin typeface="Arial" panose="020B0604020202020204" pitchFamily="34" charset="0"/>
                <a:ea typeface="Calibri" panose="020F0502020204030204" pitchFamily="34" charset="0"/>
                <a:cs typeface="Arial" panose="020B0604020202020204" pitchFamily="34" charset="0"/>
              </a:rPr>
              <a:t>Pan </a:t>
            </a:r>
            <a:r>
              <a:rPr lang="en-US" sz="4800" i="1" kern="100" dirty="0" err="1">
                <a:effectLst/>
                <a:latin typeface="Arial" panose="020B0604020202020204" pitchFamily="34" charset="0"/>
                <a:ea typeface="Calibri" panose="020F0502020204030204" pitchFamily="34" charset="0"/>
                <a:cs typeface="Arial" panose="020B0604020202020204" pitchFamily="34" charset="0"/>
              </a:rPr>
              <a:t>Afr</a:t>
            </a:r>
            <a:r>
              <a:rPr lang="en-US" sz="4800" i="1" kern="100" dirty="0">
                <a:effectLst/>
                <a:latin typeface="Arial" panose="020B0604020202020204" pitchFamily="34" charset="0"/>
                <a:ea typeface="Calibri" panose="020F0502020204030204" pitchFamily="34" charset="0"/>
                <a:cs typeface="Arial" panose="020B0604020202020204" pitchFamily="34" charset="0"/>
              </a:rPr>
              <a:t> Med J.</a:t>
            </a:r>
            <a:r>
              <a:rPr lang="en-US" sz="4800" kern="100" dirty="0">
                <a:effectLst/>
                <a:latin typeface="Arial" panose="020B0604020202020204" pitchFamily="34" charset="0"/>
                <a:ea typeface="Calibri" panose="020F0502020204030204" pitchFamily="34" charset="0"/>
                <a:cs typeface="Arial" panose="020B0604020202020204" pitchFamily="34" charset="0"/>
              </a:rPr>
              <a:t> 22: 90.</a:t>
            </a:r>
          </a:p>
          <a:p>
            <a:pPr marL="0" marR="0" algn="just">
              <a:lnSpc>
                <a:spcPct val="150000"/>
              </a:lnSpc>
              <a:spcBef>
                <a:spcPts val="0"/>
              </a:spcBef>
              <a:spcAft>
                <a:spcPts val="800"/>
              </a:spcAft>
            </a:pPr>
            <a:r>
              <a:rPr lang="en-US" sz="4800" kern="100" dirty="0" err="1">
                <a:effectLst/>
                <a:latin typeface="Arial" panose="020B0604020202020204" pitchFamily="34" charset="0"/>
                <a:ea typeface="Calibri" panose="020F0502020204030204" pitchFamily="34" charset="0"/>
                <a:cs typeface="Arial" panose="020B0604020202020204" pitchFamily="34" charset="0"/>
              </a:rPr>
              <a:t>Chrvala</a:t>
            </a:r>
            <a:r>
              <a:rPr lang="en-US" sz="4800" kern="100" dirty="0">
                <a:effectLst/>
                <a:latin typeface="Arial" panose="020B0604020202020204" pitchFamily="34" charset="0"/>
                <a:ea typeface="Calibri" panose="020F0502020204030204" pitchFamily="34" charset="0"/>
                <a:cs typeface="Arial" panose="020B0604020202020204" pitchFamily="34" charset="0"/>
              </a:rPr>
              <a:t>, C. A., </a:t>
            </a:r>
            <a:r>
              <a:rPr lang="en-US" sz="4800" kern="100" dirty="0" err="1">
                <a:effectLst/>
                <a:latin typeface="Arial" panose="020B0604020202020204" pitchFamily="34" charset="0"/>
                <a:ea typeface="Calibri" panose="020F0502020204030204" pitchFamily="34" charset="0"/>
                <a:cs typeface="Arial" panose="020B0604020202020204" pitchFamily="34" charset="0"/>
              </a:rPr>
              <a:t>Sherr</a:t>
            </a:r>
            <a:r>
              <a:rPr lang="en-US" sz="4800" kern="100" dirty="0">
                <a:effectLst/>
                <a:latin typeface="Arial" panose="020B0604020202020204" pitchFamily="34" charset="0"/>
                <a:ea typeface="Calibri" panose="020F0502020204030204" pitchFamily="34" charset="0"/>
                <a:cs typeface="Arial" panose="020B0604020202020204" pitchFamily="34" charset="0"/>
              </a:rPr>
              <a:t>, D., Lipman, R. D., (2016). Diabetes self-management education for adults with type 2 diabetes mellitus: A systematic review of the effect on glycemic control. </a:t>
            </a:r>
            <a:r>
              <a:rPr lang="en-US" sz="4800" i="1" kern="100" dirty="0">
                <a:effectLst/>
                <a:latin typeface="Arial" panose="020B0604020202020204" pitchFamily="34" charset="0"/>
                <a:ea typeface="Calibri" panose="020F0502020204030204" pitchFamily="34" charset="0"/>
                <a:cs typeface="Arial" panose="020B0604020202020204" pitchFamily="34" charset="0"/>
              </a:rPr>
              <a:t>Patient Education and Counseling. </a:t>
            </a:r>
            <a:r>
              <a:rPr lang="en-US" sz="4800" kern="100" dirty="0">
                <a:effectLst/>
                <a:latin typeface="Arial" panose="020B0604020202020204" pitchFamily="34" charset="0"/>
                <a:ea typeface="Calibri" panose="020F0502020204030204" pitchFamily="34" charset="0"/>
                <a:cs typeface="Arial" panose="020B0604020202020204" pitchFamily="34" charset="0"/>
              </a:rPr>
              <a:t>Volume 99, Issue 6, Pages 926-943</a:t>
            </a:r>
          </a:p>
          <a:p>
            <a:pPr marL="0" marR="0" algn="just">
              <a:lnSpc>
                <a:spcPct val="150000"/>
              </a:lnSpc>
              <a:spcBef>
                <a:spcPts val="0"/>
              </a:spcBef>
              <a:spcAft>
                <a:spcPts val="800"/>
              </a:spcAft>
            </a:pPr>
            <a:r>
              <a:rPr lang="en-US" sz="4800" kern="100" dirty="0">
                <a:effectLst/>
                <a:latin typeface="Arial" panose="020B0604020202020204" pitchFamily="34" charset="0"/>
                <a:ea typeface="Calibri" panose="020F0502020204030204" pitchFamily="34" charset="0"/>
                <a:cs typeface="Arial" panose="020B0604020202020204" pitchFamily="34" charset="0"/>
              </a:rPr>
              <a:t>Cooper, A., Kar. P.. (2014). A new dawn: the role of social media in diabetes education. </a:t>
            </a:r>
            <a:r>
              <a:rPr lang="en-US" sz="4800" i="1" kern="100" dirty="0">
                <a:effectLst/>
                <a:latin typeface="Arial" panose="020B0604020202020204" pitchFamily="34" charset="0"/>
                <a:ea typeface="Calibri" panose="020F0502020204030204" pitchFamily="34" charset="0"/>
                <a:cs typeface="Arial" panose="020B0604020202020204" pitchFamily="34" charset="0"/>
              </a:rPr>
              <a:t>J Diabetes Nurs.</a:t>
            </a:r>
            <a:r>
              <a:rPr lang="en-US" sz="4800" kern="100" dirty="0">
                <a:effectLst/>
                <a:latin typeface="Arial" panose="020B0604020202020204" pitchFamily="34" charset="0"/>
                <a:ea typeface="Calibri" panose="020F0502020204030204" pitchFamily="34" charset="0"/>
                <a:cs typeface="Arial" panose="020B0604020202020204" pitchFamily="34" charset="0"/>
              </a:rPr>
              <a:t>18:68–71.</a:t>
            </a:r>
          </a:p>
          <a:p>
            <a:pPr marL="0" marR="0" algn="just">
              <a:lnSpc>
                <a:spcPct val="150000"/>
              </a:lnSpc>
              <a:spcBef>
                <a:spcPts val="0"/>
              </a:spcBef>
              <a:spcAft>
                <a:spcPts val="800"/>
              </a:spcAft>
            </a:pPr>
            <a:r>
              <a:rPr lang="en-US" sz="4800" kern="100" dirty="0">
                <a:effectLst/>
                <a:latin typeface="Arial" panose="020B0604020202020204" pitchFamily="34" charset="0"/>
                <a:ea typeface="Calibri" panose="020F0502020204030204" pitchFamily="34" charset="0"/>
                <a:cs typeface="Arial" panose="020B0604020202020204" pitchFamily="34" charset="0"/>
              </a:rPr>
              <a:t>Diabetes.org.uk (2023) </a:t>
            </a:r>
            <a:r>
              <a:rPr lang="en-US" sz="4800" i="1" kern="100" dirty="0">
                <a:effectLst/>
                <a:latin typeface="Arial" panose="020B0604020202020204" pitchFamily="34" charset="0"/>
                <a:ea typeface="Calibri" panose="020F0502020204030204" pitchFamily="34" charset="0"/>
                <a:cs typeface="Arial" panose="020B0604020202020204" pitchFamily="34" charset="0"/>
              </a:rPr>
              <a:t>Ethnicity and Type 2 Diabetes.</a:t>
            </a:r>
            <a:r>
              <a:rPr lang="en-US" sz="4800" kern="100" dirty="0">
                <a:effectLst/>
                <a:latin typeface="Arial" panose="020B0604020202020204" pitchFamily="34" charset="0"/>
                <a:ea typeface="Calibri" panose="020F0502020204030204" pitchFamily="34" charset="0"/>
                <a:cs typeface="Arial" panose="020B0604020202020204" pitchFamily="34" charset="0"/>
              </a:rPr>
              <a:t> [Online] Available at: </a:t>
            </a:r>
            <a:r>
              <a:rPr lang="en-US" sz="4800" u="none" strike="noStrike" kern="100" dirty="0">
                <a:solidFill>
                  <a:srgbClr val="0563C1"/>
                </a:solidFill>
                <a:effectLst/>
                <a:latin typeface="Arial" panose="020B0604020202020204" pitchFamily="34" charset="0"/>
                <a:ea typeface="Calibri" panose="020F0502020204030204" pitchFamily="34" charset="0"/>
                <a:cs typeface="Arial" panose="020B0604020202020204" pitchFamily="34" charset="0"/>
                <a:hlinkClick r:id="rId2"/>
              </a:rPr>
              <a:t>https://www.diabetes.org.uk/diabetes-the-basics/types-of-diabetes/type-2/diabetes-ethnicity</a:t>
            </a:r>
            <a:r>
              <a:rPr lang="en-US" sz="4800" kern="100" dirty="0">
                <a:effectLst/>
                <a:latin typeface="Arial" panose="020B0604020202020204" pitchFamily="34" charset="0"/>
                <a:ea typeface="Calibri" panose="020F0502020204030204" pitchFamily="34" charset="0"/>
                <a:cs typeface="Arial" panose="020B0604020202020204" pitchFamily="34" charset="0"/>
              </a:rPr>
              <a:t> (Accessed on 3rd November 2023).</a:t>
            </a:r>
          </a:p>
          <a:p>
            <a:pPr marL="0" marR="0" algn="just">
              <a:lnSpc>
                <a:spcPct val="150000"/>
              </a:lnSpc>
              <a:spcBef>
                <a:spcPts val="0"/>
              </a:spcBef>
              <a:spcAft>
                <a:spcPts val="800"/>
              </a:spcAft>
            </a:pPr>
            <a:r>
              <a:rPr lang="en-US" sz="4800" kern="100" dirty="0">
                <a:effectLst/>
                <a:latin typeface="Arial" panose="020B0604020202020204" pitchFamily="34" charset="0"/>
                <a:ea typeface="Calibri" panose="020F0502020204030204" pitchFamily="34" charset="0"/>
                <a:cs typeface="Arial" panose="020B0604020202020204" pitchFamily="34" charset="0"/>
              </a:rPr>
              <a:t>Dickson, R., Cherry, G., Boland, A., (Eds.). (2013). </a:t>
            </a:r>
            <a:r>
              <a:rPr lang="en-US" sz="4800" i="1" kern="100" dirty="0">
                <a:effectLst/>
                <a:latin typeface="Arial" panose="020B0604020202020204" pitchFamily="34" charset="0"/>
                <a:ea typeface="Calibri" panose="020F0502020204030204" pitchFamily="34" charset="0"/>
                <a:cs typeface="Arial" panose="020B0604020202020204" pitchFamily="34" charset="0"/>
              </a:rPr>
              <a:t>Doing a Systematic Review: A Student's Guide</a:t>
            </a:r>
            <a:r>
              <a:rPr lang="en-US" sz="4800" kern="100" dirty="0">
                <a:effectLst/>
                <a:latin typeface="Arial" panose="020B0604020202020204" pitchFamily="34" charset="0"/>
                <a:ea typeface="Calibri" panose="020F0502020204030204" pitchFamily="34" charset="0"/>
                <a:cs typeface="Arial" panose="020B0604020202020204" pitchFamily="34" charset="0"/>
              </a:rPr>
              <a:t>: London: SAGE Publications</a:t>
            </a:r>
          </a:p>
          <a:p>
            <a:pPr marL="0" marR="0" algn="just">
              <a:lnSpc>
                <a:spcPct val="150000"/>
              </a:lnSpc>
              <a:spcBef>
                <a:spcPts val="0"/>
              </a:spcBef>
              <a:spcAft>
                <a:spcPts val="800"/>
              </a:spcAft>
            </a:pPr>
            <a:r>
              <a:rPr lang="en-US" sz="4800" kern="100" dirty="0">
                <a:effectLst/>
                <a:latin typeface="Arial" panose="020B0604020202020204" pitchFamily="34" charset="0"/>
                <a:ea typeface="Calibri" panose="020F0502020204030204" pitchFamily="34" charset="0"/>
                <a:cs typeface="Arial" panose="020B0604020202020204" pitchFamily="34" charset="0"/>
              </a:rPr>
              <a:t>Fisher L., Glasgow, R. E., </a:t>
            </a:r>
            <a:r>
              <a:rPr lang="en-US" sz="4800" kern="100" dirty="0" err="1">
                <a:effectLst/>
                <a:latin typeface="Arial" panose="020B0604020202020204" pitchFamily="34" charset="0"/>
                <a:ea typeface="Calibri" panose="020F0502020204030204" pitchFamily="34" charset="0"/>
                <a:cs typeface="Arial" panose="020B0604020202020204" pitchFamily="34" charset="0"/>
              </a:rPr>
              <a:t>Strycker</a:t>
            </a:r>
            <a:r>
              <a:rPr lang="en-US" sz="4800" kern="100" dirty="0">
                <a:effectLst/>
                <a:latin typeface="Arial" panose="020B0604020202020204" pitchFamily="34" charset="0"/>
                <a:ea typeface="Calibri" panose="020F0502020204030204" pitchFamily="34" charset="0"/>
                <a:cs typeface="Arial" panose="020B0604020202020204" pitchFamily="34" charset="0"/>
              </a:rPr>
              <a:t>, L. A., (2010). The relationship between diabetes distress and clinical depression with glycemic control among patients with type 2 diabetes. </a:t>
            </a:r>
            <a:r>
              <a:rPr lang="en-US" sz="4800" i="1" kern="100" dirty="0">
                <a:effectLst/>
                <a:latin typeface="Arial" panose="020B0604020202020204" pitchFamily="34" charset="0"/>
                <a:ea typeface="Calibri" panose="020F0502020204030204" pitchFamily="34" charset="0"/>
                <a:cs typeface="Arial" panose="020B0604020202020204" pitchFamily="34" charset="0"/>
              </a:rPr>
              <a:t>Diabetes Care</a:t>
            </a:r>
            <a:r>
              <a:rPr lang="en-US" sz="4800" kern="100" dirty="0">
                <a:effectLst/>
                <a:latin typeface="Arial" panose="020B0604020202020204" pitchFamily="34" charset="0"/>
                <a:ea typeface="Calibri" panose="020F0502020204030204" pitchFamily="34" charset="0"/>
                <a:cs typeface="Arial" panose="020B0604020202020204" pitchFamily="34" charset="0"/>
              </a:rPr>
              <a:t>; 33(5):1034–1036.</a:t>
            </a:r>
          </a:p>
          <a:p>
            <a:pPr marL="0" marR="0" algn="just">
              <a:lnSpc>
                <a:spcPct val="150000"/>
              </a:lnSpc>
              <a:spcBef>
                <a:spcPts val="0"/>
              </a:spcBef>
              <a:spcAft>
                <a:spcPts val="800"/>
              </a:spcAft>
            </a:pPr>
            <a:r>
              <a:rPr lang="en-US" sz="4800" kern="100" dirty="0" err="1">
                <a:effectLst/>
                <a:latin typeface="Arial" panose="020B0604020202020204" pitchFamily="34" charset="0"/>
                <a:ea typeface="Calibri" panose="020F0502020204030204" pitchFamily="34" charset="0"/>
                <a:cs typeface="Arial" panose="020B0604020202020204" pitchFamily="34" charset="0"/>
              </a:rPr>
              <a:t>Ghiyasvandian</a:t>
            </a:r>
            <a:r>
              <a:rPr lang="en-US" sz="4800" kern="100" dirty="0">
                <a:effectLst/>
                <a:latin typeface="Arial" panose="020B0604020202020204" pitchFamily="34" charset="0"/>
                <a:ea typeface="Calibri" panose="020F0502020204030204" pitchFamily="34" charset="0"/>
                <a:cs typeface="Arial" panose="020B0604020202020204" pitchFamily="34" charset="0"/>
              </a:rPr>
              <a:t>, S., </a:t>
            </a:r>
            <a:r>
              <a:rPr lang="en-US" sz="4800" kern="100" dirty="0" err="1">
                <a:effectLst/>
                <a:latin typeface="Arial" panose="020B0604020202020204" pitchFamily="34" charset="0"/>
                <a:ea typeface="Calibri" panose="020F0502020204030204" pitchFamily="34" charset="0"/>
                <a:cs typeface="Arial" panose="020B0604020202020204" pitchFamily="34" charset="0"/>
              </a:rPr>
              <a:t>Salimi</a:t>
            </a:r>
            <a:r>
              <a:rPr lang="en-US" sz="4800" kern="100" dirty="0">
                <a:effectLst/>
                <a:latin typeface="Arial" panose="020B0604020202020204" pitchFamily="34" charset="0"/>
                <a:ea typeface="Calibri" panose="020F0502020204030204" pitchFamily="34" charset="0"/>
                <a:cs typeface="Arial" panose="020B0604020202020204" pitchFamily="34" charset="0"/>
              </a:rPr>
              <a:t>, A., </a:t>
            </a:r>
            <a:r>
              <a:rPr lang="en-US" sz="4800" kern="100" dirty="0" err="1">
                <a:effectLst/>
                <a:latin typeface="Arial" panose="020B0604020202020204" pitchFamily="34" charset="0"/>
                <a:ea typeface="Calibri" panose="020F0502020204030204" pitchFamily="34" charset="0"/>
                <a:cs typeface="Arial" panose="020B0604020202020204" pitchFamily="34" charset="0"/>
              </a:rPr>
              <a:t>Navidhamidi</a:t>
            </a:r>
            <a:r>
              <a:rPr lang="en-US" sz="4800" kern="100" dirty="0">
                <a:effectLst/>
                <a:latin typeface="Arial" panose="020B0604020202020204" pitchFamily="34" charset="0"/>
                <a:ea typeface="Calibri" panose="020F0502020204030204" pitchFamily="34" charset="0"/>
                <a:cs typeface="Arial" panose="020B0604020202020204" pitchFamily="34" charset="0"/>
              </a:rPr>
              <a:t>, M., Ebrahimi, H., (2017). Assessing the effect of self-management education on quality of life of patients with diabetes mellitus type 2. </a:t>
            </a:r>
            <a:r>
              <a:rPr lang="en-US" sz="4800" i="1" kern="100" dirty="0">
                <a:effectLst/>
                <a:latin typeface="Arial" panose="020B0604020202020204" pitchFamily="34" charset="0"/>
                <a:ea typeface="Calibri" panose="020F0502020204030204" pitchFamily="34" charset="0"/>
                <a:cs typeface="Arial" panose="020B0604020202020204" pitchFamily="34" charset="0"/>
              </a:rPr>
              <a:t>J Knowledge Health</a:t>
            </a:r>
            <a:r>
              <a:rPr lang="en-US" sz="4800" kern="100" dirty="0">
                <a:effectLst/>
                <a:latin typeface="Arial" panose="020B0604020202020204" pitchFamily="34" charset="0"/>
                <a:ea typeface="Calibri" panose="020F0502020204030204" pitchFamily="34" charset="0"/>
                <a:cs typeface="Arial" panose="020B0604020202020204" pitchFamily="34" charset="0"/>
              </a:rPr>
              <a:t>. 12(1):50–6.</a:t>
            </a:r>
          </a:p>
          <a:p>
            <a:pPr marL="0" marR="0" algn="just">
              <a:lnSpc>
                <a:spcPct val="150000"/>
              </a:lnSpc>
              <a:spcBef>
                <a:spcPts val="0"/>
              </a:spcBef>
              <a:spcAft>
                <a:spcPts val="800"/>
              </a:spcAft>
            </a:pPr>
            <a:endParaRPr lang="en-US" sz="2000" kern="100" dirty="0">
              <a:effectLst/>
              <a:latin typeface="Arial" panose="020B0604020202020204" pitchFamily="34" charset="0"/>
              <a:ea typeface="Calibri" panose="020F0502020204030204" pitchFamily="34" charset="0"/>
              <a:cs typeface="Arial" panose="020B0604020202020204" pitchFamily="34" charset="0"/>
            </a:endParaRPr>
          </a:p>
          <a:p>
            <a:endParaRPr lang="en-US" dirty="0"/>
          </a:p>
        </p:txBody>
      </p:sp>
    </p:spTree>
    <p:extLst>
      <p:ext uri="{BB962C8B-B14F-4D97-AF65-F5344CB8AC3E}">
        <p14:creationId xmlns:p14="http://schemas.microsoft.com/office/powerpoint/2010/main" val="244462641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7A4DA6CF-1FA5-AE76-D50A-177B02BD40C4}"/>
              </a:ext>
            </a:extLst>
          </p:cNvPr>
          <p:cNvSpPr>
            <a:spLocks noGrp="1"/>
          </p:cNvSpPr>
          <p:nvPr>
            <p:ph idx="1"/>
          </p:nvPr>
        </p:nvSpPr>
        <p:spPr>
          <a:xfrm>
            <a:off x="1066800" y="391886"/>
            <a:ext cx="10058400" cy="6752491"/>
          </a:xfrm>
        </p:spPr>
        <p:txBody>
          <a:bodyPr>
            <a:noAutofit/>
          </a:bodyPr>
          <a:lstStyle/>
          <a:p>
            <a:pPr marL="0" marR="0" algn="just">
              <a:lnSpc>
                <a:spcPct val="150000"/>
              </a:lnSpc>
              <a:spcBef>
                <a:spcPts val="0"/>
              </a:spcBef>
              <a:spcAft>
                <a:spcPts val="800"/>
              </a:spcAft>
            </a:pPr>
            <a:r>
              <a:rPr lang="en-US" sz="1200" kern="100" dirty="0">
                <a:effectLst/>
                <a:latin typeface="Arial" panose="020B0604020202020204" pitchFamily="34" charset="0"/>
                <a:ea typeface="Calibri" panose="020F0502020204030204" pitchFamily="34" charset="0"/>
                <a:cs typeface="Arial" panose="020B0604020202020204" pitchFamily="34" charset="0"/>
              </a:rPr>
              <a:t>Hardy, L. R., (2022). </a:t>
            </a:r>
            <a:r>
              <a:rPr lang="en-US" sz="1200" i="1" kern="100" dirty="0">
                <a:effectLst/>
                <a:latin typeface="Arial" panose="020B0604020202020204" pitchFamily="34" charset="0"/>
                <a:ea typeface="Calibri" panose="020F0502020204030204" pitchFamily="34" charset="0"/>
                <a:cs typeface="Arial" panose="020B0604020202020204" pitchFamily="34" charset="0"/>
              </a:rPr>
              <a:t>Health Informatics - E-Book: Health Informatics.</a:t>
            </a:r>
            <a:r>
              <a:rPr lang="en-US" sz="1200" kern="100" dirty="0">
                <a:effectLst/>
                <a:latin typeface="Arial" panose="020B0604020202020204" pitchFamily="34" charset="0"/>
                <a:ea typeface="Calibri" panose="020F0502020204030204" pitchFamily="34" charset="0"/>
                <a:cs typeface="Arial" panose="020B0604020202020204" pitchFamily="34" charset="0"/>
              </a:rPr>
              <a:t> London: Elsevier Health Sciences</a:t>
            </a:r>
          </a:p>
          <a:p>
            <a:pPr marL="0" marR="0" algn="just">
              <a:lnSpc>
                <a:spcPct val="150000"/>
              </a:lnSpc>
              <a:spcBef>
                <a:spcPts val="0"/>
              </a:spcBef>
              <a:spcAft>
                <a:spcPts val="800"/>
              </a:spcAft>
            </a:pPr>
            <a:r>
              <a:rPr lang="en-US" sz="1200" kern="100" dirty="0">
                <a:effectLst/>
                <a:latin typeface="Arial" panose="020B0604020202020204" pitchFamily="34" charset="0"/>
                <a:ea typeface="Calibri" panose="020F0502020204030204" pitchFamily="34" charset="0"/>
                <a:cs typeface="Arial" panose="020B0604020202020204" pitchFamily="34" charset="0"/>
              </a:rPr>
              <a:t>He, X., Li, J., Wang, B., Yao, Q., Li, L., Song, R., Shi, X., Zhang, J-A., (2017). Diabetes self-management education reduces risk of all-cause mortality in type 2 diabetes patients: a systematic review and meta-analysis. </a:t>
            </a:r>
            <a:r>
              <a:rPr lang="en-US" sz="1200" i="1" kern="100" dirty="0">
                <a:effectLst/>
                <a:latin typeface="Arial" panose="020B0604020202020204" pitchFamily="34" charset="0"/>
                <a:ea typeface="Calibri" panose="020F0502020204030204" pitchFamily="34" charset="0"/>
                <a:cs typeface="Arial" panose="020B0604020202020204" pitchFamily="34" charset="0"/>
              </a:rPr>
              <a:t>Endocrine.</a:t>
            </a:r>
            <a:r>
              <a:rPr lang="en-US" sz="1200" kern="100" dirty="0">
                <a:effectLst/>
                <a:latin typeface="Arial" panose="020B0604020202020204" pitchFamily="34" charset="0"/>
                <a:ea typeface="Calibri" panose="020F0502020204030204" pitchFamily="34" charset="0"/>
                <a:cs typeface="Arial" panose="020B0604020202020204" pitchFamily="34" charset="0"/>
              </a:rPr>
              <a:t> 55, pages712–731 </a:t>
            </a:r>
          </a:p>
          <a:p>
            <a:pPr marL="0" marR="0" algn="just">
              <a:lnSpc>
                <a:spcPct val="150000"/>
              </a:lnSpc>
              <a:spcBef>
                <a:spcPts val="0"/>
              </a:spcBef>
              <a:spcAft>
                <a:spcPts val="800"/>
              </a:spcAft>
            </a:pPr>
            <a:r>
              <a:rPr lang="en-US" sz="1200" kern="100" dirty="0">
                <a:effectLst/>
                <a:latin typeface="Arial" panose="020B0604020202020204" pitchFamily="34" charset="0"/>
                <a:ea typeface="Calibri" panose="020F0502020204030204" pitchFamily="34" charset="0"/>
                <a:cs typeface="Arial" panose="020B0604020202020204" pitchFamily="34" charset="0"/>
              </a:rPr>
              <a:t>Karthik, R. C., Radhakrishnan, A., Vikram, A., (2020). Self-care practices among type II diabetics in rural area of Kancheepuram district. </a:t>
            </a:r>
            <a:r>
              <a:rPr lang="en-US" sz="1200" i="1" kern="100" dirty="0">
                <a:effectLst/>
                <a:latin typeface="Arial" panose="020B0604020202020204" pitchFamily="34" charset="0"/>
                <a:ea typeface="Calibri" panose="020F0502020204030204" pitchFamily="34" charset="0"/>
                <a:cs typeface="Arial" panose="020B0604020202020204" pitchFamily="34" charset="0"/>
              </a:rPr>
              <a:t>J Family Med Prim Care</a:t>
            </a:r>
            <a:r>
              <a:rPr lang="en-US" sz="1200" kern="100" dirty="0">
                <a:effectLst/>
                <a:latin typeface="Arial" panose="020B0604020202020204" pitchFamily="34" charset="0"/>
                <a:ea typeface="Calibri" panose="020F0502020204030204" pitchFamily="34" charset="0"/>
                <a:cs typeface="Arial" panose="020B0604020202020204" pitchFamily="34" charset="0"/>
              </a:rPr>
              <a:t>. 9(6): 2912–2918.</a:t>
            </a:r>
          </a:p>
          <a:p>
            <a:pPr marL="0" marR="0" algn="just">
              <a:lnSpc>
                <a:spcPct val="150000"/>
              </a:lnSpc>
              <a:spcBef>
                <a:spcPts val="0"/>
              </a:spcBef>
              <a:spcAft>
                <a:spcPts val="800"/>
              </a:spcAft>
            </a:pPr>
            <a:r>
              <a:rPr lang="en-US" sz="1200" kern="100" dirty="0" err="1">
                <a:effectLst/>
                <a:latin typeface="Arial" panose="020B0604020202020204" pitchFamily="34" charset="0"/>
                <a:ea typeface="Calibri" panose="020F0502020204030204" pitchFamily="34" charset="0"/>
                <a:cs typeface="Arial" panose="020B0604020202020204" pitchFamily="34" charset="0"/>
              </a:rPr>
              <a:t>Mannucci</a:t>
            </a:r>
            <a:r>
              <a:rPr lang="en-US" sz="1200" kern="100" dirty="0">
                <a:effectLst/>
                <a:latin typeface="Arial" panose="020B0604020202020204" pitchFamily="34" charset="0"/>
                <a:ea typeface="Calibri" panose="020F0502020204030204" pitchFamily="34" charset="0"/>
                <a:cs typeface="Arial" panose="020B0604020202020204" pitchFamily="34" charset="0"/>
              </a:rPr>
              <a:t>, E., </a:t>
            </a:r>
            <a:r>
              <a:rPr lang="en-US" sz="1200" kern="100" dirty="0" err="1">
                <a:effectLst/>
                <a:latin typeface="Arial" panose="020B0604020202020204" pitchFamily="34" charset="0"/>
                <a:ea typeface="Calibri" panose="020F0502020204030204" pitchFamily="34" charset="0"/>
                <a:cs typeface="Arial" panose="020B0604020202020204" pitchFamily="34" charset="0"/>
              </a:rPr>
              <a:t>Giaccari</a:t>
            </a:r>
            <a:r>
              <a:rPr lang="en-US" sz="1200" kern="100" dirty="0">
                <a:effectLst/>
                <a:latin typeface="Arial" panose="020B0604020202020204" pitchFamily="34" charset="0"/>
                <a:ea typeface="Calibri" panose="020F0502020204030204" pitchFamily="34" charset="0"/>
                <a:cs typeface="Arial" panose="020B0604020202020204" pitchFamily="34" charset="0"/>
              </a:rPr>
              <a:t>, A., Gallo, M., Bonifazi, A., </a:t>
            </a:r>
            <a:r>
              <a:rPr lang="en-US" sz="1200" kern="100" dirty="0" err="1">
                <a:effectLst/>
                <a:latin typeface="Arial" panose="020B0604020202020204" pitchFamily="34" charset="0"/>
                <a:ea typeface="Calibri" panose="020F0502020204030204" pitchFamily="34" charset="0"/>
                <a:cs typeface="Arial" panose="020B0604020202020204" pitchFamily="34" charset="0"/>
              </a:rPr>
              <a:t>Belén</a:t>
            </a:r>
            <a:r>
              <a:rPr lang="en-US" sz="1200" kern="100" dirty="0">
                <a:effectLst/>
                <a:latin typeface="Arial" panose="020B0604020202020204" pitchFamily="34" charset="0"/>
                <a:ea typeface="Calibri" panose="020F0502020204030204" pitchFamily="34" charset="0"/>
                <a:cs typeface="Arial" panose="020B0604020202020204" pitchFamily="34" charset="0"/>
              </a:rPr>
              <a:t>, A. D. P., </a:t>
            </a:r>
            <a:r>
              <a:rPr lang="en-US" sz="1200" kern="100" dirty="0" err="1">
                <a:effectLst/>
                <a:latin typeface="Arial" panose="020B0604020202020204" pitchFamily="34" charset="0"/>
                <a:ea typeface="Calibri" panose="020F0502020204030204" pitchFamily="34" charset="0"/>
                <a:cs typeface="Arial" panose="020B0604020202020204" pitchFamily="34" charset="0"/>
              </a:rPr>
              <a:t>Masini</a:t>
            </a:r>
            <a:r>
              <a:rPr lang="en-US" sz="1200" kern="100" dirty="0">
                <a:effectLst/>
                <a:latin typeface="Arial" panose="020B0604020202020204" pitchFamily="34" charset="0"/>
                <a:ea typeface="Calibri" panose="020F0502020204030204" pitchFamily="34" charset="0"/>
                <a:cs typeface="Arial" panose="020B0604020202020204" pitchFamily="34" charset="0"/>
              </a:rPr>
              <a:t>, M. L., Trento, M., </a:t>
            </a:r>
            <a:r>
              <a:rPr lang="en-US" sz="1200" kern="100" dirty="0" err="1">
                <a:effectLst/>
                <a:latin typeface="Arial" panose="020B0604020202020204" pitchFamily="34" charset="0"/>
                <a:ea typeface="Calibri" panose="020F0502020204030204" pitchFamily="34" charset="0"/>
                <a:cs typeface="Arial" panose="020B0604020202020204" pitchFamily="34" charset="0"/>
              </a:rPr>
              <a:t>Monami</a:t>
            </a:r>
            <a:r>
              <a:rPr lang="en-US" sz="1200" kern="100" dirty="0">
                <a:effectLst/>
                <a:latin typeface="Arial" panose="020B0604020202020204" pitchFamily="34" charset="0"/>
                <a:ea typeface="Calibri" panose="020F0502020204030204" pitchFamily="34" charset="0"/>
                <a:cs typeface="Arial" panose="020B0604020202020204" pitchFamily="34" charset="0"/>
              </a:rPr>
              <a:t>, M., (2022). Self-management in patients with type 2 diabetes: Group-based versus individual education. A systematic review with meta-analysis of randomized trails. </a:t>
            </a:r>
            <a:r>
              <a:rPr lang="en-US" sz="1200" i="1" kern="100" dirty="0" err="1">
                <a:effectLst/>
                <a:latin typeface="Arial" panose="020B0604020202020204" pitchFamily="34" charset="0"/>
                <a:ea typeface="Calibri" panose="020F0502020204030204" pitchFamily="34" charset="0"/>
                <a:cs typeface="Arial" panose="020B0604020202020204" pitchFamily="34" charset="0"/>
              </a:rPr>
              <a:t>Nutr</a:t>
            </a:r>
            <a:r>
              <a:rPr lang="en-US" sz="1200" i="1" kern="100" dirty="0">
                <a:effectLst/>
                <a:latin typeface="Arial" panose="020B0604020202020204" pitchFamily="34" charset="0"/>
                <a:ea typeface="Calibri" panose="020F0502020204030204" pitchFamily="34" charset="0"/>
                <a:cs typeface="Arial" panose="020B0604020202020204" pitchFamily="34" charset="0"/>
              </a:rPr>
              <a:t> </a:t>
            </a:r>
            <a:r>
              <a:rPr lang="en-US" sz="1200" i="1" kern="100" dirty="0" err="1">
                <a:effectLst/>
                <a:latin typeface="Arial" panose="020B0604020202020204" pitchFamily="34" charset="0"/>
                <a:ea typeface="Calibri" panose="020F0502020204030204" pitchFamily="34" charset="0"/>
                <a:cs typeface="Arial" panose="020B0604020202020204" pitchFamily="34" charset="0"/>
              </a:rPr>
              <a:t>Metab</a:t>
            </a:r>
            <a:r>
              <a:rPr lang="en-US" sz="1200" i="1" kern="100" dirty="0">
                <a:effectLst/>
                <a:latin typeface="Arial" panose="020B0604020202020204" pitchFamily="34" charset="0"/>
                <a:ea typeface="Calibri" panose="020F0502020204030204" pitchFamily="34" charset="0"/>
                <a:cs typeface="Arial" panose="020B0604020202020204" pitchFamily="34" charset="0"/>
              </a:rPr>
              <a:t> Cardiovasc Dis. </a:t>
            </a:r>
            <a:r>
              <a:rPr lang="en-US" sz="1200" kern="100" dirty="0">
                <a:effectLst/>
                <a:latin typeface="Arial" panose="020B0604020202020204" pitchFamily="34" charset="0"/>
                <a:ea typeface="Calibri" panose="020F0502020204030204" pitchFamily="34" charset="0"/>
                <a:cs typeface="Arial" panose="020B0604020202020204" pitchFamily="34" charset="0"/>
              </a:rPr>
              <a:t>32(2):330-336. </a:t>
            </a:r>
            <a:r>
              <a:rPr lang="en-US" sz="1200" kern="100" dirty="0" err="1">
                <a:effectLst/>
                <a:latin typeface="Arial" panose="020B0604020202020204" pitchFamily="34" charset="0"/>
                <a:ea typeface="Calibri" panose="020F0502020204030204" pitchFamily="34" charset="0"/>
                <a:cs typeface="Arial" panose="020B0604020202020204" pitchFamily="34" charset="0"/>
              </a:rPr>
              <a:t>doi</a:t>
            </a:r>
            <a:r>
              <a:rPr lang="en-US" sz="1200" kern="100" dirty="0">
                <a:effectLst/>
                <a:latin typeface="Arial" panose="020B0604020202020204" pitchFamily="34" charset="0"/>
                <a:ea typeface="Calibri" panose="020F0502020204030204" pitchFamily="34" charset="0"/>
                <a:cs typeface="Arial" panose="020B0604020202020204" pitchFamily="34" charset="0"/>
              </a:rPr>
              <a:t>: 10.1016/j.numecd.2021.10.005. </a:t>
            </a:r>
            <a:r>
              <a:rPr lang="en-US" sz="1200" kern="100" dirty="0" err="1">
                <a:effectLst/>
                <a:latin typeface="Arial" panose="020B0604020202020204" pitchFamily="34" charset="0"/>
                <a:ea typeface="Calibri" panose="020F0502020204030204" pitchFamily="34" charset="0"/>
                <a:cs typeface="Arial" panose="020B0604020202020204" pitchFamily="34" charset="0"/>
              </a:rPr>
              <a:t>Epub</a:t>
            </a:r>
            <a:r>
              <a:rPr lang="en-US" sz="1200" kern="100" dirty="0">
                <a:effectLst/>
                <a:latin typeface="Arial" panose="020B0604020202020204" pitchFamily="34" charset="0"/>
                <a:ea typeface="Calibri" panose="020F0502020204030204" pitchFamily="34" charset="0"/>
                <a:cs typeface="Arial" panose="020B0604020202020204" pitchFamily="34" charset="0"/>
              </a:rPr>
              <a:t> 2021 Oct 14.</a:t>
            </a:r>
          </a:p>
          <a:p>
            <a:pPr marL="0" marR="0" algn="just">
              <a:lnSpc>
                <a:spcPct val="150000"/>
              </a:lnSpc>
              <a:spcBef>
                <a:spcPts val="0"/>
              </a:spcBef>
              <a:spcAft>
                <a:spcPts val="800"/>
              </a:spcAft>
            </a:pPr>
            <a:r>
              <a:rPr lang="en-US" sz="1200" kern="100" dirty="0">
                <a:effectLst/>
                <a:latin typeface="Arial" panose="020B0604020202020204" pitchFamily="34" charset="0"/>
                <a:ea typeface="Calibri" panose="020F0502020204030204" pitchFamily="34" charset="0"/>
                <a:cs typeface="Arial" panose="020B0604020202020204" pitchFamily="34" charset="0"/>
              </a:rPr>
              <a:t>Mikhael, E. M., Mohamed, </a:t>
            </a:r>
            <a:r>
              <a:rPr lang="en-US" sz="1200" kern="100" dirty="0" err="1">
                <a:effectLst/>
                <a:latin typeface="Arial" panose="020B0604020202020204" pitchFamily="34" charset="0"/>
                <a:ea typeface="Calibri" panose="020F0502020204030204" pitchFamily="34" charset="0"/>
                <a:cs typeface="Arial" panose="020B0604020202020204" pitchFamily="34" charset="0"/>
              </a:rPr>
              <a:t>Hassali</a:t>
            </a:r>
            <a:r>
              <a:rPr lang="en-US" sz="1200" kern="100" dirty="0">
                <a:effectLst/>
                <a:latin typeface="Arial" panose="020B0604020202020204" pitchFamily="34" charset="0"/>
                <a:ea typeface="Calibri" panose="020F0502020204030204" pitchFamily="34" charset="0"/>
                <a:cs typeface="Arial" panose="020B0604020202020204" pitchFamily="34" charset="0"/>
              </a:rPr>
              <a:t>, A., Hussain, S. A., Shawky, N., (2018). Self-management knowledge and practice of type 2 diabetes mellitus patients in Baghdad, Iraq: a qualitative study. </a:t>
            </a:r>
            <a:r>
              <a:rPr lang="en-US" sz="1200" i="1" kern="100" dirty="0">
                <a:effectLst/>
                <a:latin typeface="Arial" panose="020B0604020202020204" pitchFamily="34" charset="0"/>
                <a:ea typeface="Calibri" panose="020F0502020204030204" pitchFamily="34" charset="0"/>
                <a:cs typeface="Arial" panose="020B0604020202020204" pitchFamily="34" charset="0"/>
              </a:rPr>
              <a:t>Diabetes </a:t>
            </a:r>
            <a:r>
              <a:rPr lang="en-US" sz="1200" i="1" kern="100" dirty="0" err="1">
                <a:effectLst/>
                <a:latin typeface="Arial" panose="020B0604020202020204" pitchFamily="34" charset="0"/>
                <a:ea typeface="Calibri" panose="020F0502020204030204" pitchFamily="34" charset="0"/>
                <a:cs typeface="Arial" panose="020B0604020202020204" pitchFamily="34" charset="0"/>
              </a:rPr>
              <a:t>Metab</a:t>
            </a:r>
            <a:r>
              <a:rPr lang="en-US" sz="1200" i="1" kern="100" dirty="0">
                <a:effectLst/>
                <a:latin typeface="Arial" panose="020B0604020202020204" pitchFamily="34" charset="0"/>
                <a:ea typeface="Calibri" panose="020F0502020204030204" pitchFamily="34" charset="0"/>
                <a:cs typeface="Arial" panose="020B0604020202020204" pitchFamily="34" charset="0"/>
              </a:rPr>
              <a:t> </a:t>
            </a:r>
            <a:r>
              <a:rPr lang="en-US" sz="1200" i="1" kern="100" dirty="0" err="1">
                <a:effectLst/>
                <a:latin typeface="Arial" panose="020B0604020202020204" pitchFamily="34" charset="0"/>
                <a:ea typeface="Calibri" panose="020F0502020204030204" pitchFamily="34" charset="0"/>
                <a:cs typeface="Arial" panose="020B0604020202020204" pitchFamily="34" charset="0"/>
              </a:rPr>
              <a:t>Syndr</a:t>
            </a:r>
            <a:r>
              <a:rPr lang="en-US" sz="1200" i="1" kern="100" dirty="0">
                <a:effectLst/>
                <a:latin typeface="Arial" panose="020B0604020202020204" pitchFamily="34" charset="0"/>
                <a:ea typeface="Calibri" panose="020F0502020204030204" pitchFamily="34" charset="0"/>
                <a:cs typeface="Arial" panose="020B0604020202020204" pitchFamily="34" charset="0"/>
              </a:rPr>
              <a:t> </a:t>
            </a:r>
            <a:r>
              <a:rPr lang="en-US" sz="1200" i="1" kern="100" dirty="0" err="1">
                <a:effectLst/>
                <a:latin typeface="Arial" panose="020B0604020202020204" pitchFamily="34" charset="0"/>
                <a:ea typeface="Calibri" panose="020F0502020204030204" pitchFamily="34" charset="0"/>
                <a:cs typeface="Arial" panose="020B0604020202020204" pitchFamily="34" charset="0"/>
              </a:rPr>
              <a:t>Obes</a:t>
            </a:r>
            <a:r>
              <a:rPr lang="en-US" sz="1200" i="1" kern="100" dirty="0">
                <a:effectLst/>
                <a:latin typeface="Arial" panose="020B0604020202020204" pitchFamily="34" charset="0"/>
                <a:ea typeface="Calibri" panose="020F0502020204030204" pitchFamily="34" charset="0"/>
                <a:cs typeface="Arial" panose="020B0604020202020204" pitchFamily="34" charset="0"/>
              </a:rPr>
              <a:t>.</a:t>
            </a:r>
            <a:r>
              <a:rPr lang="en-US" sz="1200" kern="100" dirty="0">
                <a:effectLst/>
                <a:latin typeface="Arial" panose="020B0604020202020204" pitchFamily="34" charset="0"/>
                <a:ea typeface="Calibri" panose="020F0502020204030204" pitchFamily="34" charset="0"/>
                <a:cs typeface="Arial" panose="020B0604020202020204" pitchFamily="34" charset="0"/>
              </a:rPr>
              <a:t> 12:1-17. </a:t>
            </a:r>
            <a:r>
              <a:rPr lang="en-US" sz="1200" kern="100" dirty="0" err="1">
                <a:effectLst/>
                <a:latin typeface="Arial" panose="020B0604020202020204" pitchFamily="34" charset="0"/>
                <a:ea typeface="Calibri" panose="020F0502020204030204" pitchFamily="34" charset="0"/>
                <a:cs typeface="Arial" panose="020B0604020202020204" pitchFamily="34" charset="0"/>
              </a:rPr>
              <a:t>doi</a:t>
            </a:r>
            <a:r>
              <a:rPr lang="en-US" sz="1200" kern="100" dirty="0">
                <a:effectLst/>
                <a:latin typeface="Arial" panose="020B0604020202020204" pitchFamily="34" charset="0"/>
                <a:ea typeface="Calibri" panose="020F0502020204030204" pitchFamily="34" charset="0"/>
                <a:cs typeface="Arial" panose="020B0604020202020204" pitchFamily="34" charset="0"/>
              </a:rPr>
              <a:t>: 10.2147/DMSO.S183776. </a:t>
            </a:r>
            <a:r>
              <a:rPr lang="en-US" sz="1200" kern="100" dirty="0" err="1">
                <a:effectLst/>
                <a:latin typeface="Arial" panose="020B0604020202020204" pitchFamily="34" charset="0"/>
                <a:ea typeface="Calibri" panose="020F0502020204030204" pitchFamily="34" charset="0"/>
                <a:cs typeface="Arial" panose="020B0604020202020204" pitchFamily="34" charset="0"/>
              </a:rPr>
              <a:t>eCollection</a:t>
            </a:r>
            <a:r>
              <a:rPr lang="en-US" sz="1200" kern="100" dirty="0">
                <a:effectLst/>
                <a:latin typeface="Arial" panose="020B0604020202020204" pitchFamily="34" charset="0"/>
                <a:ea typeface="Calibri" panose="020F0502020204030204" pitchFamily="34" charset="0"/>
                <a:cs typeface="Arial" panose="020B0604020202020204" pitchFamily="34" charset="0"/>
              </a:rPr>
              <a:t> 2019.</a:t>
            </a:r>
          </a:p>
          <a:p>
            <a:pPr marL="0" marR="0" algn="just">
              <a:lnSpc>
                <a:spcPct val="150000"/>
              </a:lnSpc>
              <a:spcBef>
                <a:spcPts val="0"/>
              </a:spcBef>
              <a:spcAft>
                <a:spcPts val="800"/>
              </a:spcAft>
            </a:pPr>
            <a:r>
              <a:rPr lang="en-US" sz="1200" kern="100" dirty="0">
                <a:effectLst/>
                <a:latin typeface="Arial" panose="020B0604020202020204" pitchFamily="34" charset="0"/>
                <a:ea typeface="Calibri" panose="020F0502020204030204" pitchFamily="34" charset="0"/>
                <a:cs typeface="Arial" panose="020B0604020202020204" pitchFamily="34" charset="0"/>
              </a:rPr>
              <a:t>Mora, S., Lee, I. M., </a:t>
            </a:r>
            <a:r>
              <a:rPr lang="en-US" sz="1200" kern="100" dirty="0" err="1">
                <a:effectLst/>
                <a:latin typeface="Arial" panose="020B0604020202020204" pitchFamily="34" charset="0"/>
                <a:ea typeface="Calibri" panose="020F0502020204030204" pitchFamily="34" charset="0"/>
                <a:cs typeface="Arial" panose="020B0604020202020204" pitchFamily="34" charset="0"/>
              </a:rPr>
              <a:t>Buring</a:t>
            </a:r>
            <a:r>
              <a:rPr lang="en-US" sz="1200" kern="100" dirty="0">
                <a:effectLst/>
                <a:latin typeface="Arial" panose="020B0604020202020204" pitchFamily="34" charset="0"/>
                <a:ea typeface="Calibri" panose="020F0502020204030204" pitchFamily="34" charset="0"/>
                <a:cs typeface="Arial" panose="020B0604020202020204" pitchFamily="34" charset="0"/>
              </a:rPr>
              <a:t>, J. E., </a:t>
            </a:r>
            <a:r>
              <a:rPr lang="en-US" sz="1200" kern="100" dirty="0" err="1">
                <a:effectLst/>
                <a:latin typeface="Arial" panose="020B0604020202020204" pitchFamily="34" charset="0"/>
                <a:ea typeface="Calibri" panose="020F0502020204030204" pitchFamily="34" charset="0"/>
                <a:cs typeface="Arial" panose="020B0604020202020204" pitchFamily="34" charset="0"/>
              </a:rPr>
              <a:t>Ridker</a:t>
            </a:r>
            <a:r>
              <a:rPr lang="en-US" sz="1200" kern="100" dirty="0">
                <a:effectLst/>
                <a:latin typeface="Arial" panose="020B0604020202020204" pitchFamily="34" charset="0"/>
                <a:ea typeface="Calibri" panose="020F0502020204030204" pitchFamily="34" charset="0"/>
                <a:cs typeface="Arial" panose="020B0604020202020204" pitchFamily="34" charset="0"/>
              </a:rPr>
              <a:t>, P. M., (2006). Association of physical activity and body mass index with novel and traditional cardiovascular biomarkers in women. JAMA; 295(12):1412–1419.</a:t>
            </a:r>
          </a:p>
          <a:p>
            <a:pPr marL="0" marR="0" algn="just">
              <a:lnSpc>
                <a:spcPct val="150000"/>
              </a:lnSpc>
              <a:spcBef>
                <a:spcPts val="0"/>
              </a:spcBef>
              <a:spcAft>
                <a:spcPts val="800"/>
              </a:spcAft>
            </a:pPr>
            <a:r>
              <a:rPr lang="en-US" sz="1200" kern="100" dirty="0">
                <a:effectLst/>
                <a:latin typeface="Arial" panose="020B0604020202020204" pitchFamily="34" charset="0"/>
                <a:ea typeface="Calibri" panose="020F0502020204030204" pitchFamily="34" charset="0"/>
                <a:cs typeface="Arial" panose="020B0604020202020204" pitchFamily="34" charset="0"/>
              </a:rPr>
              <a:t>Nam, S., </a:t>
            </a:r>
            <a:r>
              <a:rPr lang="en-US" sz="1200" kern="100" dirty="0" err="1">
                <a:effectLst/>
                <a:latin typeface="Arial" panose="020B0604020202020204" pitchFamily="34" charset="0"/>
                <a:ea typeface="Calibri" panose="020F0502020204030204" pitchFamily="34" charset="0"/>
                <a:cs typeface="Arial" panose="020B0604020202020204" pitchFamily="34" charset="0"/>
              </a:rPr>
              <a:t>Chesla</a:t>
            </a:r>
            <a:r>
              <a:rPr lang="en-US" sz="1200" kern="100" dirty="0">
                <a:effectLst/>
                <a:latin typeface="Arial" panose="020B0604020202020204" pitchFamily="34" charset="0"/>
                <a:ea typeface="Calibri" panose="020F0502020204030204" pitchFamily="34" charset="0"/>
                <a:cs typeface="Arial" panose="020B0604020202020204" pitchFamily="34" charset="0"/>
              </a:rPr>
              <a:t>, C., Stotts, N, A., Kroon, L., Janson, S, L., (2011). Barriers to diabetes management: patient and provider factors. Diabetes Res Clin </a:t>
            </a:r>
            <a:r>
              <a:rPr lang="en-US" sz="1200" kern="100" dirty="0" err="1">
                <a:effectLst/>
                <a:latin typeface="Arial" panose="020B0604020202020204" pitchFamily="34" charset="0"/>
                <a:ea typeface="Calibri" panose="020F0502020204030204" pitchFamily="34" charset="0"/>
                <a:cs typeface="Arial" panose="020B0604020202020204" pitchFamily="34" charset="0"/>
              </a:rPr>
              <a:t>Pract</a:t>
            </a:r>
            <a:r>
              <a:rPr lang="en-US" sz="1200" kern="100" dirty="0">
                <a:effectLst/>
                <a:latin typeface="Arial" panose="020B0604020202020204" pitchFamily="34" charset="0"/>
                <a:ea typeface="Calibri" panose="020F0502020204030204" pitchFamily="34" charset="0"/>
                <a:cs typeface="Arial" panose="020B0604020202020204" pitchFamily="34" charset="0"/>
              </a:rPr>
              <a:t>. 2011;93(1):1–9.</a:t>
            </a:r>
          </a:p>
          <a:p>
            <a:pPr marL="0" marR="0" algn="just">
              <a:lnSpc>
                <a:spcPct val="150000"/>
              </a:lnSpc>
              <a:spcBef>
                <a:spcPts val="0"/>
              </a:spcBef>
              <a:spcAft>
                <a:spcPts val="800"/>
              </a:spcAft>
            </a:pPr>
            <a:r>
              <a:rPr lang="en-US" sz="1200" kern="100" dirty="0">
                <a:effectLst/>
                <a:latin typeface="Arial" panose="020B0604020202020204" pitchFamily="34" charset="0"/>
                <a:ea typeface="Calibri" panose="020F0502020204030204" pitchFamily="34" charset="0"/>
                <a:cs typeface="Arial" panose="020B0604020202020204" pitchFamily="34" charset="0"/>
              </a:rPr>
              <a:t>Polonsky, W. H., Fisher, L., </a:t>
            </a:r>
            <a:r>
              <a:rPr lang="en-US" sz="1200" kern="100" dirty="0" err="1">
                <a:effectLst/>
                <a:latin typeface="Arial" panose="020B0604020202020204" pitchFamily="34" charset="0"/>
                <a:ea typeface="Calibri" panose="020F0502020204030204" pitchFamily="34" charset="0"/>
                <a:cs typeface="Arial" panose="020B0604020202020204" pitchFamily="34" charset="0"/>
              </a:rPr>
              <a:t>Earles</a:t>
            </a:r>
            <a:r>
              <a:rPr lang="en-US" sz="1200" kern="100" dirty="0">
                <a:effectLst/>
                <a:latin typeface="Arial" panose="020B0604020202020204" pitchFamily="34" charset="0"/>
                <a:ea typeface="Calibri" panose="020F0502020204030204" pitchFamily="34" charset="0"/>
                <a:cs typeface="Arial" panose="020B0604020202020204" pitchFamily="34" charset="0"/>
              </a:rPr>
              <a:t>, J., </a:t>
            </a:r>
            <a:r>
              <a:rPr lang="en-US" sz="1200" kern="100" dirty="0" err="1">
                <a:effectLst/>
                <a:latin typeface="Arial" panose="020B0604020202020204" pitchFamily="34" charset="0"/>
                <a:ea typeface="Calibri" panose="020F0502020204030204" pitchFamily="34" charset="0"/>
                <a:cs typeface="Arial" panose="020B0604020202020204" pitchFamily="34" charset="0"/>
              </a:rPr>
              <a:t>Dudl</a:t>
            </a:r>
            <a:r>
              <a:rPr lang="en-US" sz="1200" kern="100" dirty="0">
                <a:effectLst/>
                <a:latin typeface="Arial" panose="020B0604020202020204" pitchFamily="34" charset="0"/>
                <a:ea typeface="Calibri" panose="020F0502020204030204" pitchFamily="34" charset="0"/>
                <a:cs typeface="Arial" panose="020B0604020202020204" pitchFamily="34" charset="0"/>
              </a:rPr>
              <a:t>, J., </a:t>
            </a:r>
            <a:r>
              <a:rPr lang="en-US" sz="1200" kern="100" dirty="0" err="1">
                <a:effectLst/>
                <a:latin typeface="Arial" panose="020B0604020202020204" pitchFamily="34" charset="0"/>
                <a:ea typeface="Calibri" panose="020F0502020204030204" pitchFamily="34" charset="0"/>
                <a:cs typeface="Arial" panose="020B0604020202020204" pitchFamily="34" charset="0"/>
              </a:rPr>
              <a:t>Dudl</a:t>
            </a:r>
            <a:r>
              <a:rPr lang="en-US" sz="1200" kern="100" dirty="0">
                <a:effectLst/>
                <a:latin typeface="Arial" panose="020B0604020202020204" pitchFamily="34" charset="0"/>
                <a:ea typeface="Calibri" panose="020F0502020204030204" pitchFamily="34" charset="0"/>
                <a:cs typeface="Arial" panose="020B0604020202020204" pitchFamily="34" charset="0"/>
              </a:rPr>
              <a:t>, R. J., Lees, J., Mullan, J., Jackson, R. A,. (2005). Assessing psychosocial distress in diabetes. </a:t>
            </a:r>
            <a:r>
              <a:rPr lang="en-US" sz="1200" i="1" kern="100" dirty="0">
                <a:effectLst/>
                <a:latin typeface="Arial" panose="020B0604020202020204" pitchFamily="34" charset="0"/>
                <a:ea typeface="Calibri" panose="020F0502020204030204" pitchFamily="34" charset="0"/>
                <a:cs typeface="Arial" panose="020B0604020202020204" pitchFamily="34" charset="0"/>
              </a:rPr>
              <a:t>Diabetes Care.</a:t>
            </a:r>
            <a:r>
              <a:rPr lang="en-US" sz="1200" kern="100" dirty="0">
                <a:effectLst/>
                <a:latin typeface="Arial" panose="020B0604020202020204" pitchFamily="34" charset="0"/>
                <a:ea typeface="Calibri" panose="020F0502020204030204" pitchFamily="34" charset="0"/>
                <a:cs typeface="Arial" panose="020B0604020202020204" pitchFamily="34" charset="0"/>
              </a:rPr>
              <a:t> 28(3):626–631.</a:t>
            </a:r>
          </a:p>
          <a:p>
            <a:pPr marL="0" marR="0" algn="just">
              <a:lnSpc>
                <a:spcPct val="150000"/>
              </a:lnSpc>
              <a:spcBef>
                <a:spcPts val="0"/>
              </a:spcBef>
              <a:spcAft>
                <a:spcPts val="800"/>
              </a:spcAft>
            </a:pPr>
            <a:r>
              <a:rPr lang="en-US" sz="1200" kern="100" dirty="0" err="1">
                <a:effectLst/>
                <a:latin typeface="Arial" panose="020B0604020202020204" pitchFamily="34" charset="0"/>
                <a:ea typeface="Calibri" panose="020F0502020204030204" pitchFamily="34" charset="0"/>
                <a:cs typeface="Arial" panose="020B0604020202020204" pitchFamily="34" charset="0"/>
              </a:rPr>
              <a:t>Pozgar</a:t>
            </a:r>
            <a:r>
              <a:rPr lang="en-US" sz="1200" kern="100" dirty="0">
                <a:effectLst/>
                <a:latin typeface="Arial" panose="020B0604020202020204" pitchFamily="34" charset="0"/>
                <a:ea typeface="Calibri" panose="020F0502020204030204" pitchFamily="34" charset="0"/>
                <a:cs typeface="Arial" panose="020B0604020202020204" pitchFamily="34" charset="0"/>
              </a:rPr>
              <a:t>, G. D., (2016). </a:t>
            </a:r>
            <a:r>
              <a:rPr lang="en-US" sz="1200" i="1" kern="100" dirty="0">
                <a:effectLst/>
                <a:latin typeface="Arial" panose="020B0604020202020204" pitchFamily="34" charset="0"/>
                <a:ea typeface="Calibri" panose="020F0502020204030204" pitchFamily="34" charset="0"/>
                <a:cs typeface="Arial" panose="020B0604020202020204" pitchFamily="34" charset="0"/>
              </a:rPr>
              <a:t>Legal and Ethical Issues for Health Professionals</a:t>
            </a:r>
            <a:r>
              <a:rPr lang="en-US" sz="1200" kern="100" dirty="0">
                <a:effectLst/>
                <a:latin typeface="Arial" panose="020B0604020202020204" pitchFamily="34" charset="0"/>
                <a:ea typeface="Calibri" panose="020F0502020204030204" pitchFamily="34" charset="0"/>
                <a:cs typeface="Arial" panose="020B0604020202020204" pitchFamily="34" charset="0"/>
              </a:rPr>
              <a:t>, London: Jones &amp; Bartlett Learning</a:t>
            </a:r>
          </a:p>
          <a:p>
            <a:pPr marL="0" marR="0" algn="just">
              <a:lnSpc>
                <a:spcPct val="150000"/>
              </a:lnSpc>
              <a:spcBef>
                <a:spcPts val="0"/>
              </a:spcBef>
              <a:spcAft>
                <a:spcPts val="800"/>
              </a:spcAft>
            </a:pPr>
            <a:r>
              <a:rPr lang="en-US" sz="1200" kern="100" dirty="0">
                <a:effectLst/>
                <a:latin typeface="Arial" panose="020B0604020202020204" pitchFamily="34" charset="0"/>
                <a:ea typeface="Calibri" panose="020F0502020204030204" pitchFamily="34" charset="0"/>
                <a:cs typeface="Arial" panose="020B0604020202020204" pitchFamily="34" charset="0"/>
              </a:rPr>
              <a:t>Saleh, A., </a:t>
            </a:r>
            <a:r>
              <a:rPr lang="en-US" sz="1200" kern="100" dirty="0" err="1">
                <a:effectLst/>
                <a:latin typeface="Arial" panose="020B0604020202020204" pitchFamily="34" charset="0"/>
                <a:ea typeface="Calibri" panose="020F0502020204030204" pitchFamily="34" charset="0"/>
                <a:cs typeface="Arial" panose="020B0604020202020204" pitchFamily="34" charset="0"/>
              </a:rPr>
              <a:t>Wirda</a:t>
            </a:r>
            <a:r>
              <a:rPr lang="en-US" sz="1200" kern="100" dirty="0">
                <a:effectLst/>
                <a:latin typeface="Arial" panose="020B0604020202020204" pitchFamily="34" charset="0"/>
                <a:ea typeface="Calibri" panose="020F0502020204030204" pitchFamily="34" charset="0"/>
                <a:cs typeface="Arial" panose="020B0604020202020204" pitchFamily="34" charset="0"/>
              </a:rPr>
              <a:t>, W., </a:t>
            </a:r>
            <a:r>
              <a:rPr lang="en-US" sz="1200" kern="100" dirty="0" err="1">
                <a:effectLst/>
                <a:latin typeface="Arial" panose="020B0604020202020204" pitchFamily="34" charset="0"/>
                <a:ea typeface="Calibri" panose="020F0502020204030204" pitchFamily="34" charset="0"/>
                <a:cs typeface="Arial" panose="020B0604020202020204" pitchFamily="34" charset="0"/>
              </a:rPr>
              <a:t>Irwan</a:t>
            </a:r>
            <a:r>
              <a:rPr lang="en-US" sz="1200" kern="100" dirty="0">
                <a:effectLst/>
                <a:latin typeface="Arial" panose="020B0604020202020204" pitchFamily="34" charset="0"/>
                <a:ea typeface="Calibri" panose="020F0502020204030204" pitchFamily="34" charset="0"/>
                <a:cs typeface="Arial" panose="020B0604020202020204" pitchFamily="34" charset="0"/>
              </a:rPr>
              <a:t>, A. M., Latif, A. I., (2021). The relationships among self-efficacy, health literacy, self-care and glycemic control in older people with type 2 diabetes mellitus.</a:t>
            </a:r>
            <a:r>
              <a:rPr lang="en-US" sz="1200" i="1" kern="100" dirty="0">
                <a:effectLst/>
                <a:latin typeface="Arial" panose="020B0604020202020204" pitchFamily="34" charset="0"/>
                <a:ea typeface="Calibri" panose="020F0502020204030204" pitchFamily="34" charset="0"/>
                <a:cs typeface="Arial" panose="020B0604020202020204" pitchFamily="34" charset="0"/>
              </a:rPr>
              <a:t> Working with Older People</a:t>
            </a:r>
            <a:r>
              <a:rPr lang="en-US" sz="1200" kern="100" dirty="0">
                <a:effectLst/>
                <a:latin typeface="Arial" panose="020B0604020202020204" pitchFamily="34" charset="0"/>
                <a:ea typeface="Calibri" panose="020F0502020204030204" pitchFamily="34" charset="0"/>
                <a:cs typeface="Arial" panose="020B0604020202020204" pitchFamily="34" charset="0"/>
              </a:rPr>
              <a:t>, Vol. 25 No. 2, pp. 164-169.</a:t>
            </a:r>
          </a:p>
          <a:p>
            <a:pPr marL="0" marR="0" algn="just">
              <a:lnSpc>
                <a:spcPct val="150000"/>
              </a:lnSpc>
              <a:spcBef>
                <a:spcPts val="0"/>
              </a:spcBef>
              <a:spcAft>
                <a:spcPts val="800"/>
              </a:spcAft>
            </a:pPr>
            <a:r>
              <a:rPr lang="en-US" sz="1200" kern="100" dirty="0">
                <a:effectLst/>
                <a:latin typeface="Arial" panose="020B0604020202020204" pitchFamily="34" charset="0"/>
                <a:ea typeface="Calibri" panose="020F0502020204030204" pitchFamily="34" charset="0"/>
                <a:cs typeface="Arial" panose="020B0604020202020204" pitchFamily="34" charset="0"/>
              </a:rPr>
              <a:t>Segal, M. T., Demos, V., (2016). </a:t>
            </a:r>
            <a:r>
              <a:rPr lang="en-US" sz="1200" i="1" kern="100" dirty="0">
                <a:effectLst/>
                <a:latin typeface="Arial" panose="020B0604020202020204" pitchFamily="34" charset="0"/>
                <a:ea typeface="Calibri" panose="020F0502020204030204" pitchFamily="34" charset="0"/>
                <a:cs typeface="Arial" panose="020B0604020202020204" pitchFamily="34" charset="0"/>
              </a:rPr>
              <a:t>Gender and Food: From Production to Consumption and After.</a:t>
            </a:r>
            <a:r>
              <a:rPr lang="en-US" sz="1200" kern="100" dirty="0">
                <a:effectLst/>
                <a:latin typeface="Arial" panose="020B0604020202020204" pitchFamily="34" charset="0"/>
                <a:ea typeface="Calibri" panose="020F0502020204030204" pitchFamily="34" charset="0"/>
                <a:cs typeface="Arial" panose="020B0604020202020204" pitchFamily="34" charset="0"/>
              </a:rPr>
              <a:t> London: Emerald Group Publishing</a:t>
            </a:r>
          </a:p>
          <a:p>
            <a:pPr marL="0" marR="0" algn="just">
              <a:lnSpc>
                <a:spcPct val="150000"/>
              </a:lnSpc>
              <a:spcBef>
                <a:spcPts val="0"/>
              </a:spcBef>
              <a:spcAft>
                <a:spcPts val="800"/>
              </a:spcAft>
            </a:pPr>
            <a:endParaRPr lang="en-US" sz="1200" kern="100" dirty="0">
              <a:effectLst/>
              <a:latin typeface="Arial" panose="020B0604020202020204" pitchFamily="34" charset="0"/>
              <a:ea typeface="Calibri" panose="020F0502020204030204" pitchFamily="34" charset="0"/>
              <a:cs typeface="Arial" panose="020B0604020202020204" pitchFamily="34" charset="0"/>
            </a:endParaRPr>
          </a:p>
          <a:p>
            <a:pPr marL="0" marR="0" algn="just">
              <a:lnSpc>
                <a:spcPct val="150000"/>
              </a:lnSpc>
              <a:spcBef>
                <a:spcPts val="0"/>
              </a:spcBef>
              <a:spcAft>
                <a:spcPts val="800"/>
              </a:spcAft>
            </a:pPr>
            <a:endParaRPr lang="en-US" sz="1000" kern="100" dirty="0">
              <a:effectLst/>
              <a:latin typeface="Arial" panose="020B0604020202020204" pitchFamily="34" charset="0"/>
              <a:ea typeface="Calibri" panose="020F0502020204030204" pitchFamily="34" charset="0"/>
              <a:cs typeface="Times New Roman" panose="02020603050405020304" pitchFamily="18" charset="0"/>
            </a:endParaRPr>
          </a:p>
          <a:p>
            <a:pPr marL="0" indent="0" algn="just">
              <a:lnSpc>
                <a:spcPct val="150000"/>
              </a:lnSpc>
              <a:spcBef>
                <a:spcPts val="0"/>
              </a:spcBef>
              <a:spcAft>
                <a:spcPts val="800"/>
              </a:spcAft>
              <a:buNone/>
            </a:pPr>
            <a:endParaRPr lang="en-US" sz="1000" dirty="0"/>
          </a:p>
          <a:p>
            <a:pPr marL="0" algn="just">
              <a:lnSpc>
                <a:spcPct val="150000"/>
              </a:lnSpc>
              <a:spcBef>
                <a:spcPts val="0"/>
              </a:spcBef>
              <a:spcAft>
                <a:spcPts val="800"/>
              </a:spcAft>
            </a:pPr>
            <a:endParaRPr lang="en-US" sz="1800" dirty="0"/>
          </a:p>
          <a:p>
            <a:pPr marL="0" indent="0" algn="just">
              <a:lnSpc>
                <a:spcPct val="150000"/>
              </a:lnSpc>
              <a:spcBef>
                <a:spcPts val="0"/>
              </a:spcBef>
              <a:spcAft>
                <a:spcPts val="800"/>
              </a:spcAft>
              <a:buNone/>
            </a:pPr>
            <a:endParaRPr lang="en-US" sz="1400" dirty="0"/>
          </a:p>
          <a:p>
            <a:pPr marL="0" algn="just">
              <a:lnSpc>
                <a:spcPct val="150000"/>
              </a:lnSpc>
              <a:spcBef>
                <a:spcPts val="0"/>
              </a:spcBef>
              <a:spcAft>
                <a:spcPts val="800"/>
              </a:spcAft>
            </a:pPr>
            <a:endParaRPr lang="en-US" sz="1100" dirty="0"/>
          </a:p>
          <a:p>
            <a:pPr marL="0" marR="0" algn="just">
              <a:lnSpc>
                <a:spcPct val="150000"/>
              </a:lnSpc>
              <a:spcBef>
                <a:spcPts val="0"/>
              </a:spcBef>
              <a:spcAft>
                <a:spcPts val="800"/>
              </a:spcAft>
            </a:pPr>
            <a:endParaRPr lang="en-US" sz="1000" kern="1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sz="1000" dirty="0"/>
          </a:p>
        </p:txBody>
      </p:sp>
    </p:spTree>
    <p:extLst>
      <p:ext uri="{BB962C8B-B14F-4D97-AF65-F5344CB8AC3E}">
        <p14:creationId xmlns:p14="http://schemas.microsoft.com/office/powerpoint/2010/main" val="136390564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617818E3-2B12-99FC-576D-23D3812D39C3}"/>
              </a:ext>
            </a:extLst>
          </p:cNvPr>
          <p:cNvSpPr>
            <a:spLocks noGrp="1"/>
          </p:cNvSpPr>
          <p:nvPr>
            <p:ph idx="1"/>
          </p:nvPr>
        </p:nvSpPr>
        <p:spPr>
          <a:xfrm>
            <a:off x="854110" y="582804"/>
            <a:ext cx="10271090" cy="5978770"/>
          </a:xfrm>
        </p:spPr>
        <p:txBody>
          <a:bodyPr>
            <a:normAutofit fontScale="32500" lnSpcReduction="20000"/>
          </a:bodyPr>
          <a:lstStyle/>
          <a:p>
            <a:pPr marL="0" marR="0" algn="just">
              <a:lnSpc>
                <a:spcPct val="150000"/>
              </a:lnSpc>
              <a:spcBef>
                <a:spcPts val="0"/>
              </a:spcBef>
              <a:spcAft>
                <a:spcPts val="800"/>
              </a:spcAft>
            </a:pPr>
            <a:r>
              <a:rPr lang="en-US" sz="4800" kern="100" dirty="0">
                <a:effectLst/>
                <a:latin typeface="Arial" panose="020B0604020202020204" pitchFamily="34" charset="0"/>
                <a:ea typeface="Calibri" panose="020F0502020204030204" pitchFamily="34" charset="0"/>
                <a:cs typeface="Arial" panose="020B0604020202020204" pitchFamily="34" charset="0"/>
              </a:rPr>
              <a:t>Stokes, P., Grados, M., </a:t>
            </a:r>
            <a:r>
              <a:rPr lang="en-US" sz="4800" kern="100" dirty="0" err="1">
                <a:effectLst/>
                <a:latin typeface="Arial" panose="020B0604020202020204" pitchFamily="34" charset="0"/>
                <a:ea typeface="Calibri" panose="020F0502020204030204" pitchFamily="34" charset="0"/>
                <a:cs typeface="Arial" panose="020B0604020202020204" pitchFamily="34" charset="0"/>
              </a:rPr>
              <a:t>Colasanti</a:t>
            </a:r>
            <a:r>
              <a:rPr lang="en-US" sz="4800" kern="100" dirty="0">
                <a:effectLst/>
                <a:latin typeface="Arial" panose="020B0604020202020204" pitchFamily="34" charset="0"/>
                <a:ea typeface="Calibri" panose="020F0502020204030204" pitchFamily="34" charset="0"/>
                <a:cs typeface="Arial" panose="020B0604020202020204" pitchFamily="34" charset="0"/>
              </a:rPr>
              <a:t>, A., (2023). </a:t>
            </a:r>
            <a:r>
              <a:rPr lang="en-US" sz="4800" i="1" kern="100" dirty="0">
                <a:effectLst/>
                <a:latin typeface="Arial" panose="020B0604020202020204" pitchFamily="34" charset="0"/>
                <a:ea typeface="Calibri" panose="020F0502020204030204" pitchFamily="34" charset="0"/>
                <a:cs typeface="Arial" panose="020B0604020202020204" pitchFamily="34" charset="0"/>
              </a:rPr>
              <a:t>Insights in Mood and Anxiety Disorders: 2021.</a:t>
            </a:r>
            <a:r>
              <a:rPr lang="en-US" sz="4800" kern="100" dirty="0">
                <a:effectLst/>
                <a:latin typeface="Arial" panose="020B0604020202020204" pitchFamily="34" charset="0"/>
                <a:ea typeface="Calibri" panose="020F0502020204030204" pitchFamily="34" charset="0"/>
                <a:cs typeface="Arial" panose="020B0604020202020204" pitchFamily="34" charset="0"/>
              </a:rPr>
              <a:t> London: Frontiers Media SA</a:t>
            </a:r>
          </a:p>
          <a:p>
            <a:pPr marL="0" algn="just">
              <a:lnSpc>
                <a:spcPct val="150000"/>
              </a:lnSpc>
              <a:spcBef>
                <a:spcPts val="0"/>
              </a:spcBef>
              <a:spcAft>
                <a:spcPts val="800"/>
              </a:spcAft>
            </a:pPr>
            <a:r>
              <a:rPr lang="en-US" sz="4800" dirty="0">
                <a:latin typeface="Arial" panose="020B0604020202020204" pitchFamily="34" charset="0"/>
                <a:cs typeface="Arial" panose="020B0604020202020204" pitchFamily="34" charset="0"/>
              </a:rPr>
              <a:t>Barnard, K. D., Lloyd, C. E., and Skinner, T. C. (2017). Systematic literature review: quality of life issues surrounding diabetes-related distress. Diabetic Medicine, 34(6), 770-777.</a:t>
            </a:r>
          </a:p>
          <a:p>
            <a:pPr marL="0" algn="just">
              <a:lnSpc>
                <a:spcPct val="150000"/>
              </a:lnSpc>
              <a:spcBef>
                <a:spcPts val="0"/>
              </a:spcBef>
              <a:spcAft>
                <a:spcPts val="800"/>
              </a:spcAft>
            </a:pPr>
            <a:r>
              <a:rPr lang="en-US" sz="4800" dirty="0">
                <a:latin typeface="Arial" panose="020B0604020202020204" pitchFamily="34" charset="0"/>
                <a:cs typeface="Arial" panose="020B0604020202020204" pitchFamily="34" charset="0"/>
              </a:rPr>
              <a:t>Diabetes UK. (2021). Number of people with diabetes reaches 4.8 million. </a:t>
            </a:r>
            <a:r>
              <a:rPr lang="en-US" sz="4800" dirty="0">
                <a:latin typeface="Arial" panose="020B0604020202020204" pitchFamily="34" charset="0"/>
                <a:cs typeface="Arial" panose="020B0604020202020204" pitchFamily="34" charset="0"/>
                <a:hlinkClick r:id="rId2"/>
              </a:rPr>
              <a:t>https://www.diabetes.org.uk/about_us/news/diabetes-prevalence-2023</a:t>
            </a:r>
            <a:endParaRPr lang="en-US" sz="4800" dirty="0">
              <a:latin typeface="Arial" panose="020B0604020202020204" pitchFamily="34" charset="0"/>
              <a:cs typeface="Arial" panose="020B0604020202020204" pitchFamily="34" charset="0"/>
            </a:endParaRPr>
          </a:p>
          <a:p>
            <a:pPr marL="0" algn="just">
              <a:lnSpc>
                <a:spcPct val="150000"/>
              </a:lnSpc>
              <a:spcBef>
                <a:spcPts val="0"/>
              </a:spcBef>
              <a:spcAft>
                <a:spcPts val="800"/>
              </a:spcAft>
            </a:pPr>
            <a:r>
              <a:rPr lang="en-US" sz="4800" dirty="0">
                <a:latin typeface="Arial" panose="020B0604020202020204" pitchFamily="34" charset="0"/>
                <a:cs typeface="Arial" panose="020B0604020202020204" pitchFamily="34" charset="0"/>
              </a:rPr>
              <a:t>National Institute for Health and Care Excellence. (2022). Type 2 diabetes in adults: management. NICE guideline [NG28]. https://www.nice.org.uk/guidance/ng28</a:t>
            </a:r>
          </a:p>
          <a:p>
            <a:pPr marL="0" marR="0" algn="just">
              <a:lnSpc>
                <a:spcPct val="150000"/>
              </a:lnSpc>
              <a:spcBef>
                <a:spcPts val="0"/>
              </a:spcBef>
              <a:spcAft>
                <a:spcPts val="800"/>
              </a:spcAft>
            </a:pPr>
            <a:r>
              <a:rPr lang="en-US" sz="4800" kern="100" dirty="0">
                <a:effectLst/>
                <a:latin typeface="Arial" panose="020B0604020202020204" pitchFamily="34" charset="0"/>
                <a:ea typeface="Calibri" panose="020F0502020204030204" pitchFamily="34" charset="0"/>
                <a:cs typeface="Arial" panose="020B0604020202020204" pitchFamily="34" charset="0"/>
              </a:rPr>
              <a:t>Shrivastava, S. R., Shrivastava, P. S., Ramasamy. J., (2013). Role of self-care in management of diabetes mellitus. </a:t>
            </a:r>
            <a:r>
              <a:rPr lang="en-US" sz="4800" i="1" kern="100" dirty="0">
                <a:effectLst/>
                <a:latin typeface="Arial" panose="020B0604020202020204" pitchFamily="34" charset="0"/>
                <a:ea typeface="Calibri" panose="020F0502020204030204" pitchFamily="34" charset="0"/>
                <a:cs typeface="Arial" panose="020B0604020202020204" pitchFamily="34" charset="0"/>
              </a:rPr>
              <a:t>J Diabetes </a:t>
            </a:r>
            <a:r>
              <a:rPr lang="en-US" sz="4800" i="1" kern="100" dirty="0" err="1">
                <a:effectLst/>
                <a:latin typeface="Arial" panose="020B0604020202020204" pitchFamily="34" charset="0"/>
                <a:ea typeface="Calibri" panose="020F0502020204030204" pitchFamily="34" charset="0"/>
                <a:cs typeface="Arial" panose="020B0604020202020204" pitchFamily="34" charset="0"/>
              </a:rPr>
              <a:t>Metab</a:t>
            </a:r>
            <a:r>
              <a:rPr lang="en-US" sz="4800" i="1" kern="100" dirty="0">
                <a:effectLst/>
                <a:latin typeface="Arial" panose="020B0604020202020204" pitchFamily="34" charset="0"/>
                <a:ea typeface="Calibri" panose="020F0502020204030204" pitchFamily="34" charset="0"/>
                <a:cs typeface="Arial" panose="020B0604020202020204" pitchFamily="34" charset="0"/>
              </a:rPr>
              <a:t> </a:t>
            </a:r>
            <a:r>
              <a:rPr lang="en-US" sz="4800" i="1" kern="100" dirty="0" err="1">
                <a:effectLst/>
                <a:latin typeface="Arial" panose="020B0604020202020204" pitchFamily="34" charset="0"/>
                <a:ea typeface="Calibri" panose="020F0502020204030204" pitchFamily="34" charset="0"/>
                <a:cs typeface="Arial" panose="020B0604020202020204" pitchFamily="34" charset="0"/>
              </a:rPr>
              <a:t>Disord</a:t>
            </a:r>
            <a:r>
              <a:rPr lang="en-US" sz="4800" kern="100" dirty="0">
                <a:effectLst/>
                <a:latin typeface="Arial" panose="020B0604020202020204" pitchFamily="34" charset="0"/>
                <a:ea typeface="Calibri" panose="020F0502020204030204" pitchFamily="34" charset="0"/>
                <a:cs typeface="Arial" panose="020B0604020202020204" pitchFamily="34" charset="0"/>
              </a:rPr>
              <a:t>. 12(1): 14.</a:t>
            </a:r>
          </a:p>
          <a:p>
            <a:pPr marL="0" marR="0" algn="just">
              <a:lnSpc>
                <a:spcPct val="150000"/>
              </a:lnSpc>
              <a:spcBef>
                <a:spcPts val="0"/>
              </a:spcBef>
              <a:spcAft>
                <a:spcPts val="800"/>
              </a:spcAft>
            </a:pPr>
            <a:r>
              <a:rPr lang="en-US" sz="4800" kern="100" dirty="0" err="1">
                <a:effectLst/>
                <a:latin typeface="Arial" panose="020B0604020202020204" pitchFamily="34" charset="0"/>
                <a:ea typeface="Calibri" panose="020F0502020204030204" pitchFamily="34" charset="0"/>
                <a:cs typeface="Arial" panose="020B0604020202020204" pitchFamily="34" charset="0"/>
              </a:rPr>
              <a:t>Steinsbekk</a:t>
            </a:r>
            <a:r>
              <a:rPr lang="en-US" sz="4800" kern="100" dirty="0">
                <a:effectLst/>
                <a:latin typeface="Arial" panose="020B0604020202020204" pitchFamily="34" charset="0"/>
                <a:ea typeface="Calibri" panose="020F0502020204030204" pitchFamily="34" charset="0"/>
                <a:cs typeface="Arial" panose="020B0604020202020204" pitchFamily="34" charset="0"/>
              </a:rPr>
              <a:t>, A., </a:t>
            </a:r>
            <a:r>
              <a:rPr lang="en-US" sz="4800" kern="100" dirty="0" err="1">
                <a:effectLst/>
                <a:latin typeface="Arial" panose="020B0604020202020204" pitchFamily="34" charset="0"/>
                <a:ea typeface="Calibri" panose="020F0502020204030204" pitchFamily="34" charset="0"/>
                <a:cs typeface="Arial" panose="020B0604020202020204" pitchFamily="34" charset="0"/>
              </a:rPr>
              <a:t>Rygg</a:t>
            </a:r>
            <a:r>
              <a:rPr lang="en-US" sz="4800" kern="100" dirty="0">
                <a:effectLst/>
                <a:latin typeface="Arial" panose="020B0604020202020204" pitchFamily="34" charset="0"/>
                <a:ea typeface="Calibri" panose="020F0502020204030204" pitchFamily="34" charset="0"/>
                <a:cs typeface="Arial" panose="020B0604020202020204" pitchFamily="34" charset="0"/>
              </a:rPr>
              <a:t>, L., </a:t>
            </a:r>
            <a:r>
              <a:rPr lang="en-US" sz="4800" kern="100" dirty="0" err="1">
                <a:effectLst/>
                <a:latin typeface="Arial" panose="020B0604020202020204" pitchFamily="34" charset="0"/>
                <a:ea typeface="Calibri" panose="020F0502020204030204" pitchFamily="34" charset="0"/>
                <a:cs typeface="Arial" panose="020B0604020202020204" pitchFamily="34" charset="0"/>
              </a:rPr>
              <a:t>Lisulo</a:t>
            </a:r>
            <a:r>
              <a:rPr lang="en-US" sz="4800" kern="100" dirty="0">
                <a:effectLst/>
                <a:latin typeface="Arial" panose="020B0604020202020204" pitchFamily="34" charset="0"/>
                <a:ea typeface="Calibri" panose="020F0502020204030204" pitchFamily="34" charset="0"/>
                <a:cs typeface="Arial" panose="020B0604020202020204" pitchFamily="34" charset="0"/>
              </a:rPr>
              <a:t>, M., Rise, M. B., Fretheim, A., (2012). Group based diabetes self-management education compared to routine treatment for people with type 2 diabetes mellitus. A systematic review with meta-analysis. </a:t>
            </a:r>
            <a:r>
              <a:rPr lang="en-US" sz="4800" i="1" kern="100" dirty="0">
                <a:effectLst/>
                <a:latin typeface="Arial" panose="020B0604020202020204" pitchFamily="34" charset="0"/>
                <a:ea typeface="Calibri" panose="020F0502020204030204" pitchFamily="34" charset="0"/>
                <a:cs typeface="Arial" panose="020B0604020202020204" pitchFamily="34" charset="0"/>
              </a:rPr>
              <a:t>BMC Health Services Research  Article</a:t>
            </a:r>
            <a:r>
              <a:rPr lang="en-US" sz="4800" kern="100" dirty="0">
                <a:effectLst/>
                <a:latin typeface="Arial" panose="020B0604020202020204" pitchFamily="34" charset="0"/>
                <a:ea typeface="Calibri" panose="020F0502020204030204" pitchFamily="34" charset="0"/>
                <a:cs typeface="Arial" panose="020B0604020202020204" pitchFamily="34" charset="0"/>
              </a:rPr>
              <a:t>. 12, Article number: 213. </a:t>
            </a:r>
          </a:p>
          <a:p>
            <a:pPr marL="0" algn="just">
              <a:lnSpc>
                <a:spcPct val="150000"/>
              </a:lnSpc>
              <a:spcBef>
                <a:spcPts val="0"/>
              </a:spcBef>
              <a:spcAft>
                <a:spcPts val="800"/>
              </a:spcAft>
            </a:pPr>
            <a:r>
              <a:rPr lang="en-US" sz="4800" dirty="0">
                <a:latin typeface="Arial" panose="020B0604020202020204" pitchFamily="34" charset="0"/>
                <a:cs typeface="Arial" panose="020B0604020202020204" pitchFamily="34" charset="0"/>
              </a:rPr>
              <a:t>World Health Organization. (2021). Global report on diabetes. World Health Organization. https://www.who.int/publications/i/item/9789241565257</a:t>
            </a:r>
          </a:p>
          <a:p>
            <a:pPr marL="0" marR="0" algn="just">
              <a:lnSpc>
                <a:spcPct val="150000"/>
              </a:lnSpc>
              <a:spcBef>
                <a:spcPts val="0"/>
              </a:spcBef>
              <a:spcAft>
                <a:spcPts val="800"/>
              </a:spcAft>
            </a:pPr>
            <a:endParaRPr lang="en-US" sz="4800" kern="100" dirty="0">
              <a:effectLst/>
              <a:latin typeface="Arial" panose="020B0604020202020204" pitchFamily="34" charset="0"/>
              <a:ea typeface="Calibri" panose="020F0502020204030204" pitchFamily="34" charset="0"/>
              <a:cs typeface="Arial" panose="020B0604020202020204" pitchFamily="34" charset="0"/>
            </a:endParaRPr>
          </a:p>
          <a:p>
            <a:pPr marL="0" marR="0" indent="0" algn="just">
              <a:lnSpc>
                <a:spcPct val="150000"/>
              </a:lnSpc>
              <a:spcBef>
                <a:spcPts val="0"/>
              </a:spcBef>
              <a:spcAft>
                <a:spcPts val="800"/>
              </a:spcAft>
              <a:buNone/>
            </a:pPr>
            <a:endParaRPr lang="en-US" sz="4800" kern="100" dirty="0">
              <a:effectLst/>
              <a:latin typeface="Calibri" panose="020F0502020204030204" pitchFamily="34" charset="0"/>
              <a:ea typeface="Calibri" panose="020F0502020204030204" pitchFamily="34" charset="0"/>
              <a:cs typeface="Times New Roman" panose="02020603050405020304" pitchFamily="18" charset="0"/>
            </a:endParaRPr>
          </a:p>
          <a:p>
            <a:pPr marL="0" marR="0" algn="just">
              <a:lnSpc>
                <a:spcPct val="150000"/>
              </a:lnSpc>
              <a:spcBef>
                <a:spcPts val="0"/>
              </a:spcBef>
              <a:spcAft>
                <a:spcPts val="800"/>
              </a:spcAft>
            </a:pPr>
            <a:endParaRPr lang="en-US" sz="4800" kern="100" dirty="0">
              <a:effectLst/>
              <a:latin typeface="Arial" panose="020B0604020202020204" pitchFamily="34" charset="0"/>
              <a:ea typeface="Calibri" panose="020F0502020204030204" pitchFamily="34" charset="0"/>
              <a:cs typeface="Times New Roman" panose="02020603050405020304" pitchFamily="18" charset="0"/>
            </a:endParaRPr>
          </a:p>
          <a:p>
            <a:pPr marL="0" marR="0" algn="just">
              <a:lnSpc>
                <a:spcPct val="150000"/>
              </a:lnSpc>
              <a:spcBef>
                <a:spcPts val="0"/>
              </a:spcBef>
              <a:spcAft>
                <a:spcPts val="800"/>
              </a:spcAft>
            </a:pPr>
            <a:endParaRPr lang="en-US" sz="4800" kern="100" dirty="0">
              <a:effectLst/>
              <a:latin typeface="Arial" panose="020B0604020202020204" pitchFamily="34" charset="0"/>
              <a:ea typeface="Calibri" panose="020F0502020204030204" pitchFamily="34" charset="0"/>
              <a:cs typeface="Times New Roman" panose="02020603050405020304" pitchFamily="18" charset="0"/>
            </a:endParaRPr>
          </a:p>
          <a:p>
            <a:endParaRPr lang="en-GB" dirty="0"/>
          </a:p>
        </p:txBody>
      </p:sp>
    </p:spTree>
    <p:extLst>
      <p:ext uri="{BB962C8B-B14F-4D97-AF65-F5344CB8AC3E}">
        <p14:creationId xmlns:p14="http://schemas.microsoft.com/office/powerpoint/2010/main" val="841698892"/>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Savon">
  <a:themeElements>
    <a:clrScheme name="Savon">
      <a:dk1>
        <a:sysClr val="windowText" lastClr="000000"/>
      </a:dk1>
      <a:lt1>
        <a:sysClr val="window" lastClr="FFFFFF"/>
      </a:lt1>
      <a:dk2>
        <a:srgbClr val="1485A4"/>
      </a:dk2>
      <a:lt2>
        <a:srgbClr val="E3DED1"/>
      </a:lt2>
      <a:accent1>
        <a:srgbClr val="1CADE4"/>
      </a:accent1>
      <a:accent2>
        <a:srgbClr val="2683C6"/>
      </a:accent2>
      <a:accent3>
        <a:srgbClr val="27CED7"/>
      </a:accent3>
      <a:accent4>
        <a:srgbClr val="42BA97"/>
      </a:accent4>
      <a:accent5>
        <a:srgbClr val="3E8853"/>
      </a:accent5>
      <a:accent6>
        <a:srgbClr val="62A39F"/>
      </a:accent6>
      <a:hlink>
        <a:srgbClr val="F49100"/>
      </a:hlink>
      <a:folHlink>
        <a:srgbClr val="739D9B"/>
      </a:folHlink>
    </a:clrScheme>
    <a:fontScheme name="Savon">
      <a:maj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Savon">
      <a:fillStyleLst>
        <a:solidFill>
          <a:schemeClr val="phClr"/>
        </a:solidFill>
        <a:gradFill rotWithShape="1">
          <a:gsLst>
            <a:gs pos="0">
              <a:schemeClr val="phClr">
                <a:tint val="60000"/>
                <a:satMod val="105000"/>
                <a:lumMod val="105000"/>
              </a:schemeClr>
            </a:gs>
            <a:gs pos="100000">
              <a:schemeClr val="phClr">
                <a:tint val="65000"/>
                <a:satMod val="100000"/>
                <a:lumMod val="100000"/>
              </a:schemeClr>
            </a:gs>
            <a:gs pos="100000">
              <a:schemeClr val="phClr">
                <a:tint val="70000"/>
                <a:satMod val="100000"/>
                <a:lumMod val="100000"/>
              </a:schemeClr>
            </a:gs>
          </a:gsLst>
          <a:lin ang="5400000" scaled="0"/>
        </a:gradFill>
        <a:gradFill rotWithShape="1">
          <a:gsLst>
            <a:gs pos="0">
              <a:schemeClr val="phClr">
                <a:satMod val="100000"/>
                <a:lumMod val="100000"/>
              </a:schemeClr>
            </a:gs>
            <a:gs pos="50000">
              <a:schemeClr val="phClr">
                <a:shade val="99000"/>
                <a:satMod val="105000"/>
                <a:lumMod val="100000"/>
              </a:schemeClr>
            </a:gs>
            <a:gs pos="100000">
              <a:schemeClr val="phClr">
                <a:shade val="98000"/>
                <a:satMod val="105000"/>
                <a:lumMod val="100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outerShdw blurRad="38100" dist="12700" dir="5400000" algn="ctr" rotWithShape="0">
              <a:srgbClr val="000000">
                <a:alpha val="63000"/>
              </a:srgbClr>
            </a:outerShdw>
          </a:effectLst>
        </a:effectStyle>
        <a:effectStyle>
          <a:effectLst>
            <a:outerShdw blurRad="57150" dist="19050" dir="5400000" algn="ctr" rotWithShape="0">
              <a:srgbClr val="000000">
                <a:alpha val="63000"/>
              </a:srgbClr>
            </a:outerShdw>
          </a:effectLst>
          <a:scene3d>
            <a:camera prst="orthographicFront">
              <a:rot lat="0" lon="0" rev="0"/>
            </a:camera>
            <a:lightRig rig="flat" dir="tl">
              <a:rot lat="0" lon="0" rev="4200000"/>
            </a:lightRig>
          </a:scene3d>
          <a:sp3d prstMaterial="flat">
            <a:bevelT w="50800" h="63500" prst="riblet"/>
          </a:sp3d>
        </a:effectStyle>
      </a:effectStyleLst>
      <a:bgFillStyleLst>
        <a:solidFill>
          <a:schemeClr val="phClr"/>
        </a:solidFill>
        <a:gradFill rotWithShape="1">
          <a:gsLst>
            <a:gs pos="0">
              <a:schemeClr val="phClr">
                <a:tint val="90000"/>
                <a:shade val="92000"/>
                <a:satMod val="160000"/>
              </a:schemeClr>
            </a:gs>
            <a:gs pos="77000">
              <a:schemeClr val="phClr">
                <a:tint val="100000"/>
                <a:shade val="73000"/>
                <a:satMod val="155000"/>
              </a:schemeClr>
            </a:gs>
            <a:gs pos="100000">
              <a:schemeClr val="phClr">
                <a:tint val="100000"/>
                <a:shade val="67000"/>
                <a:satMod val="145000"/>
              </a:schemeClr>
            </a:gs>
          </a:gsLst>
          <a:lin ang="5400000" scaled="0"/>
        </a:gradFill>
        <a:blipFill rotWithShape="1">
          <a:blip xmlns:r="http://schemas.openxmlformats.org/officeDocument/2006/relationships" r:embed="rId1">
            <a:duotone>
              <a:schemeClr val="phClr">
                <a:tint val="95000"/>
              </a:schemeClr>
              <a:schemeClr val="phClr">
                <a:shade val="92000"/>
                <a:satMod val="115000"/>
              </a:schemeClr>
            </a:duotone>
          </a:blip>
          <a:tile tx="0" ty="0" sx="60000" sy="60000" flip="none" algn="tl"/>
        </a:blipFill>
      </a:bgFillStyleLst>
    </a:fmtScheme>
  </a:themeElements>
  <a:objectDefaults/>
  <a:extraClrSchemeLst/>
  <a:extLst>
    <a:ext uri="{05A4C25C-085E-4340-85A3-A5531E510DB2}">
      <thm15:themeFamily xmlns:thm15="http://schemas.microsoft.com/office/thememl/2012/main" name="Savon" id="{1306E473-ED32-493B-A2D0-240A757EDD34}" vid="{C20BADFE-D095-436F-9677-9264042809F0}"/>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Savon</Template>
  <TotalTime>208</TotalTime>
  <Words>2799</Words>
  <Application>Microsoft Office PowerPoint</Application>
  <PresentationFormat>Widescreen</PresentationFormat>
  <Paragraphs>215</Paragraphs>
  <Slides>14</Slides>
  <Notes>4</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14</vt:i4>
      </vt:variant>
    </vt:vector>
  </HeadingPairs>
  <TitlesOfParts>
    <vt:vector size="21" baseType="lpstr">
      <vt:lpstr>Arial</vt:lpstr>
      <vt:lpstr>Calibri</vt:lpstr>
      <vt:lpstr>Century Gothic</vt:lpstr>
      <vt:lpstr>Garamond</vt:lpstr>
      <vt:lpstr>Times New Roman</vt:lpstr>
      <vt:lpstr>Wingdings</vt:lpstr>
      <vt:lpstr>Savon</vt:lpstr>
      <vt:lpstr>Name: Jahanara Begum Student Number: 1813593 Module Code: LCHS7001 Module Title: Practice-Based Research Lecturer Name: Dr Diola Bijlhout Assignment Title: Component 1  Individual Presentation Research Proposal </vt:lpstr>
      <vt:lpstr>Research Title Significance of self-management awareness of Type-2 Diabetes among South Asian community people over 40 years of age in the UK. </vt:lpstr>
      <vt:lpstr>Prevalence of the problem identified in the area of health and social care</vt:lpstr>
      <vt:lpstr>Background of the research</vt:lpstr>
      <vt:lpstr>Research Aim, Objectives and Question</vt:lpstr>
      <vt:lpstr>Rationale of the research </vt:lpstr>
      <vt:lpstr>Research Methodology</vt:lpstr>
      <vt:lpstr>Research Methodology</vt:lpstr>
      <vt:lpstr>Implication of the research</vt:lpstr>
      <vt:lpstr>Ethical Issues of the research</vt:lpstr>
      <vt:lpstr>Gantt Chart</vt:lpstr>
      <vt:lpstr>Reference List</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Research Title Significance of self-management awareness of Type-2 Diabetes among South Asian community people over 40 years of age in the UK.</dc:title>
  <dc:creator>pc</dc:creator>
  <cp:lastModifiedBy>Mohammed Rahman</cp:lastModifiedBy>
  <cp:revision>17</cp:revision>
  <dcterms:created xsi:type="dcterms:W3CDTF">2023-11-03T18:35:07Z</dcterms:created>
  <dcterms:modified xsi:type="dcterms:W3CDTF">2023-11-15T12:18:00Z</dcterms:modified>
</cp:coreProperties>
</file>