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594" r:id="rId8"/>
    <p:sldId id="263" r:id="rId9"/>
    <p:sldId id="262" r:id="rId10"/>
    <p:sldId id="597" r:id="rId11"/>
    <p:sldId id="264" r:id="rId12"/>
    <p:sldId id="267" r:id="rId13"/>
    <p:sldId id="268" r:id="rId14"/>
    <p:sldId id="596" r:id="rId15"/>
    <p:sldId id="598" r:id="rId16"/>
    <p:sldId id="59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1908" autoAdjust="0"/>
  </p:normalViewPr>
  <p:slideViewPr>
    <p:cSldViewPr snapToGrid="0">
      <p:cViewPr varScale="1">
        <p:scale>
          <a:sx n="67" d="100"/>
          <a:sy n="67" d="100"/>
        </p:scale>
        <p:origin x="1339"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08EE90-E048-427F-A886-0AAF717A4A51}"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pl-PL"/>
        </a:p>
      </dgm:t>
    </dgm:pt>
    <dgm:pt modelId="{7260BAC1-7DEA-4371-B5D6-B2BAAA43AC3D}">
      <dgm:prSet phldrT="[Текст]" phldr="0"/>
      <dgm:spPr/>
      <dgm:t>
        <a:bodyPr/>
        <a:lstStyle/>
        <a:p>
          <a:r>
            <a:rPr lang="en-GB" dirty="0"/>
            <a:t>Managing director (founder)</a:t>
          </a:r>
          <a:endParaRPr lang="pl-PL" dirty="0"/>
        </a:p>
      </dgm:t>
    </dgm:pt>
    <dgm:pt modelId="{12F30843-2BE4-4312-8080-06BE2885725E}" type="parTrans" cxnId="{70FD9220-CA8C-41FE-9F50-CD439FABA24A}">
      <dgm:prSet/>
      <dgm:spPr/>
      <dgm:t>
        <a:bodyPr/>
        <a:lstStyle/>
        <a:p>
          <a:endParaRPr lang="pl-PL"/>
        </a:p>
      </dgm:t>
    </dgm:pt>
    <dgm:pt modelId="{EDDAA110-3B02-440D-A5B1-C46C73232366}" type="sibTrans" cxnId="{70FD9220-CA8C-41FE-9F50-CD439FABA24A}">
      <dgm:prSet/>
      <dgm:spPr/>
      <dgm:t>
        <a:bodyPr/>
        <a:lstStyle/>
        <a:p>
          <a:endParaRPr lang="pl-PL"/>
        </a:p>
      </dgm:t>
    </dgm:pt>
    <dgm:pt modelId="{D33457E9-F7D9-4A77-9D09-5CB3C764883C}" type="asst">
      <dgm:prSet phldrT="[Текст]" phldr="0"/>
      <dgm:spPr/>
      <dgm:t>
        <a:bodyPr/>
        <a:lstStyle/>
        <a:p>
          <a:r>
            <a:rPr lang="en-GB" dirty="0"/>
            <a:t>Cleaning team (2-3 Employees)</a:t>
          </a:r>
          <a:endParaRPr lang="pl-PL" dirty="0"/>
        </a:p>
      </dgm:t>
    </dgm:pt>
    <dgm:pt modelId="{9C98903C-BEDD-4F0E-A9CF-2BA15A767CCF}" type="parTrans" cxnId="{8B51E0FE-3DCA-4434-B8F6-6FD257047D94}">
      <dgm:prSet/>
      <dgm:spPr/>
      <dgm:t>
        <a:bodyPr/>
        <a:lstStyle/>
        <a:p>
          <a:endParaRPr lang="pl-PL"/>
        </a:p>
      </dgm:t>
    </dgm:pt>
    <dgm:pt modelId="{6C0A6C8D-44B1-4BE3-B2C0-C4B1C65565DB}" type="sibTrans" cxnId="{8B51E0FE-3DCA-4434-B8F6-6FD257047D94}">
      <dgm:prSet/>
      <dgm:spPr/>
      <dgm:t>
        <a:bodyPr/>
        <a:lstStyle/>
        <a:p>
          <a:endParaRPr lang="pl-PL"/>
        </a:p>
      </dgm:t>
    </dgm:pt>
    <dgm:pt modelId="{B706E848-C5BE-4C57-81B2-3B59988BC759}">
      <dgm:prSet phldrT="[Текст]" phldr="0"/>
      <dgm:spPr/>
      <dgm:t>
        <a:bodyPr/>
        <a:lstStyle/>
        <a:p>
          <a:r>
            <a:rPr lang="en-GB" dirty="0"/>
            <a:t>Administrative support </a:t>
          </a:r>
          <a:endParaRPr lang="pl-PL" dirty="0"/>
        </a:p>
      </dgm:t>
    </dgm:pt>
    <dgm:pt modelId="{77B39597-5900-44EA-9967-46F5215C13AB}" type="parTrans" cxnId="{5AED7B26-B7E6-492F-9AC4-B455EC598146}">
      <dgm:prSet/>
      <dgm:spPr/>
      <dgm:t>
        <a:bodyPr/>
        <a:lstStyle/>
        <a:p>
          <a:endParaRPr lang="pl-PL"/>
        </a:p>
      </dgm:t>
    </dgm:pt>
    <dgm:pt modelId="{02AE7F4F-B852-414D-A99F-186746E175C7}" type="sibTrans" cxnId="{5AED7B26-B7E6-492F-9AC4-B455EC598146}">
      <dgm:prSet/>
      <dgm:spPr/>
      <dgm:t>
        <a:bodyPr/>
        <a:lstStyle/>
        <a:p>
          <a:endParaRPr lang="pl-PL"/>
        </a:p>
      </dgm:t>
    </dgm:pt>
    <dgm:pt modelId="{769CC55B-37CC-4D05-8B42-74512D0967AE}" type="pres">
      <dgm:prSet presAssocID="{B708EE90-E048-427F-A886-0AAF717A4A51}" presName="hierChild1" presStyleCnt="0">
        <dgm:presLayoutVars>
          <dgm:orgChart val="1"/>
          <dgm:chPref val="1"/>
          <dgm:dir/>
          <dgm:animOne val="branch"/>
          <dgm:animLvl val="lvl"/>
          <dgm:resizeHandles/>
        </dgm:presLayoutVars>
      </dgm:prSet>
      <dgm:spPr/>
    </dgm:pt>
    <dgm:pt modelId="{3A1472FD-8C53-4FF2-9A14-C7E0AD024CC8}" type="pres">
      <dgm:prSet presAssocID="{7260BAC1-7DEA-4371-B5D6-B2BAAA43AC3D}" presName="hierRoot1" presStyleCnt="0">
        <dgm:presLayoutVars>
          <dgm:hierBranch val="init"/>
        </dgm:presLayoutVars>
      </dgm:prSet>
      <dgm:spPr/>
    </dgm:pt>
    <dgm:pt modelId="{2710128A-A4E8-496C-BF88-64AE622C62B1}" type="pres">
      <dgm:prSet presAssocID="{7260BAC1-7DEA-4371-B5D6-B2BAAA43AC3D}" presName="rootComposite1" presStyleCnt="0"/>
      <dgm:spPr/>
    </dgm:pt>
    <dgm:pt modelId="{6C8A800A-3C84-4734-BD17-6D1A6B66C6F1}" type="pres">
      <dgm:prSet presAssocID="{7260BAC1-7DEA-4371-B5D6-B2BAAA43AC3D}" presName="rootText1" presStyleLbl="node0" presStyleIdx="0" presStyleCnt="1">
        <dgm:presLayoutVars>
          <dgm:chPref val="3"/>
        </dgm:presLayoutVars>
      </dgm:prSet>
      <dgm:spPr/>
    </dgm:pt>
    <dgm:pt modelId="{FCDFFC18-C982-4802-A1D9-9B3DA328840E}" type="pres">
      <dgm:prSet presAssocID="{7260BAC1-7DEA-4371-B5D6-B2BAAA43AC3D}" presName="rootConnector1" presStyleLbl="node1" presStyleIdx="0" presStyleCnt="0"/>
      <dgm:spPr/>
    </dgm:pt>
    <dgm:pt modelId="{99D490E6-3274-40EB-AEA7-550122751E94}" type="pres">
      <dgm:prSet presAssocID="{7260BAC1-7DEA-4371-B5D6-B2BAAA43AC3D}" presName="hierChild2" presStyleCnt="0"/>
      <dgm:spPr/>
    </dgm:pt>
    <dgm:pt modelId="{2BDEFAE7-CAE4-4CFC-B5FB-1B9DEBA7D391}" type="pres">
      <dgm:prSet presAssocID="{77B39597-5900-44EA-9967-46F5215C13AB}" presName="Name37" presStyleLbl="parChTrans1D2" presStyleIdx="0" presStyleCnt="2"/>
      <dgm:spPr/>
    </dgm:pt>
    <dgm:pt modelId="{A40BEF18-B91B-41F0-AC0C-B1F4D0498C90}" type="pres">
      <dgm:prSet presAssocID="{B706E848-C5BE-4C57-81B2-3B59988BC759}" presName="hierRoot2" presStyleCnt="0">
        <dgm:presLayoutVars>
          <dgm:hierBranch val="init"/>
        </dgm:presLayoutVars>
      </dgm:prSet>
      <dgm:spPr/>
    </dgm:pt>
    <dgm:pt modelId="{1A9464A8-08B3-4E31-A825-5F5790849E21}" type="pres">
      <dgm:prSet presAssocID="{B706E848-C5BE-4C57-81B2-3B59988BC759}" presName="rootComposite" presStyleCnt="0"/>
      <dgm:spPr/>
    </dgm:pt>
    <dgm:pt modelId="{30DD6074-97AB-4511-8BE2-D5340A17569B}" type="pres">
      <dgm:prSet presAssocID="{B706E848-C5BE-4C57-81B2-3B59988BC759}" presName="rootText" presStyleLbl="node2" presStyleIdx="0" presStyleCnt="1" custLinFactY="-41068" custLinFactNeighborX="66345" custLinFactNeighborY="-100000">
        <dgm:presLayoutVars>
          <dgm:chPref val="3"/>
        </dgm:presLayoutVars>
      </dgm:prSet>
      <dgm:spPr/>
    </dgm:pt>
    <dgm:pt modelId="{7EF8E823-B32C-44F4-9D4D-D3E2ACE4C83C}" type="pres">
      <dgm:prSet presAssocID="{B706E848-C5BE-4C57-81B2-3B59988BC759}" presName="rootConnector" presStyleLbl="node2" presStyleIdx="0" presStyleCnt="1"/>
      <dgm:spPr/>
    </dgm:pt>
    <dgm:pt modelId="{2302688E-55A3-40AB-8639-8D19D66A5664}" type="pres">
      <dgm:prSet presAssocID="{B706E848-C5BE-4C57-81B2-3B59988BC759}" presName="hierChild4" presStyleCnt="0"/>
      <dgm:spPr/>
    </dgm:pt>
    <dgm:pt modelId="{24CE0939-38DE-4207-9019-1FDA11EB3BAD}" type="pres">
      <dgm:prSet presAssocID="{B706E848-C5BE-4C57-81B2-3B59988BC759}" presName="hierChild5" presStyleCnt="0"/>
      <dgm:spPr/>
    </dgm:pt>
    <dgm:pt modelId="{82CA3007-E330-4CE8-B96B-22E0C7C53207}" type="pres">
      <dgm:prSet presAssocID="{7260BAC1-7DEA-4371-B5D6-B2BAAA43AC3D}" presName="hierChild3" presStyleCnt="0"/>
      <dgm:spPr/>
    </dgm:pt>
    <dgm:pt modelId="{C1F05240-6328-41D8-BA00-AF35F0263021}" type="pres">
      <dgm:prSet presAssocID="{9C98903C-BEDD-4F0E-A9CF-2BA15A767CCF}" presName="Name111" presStyleLbl="parChTrans1D2" presStyleIdx="1" presStyleCnt="2"/>
      <dgm:spPr/>
    </dgm:pt>
    <dgm:pt modelId="{B0995CD4-98B7-4901-A483-7950FC559B86}" type="pres">
      <dgm:prSet presAssocID="{D33457E9-F7D9-4A77-9D09-5CB3C764883C}" presName="hierRoot3" presStyleCnt="0">
        <dgm:presLayoutVars>
          <dgm:hierBranch val="init"/>
        </dgm:presLayoutVars>
      </dgm:prSet>
      <dgm:spPr/>
    </dgm:pt>
    <dgm:pt modelId="{D329ACFE-E321-4573-A48A-A172650002F4}" type="pres">
      <dgm:prSet presAssocID="{D33457E9-F7D9-4A77-9D09-5CB3C764883C}" presName="rootComposite3" presStyleCnt="0"/>
      <dgm:spPr/>
    </dgm:pt>
    <dgm:pt modelId="{E30A53AA-A9CE-4831-ABC8-FED67EB8500B}" type="pres">
      <dgm:prSet presAssocID="{D33457E9-F7D9-4A77-9D09-5CB3C764883C}" presName="rootText3" presStyleLbl="asst1" presStyleIdx="0" presStyleCnt="1">
        <dgm:presLayoutVars>
          <dgm:chPref val="3"/>
        </dgm:presLayoutVars>
      </dgm:prSet>
      <dgm:spPr/>
    </dgm:pt>
    <dgm:pt modelId="{0E62F6F4-F77A-4335-AF62-A12C8A9ACB15}" type="pres">
      <dgm:prSet presAssocID="{D33457E9-F7D9-4A77-9D09-5CB3C764883C}" presName="rootConnector3" presStyleLbl="asst1" presStyleIdx="0" presStyleCnt="1"/>
      <dgm:spPr/>
    </dgm:pt>
    <dgm:pt modelId="{0D3EAC89-EB5A-4715-9698-02881AD8DBBE}" type="pres">
      <dgm:prSet presAssocID="{D33457E9-F7D9-4A77-9D09-5CB3C764883C}" presName="hierChild6" presStyleCnt="0"/>
      <dgm:spPr/>
    </dgm:pt>
    <dgm:pt modelId="{9ECD1107-9E4E-43AE-9D68-9032404F0263}" type="pres">
      <dgm:prSet presAssocID="{D33457E9-F7D9-4A77-9D09-5CB3C764883C}" presName="hierChild7" presStyleCnt="0"/>
      <dgm:spPr/>
    </dgm:pt>
  </dgm:ptLst>
  <dgm:cxnLst>
    <dgm:cxn modelId="{75E9B004-F6B2-4D6E-B3BD-5AA22309BFEA}" type="presOf" srcId="{B708EE90-E048-427F-A886-0AAF717A4A51}" destId="{769CC55B-37CC-4D05-8B42-74512D0967AE}" srcOrd="0" destOrd="0" presId="urn:microsoft.com/office/officeart/2005/8/layout/orgChart1"/>
    <dgm:cxn modelId="{B2EBAC16-5892-4458-9A09-C318C114B0CC}" type="presOf" srcId="{B706E848-C5BE-4C57-81B2-3B59988BC759}" destId="{30DD6074-97AB-4511-8BE2-D5340A17569B}" srcOrd="0" destOrd="0" presId="urn:microsoft.com/office/officeart/2005/8/layout/orgChart1"/>
    <dgm:cxn modelId="{70FD9220-CA8C-41FE-9F50-CD439FABA24A}" srcId="{B708EE90-E048-427F-A886-0AAF717A4A51}" destId="{7260BAC1-7DEA-4371-B5D6-B2BAAA43AC3D}" srcOrd="0" destOrd="0" parTransId="{12F30843-2BE4-4312-8080-06BE2885725E}" sibTransId="{EDDAA110-3B02-440D-A5B1-C46C73232366}"/>
    <dgm:cxn modelId="{FB9BA920-F393-462C-AA2F-F7091DCBEFC5}" type="presOf" srcId="{77B39597-5900-44EA-9967-46F5215C13AB}" destId="{2BDEFAE7-CAE4-4CFC-B5FB-1B9DEBA7D391}" srcOrd="0" destOrd="0" presId="urn:microsoft.com/office/officeart/2005/8/layout/orgChart1"/>
    <dgm:cxn modelId="{5AED7B26-B7E6-492F-9AC4-B455EC598146}" srcId="{7260BAC1-7DEA-4371-B5D6-B2BAAA43AC3D}" destId="{B706E848-C5BE-4C57-81B2-3B59988BC759}" srcOrd="1" destOrd="0" parTransId="{77B39597-5900-44EA-9967-46F5215C13AB}" sibTransId="{02AE7F4F-B852-414D-A99F-186746E175C7}"/>
    <dgm:cxn modelId="{81C64B4C-EC29-47A1-B2DA-6F299346FA48}" type="presOf" srcId="{D33457E9-F7D9-4A77-9D09-5CB3C764883C}" destId="{0E62F6F4-F77A-4335-AF62-A12C8A9ACB15}" srcOrd="1" destOrd="0" presId="urn:microsoft.com/office/officeart/2005/8/layout/orgChart1"/>
    <dgm:cxn modelId="{41499F74-704A-44CC-8093-0FC6993433E6}" type="presOf" srcId="{7260BAC1-7DEA-4371-B5D6-B2BAAA43AC3D}" destId="{FCDFFC18-C982-4802-A1D9-9B3DA328840E}" srcOrd="1" destOrd="0" presId="urn:microsoft.com/office/officeart/2005/8/layout/orgChart1"/>
    <dgm:cxn modelId="{F241248D-975F-4149-92A8-FAF9D65341BC}" type="presOf" srcId="{9C98903C-BEDD-4F0E-A9CF-2BA15A767CCF}" destId="{C1F05240-6328-41D8-BA00-AF35F0263021}" srcOrd="0" destOrd="0" presId="urn:microsoft.com/office/officeart/2005/8/layout/orgChart1"/>
    <dgm:cxn modelId="{312C6991-C461-465C-A9DF-2311FED290E1}" type="presOf" srcId="{D33457E9-F7D9-4A77-9D09-5CB3C764883C}" destId="{E30A53AA-A9CE-4831-ABC8-FED67EB8500B}" srcOrd="0" destOrd="0" presId="urn:microsoft.com/office/officeart/2005/8/layout/orgChart1"/>
    <dgm:cxn modelId="{CCF9D2D5-C39B-4285-8F8F-DF9891B37D71}" type="presOf" srcId="{B706E848-C5BE-4C57-81B2-3B59988BC759}" destId="{7EF8E823-B32C-44F4-9D4D-D3E2ACE4C83C}" srcOrd="1" destOrd="0" presId="urn:microsoft.com/office/officeart/2005/8/layout/orgChart1"/>
    <dgm:cxn modelId="{D9FFEBDD-8BA3-48BA-82DD-5614EE08E7FD}" type="presOf" srcId="{7260BAC1-7DEA-4371-B5D6-B2BAAA43AC3D}" destId="{6C8A800A-3C84-4734-BD17-6D1A6B66C6F1}" srcOrd="0" destOrd="0" presId="urn:microsoft.com/office/officeart/2005/8/layout/orgChart1"/>
    <dgm:cxn modelId="{8B51E0FE-3DCA-4434-B8F6-6FD257047D94}" srcId="{7260BAC1-7DEA-4371-B5D6-B2BAAA43AC3D}" destId="{D33457E9-F7D9-4A77-9D09-5CB3C764883C}" srcOrd="0" destOrd="0" parTransId="{9C98903C-BEDD-4F0E-A9CF-2BA15A767CCF}" sibTransId="{6C0A6C8D-44B1-4BE3-B2C0-C4B1C65565DB}"/>
    <dgm:cxn modelId="{79878C8E-FAF2-4A48-AF24-8CA806C39A0F}" type="presParOf" srcId="{769CC55B-37CC-4D05-8B42-74512D0967AE}" destId="{3A1472FD-8C53-4FF2-9A14-C7E0AD024CC8}" srcOrd="0" destOrd="0" presId="urn:microsoft.com/office/officeart/2005/8/layout/orgChart1"/>
    <dgm:cxn modelId="{399064F6-89A2-4033-8A5F-F41E5FEF14FA}" type="presParOf" srcId="{3A1472FD-8C53-4FF2-9A14-C7E0AD024CC8}" destId="{2710128A-A4E8-496C-BF88-64AE622C62B1}" srcOrd="0" destOrd="0" presId="urn:microsoft.com/office/officeart/2005/8/layout/orgChart1"/>
    <dgm:cxn modelId="{6D11887E-4FF3-41D6-B2FE-4A19D3EFDC78}" type="presParOf" srcId="{2710128A-A4E8-496C-BF88-64AE622C62B1}" destId="{6C8A800A-3C84-4734-BD17-6D1A6B66C6F1}" srcOrd="0" destOrd="0" presId="urn:microsoft.com/office/officeart/2005/8/layout/orgChart1"/>
    <dgm:cxn modelId="{E7B755D9-6F55-49D3-B82E-C46610E24C37}" type="presParOf" srcId="{2710128A-A4E8-496C-BF88-64AE622C62B1}" destId="{FCDFFC18-C982-4802-A1D9-9B3DA328840E}" srcOrd="1" destOrd="0" presId="urn:microsoft.com/office/officeart/2005/8/layout/orgChart1"/>
    <dgm:cxn modelId="{59168EDC-AE1D-4486-B0E7-9D6D52B3D97E}" type="presParOf" srcId="{3A1472FD-8C53-4FF2-9A14-C7E0AD024CC8}" destId="{99D490E6-3274-40EB-AEA7-550122751E94}" srcOrd="1" destOrd="0" presId="urn:microsoft.com/office/officeart/2005/8/layout/orgChart1"/>
    <dgm:cxn modelId="{29E2FD22-716F-43D4-AA0E-99E1B516FCD2}" type="presParOf" srcId="{99D490E6-3274-40EB-AEA7-550122751E94}" destId="{2BDEFAE7-CAE4-4CFC-B5FB-1B9DEBA7D391}" srcOrd="0" destOrd="0" presId="urn:microsoft.com/office/officeart/2005/8/layout/orgChart1"/>
    <dgm:cxn modelId="{8A6C079F-D4D9-48C5-A88B-008673DA4FAC}" type="presParOf" srcId="{99D490E6-3274-40EB-AEA7-550122751E94}" destId="{A40BEF18-B91B-41F0-AC0C-B1F4D0498C90}" srcOrd="1" destOrd="0" presId="urn:microsoft.com/office/officeart/2005/8/layout/orgChart1"/>
    <dgm:cxn modelId="{965FB211-A5EC-44E6-917E-67690CF09563}" type="presParOf" srcId="{A40BEF18-B91B-41F0-AC0C-B1F4D0498C90}" destId="{1A9464A8-08B3-4E31-A825-5F5790849E21}" srcOrd="0" destOrd="0" presId="urn:microsoft.com/office/officeart/2005/8/layout/orgChart1"/>
    <dgm:cxn modelId="{CCEEDC05-DC6E-4178-A5A4-9463F20963B8}" type="presParOf" srcId="{1A9464A8-08B3-4E31-A825-5F5790849E21}" destId="{30DD6074-97AB-4511-8BE2-D5340A17569B}" srcOrd="0" destOrd="0" presId="urn:microsoft.com/office/officeart/2005/8/layout/orgChart1"/>
    <dgm:cxn modelId="{074C7D6C-9EE8-4AD1-B5E3-B760AF631833}" type="presParOf" srcId="{1A9464A8-08B3-4E31-A825-5F5790849E21}" destId="{7EF8E823-B32C-44F4-9D4D-D3E2ACE4C83C}" srcOrd="1" destOrd="0" presId="urn:microsoft.com/office/officeart/2005/8/layout/orgChart1"/>
    <dgm:cxn modelId="{C2DA304E-E684-458B-8498-DF5B875ED1D0}" type="presParOf" srcId="{A40BEF18-B91B-41F0-AC0C-B1F4D0498C90}" destId="{2302688E-55A3-40AB-8639-8D19D66A5664}" srcOrd="1" destOrd="0" presId="urn:microsoft.com/office/officeart/2005/8/layout/orgChart1"/>
    <dgm:cxn modelId="{3AC8DD97-3D71-4E70-B7C5-3DC2A382638F}" type="presParOf" srcId="{A40BEF18-B91B-41F0-AC0C-B1F4D0498C90}" destId="{24CE0939-38DE-4207-9019-1FDA11EB3BAD}" srcOrd="2" destOrd="0" presId="urn:microsoft.com/office/officeart/2005/8/layout/orgChart1"/>
    <dgm:cxn modelId="{D8BD664E-EB4B-4104-A05A-4971E31E58F9}" type="presParOf" srcId="{3A1472FD-8C53-4FF2-9A14-C7E0AD024CC8}" destId="{82CA3007-E330-4CE8-B96B-22E0C7C53207}" srcOrd="2" destOrd="0" presId="urn:microsoft.com/office/officeart/2005/8/layout/orgChart1"/>
    <dgm:cxn modelId="{EB62381D-ADBC-4D17-BA09-3D46A925F40D}" type="presParOf" srcId="{82CA3007-E330-4CE8-B96B-22E0C7C53207}" destId="{C1F05240-6328-41D8-BA00-AF35F0263021}" srcOrd="0" destOrd="0" presId="urn:microsoft.com/office/officeart/2005/8/layout/orgChart1"/>
    <dgm:cxn modelId="{9F9A4462-6B54-480B-AD67-BE73278999E1}" type="presParOf" srcId="{82CA3007-E330-4CE8-B96B-22E0C7C53207}" destId="{B0995CD4-98B7-4901-A483-7950FC559B86}" srcOrd="1" destOrd="0" presId="urn:microsoft.com/office/officeart/2005/8/layout/orgChart1"/>
    <dgm:cxn modelId="{0CC21B65-F716-4BA2-8DD2-CF9D5C316452}" type="presParOf" srcId="{B0995CD4-98B7-4901-A483-7950FC559B86}" destId="{D329ACFE-E321-4573-A48A-A172650002F4}" srcOrd="0" destOrd="0" presId="urn:microsoft.com/office/officeart/2005/8/layout/orgChart1"/>
    <dgm:cxn modelId="{0323C36B-FDC6-4F06-A9A0-3E7BED40CFB4}" type="presParOf" srcId="{D329ACFE-E321-4573-A48A-A172650002F4}" destId="{E30A53AA-A9CE-4831-ABC8-FED67EB8500B}" srcOrd="0" destOrd="0" presId="urn:microsoft.com/office/officeart/2005/8/layout/orgChart1"/>
    <dgm:cxn modelId="{91FEA330-57EF-40A7-890F-DF04042353CD}" type="presParOf" srcId="{D329ACFE-E321-4573-A48A-A172650002F4}" destId="{0E62F6F4-F77A-4335-AF62-A12C8A9ACB15}" srcOrd="1" destOrd="0" presId="urn:microsoft.com/office/officeart/2005/8/layout/orgChart1"/>
    <dgm:cxn modelId="{CEF79369-B53E-4B4E-88E9-B62E52BE2B50}" type="presParOf" srcId="{B0995CD4-98B7-4901-A483-7950FC559B86}" destId="{0D3EAC89-EB5A-4715-9698-02881AD8DBBE}" srcOrd="1" destOrd="0" presId="urn:microsoft.com/office/officeart/2005/8/layout/orgChart1"/>
    <dgm:cxn modelId="{2FBDBCCA-1D39-4F86-BBB8-31A363DB0F3C}" type="presParOf" srcId="{B0995CD4-98B7-4901-A483-7950FC559B86}" destId="{9ECD1107-9E4E-43AE-9D68-9032404F026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2697529-538B-4463-B2F3-8CC34ABDCD5D}"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48F22CFA-E36E-4090-B017-7BF5EF3014F9}">
      <dgm:prSet custT="1"/>
      <dgm:spPr/>
      <dgm:t>
        <a:bodyPr/>
        <a:lstStyle/>
        <a:p>
          <a:r>
            <a:rPr lang="pl-PL" sz="2400" dirty="0"/>
            <a:t>Busy professionals and families.</a:t>
          </a:r>
          <a:endParaRPr lang="en-US" sz="2400" dirty="0"/>
        </a:p>
      </dgm:t>
    </dgm:pt>
    <dgm:pt modelId="{6F0983A9-51FC-44A1-A496-E998D9906977}" type="parTrans" cxnId="{9D557B97-339B-45EE-A96E-364E331BCDE5}">
      <dgm:prSet/>
      <dgm:spPr/>
      <dgm:t>
        <a:bodyPr/>
        <a:lstStyle/>
        <a:p>
          <a:endParaRPr lang="en-US"/>
        </a:p>
      </dgm:t>
    </dgm:pt>
    <dgm:pt modelId="{7B864287-C581-4D41-99BA-DD02EF5E6FDC}" type="sibTrans" cxnId="{9D557B97-339B-45EE-A96E-364E331BCDE5}">
      <dgm:prSet phldrT="1" phldr="0"/>
      <dgm:spPr/>
      <dgm:t>
        <a:bodyPr/>
        <a:lstStyle/>
        <a:p>
          <a:r>
            <a:rPr lang="en-US"/>
            <a:t>1</a:t>
          </a:r>
        </a:p>
      </dgm:t>
    </dgm:pt>
    <dgm:pt modelId="{ACA4293B-4BE5-457F-8623-09D1D4777FA6}">
      <dgm:prSet custT="1"/>
      <dgm:spPr/>
      <dgm:t>
        <a:bodyPr/>
        <a:lstStyle/>
        <a:p>
          <a:r>
            <a:rPr lang="pl-PL" sz="2400" dirty="0"/>
            <a:t>Homeowners and tenants.</a:t>
          </a:r>
          <a:endParaRPr lang="en-US" sz="2400" dirty="0"/>
        </a:p>
      </dgm:t>
    </dgm:pt>
    <dgm:pt modelId="{898BA12D-BAF6-4349-AC00-5E8D312B89BB}" type="parTrans" cxnId="{32FF6B25-3E9B-4B24-BF83-02B09F3867F5}">
      <dgm:prSet/>
      <dgm:spPr/>
      <dgm:t>
        <a:bodyPr/>
        <a:lstStyle/>
        <a:p>
          <a:endParaRPr lang="en-US"/>
        </a:p>
      </dgm:t>
    </dgm:pt>
    <dgm:pt modelId="{DF02CA27-7953-405E-BE10-602397CF838A}" type="sibTrans" cxnId="{32FF6B25-3E9B-4B24-BF83-02B09F3867F5}">
      <dgm:prSet phldrT="2" phldr="0"/>
      <dgm:spPr/>
      <dgm:t>
        <a:bodyPr/>
        <a:lstStyle/>
        <a:p>
          <a:r>
            <a:rPr lang="en-US"/>
            <a:t>2</a:t>
          </a:r>
        </a:p>
      </dgm:t>
    </dgm:pt>
    <dgm:pt modelId="{29EFE191-EB9D-4F03-BF33-D141C4340727}">
      <dgm:prSet custT="1"/>
      <dgm:spPr/>
      <dgm:t>
        <a:bodyPr/>
        <a:lstStyle/>
        <a:p>
          <a:r>
            <a:rPr lang="pl-PL" sz="2400" dirty="0"/>
            <a:t>Airbnb hosts and landlords.</a:t>
          </a:r>
          <a:endParaRPr lang="en-US" sz="2400" dirty="0"/>
        </a:p>
      </dgm:t>
    </dgm:pt>
    <dgm:pt modelId="{36DEEDCD-E011-4386-90D6-BB71122D4FB0}" type="parTrans" cxnId="{ADB0087E-DC1D-44BE-817A-081E232E2103}">
      <dgm:prSet/>
      <dgm:spPr/>
      <dgm:t>
        <a:bodyPr/>
        <a:lstStyle/>
        <a:p>
          <a:endParaRPr lang="en-US"/>
        </a:p>
      </dgm:t>
    </dgm:pt>
    <dgm:pt modelId="{70C0904D-F724-4836-A95A-38365D354625}" type="sibTrans" cxnId="{ADB0087E-DC1D-44BE-817A-081E232E2103}">
      <dgm:prSet phldrT="3" phldr="0"/>
      <dgm:spPr/>
      <dgm:t>
        <a:bodyPr/>
        <a:lstStyle/>
        <a:p>
          <a:r>
            <a:rPr lang="en-US"/>
            <a:t>3</a:t>
          </a:r>
        </a:p>
      </dgm:t>
    </dgm:pt>
    <dgm:pt modelId="{C4107EF5-4C33-4EE9-B2B6-D74F79509B82}">
      <dgm:prSet custT="1"/>
      <dgm:spPr/>
      <dgm:t>
        <a:bodyPr/>
        <a:lstStyle/>
        <a:p>
          <a:r>
            <a:rPr lang="pl-PL" sz="2400" dirty="0"/>
            <a:t>Property management companies.</a:t>
          </a:r>
          <a:endParaRPr lang="en-US" sz="2400" dirty="0"/>
        </a:p>
      </dgm:t>
    </dgm:pt>
    <dgm:pt modelId="{74D951A0-B13F-4256-84DC-96836C711F96}" type="parTrans" cxnId="{7A112BF7-221C-4CEA-BA6F-DFC444AB5218}">
      <dgm:prSet/>
      <dgm:spPr/>
      <dgm:t>
        <a:bodyPr/>
        <a:lstStyle/>
        <a:p>
          <a:endParaRPr lang="en-US"/>
        </a:p>
      </dgm:t>
    </dgm:pt>
    <dgm:pt modelId="{3EB2F305-C77E-42EA-8B2C-3A6FD1B5C1C8}" type="sibTrans" cxnId="{7A112BF7-221C-4CEA-BA6F-DFC444AB5218}">
      <dgm:prSet phldrT="4" phldr="0"/>
      <dgm:spPr/>
      <dgm:t>
        <a:bodyPr/>
        <a:lstStyle/>
        <a:p>
          <a:r>
            <a:rPr lang="en-US"/>
            <a:t>4</a:t>
          </a:r>
        </a:p>
      </dgm:t>
    </dgm:pt>
    <dgm:pt modelId="{CD5162CE-C622-47C1-BE16-4B13D3659E14}" type="pres">
      <dgm:prSet presAssocID="{42697529-538B-4463-B2F3-8CC34ABDCD5D}" presName="linearFlow" presStyleCnt="0">
        <dgm:presLayoutVars>
          <dgm:dir/>
          <dgm:animLvl val="lvl"/>
          <dgm:resizeHandles val="exact"/>
        </dgm:presLayoutVars>
      </dgm:prSet>
      <dgm:spPr/>
    </dgm:pt>
    <dgm:pt modelId="{3A52E4EB-F40D-49C6-B713-21FA2648664C}" type="pres">
      <dgm:prSet presAssocID="{48F22CFA-E36E-4090-B017-7BF5EF3014F9}" presName="compositeNode" presStyleCnt="0"/>
      <dgm:spPr/>
    </dgm:pt>
    <dgm:pt modelId="{F60C6CC3-F43F-44CA-B55A-95E515389F30}" type="pres">
      <dgm:prSet presAssocID="{48F22CFA-E36E-4090-B017-7BF5EF3014F9}" presName="parTx" presStyleLbl="node1" presStyleIdx="0" presStyleCnt="0">
        <dgm:presLayoutVars>
          <dgm:chMax val="0"/>
          <dgm:chPref val="0"/>
          <dgm:bulletEnabled val="1"/>
        </dgm:presLayoutVars>
      </dgm:prSet>
      <dgm:spPr/>
    </dgm:pt>
    <dgm:pt modelId="{4A7F3F57-E07A-4F02-BBED-D5E1D36F4D29}" type="pres">
      <dgm:prSet presAssocID="{48F22CFA-E36E-4090-B017-7BF5EF3014F9}" presName="parSh" presStyleCnt="0"/>
      <dgm:spPr/>
    </dgm:pt>
    <dgm:pt modelId="{9E4F9690-FBCA-4706-A8D9-5E665E83207A}" type="pres">
      <dgm:prSet presAssocID="{48F22CFA-E36E-4090-B017-7BF5EF3014F9}" presName="lineNode" presStyleLbl="alignAccFollowNode1" presStyleIdx="0" presStyleCnt="12"/>
      <dgm:spPr/>
    </dgm:pt>
    <dgm:pt modelId="{1B9CF1B5-BB89-4480-98C4-80F0718C1048}" type="pres">
      <dgm:prSet presAssocID="{48F22CFA-E36E-4090-B017-7BF5EF3014F9}" presName="lineArrowNode" presStyleLbl="alignAccFollowNode1" presStyleIdx="1" presStyleCnt="12"/>
      <dgm:spPr/>
    </dgm:pt>
    <dgm:pt modelId="{8F886C18-FF97-474A-BCBD-DA9050614B21}" type="pres">
      <dgm:prSet presAssocID="{7B864287-C581-4D41-99BA-DD02EF5E6FDC}" presName="sibTransNodeCircle" presStyleLbl="alignNode1" presStyleIdx="0" presStyleCnt="4">
        <dgm:presLayoutVars>
          <dgm:chMax val="0"/>
          <dgm:bulletEnabled/>
        </dgm:presLayoutVars>
      </dgm:prSet>
      <dgm:spPr/>
    </dgm:pt>
    <dgm:pt modelId="{D6EAC69B-361E-4C37-87C6-8F96B1930BF1}" type="pres">
      <dgm:prSet presAssocID="{7B864287-C581-4D41-99BA-DD02EF5E6FDC}" presName="spacerBetweenCircleAndCallout" presStyleCnt="0">
        <dgm:presLayoutVars/>
      </dgm:prSet>
      <dgm:spPr/>
    </dgm:pt>
    <dgm:pt modelId="{01E4ED65-C667-4AB4-A4FC-4F5ABB299BAB}" type="pres">
      <dgm:prSet presAssocID="{48F22CFA-E36E-4090-B017-7BF5EF3014F9}" presName="nodeText" presStyleLbl="alignAccFollowNode1" presStyleIdx="2" presStyleCnt="12">
        <dgm:presLayoutVars>
          <dgm:bulletEnabled val="1"/>
        </dgm:presLayoutVars>
      </dgm:prSet>
      <dgm:spPr/>
    </dgm:pt>
    <dgm:pt modelId="{8693C097-FF0F-4353-B5F2-36D5D687A1D4}" type="pres">
      <dgm:prSet presAssocID="{7B864287-C581-4D41-99BA-DD02EF5E6FDC}" presName="sibTransComposite" presStyleCnt="0"/>
      <dgm:spPr/>
    </dgm:pt>
    <dgm:pt modelId="{DE095FB2-417C-41B1-B1F3-F229D43B94CF}" type="pres">
      <dgm:prSet presAssocID="{ACA4293B-4BE5-457F-8623-09D1D4777FA6}" presName="compositeNode" presStyleCnt="0"/>
      <dgm:spPr/>
    </dgm:pt>
    <dgm:pt modelId="{3D86F013-7DFF-4851-8D4F-82E5371F6455}" type="pres">
      <dgm:prSet presAssocID="{ACA4293B-4BE5-457F-8623-09D1D4777FA6}" presName="parTx" presStyleLbl="node1" presStyleIdx="0" presStyleCnt="0">
        <dgm:presLayoutVars>
          <dgm:chMax val="0"/>
          <dgm:chPref val="0"/>
          <dgm:bulletEnabled val="1"/>
        </dgm:presLayoutVars>
      </dgm:prSet>
      <dgm:spPr/>
    </dgm:pt>
    <dgm:pt modelId="{8A0B10A8-06CF-4C4A-A3EE-8A767EE44C48}" type="pres">
      <dgm:prSet presAssocID="{ACA4293B-4BE5-457F-8623-09D1D4777FA6}" presName="parSh" presStyleCnt="0"/>
      <dgm:spPr/>
    </dgm:pt>
    <dgm:pt modelId="{F2DE5EF7-4A14-45CC-971B-D26816AA1878}" type="pres">
      <dgm:prSet presAssocID="{ACA4293B-4BE5-457F-8623-09D1D4777FA6}" presName="lineNode" presStyleLbl="alignAccFollowNode1" presStyleIdx="3" presStyleCnt="12"/>
      <dgm:spPr/>
    </dgm:pt>
    <dgm:pt modelId="{BE2AF65E-A851-4A79-A42D-6206AAA590EE}" type="pres">
      <dgm:prSet presAssocID="{ACA4293B-4BE5-457F-8623-09D1D4777FA6}" presName="lineArrowNode" presStyleLbl="alignAccFollowNode1" presStyleIdx="4" presStyleCnt="12"/>
      <dgm:spPr/>
    </dgm:pt>
    <dgm:pt modelId="{F760D15A-E451-4D40-9F2B-D10FEA34F7BE}" type="pres">
      <dgm:prSet presAssocID="{DF02CA27-7953-405E-BE10-602397CF838A}" presName="sibTransNodeCircle" presStyleLbl="alignNode1" presStyleIdx="1" presStyleCnt="4">
        <dgm:presLayoutVars>
          <dgm:chMax val="0"/>
          <dgm:bulletEnabled/>
        </dgm:presLayoutVars>
      </dgm:prSet>
      <dgm:spPr/>
    </dgm:pt>
    <dgm:pt modelId="{24868E34-5E8D-48D7-A457-9B756044FEDE}" type="pres">
      <dgm:prSet presAssocID="{DF02CA27-7953-405E-BE10-602397CF838A}" presName="spacerBetweenCircleAndCallout" presStyleCnt="0">
        <dgm:presLayoutVars/>
      </dgm:prSet>
      <dgm:spPr/>
    </dgm:pt>
    <dgm:pt modelId="{633CA3B6-D3DC-4C61-AB05-6ACE9CB10499}" type="pres">
      <dgm:prSet presAssocID="{ACA4293B-4BE5-457F-8623-09D1D4777FA6}" presName="nodeText" presStyleLbl="alignAccFollowNode1" presStyleIdx="5" presStyleCnt="12">
        <dgm:presLayoutVars>
          <dgm:bulletEnabled val="1"/>
        </dgm:presLayoutVars>
      </dgm:prSet>
      <dgm:spPr/>
    </dgm:pt>
    <dgm:pt modelId="{E63F879E-A504-431C-B032-6AB1B3E7364A}" type="pres">
      <dgm:prSet presAssocID="{DF02CA27-7953-405E-BE10-602397CF838A}" presName="sibTransComposite" presStyleCnt="0"/>
      <dgm:spPr/>
    </dgm:pt>
    <dgm:pt modelId="{E446E0E4-F83D-43AC-B987-9BFB3420F75F}" type="pres">
      <dgm:prSet presAssocID="{29EFE191-EB9D-4F03-BF33-D141C4340727}" presName="compositeNode" presStyleCnt="0"/>
      <dgm:spPr/>
    </dgm:pt>
    <dgm:pt modelId="{CEFD5251-A726-416F-8D00-D2DB08D34C4C}" type="pres">
      <dgm:prSet presAssocID="{29EFE191-EB9D-4F03-BF33-D141C4340727}" presName="parTx" presStyleLbl="node1" presStyleIdx="0" presStyleCnt="0">
        <dgm:presLayoutVars>
          <dgm:chMax val="0"/>
          <dgm:chPref val="0"/>
          <dgm:bulletEnabled val="1"/>
        </dgm:presLayoutVars>
      </dgm:prSet>
      <dgm:spPr/>
    </dgm:pt>
    <dgm:pt modelId="{4EA2C875-2950-4827-86DB-D02429497E39}" type="pres">
      <dgm:prSet presAssocID="{29EFE191-EB9D-4F03-BF33-D141C4340727}" presName="parSh" presStyleCnt="0"/>
      <dgm:spPr/>
    </dgm:pt>
    <dgm:pt modelId="{FC224783-A9B2-4C8D-B578-A4A0F768CB56}" type="pres">
      <dgm:prSet presAssocID="{29EFE191-EB9D-4F03-BF33-D141C4340727}" presName="lineNode" presStyleLbl="alignAccFollowNode1" presStyleIdx="6" presStyleCnt="12"/>
      <dgm:spPr/>
    </dgm:pt>
    <dgm:pt modelId="{470B7D6D-D12E-4684-8F0E-4946B256CA89}" type="pres">
      <dgm:prSet presAssocID="{29EFE191-EB9D-4F03-BF33-D141C4340727}" presName="lineArrowNode" presStyleLbl="alignAccFollowNode1" presStyleIdx="7" presStyleCnt="12"/>
      <dgm:spPr/>
    </dgm:pt>
    <dgm:pt modelId="{46FF1740-BAE6-4969-A989-70CEB4B942AD}" type="pres">
      <dgm:prSet presAssocID="{70C0904D-F724-4836-A95A-38365D354625}" presName="sibTransNodeCircle" presStyleLbl="alignNode1" presStyleIdx="2" presStyleCnt="4">
        <dgm:presLayoutVars>
          <dgm:chMax val="0"/>
          <dgm:bulletEnabled/>
        </dgm:presLayoutVars>
      </dgm:prSet>
      <dgm:spPr/>
    </dgm:pt>
    <dgm:pt modelId="{48ED17AF-0525-4FDE-96D9-91D265DF9157}" type="pres">
      <dgm:prSet presAssocID="{70C0904D-F724-4836-A95A-38365D354625}" presName="spacerBetweenCircleAndCallout" presStyleCnt="0">
        <dgm:presLayoutVars/>
      </dgm:prSet>
      <dgm:spPr/>
    </dgm:pt>
    <dgm:pt modelId="{EA76F089-3BE3-42A5-AF99-8C8FC1C98801}" type="pres">
      <dgm:prSet presAssocID="{29EFE191-EB9D-4F03-BF33-D141C4340727}" presName="nodeText" presStyleLbl="alignAccFollowNode1" presStyleIdx="8" presStyleCnt="12">
        <dgm:presLayoutVars>
          <dgm:bulletEnabled val="1"/>
        </dgm:presLayoutVars>
      </dgm:prSet>
      <dgm:spPr/>
    </dgm:pt>
    <dgm:pt modelId="{4711B6DF-2E70-4D5A-8EFA-BBAD6F3DCD8B}" type="pres">
      <dgm:prSet presAssocID="{70C0904D-F724-4836-A95A-38365D354625}" presName="sibTransComposite" presStyleCnt="0"/>
      <dgm:spPr/>
    </dgm:pt>
    <dgm:pt modelId="{11856E9B-36AF-452A-B33B-6C8C70B65218}" type="pres">
      <dgm:prSet presAssocID="{C4107EF5-4C33-4EE9-B2B6-D74F79509B82}" presName="compositeNode" presStyleCnt="0"/>
      <dgm:spPr/>
    </dgm:pt>
    <dgm:pt modelId="{51D0AA33-9E63-4784-A5EA-FA68D089983C}" type="pres">
      <dgm:prSet presAssocID="{C4107EF5-4C33-4EE9-B2B6-D74F79509B82}" presName="parTx" presStyleLbl="node1" presStyleIdx="0" presStyleCnt="0">
        <dgm:presLayoutVars>
          <dgm:chMax val="0"/>
          <dgm:chPref val="0"/>
          <dgm:bulletEnabled val="1"/>
        </dgm:presLayoutVars>
      </dgm:prSet>
      <dgm:spPr/>
    </dgm:pt>
    <dgm:pt modelId="{D24B57AB-040E-4EAB-BBF5-CD357EB716AE}" type="pres">
      <dgm:prSet presAssocID="{C4107EF5-4C33-4EE9-B2B6-D74F79509B82}" presName="parSh" presStyleCnt="0"/>
      <dgm:spPr/>
    </dgm:pt>
    <dgm:pt modelId="{B7046F4C-0B6D-4180-A1B2-475C260A33DE}" type="pres">
      <dgm:prSet presAssocID="{C4107EF5-4C33-4EE9-B2B6-D74F79509B82}" presName="lineNode" presStyleLbl="alignAccFollowNode1" presStyleIdx="9" presStyleCnt="12"/>
      <dgm:spPr/>
    </dgm:pt>
    <dgm:pt modelId="{C5FC1049-ED59-47E7-8ED2-AA9E71005191}" type="pres">
      <dgm:prSet presAssocID="{C4107EF5-4C33-4EE9-B2B6-D74F79509B82}" presName="lineArrowNode" presStyleLbl="alignAccFollowNode1" presStyleIdx="10" presStyleCnt="12"/>
      <dgm:spPr/>
    </dgm:pt>
    <dgm:pt modelId="{C3E9173D-E3E4-4CEB-94B9-4C7B5AFCC7AC}" type="pres">
      <dgm:prSet presAssocID="{3EB2F305-C77E-42EA-8B2C-3A6FD1B5C1C8}" presName="sibTransNodeCircle" presStyleLbl="alignNode1" presStyleIdx="3" presStyleCnt="4">
        <dgm:presLayoutVars>
          <dgm:chMax val="0"/>
          <dgm:bulletEnabled/>
        </dgm:presLayoutVars>
      </dgm:prSet>
      <dgm:spPr/>
    </dgm:pt>
    <dgm:pt modelId="{32E4C4EC-AC28-45E3-A320-F3B49B4FF032}" type="pres">
      <dgm:prSet presAssocID="{3EB2F305-C77E-42EA-8B2C-3A6FD1B5C1C8}" presName="spacerBetweenCircleAndCallout" presStyleCnt="0">
        <dgm:presLayoutVars/>
      </dgm:prSet>
      <dgm:spPr/>
    </dgm:pt>
    <dgm:pt modelId="{7420C99E-8274-4C93-969F-B288EC4EB775}" type="pres">
      <dgm:prSet presAssocID="{C4107EF5-4C33-4EE9-B2B6-D74F79509B82}" presName="nodeText" presStyleLbl="alignAccFollowNode1" presStyleIdx="11" presStyleCnt="12">
        <dgm:presLayoutVars>
          <dgm:bulletEnabled val="1"/>
        </dgm:presLayoutVars>
      </dgm:prSet>
      <dgm:spPr/>
    </dgm:pt>
  </dgm:ptLst>
  <dgm:cxnLst>
    <dgm:cxn modelId="{8B6CDD11-AE1F-458D-839E-FD144BAAD4A6}" type="presOf" srcId="{42697529-538B-4463-B2F3-8CC34ABDCD5D}" destId="{CD5162CE-C622-47C1-BE16-4B13D3659E14}" srcOrd="0" destOrd="0" presId="urn:microsoft.com/office/officeart/2016/7/layout/LinearArrowProcessNumbered"/>
    <dgm:cxn modelId="{32FF6B25-3E9B-4B24-BF83-02B09F3867F5}" srcId="{42697529-538B-4463-B2F3-8CC34ABDCD5D}" destId="{ACA4293B-4BE5-457F-8623-09D1D4777FA6}" srcOrd="1" destOrd="0" parTransId="{898BA12D-BAF6-4349-AC00-5E8D312B89BB}" sibTransId="{DF02CA27-7953-405E-BE10-602397CF838A}"/>
    <dgm:cxn modelId="{B2F96D3A-916D-4AF7-83FA-B9F54F9B634E}" type="presOf" srcId="{DF02CA27-7953-405E-BE10-602397CF838A}" destId="{F760D15A-E451-4D40-9F2B-D10FEA34F7BE}" srcOrd="0" destOrd="0" presId="urn:microsoft.com/office/officeart/2016/7/layout/LinearArrowProcessNumbered"/>
    <dgm:cxn modelId="{08C20E55-8645-4D7A-B9AD-CAEC08CA5E3F}" type="presOf" srcId="{ACA4293B-4BE5-457F-8623-09D1D4777FA6}" destId="{633CA3B6-D3DC-4C61-AB05-6ACE9CB10499}" srcOrd="0" destOrd="0" presId="urn:microsoft.com/office/officeart/2016/7/layout/LinearArrowProcessNumbered"/>
    <dgm:cxn modelId="{B575557D-403F-4A9E-B90C-0E76C31C68F8}" type="presOf" srcId="{29EFE191-EB9D-4F03-BF33-D141C4340727}" destId="{EA76F089-3BE3-42A5-AF99-8C8FC1C98801}" srcOrd="0" destOrd="0" presId="urn:microsoft.com/office/officeart/2016/7/layout/LinearArrowProcessNumbered"/>
    <dgm:cxn modelId="{ADB0087E-DC1D-44BE-817A-081E232E2103}" srcId="{42697529-538B-4463-B2F3-8CC34ABDCD5D}" destId="{29EFE191-EB9D-4F03-BF33-D141C4340727}" srcOrd="2" destOrd="0" parTransId="{36DEEDCD-E011-4386-90D6-BB71122D4FB0}" sibTransId="{70C0904D-F724-4836-A95A-38365D354625}"/>
    <dgm:cxn modelId="{9D557B97-339B-45EE-A96E-364E331BCDE5}" srcId="{42697529-538B-4463-B2F3-8CC34ABDCD5D}" destId="{48F22CFA-E36E-4090-B017-7BF5EF3014F9}" srcOrd="0" destOrd="0" parTransId="{6F0983A9-51FC-44A1-A496-E998D9906977}" sibTransId="{7B864287-C581-4D41-99BA-DD02EF5E6FDC}"/>
    <dgm:cxn modelId="{AFACB7A5-59F3-4CB8-99C6-A31577BD0DBF}" type="presOf" srcId="{48F22CFA-E36E-4090-B017-7BF5EF3014F9}" destId="{01E4ED65-C667-4AB4-A4FC-4F5ABB299BAB}" srcOrd="0" destOrd="0" presId="urn:microsoft.com/office/officeart/2016/7/layout/LinearArrowProcessNumbered"/>
    <dgm:cxn modelId="{0741C7BF-B58D-4B48-A7A3-E81CAFE0D7CE}" type="presOf" srcId="{C4107EF5-4C33-4EE9-B2B6-D74F79509B82}" destId="{7420C99E-8274-4C93-969F-B288EC4EB775}" srcOrd="0" destOrd="0" presId="urn:microsoft.com/office/officeart/2016/7/layout/LinearArrowProcessNumbered"/>
    <dgm:cxn modelId="{5AA629E1-92AB-4750-B404-C44EB0C00A9C}" type="presOf" srcId="{7B864287-C581-4D41-99BA-DD02EF5E6FDC}" destId="{8F886C18-FF97-474A-BCBD-DA9050614B21}" srcOrd="0" destOrd="0" presId="urn:microsoft.com/office/officeart/2016/7/layout/LinearArrowProcessNumbered"/>
    <dgm:cxn modelId="{69F2ABE8-BED8-4748-9B1A-9954322ABCFD}" type="presOf" srcId="{3EB2F305-C77E-42EA-8B2C-3A6FD1B5C1C8}" destId="{C3E9173D-E3E4-4CEB-94B9-4C7B5AFCC7AC}" srcOrd="0" destOrd="0" presId="urn:microsoft.com/office/officeart/2016/7/layout/LinearArrowProcessNumbered"/>
    <dgm:cxn modelId="{37DEE7F1-CAFE-4777-906A-2539BDD5AC0F}" type="presOf" srcId="{70C0904D-F724-4836-A95A-38365D354625}" destId="{46FF1740-BAE6-4969-A989-70CEB4B942AD}" srcOrd="0" destOrd="0" presId="urn:microsoft.com/office/officeart/2016/7/layout/LinearArrowProcessNumbered"/>
    <dgm:cxn modelId="{7A112BF7-221C-4CEA-BA6F-DFC444AB5218}" srcId="{42697529-538B-4463-B2F3-8CC34ABDCD5D}" destId="{C4107EF5-4C33-4EE9-B2B6-D74F79509B82}" srcOrd="3" destOrd="0" parTransId="{74D951A0-B13F-4256-84DC-96836C711F96}" sibTransId="{3EB2F305-C77E-42EA-8B2C-3A6FD1B5C1C8}"/>
    <dgm:cxn modelId="{456517E8-999A-4F7A-9293-41F5C8C2B3A1}" type="presParOf" srcId="{CD5162CE-C622-47C1-BE16-4B13D3659E14}" destId="{3A52E4EB-F40D-49C6-B713-21FA2648664C}" srcOrd="0" destOrd="0" presId="urn:microsoft.com/office/officeart/2016/7/layout/LinearArrowProcessNumbered"/>
    <dgm:cxn modelId="{3A364E0C-D625-442F-B170-C9481920D886}" type="presParOf" srcId="{3A52E4EB-F40D-49C6-B713-21FA2648664C}" destId="{F60C6CC3-F43F-44CA-B55A-95E515389F30}" srcOrd="0" destOrd="0" presId="urn:microsoft.com/office/officeart/2016/7/layout/LinearArrowProcessNumbered"/>
    <dgm:cxn modelId="{09EC99C9-E8DD-4ECD-A50F-C041D5DB9E4F}" type="presParOf" srcId="{3A52E4EB-F40D-49C6-B713-21FA2648664C}" destId="{4A7F3F57-E07A-4F02-BBED-D5E1D36F4D29}" srcOrd="1" destOrd="0" presId="urn:microsoft.com/office/officeart/2016/7/layout/LinearArrowProcessNumbered"/>
    <dgm:cxn modelId="{0DC39BEF-11DC-45E9-AD6D-F73F11AE5FEF}" type="presParOf" srcId="{4A7F3F57-E07A-4F02-BBED-D5E1D36F4D29}" destId="{9E4F9690-FBCA-4706-A8D9-5E665E83207A}" srcOrd="0" destOrd="0" presId="urn:microsoft.com/office/officeart/2016/7/layout/LinearArrowProcessNumbered"/>
    <dgm:cxn modelId="{E21E3BCB-E1E5-4B02-9096-9B210A1CF382}" type="presParOf" srcId="{4A7F3F57-E07A-4F02-BBED-D5E1D36F4D29}" destId="{1B9CF1B5-BB89-4480-98C4-80F0718C1048}" srcOrd="1" destOrd="0" presId="urn:microsoft.com/office/officeart/2016/7/layout/LinearArrowProcessNumbered"/>
    <dgm:cxn modelId="{A56F9383-6068-4B03-9140-907F3B0ABC64}" type="presParOf" srcId="{4A7F3F57-E07A-4F02-BBED-D5E1D36F4D29}" destId="{8F886C18-FF97-474A-BCBD-DA9050614B21}" srcOrd="2" destOrd="0" presId="urn:microsoft.com/office/officeart/2016/7/layout/LinearArrowProcessNumbered"/>
    <dgm:cxn modelId="{1B8D546A-B1D5-4C51-9D6F-77A78C85AEAB}" type="presParOf" srcId="{4A7F3F57-E07A-4F02-BBED-D5E1D36F4D29}" destId="{D6EAC69B-361E-4C37-87C6-8F96B1930BF1}" srcOrd="3" destOrd="0" presId="urn:microsoft.com/office/officeart/2016/7/layout/LinearArrowProcessNumbered"/>
    <dgm:cxn modelId="{65239907-9AB1-4C24-98BD-853BF4719848}" type="presParOf" srcId="{3A52E4EB-F40D-49C6-B713-21FA2648664C}" destId="{01E4ED65-C667-4AB4-A4FC-4F5ABB299BAB}" srcOrd="2" destOrd="0" presId="urn:microsoft.com/office/officeart/2016/7/layout/LinearArrowProcessNumbered"/>
    <dgm:cxn modelId="{12A4AF76-947D-4BC1-89B5-F0B5B5F5FABD}" type="presParOf" srcId="{CD5162CE-C622-47C1-BE16-4B13D3659E14}" destId="{8693C097-FF0F-4353-B5F2-36D5D687A1D4}" srcOrd="1" destOrd="0" presId="urn:microsoft.com/office/officeart/2016/7/layout/LinearArrowProcessNumbered"/>
    <dgm:cxn modelId="{BF9971C4-01C1-4B24-869E-A6BAF2AFE67E}" type="presParOf" srcId="{CD5162CE-C622-47C1-BE16-4B13D3659E14}" destId="{DE095FB2-417C-41B1-B1F3-F229D43B94CF}" srcOrd="2" destOrd="0" presId="urn:microsoft.com/office/officeart/2016/7/layout/LinearArrowProcessNumbered"/>
    <dgm:cxn modelId="{DAEF6341-C004-43B8-841D-C211658108F3}" type="presParOf" srcId="{DE095FB2-417C-41B1-B1F3-F229D43B94CF}" destId="{3D86F013-7DFF-4851-8D4F-82E5371F6455}" srcOrd="0" destOrd="0" presId="urn:microsoft.com/office/officeart/2016/7/layout/LinearArrowProcessNumbered"/>
    <dgm:cxn modelId="{FE4F06A5-3769-482A-8D23-78043D9C05A2}" type="presParOf" srcId="{DE095FB2-417C-41B1-B1F3-F229D43B94CF}" destId="{8A0B10A8-06CF-4C4A-A3EE-8A767EE44C48}" srcOrd="1" destOrd="0" presId="urn:microsoft.com/office/officeart/2016/7/layout/LinearArrowProcessNumbered"/>
    <dgm:cxn modelId="{3C33AFCE-D53F-47AB-A45B-55A5F5FA0FFF}" type="presParOf" srcId="{8A0B10A8-06CF-4C4A-A3EE-8A767EE44C48}" destId="{F2DE5EF7-4A14-45CC-971B-D26816AA1878}" srcOrd="0" destOrd="0" presId="urn:microsoft.com/office/officeart/2016/7/layout/LinearArrowProcessNumbered"/>
    <dgm:cxn modelId="{144C406D-4B98-4CD5-B594-339E72661770}" type="presParOf" srcId="{8A0B10A8-06CF-4C4A-A3EE-8A767EE44C48}" destId="{BE2AF65E-A851-4A79-A42D-6206AAA590EE}" srcOrd="1" destOrd="0" presId="urn:microsoft.com/office/officeart/2016/7/layout/LinearArrowProcessNumbered"/>
    <dgm:cxn modelId="{BD9AE9FC-50C2-481B-B0D1-21F6634B9D6E}" type="presParOf" srcId="{8A0B10A8-06CF-4C4A-A3EE-8A767EE44C48}" destId="{F760D15A-E451-4D40-9F2B-D10FEA34F7BE}" srcOrd="2" destOrd="0" presId="urn:microsoft.com/office/officeart/2016/7/layout/LinearArrowProcessNumbered"/>
    <dgm:cxn modelId="{DD341F10-9A1A-48AC-B2DE-A2DAE5341520}" type="presParOf" srcId="{8A0B10A8-06CF-4C4A-A3EE-8A767EE44C48}" destId="{24868E34-5E8D-48D7-A457-9B756044FEDE}" srcOrd="3" destOrd="0" presId="urn:microsoft.com/office/officeart/2016/7/layout/LinearArrowProcessNumbered"/>
    <dgm:cxn modelId="{54BD04D9-BAB0-4B62-AEFC-39A1756952C1}" type="presParOf" srcId="{DE095FB2-417C-41B1-B1F3-F229D43B94CF}" destId="{633CA3B6-D3DC-4C61-AB05-6ACE9CB10499}" srcOrd="2" destOrd="0" presId="urn:microsoft.com/office/officeart/2016/7/layout/LinearArrowProcessNumbered"/>
    <dgm:cxn modelId="{640FF306-8703-40F5-9C18-E7DB4F4D4F0B}" type="presParOf" srcId="{CD5162CE-C622-47C1-BE16-4B13D3659E14}" destId="{E63F879E-A504-431C-B032-6AB1B3E7364A}" srcOrd="3" destOrd="0" presId="urn:microsoft.com/office/officeart/2016/7/layout/LinearArrowProcessNumbered"/>
    <dgm:cxn modelId="{0743FEAA-A2BC-40BB-B07F-1B0CA7E4C2D9}" type="presParOf" srcId="{CD5162CE-C622-47C1-BE16-4B13D3659E14}" destId="{E446E0E4-F83D-43AC-B987-9BFB3420F75F}" srcOrd="4" destOrd="0" presId="urn:microsoft.com/office/officeart/2016/7/layout/LinearArrowProcessNumbered"/>
    <dgm:cxn modelId="{BC4B986C-E3F0-4DF9-99A6-15C1A28F7E5C}" type="presParOf" srcId="{E446E0E4-F83D-43AC-B987-9BFB3420F75F}" destId="{CEFD5251-A726-416F-8D00-D2DB08D34C4C}" srcOrd="0" destOrd="0" presId="urn:microsoft.com/office/officeart/2016/7/layout/LinearArrowProcessNumbered"/>
    <dgm:cxn modelId="{0A62F860-C66D-4243-959E-AB8754278AA4}" type="presParOf" srcId="{E446E0E4-F83D-43AC-B987-9BFB3420F75F}" destId="{4EA2C875-2950-4827-86DB-D02429497E39}" srcOrd="1" destOrd="0" presId="urn:microsoft.com/office/officeart/2016/7/layout/LinearArrowProcessNumbered"/>
    <dgm:cxn modelId="{CC0C2B4C-B84C-416C-92DC-548FC5F2EB77}" type="presParOf" srcId="{4EA2C875-2950-4827-86DB-D02429497E39}" destId="{FC224783-A9B2-4C8D-B578-A4A0F768CB56}" srcOrd="0" destOrd="0" presId="urn:microsoft.com/office/officeart/2016/7/layout/LinearArrowProcessNumbered"/>
    <dgm:cxn modelId="{1F20393A-A515-4BC3-BA69-55E1772C6199}" type="presParOf" srcId="{4EA2C875-2950-4827-86DB-D02429497E39}" destId="{470B7D6D-D12E-4684-8F0E-4946B256CA89}" srcOrd="1" destOrd="0" presId="urn:microsoft.com/office/officeart/2016/7/layout/LinearArrowProcessNumbered"/>
    <dgm:cxn modelId="{AFB72925-9C9C-4295-88A5-390864F15180}" type="presParOf" srcId="{4EA2C875-2950-4827-86DB-D02429497E39}" destId="{46FF1740-BAE6-4969-A989-70CEB4B942AD}" srcOrd="2" destOrd="0" presId="urn:microsoft.com/office/officeart/2016/7/layout/LinearArrowProcessNumbered"/>
    <dgm:cxn modelId="{255F4186-F45A-4BA5-B55D-AE26F399172E}" type="presParOf" srcId="{4EA2C875-2950-4827-86DB-D02429497E39}" destId="{48ED17AF-0525-4FDE-96D9-91D265DF9157}" srcOrd="3" destOrd="0" presId="urn:microsoft.com/office/officeart/2016/7/layout/LinearArrowProcessNumbered"/>
    <dgm:cxn modelId="{DF2521D3-6B8C-4320-B672-0BB4B589900F}" type="presParOf" srcId="{E446E0E4-F83D-43AC-B987-9BFB3420F75F}" destId="{EA76F089-3BE3-42A5-AF99-8C8FC1C98801}" srcOrd="2" destOrd="0" presId="urn:microsoft.com/office/officeart/2016/7/layout/LinearArrowProcessNumbered"/>
    <dgm:cxn modelId="{F0365436-7F36-4C9B-B1D5-F722634D4CA8}" type="presParOf" srcId="{CD5162CE-C622-47C1-BE16-4B13D3659E14}" destId="{4711B6DF-2E70-4D5A-8EFA-BBAD6F3DCD8B}" srcOrd="5" destOrd="0" presId="urn:microsoft.com/office/officeart/2016/7/layout/LinearArrowProcessNumbered"/>
    <dgm:cxn modelId="{425FC66F-9909-49A3-8059-4D37254B12F7}" type="presParOf" srcId="{CD5162CE-C622-47C1-BE16-4B13D3659E14}" destId="{11856E9B-36AF-452A-B33B-6C8C70B65218}" srcOrd="6" destOrd="0" presId="urn:microsoft.com/office/officeart/2016/7/layout/LinearArrowProcessNumbered"/>
    <dgm:cxn modelId="{B4CC5BFC-305D-46C9-9B8D-3F2B0AB0D92D}" type="presParOf" srcId="{11856E9B-36AF-452A-B33B-6C8C70B65218}" destId="{51D0AA33-9E63-4784-A5EA-FA68D089983C}" srcOrd="0" destOrd="0" presId="urn:microsoft.com/office/officeart/2016/7/layout/LinearArrowProcessNumbered"/>
    <dgm:cxn modelId="{0FD6E83B-BC25-4EE2-9A42-259A6235DEC4}" type="presParOf" srcId="{11856E9B-36AF-452A-B33B-6C8C70B65218}" destId="{D24B57AB-040E-4EAB-BBF5-CD357EB716AE}" srcOrd="1" destOrd="0" presId="urn:microsoft.com/office/officeart/2016/7/layout/LinearArrowProcessNumbered"/>
    <dgm:cxn modelId="{FCD6EB15-81BE-4D33-BDE2-C6A355BA2C98}" type="presParOf" srcId="{D24B57AB-040E-4EAB-BBF5-CD357EB716AE}" destId="{B7046F4C-0B6D-4180-A1B2-475C260A33DE}" srcOrd="0" destOrd="0" presId="urn:microsoft.com/office/officeart/2016/7/layout/LinearArrowProcessNumbered"/>
    <dgm:cxn modelId="{B300AC23-D833-40AA-BF8B-4AAD8611C276}" type="presParOf" srcId="{D24B57AB-040E-4EAB-BBF5-CD357EB716AE}" destId="{C5FC1049-ED59-47E7-8ED2-AA9E71005191}" srcOrd="1" destOrd="0" presId="urn:microsoft.com/office/officeart/2016/7/layout/LinearArrowProcessNumbered"/>
    <dgm:cxn modelId="{46373F4D-8596-4005-B05F-60537ABF3BA2}" type="presParOf" srcId="{D24B57AB-040E-4EAB-BBF5-CD357EB716AE}" destId="{C3E9173D-E3E4-4CEB-94B9-4C7B5AFCC7AC}" srcOrd="2" destOrd="0" presId="urn:microsoft.com/office/officeart/2016/7/layout/LinearArrowProcessNumbered"/>
    <dgm:cxn modelId="{6E1F42C2-51EC-4B3C-A4BF-C1820DC13012}" type="presParOf" srcId="{D24B57AB-040E-4EAB-BBF5-CD357EB716AE}" destId="{32E4C4EC-AC28-45E3-A320-F3B49B4FF032}" srcOrd="3" destOrd="0" presId="urn:microsoft.com/office/officeart/2016/7/layout/LinearArrowProcessNumbered"/>
    <dgm:cxn modelId="{036A0B8F-9C4F-41CA-8E3D-0CD69205B46C}" type="presParOf" srcId="{11856E9B-36AF-452A-B33B-6C8C70B65218}" destId="{7420C99E-8274-4C93-969F-B288EC4EB775}"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4477305-4E7A-4FE9-ABA0-B66D7D7F535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0284FC0-8CA1-4592-BF13-02A852648A71}">
      <dgm:prSet custT="1"/>
      <dgm:spPr/>
      <dgm:t>
        <a:bodyPr/>
        <a:lstStyle/>
        <a:p>
          <a:r>
            <a:rPr lang="en-US" sz="1600" b="1"/>
            <a:t>Product:</a:t>
          </a:r>
          <a:br>
            <a:rPr lang="en-US" sz="1600"/>
          </a:br>
          <a:r>
            <a:rPr lang="en-US" sz="1600"/>
            <a:t>EcoSpark Cleaning Ltd. will provide domestic cleaning, deep cleaning, move-in/move-out cleaning, and Airbnb cleaning services. The company’s main difference is the use of eco-friendly, biodegradable cleaning products.</a:t>
          </a:r>
        </a:p>
      </dgm:t>
    </dgm:pt>
    <dgm:pt modelId="{E8E40872-384F-4D0D-B791-83AB62462C2A}" type="parTrans" cxnId="{6E7C02E4-63C3-4907-A297-E24950E7384D}">
      <dgm:prSet/>
      <dgm:spPr/>
      <dgm:t>
        <a:bodyPr/>
        <a:lstStyle/>
        <a:p>
          <a:endParaRPr lang="en-US" sz="1600"/>
        </a:p>
      </dgm:t>
    </dgm:pt>
    <dgm:pt modelId="{25762DA8-9614-4640-9097-EDC3A5C0CAB6}" type="sibTrans" cxnId="{6E7C02E4-63C3-4907-A297-E24950E7384D}">
      <dgm:prSet/>
      <dgm:spPr/>
      <dgm:t>
        <a:bodyPr/>
        <a:lstStyle/>
        <a:p>
          <a:endParaRPr lang="en-US" sz="1600"/>
        </a:p>
      </dgm:t>
    </dgm:pt>
    <dgm:pt modelId="{971FB839-1B21-46FA-ADF6-D2441D90F58E}">
      <dgm:prSet custT="1"/>
      <dgm:spPr/>
      <dgm:t>
        <a:bodyPr/>
        <a:lstStyle/>
        <a:p>
          <a:r>
            <a:rPr lang="en-US" sz="1600" b="1"/>
            <a:t>Price:</a:t>
          </a:r>
          <a:br>
            <a:rPr lang="en-US" sz="1600"/>
          </a:br>
          <a:r>
            <a:rPr lang="en-US" sz="1600"/>
            <a:t>Regular cleaning will cost approximately </a:t>
          </a:r>
          <a:r>
            <a:rPr lang="en-US" sz="1600" b="1"/>
            <a:t>£20 per hour</a:t>
          </a:r>
          <a:r>
            <a:rPr lang="en-US" sz="1600"/>
            <a:t>. Deep cleaning services will start from </a:t>
          </a:r>
          <a:r>
            <a:rPr lang="en-US" sz="1600" b="1"/>
            <a:t>£120</a:t>
          </a:r>
          <a:r>
            <a:rPr lang="en-US" sz="1600"/>
            <a:t>, while Airbnb cleaning will range between </a:t>
          </a:r>
          <a:r>
            <a:rPr lang="en-US" sz="1600" b="1"/>
            <a:t>£50–£100</a:t>
          </a:r>
          <a:r>
            <a:rPr lang="en-US" sz="1600"/>
            <a:t> depending on property size.</a:t>
          </a:r>
        </a:p>
      </dgm:t>
    </dgm:pt>
    <dgm:pt modelId="{61A35A6B-E62F-4E57-9191-14614B91D3B6}" type="parTrans" cxnId="{DBBA62CE-B58A-4E90-9464-8802B7C300BF}">
      <dgm:prSet/>
      <dgm:spPr/>
      <dgm:t>
        <a:bodyPr/>
        <a:lstStyle/>
        <a:p>
          <a:endParaRPr lang="en-US" sz="1600"/>
        </a:p>
      </dgm:t>
    </dgm:pt>
    <dgm:pt modelId="{604DADDB-6011-4821-845E-028B742B8260}" type="sibTrans" cxnId="{DBBA62CE-B58A-4E90-9464-8802B7C300BF}">
      <dgm:prSet/>
      <dgm:spPr/>
      <dgm:t>
        <a:bodyPr/>
        <a:lstStyle/>
        <a:p>
          <a:endParaRPr lang="en-US" sz="1600"/>
        </a:p>
      </dgm:t>
    </dgm:pt>
    <dgm:pt modelId="{DF28C3FB-4FFC-4D19-9B57-204F97B855DE}">
      <dgm:prSet custT="1"/>
      <dgm:spPr/>
      <dgm:t>
        <a:bodyPr/>
        <a:lstStyle/>
        <a:p>
          <a:r>
            <a:rPr lang="en-US" sz="1600" b="1" dirty="0"/>
            <a:t>Place:</a:t>
          </a:r>
          <a:br>
            <a:rPr lang="en-US" sz="1600" dirty="0"/>
          </a:br>
          <a:r>
            <a:rPr lang="en-US" sz="1600" dirty="0"/>
            <a:t>The business will initially operate locally and provide services directly to customers’ homes. Bookings will be available through the website, phone, and social media.</a:t>
          </a:r>
        </a:p>
      </dgm:t>
    </dgm:pt>
    <dgm:pt modelId="{3C2B3EDE-0AB6-4DF5-9C83-D34D29FEFC68}" type="parTrans" cxnId="{EC6960D1-8624-4B7E-A3C8-A10DCC9B4EA8}">
      <dgm:prSet/>
      <dgm:spPr/>
      <dgm:t>
        <a:bodyPr/>
        <a:lstStyle/>
        <a:p>
          <a:endParaRPr lang="en-US" sz="1600"/>
        </a:p>
      </dgm:t>
    </dgm:pt>
    <dgm:pt modelId="{2F01CB32-237A-41F7-8CFD-C147E3809BAE}" type="sibTrans" cxnId="{EC6960D1-8624-4B7E-A3C8-A10DCC9B4EA8}">
      <dgm:prSet/>
      <dgm:spPr/>
      <dgm:t>
        <a:bodyPr/>
        <a:lstStyle/>
        <a:p>
          <a:endParaRPr lang="en-US" sz="1600"/>
        </a:p>
      </dgm:t>
    </dgm:pt>
    <dgm:pt modelId="{0D0EF5F6-1798-4C52-B35D-15D9B9F29ED4}">
      <dgm:prSet custT="1"/>
      <dgm:spPr/>
      <dgm:t>
        <a:bodyPr/>
        <a:lstStyle/>
        <a:p>
          <a:r>
            <a:rPr lang="en-US" sz="1600" b="1"/>
            <a:t>Promotion:</a:t>
          </a:r>
          <a:br>
            <a:rPr lang="en-US" sz="1600"/>
          </a:br>
          <a:r>
            <a:rPr lang="en-US" sz="1600"/>
            <a:t>The company will use Facebook, Instagram, Google Business Profile, local advertising, and customer referral discounts. The estimated first-year marketing budget is </a:t>
          </a:r>
          <a:r>
            <a:rPr lang="en-US" sz="1600" b="1"/>
            <a:t>£3,600 (£300 per month)</a:t>
          </a:r>
          <a:r>
            <a:rPr lang="en-US" sz="1600"/>
            <a:t>.</a:t>
          </a:r>
        </a:p>
      </dgm:t>
    </dgm:pt>
    <dgm:pt modelId="{D7C7B027-04F0-4904-87A7-AC313B4A27C7}" type="parTrans" cxnId="{46929EBC-97BE-4104-82C9-20E1A648155A}">
      <dgm:prSet/>
      <dgm:spPr/>
      <dgm:t>
        <a:bodyPr/>
        <a:lstStyle/>
        <a:p>
          <a:endParaRPr lang="en-US" sz="1600"/>
        </a:p>
      </dgm:t>
    </dgm:pt>
    <dgm:pt modelId="{CA61C547-1C0B-4501-BB4E-4AAC40777EB6}" type="sibTrans" cxnId="{46929EBC-97BE-4104-82C9-20E1A648155A}">
      <dgm:prSet/>
      <dgm:spPr/>
      <dgm:t>
        <a:bodyPr/>
        <a:lstStyle/>
        <a:p>
          <a:endParaRPr lang="en-US" sz="1600"/>
        </a:p>
      </dgm:t>
    </dgm:pt>
    <dgm:pt modelId="{F3F50639-5D52-49C8-A520-2F9E4CE8F09B}" type="pres">
      <dgm:prSet presAssocID="{94477305-4E7A-4FE9-ABA0-B66D7D7F5353}" presName="root" presStyleCnt="0">
        <dgm:presLayoutVars>
          <dgm:dir/>
          <dgm:resizeHandles val="exact"/>
        </dgm:presLayoutVars>
      </dgm:prSet>
      <dgm:spPr/>
    </dgm:pt>
    <dgm:pt modelId="{8EECD890-2012-4C0A-93D2-118C3571A75C}" type="pres">
      <dgm:prSet presAssocID="{94477305-4E7A-4FE9-ABA0-B66D7D7F5353}" presName="container" presStyleCnt="0">
        <dgm:presLayoutVars>
          <dgm:dir/>
          <dgm:resizeHandles val="exact"/>
        </dgm:presLayoutVars>
      </dgm:prSet>
      <dgm:spPr/>
    </dgm:pt>
    <dgm:pt modelId="{4BE2DB77-F7C0-4801-B225-5A2E52095DE9}" type="pres">
      <dgm:prSet presAssocID="{60284FC0-8CA1-4592-BF13-02A852648A71}" presName="compNode" presStyleCnt="0"/>
      <dgm:spPr/>
    </dgm:pt>
    <dgm:pt modelId="{F150EB9D-7ABD-41C2-9389-7FCAA355F868}" type="pres">
      <dgm:prSet presAssocID="{60284FC0-8CA1-4592-BF13-02A852648A71}" presName="iconBgRect" presStyleLbl="bgShp" presStyleIdx="0" presStyleCnt="4"/>
      <dgm:spPr/>
    </dgm:pt>
    <dgm:pt modelId="{6437281C-EA55-4CFE-86FA-AACFE6BFEB52}" type="pres">
      <dgm:prSet presAssocID="{60284FC0-8CA1-4592-BF13-02A852648A7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p and bucket"/>
        </a:ext>
      </dgm:extLst>
    </dgm:pt>
    <dgm:pt modelId="{93378FC3-3E65-4293-9E87-8892AF2499C2}" type="pres">
      <dgm:prSet presAssocID="{60284FC0-8CA1-4592-BF13-02A852648A71}" presName="spaceRect" presStyleCnt="0"/>
      <dgm:spPr/>
    </dgm:pt>
    <dgm:pt modelId="{FF31119A-A81F-47A4-ACCF-A8FD4B2C4540}" type="pres">
      <dgm:prSet presAssocID="{60284FC0-8CA1-4592-BF13-02A852648A71}" presName="textRect" presStyleLbl="revTx" presStyleIdx="0" presStyleCnt="4">
        <dgm:presLayoutVars>
          <dgm:chMax val="1"/>
          <dgm:chPref val="1"/>
        </dgm:presLayoutVars>
      </dgm:prSet>
      <dgm:spPr/>
    </dgm:pt>
    <dgm:pt modelId="{47D8F7FD-8BFA-4244-86AF-697958B55AC1}" type="pres">
      <dgm:prSet presAssocID="{25762DA8-9614-4640-9097-EDC3A5C0CAB6}" presName="sibTrans" presStyleLbl="sibTrans2D1" presStyleIdx="0" presStyleCnt="0"/>
      <dgm:spPr/>
    </dgm:pt>
    <dgm:pt modelId="{D029EF3A-0390-4DD8-B831-A514533786D3}" type="pres">
      <dgm:prSet presAssocID="{971FB839-1B21-46FA-ADF6-D2441D90F58E}" presName="compNode" presStyleCnt="0"/>
      <dgm:spPr/>
    </dgm:pt>
    <dgm:pt modelId="{9DF3C02D-EBA3-4446-B6CB-110275AB1E0F}" type="pres">
      <dgm:prSet presAssocID="{971FB839-1B21-46FA-ADF6-D2441D90F58E}" presName="iconBgRect" presStyleLbl="bgShp" presStyleIdx="1" presStyleCnt="4"/>
      <dgm:spPr/>
    </dgm:pt>
    <dgm:pt modelId="{031838BA-2751-45AF-BABC-9D9B1035CC12}" type="pres">
      <dgm:prSet presAssocID="{971FB839-1B21-46FA-ADF6-D2441D90F58E}"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Раковина"/>
        </a:ext>
      </dgm:extLst>
    </dgm:pt>
    <dgm:pt modelId="{F4AAFDDC-920C-4F68-96EC-4764E9D59C7A}" type="pres">
      <dgm:prSet presAssocID="{971FB839-1B21-46FA-ADF6-D2441D90F58E}" presName="spaceRect" presStyleCnt="0"/>
      <dgm:spPr/>
    </dgm:pt>
    <dgm:pt modelId="{B46B91E3-B122-4D50-91D7-00F4EC2727BB}" type="pres">
      <dgm:prSet presAssocID="{971FB839-1B21-46FA-ADF6-D2441D90F58E}" presName="textRect" presStyleLbl="revTx" presStyleIdx="1" presStyleCnt="4">
        <dgm:presLayoutVars>
          <dgm:chMax val="1"/>
          <dgm:chPref val="1"/>
        </dgm:presLayoutVars>
      </dgm:prSet>
      <dgm:spPr/>
    </dgm:pt>
    <dgm:pt modelId="{AB03C596-622E-49CF-ABAD-45705139A5B0}" type="pres">
      <dgm:prSet presAssocID="{604DADDB-6011-4821-845E-028B742B8260}" presName="sibTrans" presStyleLbl="sibTrans2D1" presStyleIdx="0" presStyleCnt="0"/>
      <dgm:spPr/>
    </dgm:pt>
    <dgm:pt modelId="{A77D58B6-2A85-4500-BDEE-E7290EA9AEC8}" type="pres">
      <dgm:prSet presAssocID="{DF28C3FB-4FFC-4D19-9B57-204F97B855DE}" presName="compNode" presStyleCnt="0"/>
      <dgm:spPr/>
    </dgm:pt>
    <dgm:pt modelId="{F23E703A-025D-44B0-9B6B-3AA9F0EBAD7F}" type="pres">
      <dgm:prSet presAssocID="{DF28C3FB-4FFC-4D19-9B57-204F97B855DE}" presName="iconBgRect" presStyleLbl="bgShp" presStyleIdx="2" presStyleCnt="4"/>
      <dgm:spPr/>
    </dgm:pt>
    <dgm:pt modelId="{73AA5D91-B929-4749-BDE2-89BA66938C34}" type="pres">
      <dgm:prSet presAssocID="{DF28C3FB-4FFC-4D19-9B57-204F97B855D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місто"/>
        </a:ext>
      </dgm:extLst>
    </dgm:pt>
    <dgm:pt modelId="{08C1CE67-08AD-44D0-80D5-7FCB54F53E22}" type="pres">
      <dgm:prSet presAssocID="{DF28C3FB-4FFC-4D19-9B57-204F97B855DE}" presName="spaceRect" presStyleCnt="0"/>
      <dgm:spPr/>
    </dgm:pt>
    <dgm:pt modelId="{B98D95F2-1B13-47B3-B73C-3C3142FC047A}" type="pres">
      <dgm:prSet presAssocID="{DF28C3FB-4FFC-4D19-9B57-204F97B855DE}" presName="textRect" presStyleLbl="revTx" presStyleIdx="2" presStyleCnt="4">
        <dgm:presLayoutVars>
          <dgm:chMax val="1"/>
          <dgm:chPref val="1"/>
        </dgm:presLayoutVars>
      </dgm:prSet>
      <dgm:spPr/>
    </dgm:pt>
    <dgm:pt modelId="{4F43AA77-F1B4-40BF-A29C-35AC6427CE89}" type="pres">
      <dgm:prSet presAssocID="{2F01CB32-237A-41F7-8CFD-C147E3809BAE}" presName="sibTrans" presStyleLbl="sibTrans2D1" presStyleIdx="0" presStyleCnt="0"/>
      <dgm:spPr/>
    </dgm:pt>
    <dgm:pt modelId="{B44BBDCD-EA94-46F8-AE2E-D0502C0BA9B1}" type="pres">
      <dgm:prSet presAssocID="{0D0EF5F6-1798-4C52-B35D-15D9B9F29ED4}" presName="compNode" presStyleCnt="0"/>
      <dgm:spPr/>
    </dgm:pt>
    <dgm:pt modelId="{4319C6C9-7DF7-4444-B3D2-4389CB9989B2}" type="pres">
      <dgm:prSet presAssocID="{0D0EF5F6-1798-4C52-B35D-15D9B9F29ED4}" presName="iconBgRect" presStyleLbl="bgShp" presStyleIdx="3" presStyleCnt="4"/>
      <dgm:spPr/>
    </dgm:pt>
    <dgm:pt modelId="{F05D0288-DE91-42CF-91B3-93A294891618}" type="pres">
      <dgm:prSet presAssocID="{0D0EF5F6-1798-4C52-B35D-15D9B9F29ED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With Person"/>
        </a:ext>
      </dgm:extLst>
    </dgm:pt>
    <dgm:pt modelId="{171E8F7C-B26B-4059-AD75-A49B9345F8F3}" type="pres">
      <dgm:prSet presAssocID="{0D0EF5F6-1798-4C52-B35D-15D9B9F29ED4}" presName="spaceRect" presStyleCnt="0"/>
      <dgm:spPr/>
    </dgm:pt>
    <dgm:pt modelId="{C22CD8DF-3B28-44AC-9031-4320867741E3}" type="pres">
      <dgm:prSet presAssocID="{0D0EF5F6-1798-4C52-B35D-15D9B9F29ED4}" presName="textRect" presStyleLbl="revTx" presStyleIdx="3" presStyleCnt="4">
        <dgm:presLayoutVars>
          <dgm:chMax val="1"/>
          <dgm:chPref val="1"/>
        </dgm:presLayoutVars>
      </dgm:prSet>
      <dgm:spPr/>
    </dgm:pt>
  </dgm:ptLst>
  <dgm:cxnLst>
    <dgm:cxn modelId="{BD4FD542-0470-4DDC-9978-83A8CEEA6376}" type="presOf" srcId="{60284FC0-8CA1-4592-BF13-02A852648A71}" destId="{FF31119A-A81F-47A4-ACCF-A8FD4B2C4540}" srcOrd="0" destOrd="0" presId="urn:microsoft.com/office/officeart/2018/2/layout/IconCircleList"/>
    <dgm:cxn modelId="{99726F4D-A083-43F5-924A-5148C6CB6D3F}" type="presOf" srcId="{971FB839-1B21-46FA-ADF6-D2441D90F58E}" destId="{B46B91E3-B122-4D50-91D7-00F4EC2727BB}" srcOrd="0" destOrd="0" presId="urn:microsoft.com/office/officeart/2018/2/layout/IconCircleList"/>
    <dgm:cxn modelId="{1C9A6352-55D9-4835-8A0A-789B2EE49658}" type="presOf" srcId="{2F01CB32-237A-41F7-8CFD-C147E3809BAE}" destId="{4F43AA77-F1B4-40BF-A29C-35AC6427CE89}" srcOrd="0" destOrd="0" presId="urn:microsoft.com/office/officeart/2018/2/layout/IconCircleList"/>
    <dgm:cxn modelId="{62079574-2A72-4690-9DB0-0C019682BC0A}" type="presOf" srcId="{604DADDB-6011-4821-845E-028B742B8260}" destId="{AB03C596-622E-49CF-ABAD-45705139A5B0}" srcOrd="0" destOrd="0" presId="urn:microsoft.com/office/officeart/2018/2/layout/IconCircleList"/>
    <dgm:cxn modelId="{531D1C5A-9CDC-49A1-949C-CBDFEEA29E56}" type="presOf" srcId="{0D0EF5F6-1798-4C52-B35D-15D9B9F29ED4}" destId="{C22CD8DF-3B28-44AC-9031-4320867741E3}" srcOrd="0" destOrd="0" presId="urn:microsoft.com/office/officeart/2018/2/layout/IconCircleList"/>
    <dgm:cxn modelId="{32CAD498-3FF3-4B5D-B360-4C48BBD7661A}" type="presOf" srcId="{25762DA8-9614-4640-9097-EDC3A5C0CAB6}" destId="{47D8F7FD-8BFA-4244-86AF-697958B55AC1}" srcOrd="0" destOrd="0" presId="urn:microsoft.com/office/officeart/2018/2/layout/IconCircleList"/>
    <dgm:cxn modelId="{46929EBC-97BE-4104-82C9-20E1A648155A}" srcId="{94477305-4E7A-4FE9-ABA0-B66D7D7F5353}" destId="{0D0EF5F6-1798-4C52-B35D-15D9B9F29ED4}" srcOrd="3" destOrd="0" parTransId="{D7C7B027-04F0-4904-87A7-AC313B4A27C7}" sibTransId="{CA61C547-1C0B-4501-BB4E-4AAC40777EB6}"/>
    <dgm:cxn modelId="{383EB2C0-8E86-44B4-9575-7B953D03B935}" type="presOf" srcId="{94477305-4E7A-4FE9-ABA0-B66D7D7F5353}" destId="{F3F50639-5D52-49C8-A520-2F9E4CE8F09B}" srcOrd="0" destOrd="0" presId="urn:microsoft.com/office/officeart/2018/2/layout/IconCircleList"/>
    <dgm:cxn modelId="{DBBA62CE-B58A-4E90-9464-8802B7C300BF}" srcId="{94477305-4E7A-4FE9-ABA0-B66D7D7F5353}" destId="{971FB839-1B21-46FA-ADF6-D2441D90F58E}" srcOrd="1" destOrd="0" parTransId="{61A35A6B-E62F-4E57-9191-14614B91D3B6}" sibTransId="{604DADDB-6011-4821-845E-028B742B8260}"/>
    <dgm:cxn modelId="{EC6960D1-8624-4B7E-A3C8-A10DCC9B4EA8}" srcId="{94477305-4E7A-4FE9-ABA0-B66D7D7F5353}" destId="{DF28C3FB-4FFC-4D19-9B57-204F97B855DE}" srcOrd="2" destOrd="0" parTransId="{3C2B3EDE-0AB6-4DF5-9C83-D34D29FEFC68}" sibTransId="{2F01CB32-237A-41F7-8CFD-C147E3809BAE}"/>
    <dgm:cxn modelId="{C87AFCD1-975F-4434-85B6-06896B08A4E8}" type="presOf" srcId="{DF28C3FB-4FFC-4D19-9B57-204F97B855DE}" destId="{B98D95F2-1B13-47B3-B73C-3C3142FC047A}" srcOrd="0" destOrd="0" presId="urn:microsoft.com/office/officeart/2018/2/layout/IconCircleList"/>
    <dgm:cxn modelId="{6E7C02E4-63C3-4907-A297-E24950E7384D}" srcId="{94477305-4E7A-4FE9-ABA0-B66D7D7F5353}" destId="{60284FC0-8CA1-4592-BF13-02A852648A71}" srcOrd="0" destOrd="0" parTransId="{E8E40872-384F-4D0D-B791-83AB62462C2A}" sibTransId="{25762DA8-9614-4640-9097-EDC3A5C0CAB6}"/>
    <dgm:cxn modelId="{6213332E-8625-4DB1-9D80-69E0BE6134DA}" type="presParOf" srcId="{F3F50639-5D52-49C8-A520-2F9E4CE8F09B}" destId="{8EECD890-2012-4C0A-93D2-118C3571A75C}" srcOrd="0" destOrd="0" presId="urn:microsoft.com/office/officeart/2018/2/layout/IconCircleList"/>
    <dgm:cxn modelId="{BD2A026F-773F-4C7F-BD75-E3615EEC250F}" type="presParOf" srcId="{8EECD890-2012-4C0A-93D2-118C3571A75C}" destId="{4BE2DB77-F7C0-4801-B225-5A2E52095DE9}" srcOrd="0" destOrd="0" presId="urn:microsoft.com/office/officeart/2018/2/layout/IconCircleList"/>
    <dgm:cxn modelId="{1461A013-89C6-4CBD-81FD-72784FCBBB94}" type="presParOf" srcId="{4BE2DB77-F7C0-4801-B225-5A2E52095DE9}" destId="{F150EB9D-7ABD-41C2-9389-7FCAA355F868}" srcOrd="0" destOrd="0" presId="urn:microsoft.com/office/officeart/2018/2/layout/IconCircleList"/>
    <dgm:cxn modelId="{AC39EA41-05EA-49B2-BF3D-783863771CFF}" type="presParOf" srcId="{4BE2DB77-F7C0-4801-B225-5A2E52095DE9}" destId="{6437281C-EA55-4CFE-86FA-AACFE6BFEB52}" srcOrd="1" destOrd="0" presId="urn:microsoft.com/office/officeart/2018/2/layout/IconCircleList"/>
    <dgm:cxn modelId="{00868685-AC08-47EC-A775-F35748277612}" type="presParOf" srcId="{4BE2DB77-F7C0-4801-B225-5A2E52095DE9}" destId="{93378FC3-3E65-4293-9E87-8892AF2499C2}" srcOrd="2" destOrd="0" presId="urn:microsoft.com/office/officeart/2018/2/layout/IconCircleList"/>
    <dgm:cxn modelId="{5327F142-4F46-4237-A870-A3B8FA32A4A7}" type="presParOf" srcId="{4BE2DB77-F7C0-4801-B225-5A2E52095DE9}" destId="{FF31119A-A81F-47A4-ACCF-A8FD4B2C4540}" srcOrd="3" destOrd="0" presId="urn:microsoft.com/office/officeart/2018/2/layout/IconCircleList"/>
    <dgm:cxn modelId="{96094382-BA10-40E0-B7BD-1BBB4E283C6B}" type="presParOf" srcId="{8EECD890-2012-4C0A-93D2-118C3571A75C}" destId="{47D8F7FD-8BFA-4244-86AF-697958B55AC1}" srcOrd="1" destOrd="0" presId="urn:microsoft.com/office/officeart/2018/2/layout/IconCircleList"/>
    <dgm:cxn modelId="{A1C73D68-25BB-4C9A-A575-DDD9480B45A8}" type="presParOf" srcId="{8EECD890-2012-4C0A-93D2-118C3571A75C}" destId="{D029EF3A-0390-4DD8-B831-A514533786D3}" srcOrd="2" destOrd="0" presId="urn:microsoft.com/office/officeart/2018/2/layout/IconCircleList"/>
    <dgm:cxn modelId="{5786CC1A-F19F-44F8-A4C8-4B9AA74CA639}" type="presParOf" srcId="{D029EF3A-0390-4DD8-B831-A514533786D3}" destId="{9DF3C02D-EBA3-4446-B6CB-110275AB1E0F}" srcOrd="0" destOrd="0" presId="urn:microsoft.com/office/officeart/2018/2/layout/IconCircleList"/>
    <dgm:cxn modelId="{33936F08-EEAC-40A0-B4C5-83905D926B5A}" type="presParOf" srcId="{D029EF3A-0390-4DD8-B831-A514533786D3}" destId="{031838BA-2751-45AF-BABC-9D9B1035CC12}" srcOrd="1" destOrd="0" presId="urn:microsoft.com/office/officeart/2018/2/layout/IconCircleList"/>
    <dgm:cxn modelId="{FB42A5D8-5226-4112-B245-91EA50D60507}" type="presParOf" srcId="{D029EF3A-0390-4DD8-B831-A514533786D3}" destId="{F4AAFDDC-920C-4F68-96EC-4764E9D59C7A}" srcOrd="2" destOrd="0" presId="urn:microsoft.com/office/officeart/2018/2/layout/IconCircleList"/>
    <dgm:cxn modelId="{B63488F7-251F-4143-874C-CB345C594DBE}" type="presParOf" srcId="{D029EF3A-0390-4DD8-B831-A514533786D3}" destId="{B46B91E3-B122-4D50-91D7-00F4EC2727BB}" srcOrd="3" destOrd="0" presId="urn:microsoft.com/office/officeart/2018/2/layout/IconCircleList"/>
    <dgm:cxn modelId="{4FD1C715-DA33-47A5-82A4-5D4CF793B1A8}" type="presParOf" srcId="{8EECD890-2012-4C0A-93D2-118C3571A75C}" destId="{AB03C596-622E-49CF-ABAD-45705139A5B0}" srcOrd="3" destOrd="0" presId="urn:microsoft.com/office/officeart/2018/2/layout/IconCircleList"/>
    <dgm:cxn modelId="{94B11C5F-E896-4D84-BBB6-DED293359349}" type="presParOf" srcId="{8EECD890-2012-4C0A-93D2-118C3571A75C}" destId="{A77D58B6-2A85-4500-BDEE-E7290EA9AEC8}" srcOrd="4" destOrd="0" presId="urn:microsoft.com/office/officeart/2018/2/layout/IconCircleList"/>
    <dgm:cxn modelId="{5C41D0BA-715E-446B-ABED-5178185EE3D2}" type="presParOf" srcId="{A77D58B6-2A85-4500-BDEE-E7290EA9AEC8}" destId="{F23E703A-025D-44B0-9B6B-3AA9F0EBAD7F}" srcOrd="0" destOrd="0" presId="urn:microsoft.com/office/officeart/2018/2/layout/IconCircleList"/>
    <dgm:cxn modelId="{9055812C-A67A-4225-9E9F-B79549279288}" type="presParOf" srcId="{A77D58B6-2A85-4500-BDEE-E7290EA9AEC8}" destId="{73AA5D91-B929-4749-BDE2-89BA66938C34}" srcOrd="1" destOrd="0" presId="urn:microsoft.com/office/officeart/2018/2/layout/IconCircleList"/>
    <dgm:cxn modelId="{6F95F4FA-2080-429F-A254-178A9BD5E223}" type="presParOf" srcId="{A77D58B6-2A85-4500-BDEE-E7290EA9AEC8}" destId="{08C1CE67-08AD-44D0-80D5-7FCB54F53E22}" srcOrd="2" destOrd="0" presId="urn:microsoft.com/office/officeart/2018/2/layout/IconCircleList"/>
    <dgm:cxn modelId="{27BC9512-23F4-4262-ACF3-369E6C5AC830}" type="presParOf" srcId="{A77D58B6-2A85-4500-BDEE-E7290EA9AEC8}" destId="{B98D95F2-1B13-47B3-B73C-3C3142FC047A}" srcOrd="3" destOrd="0" presId="urn:microsoft.com/office/officeart/2018/2/layout/IconCircleList"/>
    <dgm:cxn modelId="{9D9F49C7-848E-4688-A6EA-FAA4ED4EAB93}" type="presParOf" srcId="{8EECD890-2012-4C0A-93D2-118C3571A75C}" destId="{4F43AA77-F1B4-40BF-A29C-35AC6427CE89}" srcOrd="5" destOrd="0" presId="urn:microsoft.com/office/officeart/2018/2/layout/IconCircleList"/>
    <dgm:cxn modelId="{2AB4055E-95E2-4F31-9FC3-630D272E8DEC}" type="presParOf" srcId="{8EECD890-2012-4C0A-93D2-118C3571A75C}" destId="{B44BBDCD-EA94-46F8-AE2E-D0502C0BA9B1}" srcOrd="6" destOrd="0" presId="urn:microsoft.com/office/officeart/2018/2/layout/IconCircleList"/>
    <dgm:cxn modelId="{77C4C0BF-09C7-4E4A-BD5C-0158F936EBBA}" type="presParOf" srcId="{B44BBDCD-EA94-46F8-AE2E-D0502C0BA9B1}" destId="{4319C6C9-7DF7-4444-B3D2-4389CB9989B2}" srcOrd="0" destOrd="0" presId="urn:microsoft.com/office/officeart/2018/2/layout/IconCircleList"/>
    <dgm:cxn modelId="{2CDAA4D6-75A1-488F-A3A2-231A7308D59D}" type="presParOf" srcId="{B44BBDCD-EA94-46F8-AE2E-D0502C0BA9B1}" destId="{F05D0288-DE91-42CF-91B3-93A294891618}" srcOrd="1" destOrd="0" presId="urn:microsoft.com/office/officeart/2018/2/layout/IconCircleList"/>
    <dgm:cxn modelId="{99F10017-091C-4B48-BB7B-45B790AA1352}" type="presParOf" srcId="{B44BBDCD-EA94-46F8-AE2E-D0502C0BA9B1}" destId="{171E8F7C-B26B-4059-AD75-A49B9345F8F3}" srcOrd="2" destOrd="0" presId="urn:microsoft.com/office/officeart/2018/2/layout/IconCircleList"/>
    <dgm:cxn modelId="{23CA4F12-B71B-41BD-877F-969C120966EF}" type="presParOf" srcId="{B44BBDCD-EA94-46F8-AE2E-D0502C0BA9B1}" destId="{C22CD8DF-3B28-44AC-9031-4320867741E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F05240-6328-41D8-BA00-AF35F0263021}">
      <dsp:nvSpPr>
        <dsp:cNvPr id="0" name=""/>
        <dsp:cNvSpPr/>
      </dsp:nvSpPr>
      <dsp:spPr>
        <a:xfrm>
          <a:off x="4154874" y="1259696"/>
          <a:ext cx="263991" cy="1156532"/>
        </a:xfrm>
        <a:custGeom>
          <a:avLst/>
          <a:gdLst/>
          <a:ahLst/>
          <a:cxnLst/>
          <a:rect l="0" t="0" r="0" b="0"/>
          <a:pathLst>
            <a:path>
              <a:moveTo>
                <a:pt x="263991" y="0"/>
              </a:moveTo>
              <a:lnTo>
                <a:pt x="263991" y="1156532"/>
              </a:lnTo>
              <a:lnTo>
                <a:pt x="0" y="1156532"/>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BDEFAE7-CAE4-4CFC-B5FB-1B9DEBA7D391}">
      <dsp:nvSpPr>
        <dsp:cNvPr id="0" name=""/>
        <dsp:cNvSpPr/>
      </dsp:nvSpPr>
      <dsp:spPr>
        <a:xfrm>
          <a:off x="4418866" y="1259696"/>
          <a:ext cx="1640673" cy="539698"/>
        </a:xfrm>
        <a:custGeom>
          <a:avLst/>
          <a:gdLst/>
          <a:ahLst/>
          <a:cxnLst/>
          <a:rect l="0" t="0" r="0" b="0"/>
          <a:pathLst>
            <a:path>
              <a:moveTo>
                <a:pt x="0" y="0"/>
              </a:moveTo>
              <a:lnTo>
                <a:pt x="0" y="275707"/>
              </a:lnTo>
              <a:lnTo>
                <a:pt x="1640673" y="275707"/>
              </a:lnTo>
              <a:lnTo>
                <a:pt x="1640673" y="53969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C8A800A-3C84-4734-BD17-6D1A6B66C6F1}">
      <dsp:nvSpPr>
        <dsp:cNvPr id="0" name=""/>
        <dsp:cNvSpPr/>
      </dsp:nvSpPr>
      <dsp:spPr>
        <a:xfrm>
          <a:off x="3161765" y="2595"/>
          <a:ext cx="2514201" cy="12571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Managing director (founder)</a:t>
          </a:r>
          <a:endParaRPr lang="pl-PL" sz="2900" kern="1200" dirty="0"/>
        </a:p>
      </dsp:txBody>
      <dsp:txXfrm>
        <a:off x="3161765" y="2595"/>
        <a:ext cx="2514201" cy="1257100"/>
      </dsp:txXfrm>
    </dsp:sp>
    <dsp:sp modelId="{30DD6074-97AB-4511-8BE2-D5340A17569B}">
      <dsp:nvSpPr>
        <dsp:cNvPr id="0" name=""/>
        <dsp:cNvSpPr/>
      </dsp:nvSpPr>
      <dsp:spPr>
        <a:xfrm>
          <a:off x="4802438" y="1799395"/>
          <a:ext cx="2514201" cy="12571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Administrative support </a:t>
          </a:r>
          <a:endParaRPr lang="pl-PL" sz="2900" kern="1200" dirty="0"/>
        </a:p>
      </dsp:txBody>
      <dsp:txXfrm>
        <a:off x="4802438" y="1799395"/>
        <a:ext cx="2514201" cy="1257100"/>
      </dsp:txXfrm>
    </dsp:sp>
    <dsp:sp modelId="{E30A53AA-A9CE-4831-ABC8-FED67EB8500B}">
      <dsp:nvSpPr>
        <dsp:cNvPr id="0" name=""/>
        <dsp:cNvSpPr/>
      </dsp:nvSpPr>
      <dsp:spPr>
        <a:xfrm>
          <a:off x="1640673" y="1787679"/>
          <a:ext cx="2514201" cy="125710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15" tIns="18415" rIns="18415" bIns="18415" numCol="1" spcCol="1270" anchor="ctr" anchorCtr="0">
          <a:noAutofit/>
        </a:bodyPr>
        <a:lstStyle/>
        <a:p>
          <a:pPr marL="0" lvl="0" indent="0" algn="ctr" defTabSz="1289050">
            <a:lnSpc>
              <a:spcPct val="90000"/>
            </a:lnSpc>
            <a:spcBef>
              <a:spcPct val="0"/>
            </a:spcBef>
            <a:spcAft>
              <a:spcPct val="35000"/>
            </a:spcAft>
            <a:buNone/>
          </a:pPr>
          <a:r>
            <a:rPr lang="en-GB" sz="2900" kern="1200" dirty="0"/>
            <a:t>Cleaning team (2-3 Employees)</a:t>
          </a:r>
          <a:endParaRPr lang="pl-PL" sz="2900" kern="1200" dirty="0"/>
        </a:p>
      </dsp:txBody>
      <dsp:txXfrm>
        <a:off x="1640673" y="1787679"/>
        <a:ext cx="2514201" cy="12571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4F9690-FBCA-4706-A8D9-5E665E83207A}">
      <dsp:nvSpPr>
        <dsp:cNvPr id="0" name=""/>
        <dsp:cNvSpPr/>
      </dsp:nvSpPr>
      <dsp:spPr>
        <a:xfrm>
          <a:off x="1206390" y="496231"/>
          <a:ext cx="965112"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9CF1B5-BB89-4480-98C4-80F0718C1048}">
      <dsp:nvSpPr>
        <dsp:cNvPr id="0" name=""/>
        <dsp:cNvSpPr/>
      </dsp:nvSpPr>
      <dsp:spPr>
        <a:xfrm>
          <a:off x="2229409" y="415197"/>
          <a:ext cx="110987" cy="208464"/>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886C18-FF97-474A-BCBD-DA9050614B21}">
      <dsp:nvSpPr>
        <dsp:cNvPr id="0" name=""/>
        <dsp:cNvSpPr/>
      </dsp:nvSpPr>
      <dsp:spPr>
        <a:xfrm>
          <a:off x="589484" y="0"/>
          <a:ext cx="992534" cy="992534"/>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516" tIns="38516" rIns="38516" bIns="38516" numCol="1" spcCol="1270" anchor="ctr" anchorCtr="0">
          <a:noAutofit/>
        </a:bodyPr>
        <a:lstStyle/>
        <a:p>
          <a:pPr marL="0" lvl="0" indent="0" algn="ctr" defTabSz="1955800">
            <a:lnSpc>
              <a:spcPct val="90000"/>
            </a:lnSpc>
            <a:spcBef>
              <a:spcPct val="0"/>
            </a:spcBef>
            <a:spcAft>
              <a:spcPct val="35000"/>
            </a:spcAft>
            <a:buNone/>
          </a:pPr>
          <a:r>
            <a:rPr lang="en-US" sz="4400" kern="1200"/>
            <a:t>1</a:t>
          </a:r>
        </a:p>
      </dsp:txBody>
      <dsp:txXfrm>
        <a:off x="734837" y="145353"/>
        <a:ext cx="701828" cy="701828"/>
      </dsp:txXfrm>
    </dsp:sp>
    <dsp:sp modelId="{01E4ED65-C667-4AB4-A4FC-4F5ABB299BAB}">
      <dsp:nvSpPr>
        <dsp:cNvPr id="0" name=""/>
        <dsp:cNvSpPr/>
      </dsp:nvSpPr>
      <dsp:spPr>
        <a:xfrm>
          <a:off x="0" y="1158134"/>
          <a:ext cx="2171502" cy="1901397"/>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291" tIns="165100" rIns="171291" bIns="165100" numCol="1" spcCol="1270" anchor="t" anchorCtr="0">
          <a:noAutofit/>
        </a:bodyPr>
        <a:lstStyle/>
        <a:p>
          <a:pPr marL="0" lvl="0" indent="0" algn="l" defTabSz="1066800">
            <a:lnSpc>
              <a:spcPct val="90000"/>
            </a:lnSpc>
            <a:spcBef>
              <a:spcPct val="0"/>
            </a:spcBef>
            <a:spcAft>
              <a:spcPct val="35000"/>
            </a:spcAft>
            <a:buNone/>
          </a:pPr>
          <a:r>
            <a:rPr lang="pl-PL" sz="2400" kern="1200" dirty="0"/>
            <a:t>Busy professionals and families.</a:t>
          </a:r>
          <a:endParaRPr lang="en-US" sz="2400" kern="1200" dirty="0"/>
        </a:p>
      </dsp:txBody>
      <dsp:txXfrm>
        <a:off x="0" y="1538413"/>
        <a:ext cx="2171502" cy="1521118"/>
      </dsp:txXfrm>
    </dsp:sp>
    <dsp:sp modelId="{F2DE5EF7-4A14-45CC-971B-D26816AA1878}">
      <dsp:nvSpPr>
        <dsp:cNvPr id="0" name=""/>
        <dsp:cNvSpPr/>
      </dsp:nvSpPr>
      <dsp:spPr>
        <a:xfrm>
          <a:off x="2412781" y="496231"/>
          <a:ext cx="2171502"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2AF65E-A851-4A79-A42D-6206AAA590EE}">
      <dsp:nvSpPr>
        <dsp:cNvPr id="0" name=""/>
        <dsp:cNvSpPr/>
      </dsp:nvSpPr>
      <dsp:spPr>
        <a:xfrm>
          <a:off x="4642190" y="415197"/>
          <a:ext cx="110987" cy="208464"/>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60D15A-E451-4D40-9F2B-D10FEA34F7BE}">
      <dsp:nvSpPr>
        <dsp:cNvPr id="0" name=""/>
        <dsp:cNvSpPr/>
      </dsp:nvSpPr>
      <dsp:spPr>
        <a:xfrm>
          <a:off x="3002265" y="0"/>
          <a:ext cx="992534" cy="992534"/>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516" tIns="38516" rIns="38516" bIns="38516" numCol="1" spcCol="1270" anchor="ctr" anchorCtr="0">
          <a:noAutofit/>
        </a:bodyPr>
        <a:lstStyle/>
        <a:p>
          <a:pPr marL="0" lvl="0" indent="0" algn="ctr" defTabSz="1955800">
            <a:lnSpc>
              <a:spcPct val="90000"/>
            </a:lnSpc>
            <a:spcBef>
              <a:spcPct val="0"/>
            </a:spcBef>
            <a:spcAft>
              <a:spcPct val="35000"/>
            </a:spcAft>
            <a:buNone/>
          </a:pPr>
          <a:r>
            <a:rPr lang="en-US" sz="4400" kern="1200"/>
            <a:t>2</a:t>
          </a:r>
        </a:p>
      </dsp:txBody>
      <dsp:txXfrm>
        <a:off x="3147618" y="145353"/>
        <a:ext cx="701828" cy="701828"/>
      </dsp:txXfrm>
    </dsp:sp>
    <dsp:sp modelId="{633CA3B6-D3DC-4C61-AB05-6ACE9CB10499}">
      <dsp:nvSpPr>
        <dsp:cNvPr id="0" name=""/>
        <dsp:cNvSpPr/>
      </dsp:nvSpPr>
      <dsp:spPr>
        <a:xfrm>
          <a:off x="2412781" y="1158134"/>
          <a:ext cx="2171502" cy="1901397"/>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291" tIns="165100" rIns="171291" bIns="165100" numCol="1" spcCol="1270" anchor="t" anchorCtr="0">
          <a:noAutofit/>
        </a:bodyPr>
        <a:lstStyle/>
        <a:p>
          <a:pPr marL="0" lvl="0" indent="0" algn="l" defTabSz="1066800">
            <a:lnSpc>
              <a:spcPct val="90000"/>
            </a:lnSpc>
            <a:spcBef>
              <a:spcPct val="0"/>
            </a:spcBef>
            <a:spcAft>
              <a:spcPct val="35000"/>
            </a:spcAft>
            <a:buNone/>
          </a:pPr>
          <a:r>
            <a:rPr lang="pl-PL" sz="2400" kern="1200" dirty="0"/>
            <a:t>Homeowners and tenants.</a:t>
          </a:r>
          <a:endParaRPr lang="en-US" sz="2400" kern="1200" dirty="0"/>
        </a:p>
      </dsp:txBody>
      <dsp:txXfrm>
        <a:off x="2412781" y="1538413"/>
        <a:ext cx="2171502" cy="1521118"/>
      </dsp:txXfrm>
    </dsp:sp>
    <dsp:sp modelId="{FC224783-A9B2-4C8D-B578-A4A0F768CB56}">
      <dsp:nvSpPr>
        <dsp:cNvPr id="0" name=""/>
        <dsp:cNvSpPr/>
      </dsp:nvSpPr>
      <dsp:spPr>
        <a:xfrm>
          <a:off x="4825562" y="496231"/>
          <a:ext cx="2171502"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0B7D6D-D12E-4684-8F0E-4946B256CA89}">
      <dsp:nvSpPr>
        <dsp:cNvPr id="0" name=""/>
        <dsp:cNvSpPr/>
      </dsp:nvSpPr>
      <dsp:spPr>
        <a:xfrm>
          <a:off x="7054971" y="415197"/>
          <a:ext cx="110987" cy="208464"/>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6FF1740-BAE6-4969-A989-70CEB4B942AD}">
      <dsp:nvSpPr>
        <dsp:cNvPr id="0" name=""/>
        <dsp:cNvSpPr/>
      </dsp:nvSpPr>
      <dsp:spPr>
        <a:xfrm>
          <a:off x="5415046" y="0"/>
          <a:ext cx="992534" cy="992534"/>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516" tIns="38516" rIns="38516" bIns="38516" numCol="1" spcCol="1270" anchor="ctr" anchorCtr="0">
          <a:noAutofit/>
        </a:bodyPr>
        <a:lstStyle/>
        <a:p>
          <a:pPr marL="0" lvl="0" indent="0" algn="ctr" defTabSz="1955800">
            <a:lnSpc>
              <a:spcPct val="90000"/>
            </a:lnSpc>
            <a:spcBef>
              <a:spcPct val="0"/>
            </a:spcBef>
            <a:spcAft>
              <a:spcPct val="35000"/>
            </a:spcAft>
            <a:buNone/>
          </a:pPr>
          <a:r>
            <a:rPr lang="en-US" sz="4400" kern="1200"/>
            <a:t>3</a:t>
          </a:r>
        </a:p>
      </dsp:txBody>
      <dsp:txXfrm>
        <a:off x="5560399" y="145353"/>
        <a:ext cx="701828" cy="701828"/>
      </dsp:txXfrm>
    </dsp:sp>
    <dsp:sp modelId="{EA76F089-3BE3-42A5-AF99-8C8FC1C98801}">
      <dsp:nvSpPr>
        <dsp:cNvPr id="0" name=""/>
        <dsp:cNvSpPr/>
      </dsp:nvSpPr>
      <dsp:spPr>
        <a:xfrm>
          <a:off x="4825562" y="1158134"/>
          <a:ext cx="2171502" cy="1901397"/>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291" tIns="165100" rIns="171291" bIns="165100" numCol="1" spcCol="1270" anchor="t" anchorCtr="0">
          <a:noAutofit/>
        </a:bodyPr>
        <a:lstStyle/>
        <a:p>
          <a:pPr marL="0" lvl="0" indent="0" algn="l" defTabSz="1066800">
            <a:lnSpc>
              <a:spcPct val="90000"/>
            </a:lnSpc>
            <a:spcBef>
              <a:spcPct val="0"/>
            </a:spcBef>
            <a:spcAft>
              <a:spcPct val="35000"/>
            </a:spcAft>
            <a:buNone/>
          </a:pPr>
          <a:r>
            <a:rPr lang="pl-PL" sz="2400" kern="1200" dirty="0"/>
            <a:t>Airbnb hosts and landlords.</a:t>
          </a:r>
          <a:endParaRPr lang="en-US" sz="2400" kern="1200" dirty="0"/>
        </a:p>
      </dsp:txBody>
      <dsp:txXfrm>
        <a:off x="4825562" y="1538413"/>
        <a:ext cx="2171502" cy="1521118"/>
      </dsp:txXfrm>
    </dsp:sp>
    <dsp:sp modelId="{B7046F4C-0B6D-4180-A1B2-475C260A33DE}">
      <dsp:nvSpPr>
        <dsp:cNvPr id="0" name=""/>
        <dsp:cNvSpPr/>
      </dsp:nvSpPr>
      <dsp:spPr>
        <a:xfrm>
          <a:off x="7238343" y="496231"/>
          <a:ext cx="1085751"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3E9173D-E3E4-4CEB-94B9-4C7B5AFCC7AC}">
      <dsp:nvSpPr>
        <dsp:cNvPr id="0" name=""/>
        <dsp:cNvSpPr/>
      </dsp:nvSpPr>
      <dsp:spPr>
        <a:xfrm>
          <a:off x="7827827" y="0"/>
          <a:ext cx="992534" cy="992534"/>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516" tIns="38516" rIns="38516" bIns="38516" numCol="1" spcCol="1270" anchor="ctr" anchorCtr="0">
          <a:noAutofit/>
        </a:bodyPr>
        <a:lstStyle/>
        <a:p>
          <a:pPr marL="0" lvl="0" indent="0" algn="ctr" defTabSz="1955800">
            <a:lnSpc>
              <a:spcPct val="90000"/>
            </a:lnSpc>
            <a:spcBef>
              <a:spcPct val="0"/>
            </a:spcBef>
            <a:spcAft>
              <a:spcPct val="35000"/>
            </a:spcAft>
            <a:buNone/>
          </a:pPr>
          <a:r>
            <a:rPr lang="en-US" sz="4400" kern="1200"/>
            <a:t>4</a:t>
          </a:r>
        </a:p>
      </dsp:txBody>
      <dsp:txXfrm>
        <a:off x="7973180" y="145353"/>
        <a:ext cx="701828" cy="701828"/>
      </dsp:txXfrm>
    </dsp:sp>
    <dsp:sp modelId="{7420C99E-8274-4C93-969F-B288EC4EB775}">
      <dsp:nvSpPr>
        <dsp:cNvPr id="0" name=""/>
        <dsp:cNvSpPr/>
      </dsp:nvSpPr>
      <dsp:spPr>
        <a:xfrm>
          <a:off x="7238343" y="1158134"/>
          <a:ext cx="2171502" cy="1901397"/>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1291" tIns="165100" rIns="171291" bIns="165100" numCol="1" spcCol="1270" anchor="t" anchorCtr="0">
          <a:noAutofit/>
        </a:bodyPr>
        <a:lstStyle/>
        <a:p>
          <a:pPr marL="0" lvl="0" indent="0" algn="l" defTabSz="1066800">
            <a:lnSpc>
              <a:spcPct val="90000"/>
            </a:lnSpc>
            <a:spcBef>
              <a:spcPct val="0"/>
            </a:spcBef>
            <a:spcAft>
              <a:spcPct val="35000"/>
            </a:spcAft>
            <a:buNone/>
          </a:pPr>
          <a:r>
            <a:rPr lang="pl-PL" sz="2400" kern="1200" dirty="0"/>
            <a:t>Property management companies.</a:t>
          </a:r>
          <a:endParaRPr lang="en-US" sz="2400" kern="1200" dirty="0"/>
        </a:p>
      </dsp:txBody>
      <dsp:txXfrm>
        <a:off x="7238343" y="1538413"/>
        <a:ext cx="2171502" cy="15211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0EB9D-7ABD-41C2-9389-7FCAA355F868}">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7281C-EA55-4CFE-86FA-AACFE6BFEB52}">
      <dsp:nvSpPr>
        <dsp:cNvPr id="0" name=""/>
        <dsp:cNvSpPr/>
      </dsp:nvSpPr>
      <dsp:spPr>
        <a:xfrm>
          <a:off x="492877"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31119A-A81F-47A4-ACCF-A8FD4B2C4540}">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b="1" kern="1200"/>
            <a:t>Product:</a:t>
          </a:r>
          <a:br>
            <a:rPr lang="en-US" sz="1600" kern="1200"/>
          </a:br>
          <a:r>
            <a:rPr lang="en-US" sz="1600" kern="1200"/>
            <a:t>EcoSpark Cleaning Ltd. will provide domestic cleaning, deep cleaning, move-in/move-out cleaning, and Airbnb cleaning services. The company’s main difference is the use of eco-friendly, biodegradable cleaning products.</a:t>
          </a:r>
        </a:p>
      </dsp:txBody>
      <dsp:txXfrm>
        <a:off x="1834517" y="469890"/>
        <a:ext cx="3148942" cy="1335915"/>
      </dsp:txXfrm>
    </dsp:sp>
    <dsp:sp modelId="{9DF3C02D-EBA3-4446-B6CB-110275AB1E0F}">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1838BA-2751-45AF-BABC-9D9B1035CC12}">
      <dsp:nvSpPr>
        <dsp:cNvPr id="0" name=""/>
        <dsp:cNvSpPr/>
      </dsp:nvSpPr>
      <dsp:spPr>
        <a:xfrm>
          <a:off x="5812681" y="75043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6B91E3-B122-4D50-91D7-00F4EC2727BB}">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b="1" kern="1200"/>
            <a:t>Price:</a:t>
          </a:r>
          <a:br>
            <a:rPr lang="en-US" sz="1600" kern="1200"/>
          </a:br>
          <a:r>
            <a:rPr lang="en-US" sz="1600" kern="1200"/>
            <a:t>Regular cleaning will cost approximately </a:t>
          </a:r>
          <a:r>
            <a:rPr lang="en-US" sz="1600" b="1" kern="1200"/>
            <a:t>£20 per hour</a:t>
          </a:r>
          <a:r>
            <a:rPr lang="en-US" sz="1600" kern="1200"/>
            <a:t>. Deep cleaning services will start from </a:t>
          </a:r>
          <a:r>
            <a:rPr lang="en-US" sz="1600" b="1" kern="1200"/>
            <a:t>£120</a:t>
          </a:r>
          <a:r>
            <a:rPr lang="en-US" sz="1600" kern="1200"/>
            <a:t>, while Airbnb cleaning will range between </a:t>
          </a:r>
          <a:r>
            <a:rPr lang="en-US" sz="1600" b="1" kern="1200"/>
            <a:t>£50–£100</a:t>
          </a:r>
          <a:r>
            <a:rPr lang="en-US" sz="1600" kern="1200"/>
            <a:t> depending on property size.</a:t>
          </a:r>
        </a:p>
      </dsp:txBody>
      <dsp:txXfrm>
        <a:off x="7154322" y="469890"/>
        <a:ext cx="3148942" cy="1335915"/>
      </dsp:txXfrm>
    </dsp:sp>
    <dsp:sp modelId="{F23E703A-025D-44B0-9B6B-3AA9F0EBAD7F}">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AA5D91-B929-4749-BDE2-89BA66938C34}">
      <dsp:nvSpPr>
        <dsp:cNvPr id="0" name=""/>
        <dsp:cNvSpPr/>
      </dsp:nvSpPr>
      <dsp:spPr>
        <a:xfrm>
          <a:off x="492877"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8D95F2-1B13-47B3-B73C-3C3142FC047A}">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b="1" kern="1200" dirty="0"/>
            <a:t>Place:</a:t>
          </a:r>
          <a:br>
            <a:rPr lang="en-US" sz="1600" kern="1200" dirty="0"/>
          </a:br>
          <a:r>
            <a:rPr lang="en-US" sz="1600" kern="1200" dirty="0"/>
            <a:t>The business will initially operate locally and provide services directly to customers’ homes. Bookings will be available through the website, phone, and social media.</a:t>
          </a:r>
        </a:p>
      </dsp:txBody>
      <dsp:txXfrm>
        <a:off x="1834517" y="2545532"/>
        <a:ext cx="3148942" cy="1335915"/>
      </dsp:txXfrm>
    </dsp:sp>
    <dsp:sp modelId="{4319C6C9-7DF7-4444-B3D2-4389CB9989B2}">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5D0288-DE91-42CF-91B3-93A294891618}">
      <dsp:nvSpPr>
        <dsp:cNvPr id="0" name=""/>
        <dsp:cNvSpPr/>
      </dsp:nvSpPr>
      <dsp:spPr>
        <a:xfrm>
          <a:off x="5812681" y="2826074"/>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2CD8DF-3B28-44AC-9031-4320867741E3}">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b="1" kern="1200"/>
            <a:t>Promotion:</a:t>
          </a:r>
          <a:br>
            <a:rPr lang="en-US" sz="1600" kern="1200"/>
          </a:br>
          <a:r>
            <a:rPr lang="en-US" sz="1600" kern="1200"/>
            <a:t>The company will use Facebook, Instagram, Google Business Profile, local advertising, and customer referral discounts. The estimated first-year marketing budget is </a:t>
          </a:r>
          <a:r>
            <a:rPr lang="en-US" sz="1600" b="1" kern="1200"/>
            <a:t>£3,600 (£300 per month)</a:t>
          </a:r>
          <a:r>
            <a:rPr lang="en-US" sz="1600" kern="1200"/>
            <a:t>.</a:t>
          </a: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16/08/2026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ий слайд">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uk-UA"/>
              <a:t>Клацніть, щоб редагувати стиль зразка заголовка</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uk-UA"/>
              <a:t>Клацніть, щоб редагувати стиль зразка підзаголовка</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46251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Назва та вмі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uk-UA"/>
              <a:t>Клацніть, щоб редагувати стиль зразка заголовка</a:t>
            </a:r>
            <a:endParaRPr lang="en-US" dirty="0"/>
          </a:p>
        </p:txBody>
      </p:sp>
      <p:sp>
        <p:nvSpPr>
          <p:cNvPr id="3" name="Content Placeholder 2"/>
          <p:cNvSpPr>
            <a:spLocks noGrp="1"/>
          </p:cNvSpPr>
          <p:nvPr>
            <p:ph idx="1"/>
          </p:nvPr>
        </p:nvSpPr>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504402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Назва розділу">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uk-UA"/>
              <a:t>Клацніть, щоб редагувати стиль зразка заголовка</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uk-UA"/>
              <a:t>Клацніть, щоб відредагувати стилі зразків тексту</a:t>
            </a:r>
          </a:p>
        </p:txBody>
      </p:sp>
      <p:sp>
        <p:nvSpPr>
          <p:cNvPr id="4" name="Date Placeholder 3"/>
          <p:cNvSpPr>
            <a:spLocks noGrp="1"/>
          </p:cNvSpPr>
          <p:nvPr>
            <p:ph type="dt" sz="half" idx="10"/>
          </p:nvPr>
        </p:nvSpPr>
        <p:spPr/>
        <p:txBody>
          <a:bodyPr/>
          <a:lstStyle/>
          <a:p>
            <a:fld id="{EC124A7F-636A-4441-8E5A-F364BBDE539F}"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92468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Два об’єкти">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uk-UA"/>
              <a:t>Клацніть, щоб редагувати стиль зразка заголовка</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17008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Порівняння">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uk-UA"/>
              <a:t>Клацніть, щоб редагувати стиль зразка заголовка</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uk-UA"/>
              <a:t>Клацніть, щоб відредагувати стилі зразків тексту</a:t>
            </a:r>
          </a:p>
        </p:txBody>
      </p:sp>
      <p:sp>
        <p:nvSpPr>
          <p:cNvPr id="4" name="Content Placeholder 3"/>
          <p:cNvSpPr>
            <a:spLocks noGrp="1"/>
          </p:cNvSpPr>
          <p:nvPr>
            <p:ph sz="half" idx="2"/>
          </p:nvPr>
        </p:nvSpPr>
        <p:spPr>
          <a:xfrm>
            <a:off x="839788" y="2505075"/>
            <a:ext cx="5157787" cy="3684588"/>
          </a:xfrm>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uk-UA"/>
              <a:t>Клацніть, щоб відредагувати стилі зразків тексту</a:t>
            </a:r>
          </a:p>
        </p:txBody>
      </p:sp>
      <p:sp>
        <p:nvSpPr>
          <p:cNvPr id="6" name="Content Placeholder 5"/>
          <p:cNvSpPr>
            <a:spLocks noGrp="1"/>
          </p:cNvSpPr>
          <p:nvPr>
            <p:ph sz="quarter" idx="4"/>
          </p:nvPr>
        </p:nvSpPr>
        <p:spPr>
          <a:xfrm>
            <a:off x="6172200" y="2505075"/>
            <a:ext cx="5183188" cy="3684588"/>
          </a:xfrm>
        </p:spPr>
        <p:txBody>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16/08/2026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119058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Лише заголовок">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uk-UA"/>
              <a:t>Клацніть, щоб редагувати стиль зразка заголовка</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16/08/2026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6759305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Пустий слайд">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16/08/2026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4868803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Вміст і підпис">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uk-UA"/>
              <a:t>Клацніть, щоб редагувати стиль зразка заголовка</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uk-UA"/>
              <a:t>Клацніть, щоб відредагувати стилі зразків тексту</a:t>
            </a:r>
          </a:p>
        </p:txBody>
      </p:sp>
      <p:sp>
        <p:nvSpPr>
          <p:cNvPr id="5" name="Date Placeholder 4"/>
          <p:cNvSpPr>
            <a:spLocks noGrp="1"/>
          </p:cNvSpPr>
          <p:nvPr>
            <p:ph type="dt" sz="half" idx="10"/>
          </p:nvPr>
        </p:nvSpPr>
        <p:spPr/>
        <p:txBody>
          <a:bodyPr/>
          <a:lstStyle/>
          <a:p>
            <a:fld id="{EC124A7F-636A-4441-8E5A-F364BBDE539F}"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0289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Рисунок і підпис">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uk-UA"/>
              <a:t>Клацніть, щоб редагувати стиль зразка заголовка</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uk-UA"/>
              <a:t>Клацніть піктограму, щоб додати зображення</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uk-UA"/>
              <a:t>Клацніть, щоб відредагувати стилі зразків тексту</a:t>
            </a:r>
          </a:p>
        </p:txBody>
      </p:sp>
      <p:sp>
        <p:nvSpPr>
          <p:cNvPr id="5" name="Date Placeholder 4"/>
          <p:cNvSpPr>
            <a:spLocks noGrp="1"/>
          </p:cNvSpPr>
          <p:nvPr>
            <p:ph type="dt" sz="half" idx="10"/>
          </p:nvPr>
        </p:nvSpPr>
        <p:spPr/>
        <p:txBody>
          <a:bodyPr/>
          <a:lstStyle/>
          <a:p>
            <a:fld id="{EC124A7F-636A-4441-8E5A-F364BBDE539F}" type="datetimeFigureOut">
              <a:rPr lang="en-GB" smtClean="0"/>
              <a:t>16/08/2026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59622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Заголовок і вертикальний текст">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uk-UA"/>
              <a:t>Клацніть, щоб редагувати стиль зразка заголовка</a:t>
            </a:r>
            <a:endParaRPr lang="en-US" dirty="0"/>
          </a:p>
        </p:txBody>
      </p:sp>
      <p:sp>
        <p:nvSpPr>
          <p:cNvPr id="3" name="Vertical Text Placeholder 2"/>
          <p:cNvSpPr>
            <a:spLocks noGrp="1"/>
          </p:cNvSpPr>
          <p:nvPr>
            <p:ph type="body" orient="vert" idx="1"/>
          </p:nvPr>
        </p:nvSpPr>
        <p:spPr/>
        <p:txBody>
          <a:bodyPr vert="eaVert"/>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690731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Вертикальний заголовок і текст">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uk-UA"/>
              <a:t>Клацніть, щоб редагувати стиль зразка заголовка</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16/08/2026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33296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uk-UA"/>
              <a:t>Клацніть, щоб редагувати стиль зразка заголовка</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uk-UA"/>
              <a:t>Клацніть, щоб відредагувати стилі зразків тексту</a:t>
            </a:r>
          </a:p>
          <a:p>
            <a:pPr lvl="1"/>
            <a:r>
              <a:rPr lang="uk-UA"/>
              <a:t>Другий рівень</a:t>
            </a:r>
          </a:p>
          <a:p>
            <a:pPr lvl="2"/>
            <a:r>
              <a:rPr lang="uk-UA"/>
              <a:t>Третій рівень</a:t>
            </a:r>
          </a:p>
          <a:p>
            <a:pPr lvl="3"/>
            <a:r>
              <a:rPr lang="uk-UA"/>
              <a:t>Четвертий рівень</a:t>
            </a:r>
          </a:p>
          <a:p>
            <a:pPr lvl="4"/>
            <a:r>
              <a:rPr lang="uk-UA"/>
              <a:t>П’ятий рівень</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16/08/2026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15293795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ustainabilityexchange.ac.uk/" TargetMode="External"/><Relationship Id="rId2" Type="http://schemas.openxmlformats.org/officeDocument/2006/relationships/hyperlink" Target="https://www.cim.co.uk/" TargetMode="External"/><Relationship Id="rId1" Type="http://schemas.openxmlformats.org/officeDocument/2006/relationships/slideLayout" Target="../slideLayouts/slideLayout2.xml"/><Relationship Id="rId5" Type="http://schemas.openxmlformats.org/officeDocument/2006/relationships/hyperlink" Target="https://www.gov.uk/environment" TargetMode="External"/><Relationship Id="rId4" Type="http://schemas.openxmlformats.org/officeDocument/2006/relationships/hyperlink" Target="https://www.gov.uk/set-up-business"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4" y="2273354"/>
            <a:ext cx="9144000" cy="1155646"/>
          </a:xfrm>
        </p:spPr>
        <p:txBody>
          <a:bodyPr>
            <a:normAutofit/>
          </a:bodyPr>
          <a:lstStyle/>
          <a:p>
            <a:r>
              <a:rPr lang="en-GB" sz="5400" b="1">
                <a:solidFill>
                  <a:srgbClr val="00B0F0"/>
                </a:solidFill>
              </a:rPr>
              <a:t>Assessment Task 2</a:t>
            </a:r>
            <a:endParaRPr lang="en-GB" sz="5400" b="1" dirty="0">
              <a:solidFill>
                <a:srgbClr val="00B0F0"/>
              </a:solidFill>
            </a:endParaRP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4102154"/>
            <a:ext cx="9144000" cy="1655762"/>
          </a:xfrm>
        </p:spPr>
        <p:txBody>
          <a:bodyPr>
            <a:normAutofit lnSpcReduction="10000"/>
          </a:bodyPr>
          <a:lstStyle/>
          <a:p>
            <a:r>
              <a:rPr lang="en-GB"/>
              <a:t>Business Plan</a:t>
            </a:r>
            <a:endParaRPr lang="pl-PL"/>
          </a:p>
          <a:p>
            <a:r>
              <a:rPr lang="en-GB"/>
              <a:t> </a:t>
            </a:r>
            <a:endParaRPr lang="pl-PL"/>
          </a:p>
          <a:p>
            <a:r>
              <a:rPr lang="en-GB"/>
              <a:t>Nataliia Kudryk</a:t>
            </a:r>
            <a:endParaRPr lang="pl-PL"/>
          </a:p>
          <a:p>
            <a:r>
              <a:rPr lang="en-GB"/>
              <a:t>EcoSpark Cleaning Ltd.</a:t>
            </a:r>
            <a:endParaRPr lang="pl-PL"/>
          </a:p>
          <a:p>
            <a:endParaRPr lang="en-GB" b="1" dirty="0"/>
          </a:p>
        </p:txBody>
      </p:sp>
      <p:sp>
        <p:nvSpPr>
          <p:cNvPr id="4" name="TextBox 3">
            <a:extLst>
              <a:ext uri="{FF2B5EF4-FFF2-40B4-BE49-F238E27FC236}">
                <a16:creationId xmlns:a16="http://schemas.microsoft.com/office/drawing/2014/main" id="{53777F1C-B44B-A193-8A06-0E783FADF3A6}"/>
              </a:ext>
            </a:extLst>
          </p:cNvPr>
          <p:cNvSpPr txBox="1"/>
          <p:nvPr/>
        </p:nvSpPr>
        <p:spPr>
          <a:xfrm>
            <a:off x="1240221" y="519028"/>
            <a:ext cx="9543393" cy="923330"/>
          </a:xfrm>
          <a:prstGeom prst="rect">
            <a:avLst/>
          </a:prstGeom>
          <a:noFill/>
        </p:spPr>
        <p:txBody>
          <a:bodyPr wrap="square" rtlCol="0">
            <a:spAutoFit/>
          </a:bodyPr>
          <a:lstStyle/>
          <a:p>
            <a:pPr algn="ctr"/>
            <a:r>
              <a:rPr lang="en-GB" sz="5400"/>
              <a:t>Enterprise and Entrepreneurship</a:t>
            </a:r>
            <a:endParaRPr lang="en-GB" sz="5400" dirty="0"/>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838200" y="620742"/>
            <a:ext cx="10515600" cy="1325563"/>
          </a:xfrm>
        </p:spPr>
        <p:txBody>
          <a:bodyPr vert="horz" lIns="91440" tIns="45720" rIns="91440" bIns="45720" rtlCol="0" anchor="ctr">
            <a:normAutofit/>
          </a:bodyPr>
          <a:lstStyle/>
          <a:p>
            <a:r>
              <a:rPr lang="en-US" kern="1200">
                <a:solidFill>
                  <a:srgbClr val="FFFFFF"/>
                </a:solidFill>
                <a:latin typeface="+mj-lt"/>
                <a:ea typeface="+mj-ea"/>
                <a:cs typeface="+mj-cs"/>
              </a:rPr>
              <a:t>Business Plan</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8200" y="2266345"/>
            <a:ext cx="5097780" cy="3910617"/>
          </a:xfrm>
        </p:spPr>
        <p:txBody>
          <a:bodyPr vert="horz" lIns="91440" tIns="45720" rIns="91440" bIns="45720" rtlCol="0">
            <a:normAutofit/>
          </a:bodyPr>
          <a:lstStyle/>
          <a:p>
            <a:r>
              <a:rPr lang="en-US" sz="1500" b="1">
                <a:solidFill>
                  <a:srgbClr val="FFFFFF"/>
                </a:solidFill>
              </a:rPr>
              <a:t>Spotless London NH is an innovative cleaning technology company ithat aims to transforv the future of urban cleaning in  London. THE company combines Artificial intelligence (AI), INTERNET of Things(lOT), robotis, smart sensors , cloud  computing and sustainable cleaning technologies to provide efficient , environmentally friendly and cost -effective cleaning solutions </a:t>
            </a:r>
            <a:endParaRPr lang="en-US" sz="1500">
              <a:solidFill>
                <a:srgbClr val="FFFFFF"/>
              </a:solidFill>
            </a:endParaRPr>
          </a:p>
          <a:p>
            <a:r>
              <a:rPr lang="en-US" sz="1500" b="1">
                <a:solidFill>
                  <a:srgbClr val="FFFFFF"/>
                </a:solidFill>
              </a:rPr>
              <a:t>Ulike traditional cleaning companies that operate on fixed schedules, Spotless L ondon AI uses real-time data to determinene when and where cleaning is required. Smart  sensors, Ai powered camers and predictive analytics help optimise cleaning operation, reduce unnecessary costs and improve service quality THE company is committeed to making London cleane, smarter and more sustainable while r</a:t>
            </a:r>
            <a:endParaRPr lang="en-US" sz="1500">
              <a:solidFill>
                <a:srgbClr val="FFFFFF"/>
              </a:solidFill>
            </a:endParaRPr>
          </a:p>
          <a:p>
            <a:r>
              <a:rPr lang="en-US" sz="1500" b="1">
                <a:solidFill>
                  <a:srgbClr val="FFFFFF"/>
                </a:solidFill>
              </a:rPr>
              <a:t>educing water consumption, carbon emission and the use of harmful chemicals</a:t>
            </a:r>
            <a:endParaRPr lang="en-US" sz="1500">
              <a:solidFill>
                <a:srgbClr val="FFFFFF"/>
              </a:solidFill>
            </a:endParaRPr>
          </a:p>
          <a:p>
            <a:endParaRPr lang="en-US" sz="1500">
              <a:solidFill>
                <a:srgbClr val="FFFFFF"/>
              </a:solidFill>
            </a:endParaRPr>
          </a:p>
        </p:txBody>
      </p:sp>
      <p:sp>
        <p:nvSpPr>
          <p:cNvPr id="4" name="TextBox 3">
            <a:extLst>
              <a:ext uri="{FF2B5EF4-FFF2-40B4-BE49-F238E27FC236}">
                <a16:creationId xmlns:a16="http://schemas.microsoft.com/office/drawing/2014/main" id="{34A4051A-3539-8A3B-0EEC-8B49820AF427}"/>
              </a:ext>
            </a:extLst>
          </p:cNvPr>
          <p:cNvSpPr txBox="1"/>
          <p:nvPr/>
        </p:nvSpPr>
        <p:spPr>
          <a:xfrm>
            <a:off x="6256020" y="2266345"/>
            <a:ext cx="5097780" cy="391061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b="1">
                <a:solidFill>
                  <a:srgbClr val="FFFFFF"/>
                </a:solidFill>
              </a:rPr>
              <a:t>Slide 1 - cover page</a:t>
            </a:r>
          </a:p>
        </p:txBody>
      </p:sp>
    </p:spTree>
    <p:extLst>
      <p:ext uri="{BB962C8B-B14F-4D97-AF65-F5344CB8AC3E}">
        <p14:creationId xmlns:p14="http://schemas.microsoft.com/office/powerpoint/2010/main" val="38321914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i="0" kern="1200">
                <a:solidFill>
                  <a:schemeClr val="tx1"/>
                </a:solidFill>
                <a:effectLst/>
                <a:latin typeface="+mj-lt"/>
                <a:ea typeface="+mj-ea"/>
                <a:cs typeface="+mj-cs"/>
              </a:rPr>
              <a:t>Table of Contents</a:t>
            </a:r>
            <a:endParaRPr lang="en-US" sz="4400" kern="1200">
              <a:solidFill>
                <a:schemeClr val="tx1"/>
              </a:solidFill>
              <a:latin typeface="+mj-lt"/>
              <a:ea typeface="+mj-ea"/>
              <a:cs typeface="+mj-cs"/>
            </a:endParaRPr>
          </a:p>
          <a:p>
            <a:pPr defTabSz="914400">
              <a:lnSpc>
                <a:spcPct val="90000"/>
              </a:lnSpc>
              <a:spcBef>
                <a:spcPct val="0"/>
              </a:spcBef>
              <a:spcAft>
                <a:spcPts val="600"/>
              </a:spcAft>
            </a:pPr>
            <a:endParaRPr lang="en-US" sz="4400" b="1" kern="1200">
              <a:solidFill>
                <a:schemeClr val="tx1"/>
              </a:solidFill>
              <a:latin typeface="+mj-lt"/>
              <a:ea typeface="+mj-ea"/>
              <a:cs typeface="+mj-cs"/>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825625"/>
            <a:ext cx="10515600" cy="4351338"/>
          </a:xfrm>
        </p:spPr>
        <p:txBody>
          <a:bodyPr vert="horz" lIns="91440" tIns="45720" rIns="91440" bIns="45720" rtlCol="0">
            <a:normAutofit/>
          </a:bodyPr>
          <a:lstStyle/>
          <a:p>
            <a:r>
              <a:rPr lang="en-US"/>
              <a:t>Introduction – 4</a:t>
            </a:r>
          </a:p>
          <a:p>
            <a:r>
              <a:rPr lang="en-US"/>
              <a:t>Section 1 - Overview of the Business Idea – 5</a:t>
            </a:r>
          </a:p>
          <a:p>
            <a:r>
              <a:rPr lang="en-US"/>
              <a:t>Section 2 - Legal Format and Management Structure – 6, 7</a:t>
            </a:r>
          </a:p>
          <a:p>
            <a:r>
              <a:rPr lang="en-US"/>
              <a:t>Section 3 – PESTEL Analysis - 8</a:t>
            </a:r>
          </a:p>
          <a:p>
            <a:r>
              <a:rPr lang="en-US"/>
              <a:t>Section 4 - Marketing Strategies – 9, 10</a:t>
            </a:r>
          </a:p>
          <a:p>
            <a:r>
              <a:rPr lang="en-US"/>
              <a:t>Section 5 - Funding Requirements and Allocation – 11, 12, 13</a:t>
            </a:r>
          </a:p>
          <a:p>
            <a:r>
              <a:rPr lang="en-US"/>
              <a:t>Conclusions – 14</a:t>
            </a:r>
          </a:p>
          <a:p>
            <a:r>
              <a:rPr lang="en-US"/>
              <a:t>Reference List - 15</a:t>
            </a:r>
          </a:p>
          <a:p>
            <a:endParaRPr lang="en-US"/>
          </a:p>
          <a:p>
            <a:endParaRPr lang="en-US"/>
          </a:p>
          <a:p>
            <a:endParaRPr lang="en-US"/>
          </a:p>
          <a:p>
            <a:endParaRPr lang="en-US"/>
          </a:p>
          <a:p>
            <a:endParaRPr lang="en-US"/>
          </a:p>
          <a:p>
            <a:endParaRPr lang="en-US"/>
          </a:p>
          <a:p>
            <a:endParaRPr lang="en-US"/>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6094105" y="802955"/>
            <a:ext cx="4977976" cy="145405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b="1" i="0" kern="1200">
                <a:solidFill>
                  <a:schemeClr val="tx2"/>
                </a:solidFill>
                <a:effectLst/>
                <a:latin typeface="+mj-lt"/>
                <a:ea typeface="+mj-ea"/>
                <a:cs typeface="+mj-cs"/>
              </a:rPr>
              <a:t>Introduction</a:t>
            </a:r>
            <a:endParaRPr lang="en-US" sz="3600" kern="1200">
              <a:solidFill>
                <a:schemeClr val="tx2"/>
              </a:solidFill>
              <a:latin typeface="+mj-lt"/>
              <a:ea typeface="+mj-ea"/>
              <a:cs typeface="+mj-cs"/>
            </a:endParaRPr>
          </a:p>
          <a:p>
            <a:pPr defTabSz="914400">
              <a:lnSpc>
                <a:spcPct val="90000"/>
              </a:lnSpc>
              <a:spcBef>
                <a:spcPct val="0"/>
              </a:spcBef>
              <a:spcAft>
                <a:spcPts val="600"/>
              </a:spcAft>
            </a:pPr>
            <a:endParaRPr lang="en-US" sz="3600" b="1" kern="1200">
              <a:solidFill>
                <a:schemeClr val="tx2"/>
              </a:solidFill>
              <a:latin typeface="+mj-lt"/>
              <a:ea typeface="+mj-ea"/>
              <a:cs typeface="+mj-cs"/>
            </a:endParaRPr>
          </a:p>
        </p:txBody>
      </p:sp>
      <p:pic>
        <p:nvPicPr>
          <p:cNvPr id="8" name="Graphic 7" descr="Mop and bucket">
            <a:extLst>
              <a:ext uri="{FF2B5EF4-FFF2-40B4-BE49-F238E27FC236}">
                <a16:creationId xmlns:a16="http://schemas.microsoft.com/office/drawing/2014/main" id="{62AEAFE2-9348-6DB0-B650-A8AD746F5D1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6090574" y="2421682"/>
            <a:ext cx="5260598" cy="3639289"/>
          </a:xfrm>
        </p:spPr>
        <p:txBody>
          <a:bodyPr vert="horz" lIns="91440" tIns="45720" rIns="91440" bIns="45720" rtlCol="0" anchor="ctr">
            <a:normAutofit/>
          </a:bodyPr>
          <a:lstStyle/>
          <a:p>
            <a:pPr marL="0" indent="0">
              <a:buNone/>
            </a:pPr>
            <a:r>
              <a:rPr lang="en-US" sz="1600" dirty="0">
                <a:solidFill>
                  <a:schemeClr val="tx2"/>
                </a:solidFill>
              </a:rPr>
              <a:t>This business plan presents the concept of </a:t>
            </a:r>
            <a:r>
              <a:rPr lang="en-US" sz="1600" dirty="0" err="1">
                <a:solidFill>
                  <a:schemeClr val="tx2"/>
                </a:solidFill>
              </a:rPr>
              <a:t>EcoSpark</a:t>
            </a:r>
            <a:r>
              <a:rPr lang="en-US" sz="1600" dirty="0">
                <a:solidFill>
                  <a:schemeClr val="tx2"/>
                </a:solidFill>
              </a:rPr>
              <a:t> Cleaning Ltd., an eco-friendly residential cleaning company that aims to provide professional cleaning services while reducing environmental impact. The business responds to the growing demand for convenient cleaning solutions and the increasing awareness of sustainable practices among consumers.</a:t>
            </a:r>
          </a:p>
          <a:p>
            <a:pPr marL="0" indent="0">
              <a:buNone/>
            </a:pPr>
            <a:r>
              <a:rPr lang="en-US" sz="1600" dirty="0">
                <a:solidFill>
                  <a:schemeClr val="tx2"/>
                </a:solidFill>
              </a:rPr>
              <a:t>The plan outlines the company’s business concept, market analysis, marketing strategies, management structure, operations, and financial requirements. </a:t>
            </a:r>
            <a:r>
              <a:rPr lang="en-US" sz="1600" dirty="0" err="1">
                <a:solidFill>
                  <a:schemeClr val="tx2"/>
                </a:solidFill>
              </a:rPr>
              <a:t>EcoSpark</a:t>
            </a:r>
            <a:r>
              <a:rPr lang="en-US" sz="1600" dirty="0">
                <a:solidFill>
                  <a:schemeClr val="tx2"/>
                </a:solidFill>
              </a:rPr>
              <a:t> Cleaning Ltd. aims to create value by combining high-quality cleaning services with environmentally responsible methods, including the use of biodegradable products and reusable equipment.</a:t>
            </a:r>
          </a:p>
          <a:p>
            <a:pPr marL="0" indent="0">
              <a:buNone/>
            </a:pPr>
            <a:endParaRPr lang="en-US" sz="1600" dirty="0">
              <a:solidFill>
                <a:schemeClr val="tx2"/>
              </a:solidFill>
            </a:endParaRPr>
          </a:p>
        </p:txBody>
      </p:sp>
      <p:grpSp>
        <p:nvGrpSpPr>
          <p:cNvPr id="15" name="Group 14">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6" name="Freeform: Shape 1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3" name="Group 1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4" name="Freeform: Shape 1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4" name="TextBox 3">
            <a:extLst>
              <a:ext uri="{FF2B5EF4-FFF2-40B4-BE49-F238E27FC236}">
                <a16:creationId xmlns:a16="http://schemas.microsoft.com/office/drawing/2014/main" id="{0A16EA78-2872-4151-ACDE-85DE92917660}"/>
              </a:ext>
            </a:extLst>
          </p:cNvPr>
          <p:cNvSpPr txBox="1"/>
          <p:nvPr/>
        </p:nvSpPr>
        <p:spPr>
          <a:xfrm>
            <a:off x="640080" y="1243013"/>
            <a:ext cx="3855720" cy="4371974"/>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b="1" kern="1200" dirty="0">
                <a:solidFill>
                  <a:schemeClr val="tx2"/>
                </a:solidFill>
                <a:latin typeface="+mj-lt"/>
                <a:ea typeface="+mj-ea"/>
                <a:cs typeface="+mj-cs"/>
              </a:rPr>
              <a:t>Section 1 - </a:t>
            </a:r>
            <a:r>
              <a:rPr lang="en-US" sz="3600" b="1" i="0" kern="1200" dirty="0">
                <a:solidFill>
                  <a:schemeClr val="tx2"/>
                </a:solidFill>
                <a:effectLst/>
                <a:latin typeface="+mj-lt"/>
                <a:ea typeface="+mj-ea"/>
                <a:cs typeface="+mj-cs"/>
              </a:rPr>
              <a:t>Overview of the Business Idea</a:t>
            </a:r>
            <a:endParaRPr lang="en-US" sz="3600" b="1" kern="120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5805110" y="1011916"/>
            <a:ext cx="5588314" cy="5230368"/>
          </a:xfrm>
        </p:spPr>
        <p:txBody>
          <a:bodyPr vert="horz" lIns="91440" tIns="45720" rIns="91440" bIns="45720" rtlCol="0" anchor="ctr">
            <a:normAutofit/>
          </a:bodyPr>
          <a:lstStyle/>
          <a:p>
            <a:pPr marL="0" indent="0">
              <a:buNone/>
            </a:pPr>
            <a:r>
              <a:rPr lang="en-US" sz="1600" dirty="0" err="1">
                <a:solidFill>
                  <a:schemeClr val="tx2"/>
                </a:solidFill>
              </a:rPr>
              <a:t>EcoSpark</a:t>
            </a:r>
            <a:r>
              <a:rPr lang="en-US" sz="1600" dirty="0">
                <a:solidFill>
                  <a:schemeClr val="tx2"/>
                </a:solidFill>
              </a:rPr>
              <a:t> Cleaning Ltd. is an eco-friendly residential cleaning company that will provide professional cleaning services across the United Kingdom. The business will offer domestic cleaning, deep cleaning, move-in and move-out cleaning, Airbnb cleaning, and end-of-tenancy cleaning.</a:t>
            </a:r>
          </a:p>
          <a:p>
            <a:pPr marL="0" indent="0">
              <a:buNone/>
            </a:pPr>
            <a:r>
              <a:rPr lang="en-US" sz="1600" dirty="0">
                <a:solidFill>
                  <a:schemeClr val="tx2"/>
                </a:solidFill>
              </a:rPr>
              <a:t>The company’s main focus is sustainability. </a:t>
            </a:r>
            <a:r>
              <a:rPr lang="en-US" sz="1600" dirty="0" err="1">
                <a:solidFill>
                  <a:schemeClr val="tx2"/>
                </a:solidFill>
              </a:rPr>
              <a:t>EcoSpark</a:t>
            </a:r>
            <a:r>
              <a:rPr lang="en-US" sz="1600" dirty="0">
                <a:solidFill>
                  <a:schemeClr val="tx2"/>
                </a:solidFill>
              </a:rPr>
              <a:t> Cleaning Ltd. will use biodegradable, non-toxic cleaning products and reusable equipment to reduce environmental damage and provide safer cleaning solutions for customers, pets, and wildlife.</a:t>
            </a:r>
          </a:p>
          <a:p>
            <a:pPr marL="0" indent="0">
              <a:buNone/>
            </a:pPr>
            <a:r>
              <a:rPr lang="en-US" sz="1600" dirty="0">
                <a:solidFill>
                  <a:schemeClr val="tx2"/>
                </a:solidFill>
              </a:rPr>
              <a:t>The business will operate as a Private Limited Company (Ltd.) and aims to build a strong reputation through reliable service, competitive pricing, and environmentally responsible practices.</a:t>
            </a:r>
          </a:p>
          <a:p>
            <a:pPr marL="0" indent="0">
              <a:buNone/>
            </a:pPr>
            <a:endParaRPr lang="en-US" sz="1600" dirty="0">
              <a:solidFill>
                <a:schemeClr val="tx2"/>
              </a:solidFill>
            </a:endParaRP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4" name="TextBox 3">
            <a:extLst>
              <a:ext uri="{FF2B5EF4-FFF2-40B4-BE49-F238E27FC236}">
                <a16:creationId xmlns:a16="http://schemas.microsoft.com/office/drawing/2014/main" id="{B64F5224-38DF-9A0E-ED62-37C8785B3FBD}"/>
              </a:ext>
            </a:extLst>
          </p:cNvPr>
          <p:cNvSpPr txBox="1"/>
          <p:nvPr/>
        </p:nvSpPr>
        <p:spPr>
          <a:xfrm>
            <a:off x="804672" y="1243013"/>
            <a:ext cx="3855720" cy="4371974"/>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600" b="1" kern="1200" dirty="0">
                <a:solidFill>
                  <a:schemeClr val="tx2"/>
                </a:solidFill>
                <a:latin typeface="+mj-lt"/>
                <a:ea typeface="+mj-ea"/>
                <a:cs typeface="+mj-cs"/>
              </a:rPr>
              <a:t>Section 2 - </a:t>
            </a:r>
            <a:r>
              <a:rPr lang="en-US" sz="3600" kern="1200" dirty="0">
                <a:solidFill>
                  <a:schemeClr val="tx2"/>
                </a:solidFill>
                <a:latin typeface="+mj-lt"/>
                <a:ea typeface="+mj-ea"/>
                <a:cs typeface="+mj-cs"/>
              </a:rPr>
              <a:t>Legal Format and Management Structure</a:t>
            </a:r>
          </a:p>
          <a:p>
            <a:pPr defTabSz="914400">
              <a:lnSpc>
                <a:spcPct val="90000"/>
              </a:lnSpc>
              <a:spcBef>
                <a:spcPct val="0"/>
              </a:spcBef>
              <a:spcAft>
                <a:spcPts val="600"/>
              </a:spcAft>
            </a:pPr>
            <a:endParaRPr lang="en-US" sz="3600" b="1" kern="1200" dirty="0">
              <a:solidFill>
                <a:schemeClr val="tx2"/>
              </a:solidFill>
              <a:latin typeface="+mj-lt"/>
              <a:ea typeface="+mj-ea"/>
              <a:cs typeface="+mj-cs"/>
            </a:endParaRPr>
          </a:p>
        </p:txBody>
      </p:sp>
      <p:grpSp>
        <p:nvGrpSpPr>
          <p:cNvPr id="13" name="Group 12">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4" name="Freeform: Shape 13">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6664343" y="1458656"/>
            <a:ext cx="4919108" cy="4792027"/>
          </a:xfrm>
        </p:spPr>
        <p:txBody>
          <a:bodyPr vert="horz" lIns="91440" tIns="45720" rIns="91440" bIns="45720" rtlCol="0" anchor="ctr">
            <a:normAutofit/>
          </a:bodyPr>
          <a:lstStyle/>
          <a:p>
            <a:pPr marL="285750" indent="0">
              <a:buNone/>
            </a:pPr>
            <a:r>
              <a:rPr lang="en-US" sz="1600" dirty="0" err="1">
                <a:solidFill>
                  <a:schemeClr val="tx2"/>
                </a:solidFill>
              </a:rPr>
              <a:t>EcoSpark</a:t>
            </a:r>
            <a:r>
              <a:rPr lang="en-US" sz="1600" dirty="0">
                <a:solidFill>
                  <a:schemeClr val="tx2"/>
                </a:solidFill>
              </a:rPr>
              <a:t> Cleaning Ltd. is an eco-friendly cleaning company providing domestic cleaning, deep cleaning, move-in/move-out cleaning, and Airbnb cleaning services. The business will operate as a Private Limited Company (Ltd.) and initially be managed by the founder.</a:t>
            </a:r>
            <a:endParaRPr lang="uk-UA" sz="1600" dirty="0">
              <a:solidFill>
                <a:schemeClr val="tx2"/>
              </a:solidFill>
            </a:endParaRPr>
          </a:p>
          <a:p>
            <a:pPr marL="285750" indent="0">
              <a:buNone/>
            </a:pPr>
            <a:r>
              <a:rPr lang="en-US" sz="1600" dirty="0">
                <a:solidFill>
                  <a:schemeClr val="tx2"/>
                </a:solidFill>
              </a:rPr>
              <a:t>The company will target households, landlords, and Airbnb hosts by offering reliable cleaning services using environmentally friendly products. The aim is to build a trusted local brand through quality service and sustainable practices.</a:t>
            </a:r>
          </a:p>
          <a:p>
            <a:pPr marL="0" indent="0">
              <a:buNone/>
            </a:pPr>
            <a:br>
              <a:rPr lang="en-US" sz="1600" dirty="0">
                <a:solidFill>
                  <a:schemeClr val="tx2"/>
                </a:solidFill>
              </a:rPr>
            </a:br>
            <a:endParaRPr lang="en-US" sz="1600" dirty="0">
              <a:solidFill>
                <a:schemeClr val="tx2"/>
              </a:solidFill>
            </a:endParaRPr>
          </a:p>
          <a:p>
            <a:pPr marL="0" indent="0">
              <a:buNone/>
            </a:pPr>
            <a:endParaRPr lang="en-US" sz="1600" dirty="0">
              <a:solidFill>
                <a:schemeClr val="tx2"/>
              </a:solidFill>
            </a:endParaRPr>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10">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6" name="Freeform: Shape 15">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7F511350-B70E-A55C-0148-F22DEADE6BB7}"/>
              </a:ext>
            </a:extLst>
          </p:cNvPr>
          <p:cNvSpPr txBox="1"/>
          <p:nvPr/>
        </p:nvSpPr>
        <p:spPr>
          <a:xfrm>
            <a:off x="3078331" y="4035898"/>
            <a:ext cx="5709721" cy="2430864"/>
          </a:xfrm>
          <a:prstGeom prst="rect">
            <a:avLst/>
          </a:prstGeom>
        </p:spPr>
        <p:txBody>
          <a:bodyPr vert="horz" lIns="91440" tIns="45720" rIns="91440" bIns="45720" rtlCol="0" anchor="t">
            <a:noAutofit/>
          </a:bodyPr>
          <a:lstStyle/>
          <a:p>
            <a:pPr algn="ctr" defTabSz="914400">
              <a:lnSpc>
                <a:spcPct val="90000"/>
              </a:lnSpc>
              <a:spcAft>
                <a:spcPts val="800"/>
              </a:spcAft>
            </a:pPr>
            <a:r>
              <a:rPr lang="en-US" sz="1600" dirty="0" err="1">
                <a:solidFill>
                  <a:schemeClr val="tx2"/>
                </a:solidFill>
                <a:effectLst/>
              </a:rPr>
              <a:t>EcoSpark</a:t>
            </a:r>
            <a:r>
              <a:rPr lang="en-US" sz="1600" dirty="0">
                <a:solidFill>
                  <a:schemeClr val="tx2"/>
                </a:solidFill>
                <a:effectLst/>
              </a:rPr>
              <a:t> Cleaning Ltd. will have a simple </a:t>
            </a:r>
            <a:r>
              <a:rPr lang="en-US" sz="1600" dirty="0" err="1">
                <a:solidFill>
                  <a:schemeClr val="tx2"/>
                </a:solidFill>
                <a:effectLst/>
              </a:rPr>
              <a:t>organisational</a:t>
            </a:r>
            <a:r>
              <a:rPr lang="en-US" sz="1600" dirty="0">
                <a:solidFill>
                  <a:schemeClr val="tx2"/>
                </a:solidFill>
                <a:effectLst/>
              </a:rPr>
              <a:t> structure during its first year of operation.</a:t>
            </a:r>
            <a:endParaRPr lang="uk-UA" sz="1600" dirty="0">
              <a:solidFill>
                <a:schemeClr val="tx2"/>
              </a:solidFill>
              <a:effectLst/>
            </a:endParaRPr>
          </a:p>
          <a:p>
            <a:pPr algn="ctr" defTabSz="914400">
              <a:lnSpc>
                <a:spcPct val="90000"/>
              </a:lnSpc>
              <a:spcAft>
                <a:spcPts val="800"/>
              </a:spcAft>
            </a:pPr>
            <a:r>
              <a:rPr lang="en-US" sz="1600" b="1" dirty="0">
                <a:solidFill>
                  <a:schemeClr val="tx2"/>
                </a:solidFill>
                <a:effectLst/>
              </a:rPr>
              <a:t>Managing Director (Founder)</a:t>
            </a:r>
            <a:endParaRPr lang="uk-UA" sz="1600" dirty="0">
              <a:solidFill>
                <a:schemeClr val="tx2"/>
              </a:solidFill>
            </a:endParaRPr>
          </a:p>
          <a:p>
            <a:pPr algn="ctr" defTabSz="914400">
              <a:lnSpc>
                <a:spcPct val="90000"/>
              </a:lnSpc>
              <a:spcAft>
                <a:spcPts val="800"/>
              </a:spcAft>
            </a:pPr>
            <a:r>
              <a:rPr lang="en-US" sz="1600" b="1" dirty="0">
                <a:solidFill>
                  <a:schemeClr val="tx2"/>
                </a:solidFill>
                <a:effectLst/>
              </a:rPr>
              <a:t>Cleaning Team (2–3 Employees)</a:t>
            </a:r>
            <a:endParaRPr lang="uk-UA" sz="1600" dirty="0">
              <a:solidFill>
                <a:schemeClr val="tx2"/>
              </a:solidFill>
            </a:endParaRPr>
          </a:p>
          <a:p>
            <a:pPr algn="ctr" defTabSz="914400">
              <a:lnSpc>
                <a:spcPct val="90000"/>
              </a:lnSpc>
              <a:spcAft>
                <a:spcPts val="800"/>
              </a:spcAft>
            </a:pPr>
            <a:r>
              <a:rPr lang="en-US" sz="1600" b="1" dirty="0">
                <a:solidFill>
                  <a:schemeClr val="tx2"/>
                </a:solidFill>
                <a:effectLst/>
              </a:rPr>
              <a:t>Administrative Support (Part-time/Outsourced)</a:t>
            </a:r>
            <a:endParaRPr lang="uk-UA" sz="1600" b="1" dirty="0">
              <a:solidFill>
                <a:schemeClr val="tx2"/>
              </a:solidFill>
            </a:endParaRPr>
          </a:p>
          <a:p>
            <a:pPr algn="ctr" defTabSz="914400">
              <a:lnSpc>
                <a:spcPct val="90000"/>
              </a:lnSpc>
              <a:spcAft>
                <a:spcPts val="800"/>
              </a:spcAft>
            </a:pPr>
            <a:r>
              <a:rPr lang="en-US" sz="1600" dirty="0">
                <a:solidFill>
                  <a:schemeClr val="tx2"/>
                </a:solidFill>
                <a:effectLst/>
              </a:rPr>
              <a:t>The founder will oversee business operations, finance, marketing, and customer service. Cleaning staff will deliver services to clients, while administrative support will manage bookings, invoices, and customer enquiries.</a:t>
            </a:r>
          </a:p>
        </p:txBody>
      </p:sp>
      <p:grpSp>
        <p:nvGrpSpPr>
          <p:cNvPr id="21" name="Group 20">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2" name="Freeform: Shape 21">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5" name="Freeform: Shape 24">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pPr>
            <a:fld id="{C3F65BB1-9206-4D7F-97F9-47DCC7DC6334}" type="slidenum">
              <a:rPr lang="en-US" smtClean="0"/>
              <a:pPr defTabSz="914400">
                <a:spcAft>
                  <a:spcPts val="600"/>
                </a:spcAft>
              </a:pPr>
              <a:t>7</a:t>
            </a:fld>
            <a:endParaRPr lang="en-US"/>
          </a:p>
        </p:txBody>
      </p:sp>
      <p:graphicFrame>
        <p:nvGraphicFramePr>
          <p:cNvPr id="12" name="Схема 11">
            <a:extLst>
              <a:ext uri="{FF2B5EF4-FFF2-40B4-BE49-F238E27FC236}">
                <a16:creationId xmlns:a16="http://schemas.microsoft.com/office/drawing/2014/main" id="{AB6638FF-26D4-5ADE-99D9-56618D01D53E}"/>
              </a:ext>
            </a:extLst>
          </p:cNvPr>
          <p:cNvGraphicFramePr/>
          <p:nvPr>
            <p:extLst>
              <p:ext uri="{D42A27DB-BD31-4B8C-83A1-F6EECF244321}">
                <p14:modId xmlns:p14="http://schemas.microsoft.com/office/powerpoint/2010/main" val="339463301"/>
              </p:ext>
            </p:extLst>
          </p:nvPr>
        </p:nvGraphicFramePr>
        <p:xfrm>
          <a:off x="1497535" y="745933"/>
          <a:ext cx="7316640" cy="4832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3112496" y="-3983"/>
            <a:ext cx="5754696" cy="1837349"/>
          </a:xfrm>
          <a:prstGeom prst="rect">
            <a:avLst/>
          </a:prstGeom>
        </p:spPr>
        <p:txBody>
          <a:bodyPr vert="horz" lIns="91440" tIns="45720" rIns="91440" bIns="45720" rtlCol="0" anchor="b">
            <a:normAutofit/>
          </a:bodyPr>
          <a:lstStyle/>
          <a:p>
            <a:pPr algn="ctr" defTabSz="914400">
              <a:lnSpc>
                <a:spcPct val="90000"/>
              </a:lnSpc>
              <a:spcBef>
                <a:spcPct val="0"/>
              </a:spcBef>
              <a:spcAft>
                <a:spcPts val="600"/>
              </a:spcAft>
            </a:pPr>
            <a:r>
              <a:rPr lang="en-US" sz="3600" b="1" kern="1200" dirty="0">
                <a:solidFill>
                  <a:schemeClr val="tx2"/>
                </a:solidFill>
                <a:latin typeface="+mj-lt"/>
                <a:ea typeface="+mj-ea"/>
                <a:cs typeface="+mj-cs"/>
              </a:rPr>
              <a:t>Section 3 – </a:t>
            </a:r>
            <a:r>
              <a:rPr lang="en-US" sz="3600" kern="1200" dirty="0">
                <a:solidFill>
                  <a:schemeClr val="tx2"/>
                </a:solidFill>
                <a:latin typeface="+mj-lt"/>
                <a:ea typeface="+mj-ea"/>
                <a:cs typeface="+mj-cs"/>
              </a:rPr>
              <a:t>PESTEL Analysis</a:t>
            </a:r>
            <a:endParaRPr lang="en-US" sz="3600" b="1" kern="1200" dirty="0">
              <a:solidFill>
                <a:schemeClr val="tx2"/>
              </a:solidFill>
              <a:latin typeface="+mj-lt"/>
              <a:ea typeface="+mj-ea"/>
              <a:cs typeface="+mj-cs"/>
            </a:endParaRPr>
          </a:p>
        </p:txBody>
      </p:sp>
      <p:grpSp>
        <p:nvGrpSpPr>
          <p:cNvPr id="11" name="Group 10">
            <a:extLst>
              <a:ext uri="{FF2B5EF4-FFF2-40B4-BE49-F238E27FC236}">
                <a16:creationId xmlns:a16="http://schemas.microsoft.com/office/drawing/2014/main" id="{5C3921CD-DDE5-4B57-8FDF-B37ADE4EDA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219" y="3985"/>
            <a:ext cx="9747620" cy="6858000"/>
            <a:chOff x="1318434" y="36937"/>
            <a:chExt cx="9747620" cy="6858000"/>
          </a:xfrm>
        </p:grpSpPr>
        <p:sp>
          <p:nvSpPr>
            <p:cNvPr id="12" name="Freeform: Shape 11">
              <a:extLst>
                <a:ext uri="{FF2B5EF4-FFF2-40B4-BE49-F238E27FC236}">
                  <a16:creationId xmlns:a16="http://schemas.microsoft.com/office/drawing/2014/main" id="{A4CBEDF6-7B5F-471F-AF99-301A23748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1D43DB10-4F84-47C2-8170-CB9EED8667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F35C7A0-1526-4D97-BCD8-91B3576E3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009574A-38B7-43A8-A925-1FB54C6B1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EA3AAA50-DE22-4E5D-9064-A37786C59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TextBox 2">
            <a:extLst>
              <a:ext uri="{FF2B5EF4-FFF2-40B4-BE49-F238E27FC236}">
                <a16:creationId xmlns:a16="http://schemas.microsoft.com/office/drawing/2014/main" id="{85BF6541-B0FA-9297-3DE4-B13C722629AE}"/>
              </a:ext>
            </a:extLst>
          </p:cNvPr>
          <p:cNvSpPr txBox="1"/>
          <p:nvPr/>
        </p:nvSpPr>
        <p:spPr>
          <a:xfrm>
            <a:off x="2909934" y="2177115"/>
            <a:ext cx="6371825" cy="3121919"/>
          </a:xfrm>
          <a:prstGeom prst="rect">
            <a:avLst/>
          </a:prstGeom>
        </p:spPr>
        <p:txBody>
          <a:bodyPr vert="horz" lIns="91440" tIns="45720" rIns="91440" bIns="45720" rtlCol="0" anchor="t">
            <a:noAutofit/>
          </a:bodyPr>
          <a:lstStyle/>
          <a:p>
            <a:pPr indent="-228600" defTabSz="914400">
              <a:lnSpc>
                <a:spcPct val="90000"/>
              </a:lnSpc>
              <a:spcAft>
                <a:spcPts val="600"/>
              </a:spcAft>
              <a:buFont typeface="Arial" panose="020B0604020202020204" pitchFamily="34" charset="0"/>
              <a:buChar char="•"/>
            </a:pPr>
            <a:r>
              <a:rPr lang="en-US" sz="1600" b="1" dirty="0">
                <a:solidFill>
                  <a:schemeClr val="tx2"/>
                </a:solidFill>
              </a:rPr>
              <a:t>Political:</a:t>
            </a:r>
            <a:r>
              <a:rPr lang="en-US" sz="1600" dirty="0">
                <a:solidFill>
                  <a:schemeClr val="tx2"/>
                </a:solidFill>
              </a:rPr>
              <a:t> The company must follow UK business, employment, and environmental regulations.</a:t>
            </a:r>
          </a:p>
          <a:p>
            <a:pPr indent="-228600" defTabSz="914400">
              <a:lnSpc>
                <a:spcPct val="90000"/>
              </a:lnSpc>
              <a:spcAft>
                <a:spcPts val="600"/>
              </a:spcAft>
              <a:buFont typeface="Arial" panose="020B0604020202020204" pitchFamily="34" charset="0"/>
              <a:buChar char="•"/>
            </a:pPr>
            <a:r>
              <a:rPr lang="en-US" sz="1600" b="1" dirty="0">
                <a:solidFill>
                  <a:schemeClr val="tx2"/>
                </a:solidFill>
              </a:rPr>
              <a:t>Economic:</a:t>
            </a:r>
            <a:r>
              <a:rPr lang="en-US" sz="1600" dirty="0">
                <a:solidFill>
                  <a:schemeClr val="tx2"/>
                </a:solidFill>
              </a:rPr>
              <a:t> Rising costs of fuel, wages, and cleaning supplies may affect expenses. Competitive pricing will help attract customers.</a:t>
            </a:r>
          </a:p>
          <a:p>
            <a:pPr indent="-228600" defTabSz="914400">
              <a:lnSpc>
                <a:spcPct val="90000"/>
              </a:lnSpc>
              <a:spcAft>
                <a:spcPts val="600"/>
              </a:spcAft>
              <a:buFont typeface="Arial" panose="020B0604020202020204" pitchFamily="34" charset="0"/>
              <a:buChar char="•"/>
            </a:pPr>
            <a:r>
              <a:rPr lang="en-US" sz="1600" b="1" dirty="0">
                <a:solidFill>
                  <a:schemeClr val="tx2"/>
                </a:solidFill>
              </a:rPr>
              <a:t>Social:</a:t>
            </a:r>
            <a:r>
              <a:rPr lang="en-US" sz="1600" dirty="0">
                <a:solidFill>
                  <a:schemeClr val="tx2"/>
                </a:solidFill>
              </a:rPr>
              <a:t> Growing environmental awareness increases demand for eco-friendly cleaning services.</a:t>
            </a:r>
          </a:p>
          <a:p>
            <a:pPr indent="-228600" defTabSz="914400">
              <a:lnSpc>
                <a:spcPct val="90000"/>
              </a:lnSpc>
              <a:spcAft>
                <a:spcPts val="600"/>
              </a:spcAft>
              <a:buFont typeface="Arial" panose="020B0604020202020204" pitchFamily="34" charset="0"/>
              <a:buChar char="•"/>
            </a:pPr>
            <a:r>
              <a:rPr lang="en-US" sz="1600" b="1" dirty="0">
                <a:solidFill>
                  <a:schemeClr val="tx2"/>
                </a:solidFill>
              </a:rPr>
              <a:t>Technological:</a:t>
            </a:r>
            <a:r>
              <a:rPr lang="en-US" sz="1600" dirty="0">
                <a:solidFill>
                  <a:schemeClr val="tx2"/>
                </a:solidFill>
              </a:rPr>
              <a:t> Online booking, digital payments, and social media will improve customer access.</a:t>
            </a:r>
          </a:p>
          <a:p>
            <a:pPr indent="-228600" defTabSz="914400">
              <a:lnSpc>
                <a:spcPct val="90000"/>
              </a:lnSpc>
              <a:spcAft>
                <a:spcPts val="600"/>
              </a:spcAft>
              <a:buFont typeface="Arial" panose="020B0604020202020204" pitchFamily="34" charset="0"/>
              <a:buChar char="•"/>
            </a:pPr>
            <a:r>
              <a:rPr lang="en-US" sz="1600" b="1" dirty="0">
                <a:solidFill>
                  <a:schemeClr val="tx2"/>
                </a:solidFill>
              </a:rPr>
              <a:t>Environmental:</a:t>
            </a:r>
            <a:r>
              <a:rPr lang="en-US" sz="1600" dirty="0">
                <a:solidFill>
                  <a:schemeClr val="tx2"/>
                </a:solidFill>
              </a:rPr>
              <a:t> </a:t>
            </a:r>
            <a:r>
              <a:rPr lang="en-US" sz="1600" dirty="0" err="1">
                <a:solidFill>
                  <a:schemeClr val="tx2"/>
                </a:solidFill>
              </a:rPr>
              <a:t>EcoSpark</a:t>
            </a:r>
            <a:r>
              <a:rPr lang="en-US" sz="1600" dirty="0">
                <a:solidFill>
                  <a:schemeClr val="tx2"/>
                </a:solidFill>
              </a:rPr>
              <a:t> will reduce environmental impact by using biodegradable products and reusable equipment.</a:t>
            </a:r>
          </a:p>
          <a:p>
            <a:pPr indent="-228600" defTabSz="914400">
              <a:lnSpc>
                <a:spcPct val="90000"/>
              </a:lnSpc>
              <a:spcAft>
                <a:spcPts val="600"/>
              </a:spcAft>
              <a:buFont typeface="Arial" panose="020B0604020202020204" pitchFamily="34" charset="0"/>
              <a:buChar char="•"/>
            </a:pPr>
            <a:r>
              <a:rPr lang="en-US" sz="1600" b="1" dirty="0">
                <a:solidFill>
                  <a:schemeClr val="tx2"/>
                </a:solidFill>
              </a:rPr>
              <a:t>Legal:</a:t>
            </a:r>
            <a:r>
              <a:rPr lang="en-US" sz="1600" dirty="0">
                <a:solidFill>
                  <a:schemeClr val="tx2"/>
                </a:solidFill>
              </a:rPr>
              <a:t> The business will require insurance and must follow health and safety requirements.</a:t>
            </a: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2">
            <a:extLst>
              <a:ext uri="{FF2B5EF4-FFF2-40B4-BE49-F238E27FC236}">
                <a16:creationId xmlns:a16="http://schemas.microsoft.com/office/drawing/2014/main" id="{FB94312B-00A1-7EFE-B326-51AF788E91B6}"/>
              </a:ext>
            </a:extLst>
          </p:cNvPr>
          <p:cNvGraphicFramePr>
            <a:graphicFrameLocks noGrp="1"/>
          </p:cNvGraphicFramePr>
          <p:nvPr>
            <p:ph idx="1"/>
            <p:extLst>
              <p:ext uri="{D42A27DB-BD31-4B8C-83A1-F6EECF244321}">
                <p14:modId xmlns:p14="http://schemas.microsoft.com/office/powerpoint/2010/main" val="2680801502"/>
              </p:ext>
            </p:extLst>
          </p:nvPr>
        </p:nvGraphicFramePr>
        <p:xfrm>
          <a:off x="1405759" y="3498923"/>
          <a:ext cx="9651124" cy="30595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sp>
        <p:nvSpPr>
          <p:cNvPr id="16" name="TextBox 15">
            <a:extLst>
              <a:ext uri="{FF2B5EF4-FFF2-40B4-BE49-F238E27FC236}">
                <a16:creationId xmlns:a16="http://schemas.microsoft.com/office/drawing/2014/main" id="{28880132-1656-675D-54C9-A130A1FF4416}"/>
              </a:ext>
            </a:extLst>
          </p:cNvPr>
          <p:cNvSpPr txBox="1"/>
          <p:nvPr/>
        </p:nvSpPr>
        <p:spPr>
          <a:xfrm>
            <a:off x="838200" y="1265812"/>
            <a:ext cx="10515600" cy="1873398"/>
          </a:xfrm>
          <a:prstGeom prst="rect">
            <a:avLst/>
          </a:prstGeom>
          <a:noFill/>
        </p:spPr>
        <p:txBody>
          <a:bodyPr wrap="square">
            <a:spAutoFit/>
          </a:bodyPr>
          <a:lstStyle/>
          <a:p>
            <a:pPr>
              <a:lnSpc>
                <a:spcPct val="150000"/>
              </a:lnSpc>
              <a:spcAft>
                <a:spcPts val="800"/>
              </a:spcAft>
              <a:buNone/>
            </a:pPr>
            <a:r>
              <a:rPr lang="en-US" sz="1400">
                <a:effectLst/>
                <a:latin typeface="Arial" panose="020B0604020202020204" pitchFamily="34" charset="0"/>
                <a:ea typeface="DengXian" panose="02010600030101010101" pitchFamily="2" charset="-122"/>
                <a:cs typeface="Times New Roman" panose="02020603050405020304" pitchFamily="18" charset="0"/>
              </a:rPr>
              <a:t>The UK cleaning industry has strong demand due to busy lifestyles, working households, and the growth of Airbnb properties. EcoSpark Cleaning Ltd. will target customers who need reliable cleaning services with a focus on sustainability.</a:t>
            </a:r>
            <a:endParaRPr lang="pl-PL" sz="1400">
              <a:effectLst/>
              <a:latin typeface="Arial" panose="020B0604020202020204" pitchFamily="34" charset="0"/>
              <a:ea typeface="DengXian" panose="02010600030101010101" pitchFamily="2" charset="-122"/>
              <a:cs typeface="Times New Roman" panose="02020603050405020304" pitchFamily="18" charset="0"/>
            </a:endParaRPr>
          </a:p>
          <a:p>
            <a:pPr>
              <a:lnSpc>
                <a:spcPct val="150000"/>
              </a:lnSpc>
              <a:spcAft>
                <a:spcPts val="800"/>
              </a:spcAft>
              <a:buNone/>
            </a:pPr>
            <a:r>
              <a:rPr lang="en-US" sz="1400">
                <a:effectLst/>
                <a:latin typeface="Arial" panose="020B0604020202020204" pitchFamily="34" charset="0"/>
                <a:ea typeface="DengXian" panose="02010600030101010101" pitchFamily="2" charset="-122"/>
                <a:cs typeface="Times New Roman" panose="02020603050405020304" pitchFamily="18" charset="0"/>
              </a:rPr>
              <a:t>The main competitors are local independent cleaners and large cleaning companies. EcoSpark will compete by offering eco-friendly cleaning products, flexible booking, and personalised services.</a:t>
            </a:r>
            <a:endParaRPr lang="pl-PL" sz="1400">
              <a:effectLst/>
              <a:latin typeface="Arial" panose="020B0604020202020204" pitchFamily="34" charset="0"/>
              <a:ea typeface="DengXian" panose="02010600030101010101" pitchFamily="2" charset="-122"/>
              <a:cs typeface="Times New Roman" panose="02020603050405020304" pitchFamily="18" charset="0"/>
            </a:endParaRPr>
          </a:p>
          <a:p>
            <a:pPr>
              <a:lnSpc>
                <a:spcPct val="150000"/>
              </a:lnSpc>
              <a:spcAft>
                <a:spcPts val="800"/>
              </a:spcAft>
              <a:buNone/>
            </a:pPr>
            <a:r>
              <a:rPr lang="pl-PL" sz="1400">
                <a:effectLst/>
                <a:latin typeface="Arial" panose="020B0604020202020204" pitchFamily="34" charset="0"/>
                <a:ea typeface="DengXian" panose="02010600030101010101" pitchFamily="2" charset="-122"/>
                <a:cs typeface="Times New Roman" panose="02020603050405020304" pitchFamily="18" charset="0"/>
              </a:rPr>
              <a:t>The target customers are:</a:t>
            </a:r>
            <a:endParaRPr lang="pl-PL" sz="1400" dirty="0">
              <a:effectLst/>
              <a:latin typeface="Arial" panose="020B060402020202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Місце для вмісту 3">
            <a:extLst>
              <a:ext uri="{FF2B5EF4-FFF2-40B4-BE49-F238E27FC236}">
                <a16:creationId xmlns:a16="http://schemas.microsoft.com/office/drawing/2014/main" id="{03A08549-1BDA-6AC6-F943-20187AF5729D}"/>
              </a:ext>
            </a:extLst>
          </p:cNvPr>
          <p:cNvGraphicFramePr>
            <a:graphicFrameLocks noGrp="1"/>
          </p:cNvGraphicFramePr>
          <p:nvPr>
            <p:ph idx="1"/>
            <p:extLst>
              <p:ext uri="{D42A27DB-BD31-4B8C-83A1-F6EECF244321}">
                <p14:modId xmlns:p14="http://schemas.microsoft.com/office/powerpoint/2010/main" val="186767368"/>
              </p:ext>
            </p:extLst>
          </p:nvPr>
        </p:nvGraphicFramePr>
        <p:xfrm>
          <a:off x="157655" y="110358"/>
          <a:ext cx="11887200" cy="6747642"/>
        </p:xfrm>
        <a:graphic>
          <a:graphicData uri="http://schemas.openxmlformats.org/drawingml/2006/table">
            <a:tbl>
              <a:tblPr firstRow="1" firstCol="1" bandRow="1">
                <a:tableStyleId>{5C22544A-7EE6-4342-B048-85BDC9FD1C3A}</a:tableStyleId>
              </a:tblPr>
              <a:tblGrid>
                <a:gridCol w="3961960">
                  <a:extLst>
                    <a:ext uri="{9D8B030D-6E8A-4147-A177-3AD203B41FA5}">
                      <a16:colId xmlns:a16="http://schemas.microsoft.com/office/drawing/2014/main" val="827681211"/>
                    </a:ext>
                  </a:extLst>
                </a:gridCol>
                <a:gridCol w="3961960">
                  <a:extLst>
                    <a:ext uri="{9D8B030D-6E8A-4147-A177-3AD203B41FA5}">
                      <a16:colId xmlns:a16="http://schemas.microsoft.com/office/drawing/2014/main" val="2970571016"/>
                    </a:ext>
                  </a:extLst>
                </a:gridCol>
                <a:gridCol w="3963280">
                  <a:extLst>
                    <a:ext uri="{9D8B030D-6E8A-4147-A177-3AD203B41FA5}">
                      <a16:colId xmlns:a16="http://schemas.microsoft.com/office/drawing/2014/main" val="1467749884"/>
                    </a:ext>
                  </a:extLst>
                </a:gridCol>
              </a:tblGrid>
              <a:tr h="520451">
                <a:tc>
                  <a:txBody>
                    <a:bodyPr/>
                    <a:lstStyle/>
                    <a:p>
                      <a:pPr algn="ctr">
                        <a:lnSpc>
                          <a:spcPct val="150000"/>
                        </a:lnSpc>
                        <a:spcAft>
                          <a:spcPts val="800"/>
                        </a:spcAft>
                        <a:buNone/>
                      </a:pPr>
                      <a:r>
                        <a:rPr lang="en-GB" sz="2000" dirty="0">
                          <a:effectLst/>
                        </a:rPr>
                        <a:t>Competitor</a:t>
                      </a:r>
                      <a:endParaRPr lang="pl-PL" sz="20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US" sz="2000">
                          <a:effectLst/>
                        </a:rPr>
                        <a:t>Strengths</a:t>
                      </a:r>
                      <a:endParaRPr lang="pl-PL"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US" sz="2000">
                          <a:effectLst/>
                        </a:rPr>
                        <a:t>Weaknesses</a:t>
                      </a:r>
                      <a:endParaRPr lang="pl-PL"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56335829"/>
                  </a:ext>
                </a:extLst>
              </a:tr>
              <a:tr h="1686911">
                <a:tc>
                  <a:txBody>
                    <a:bodyPr/>
                    <a:lstStyle/>
                    <a:p>
                      <a:pPr algn="ctr">
                        <a:lnSpc>
                          <a:spcPct val="150000"/>
                        </a:lnSpc>
                        <a:spcAft>
                          <a:spcPts val="800"/>
                        </a:spcAft>
                        <a:buNone/>
                      </a:pPr>
                      <a:r>
                        <a:rPr lang="en-GB" sz="2000" dirty="0">
                          <a:effectLst/>
                        </a:rPr>
                        <a:t>National cleaning companies</a:t>
                      </a:r>
                      <a:endParaRPr lang="pl-PL" sz="20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50000"/>
                        </a:lnSpc>
                        <a:spcAft>
                          <a:spcPts val="800"/>
                        </a:spcAft>
                        <a:buNone/>
                      </a:pPr>
                      <a:r>
                        <a:rPr lang="en-GB" sz="2000" dirty="0">
                          <a:effectLst/>
                        </a:rPr>
                        <a:t>Established reputation, large workforce, extensive service coverage</a:t>
                      </a:r>
                      <a:endParaRPr lang="pl-PL" sz="20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50000"/>
                        </a:lnSpc>
                        <a:spcAft>
                          <a:spcPts val="800"/>
                        </a:spcAft>
                        <a:buNone/>
                      </a:pPr>
                      <a:r>
                        <a:rPr lang="en-US" sz="2000">
                          <a:effectLst/>
                        </a:rPr>
                        <a:t>Higher prices, less personalised service, limited environmental focus</a:t>
                      </a:r>
                      <a:endParaRPr lang="pl-PL"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3036854564"/>
                  </a:ext>
                </a:extLst>
              </a:tr>
              <a:tr h="2270140">
                <a:tc>
                  <a:txBody>
                    <a:bodyPr/>
                    <a:lstStyle/>
                    <a:p>
                      <a:pPr algn="ctr">
                        <a:lnSpc>
                          <a:spcPct val="150000"/>
                        </a:lnSpc>
                        <a:spcAft>
                          <a:spcPts val="800"/>
                        </a:spcAft>
                        <a:buNone/>
                      </a:pPr>
                      <a:r>
                        <a:rPr lang="en-GB" sz="2000">
                          <a:effectLst/>
                        </a:rPr>
                        <a:t>Local independent cleaners</a:t>
                      </a:r>
                      <a:endParaRPr lang="pl-PL"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50000"/>
                        </a:lnSpc>
                        <a:spcAft>
                          <a:spcPts val="800"/>
                        </a:spcAft>
                        <a:buNone/>
                      </a:pPr>
                      <a:r>
                        <a:rPr lang="en-GB" sz="2000" dirty="0">
                          <a:effectLst/>
                        </a:rPr>
                        <a:t>Affordable prices, local knowledge, personal customer relationships</a:t>
                      </a:r>
                      <a:endParaRPr lang="pl-PL" sz="20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50000"/>
                        </a:lnSpc>
                        <a:spcAft>
                          <a:spcPts val="800"/>
                        </a:spcAft>
                        <a:buNone/>
                      </a:pPr>
                      <a:r>
                        <a:rPr lang="en-GB" sz="2000" dirty="0">
                          <a:effectLst/>
                        </a:rPr>
                        <a:t>Smaller workforce, inconsistent service quality, limited use of eco-friendly products</a:t>
                      </a:r>
                      <a:endParaRPr lang="pl-PL" sz="20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2081573751"/>
                  </a:ext>
                </a:extLst>
              </a:tr>
              <a:tr h="2270140">
                <a:tc>
                  <a:txBody>
                    <a:bodyPr/>
                    <a:lstStyle/>
                    <a:p>
                      <a:pPr algn="ctr">
                        <a:lnSpc>
                          <a:spcPct val="150000"/>
                        </a:lnSpc>
                        <a:spcAft>
                          <a:spcPts val="800"/>
                        </a:spcAft>
                        <a:buNone/>
                      </a:pPr>
                      <a:r>
                        <a:rPr lang="en-GB" sz="2000">
                          <a:effectLst/>
                        </a:rPr>
                        <a:t>EcoSpark Cleaning Ltd.</a:t>
                      </a:r>
                      <a:endParaRPr lang="pl-PL"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50000"/>
                        </a:lnSpc>
                        <a:spcAft>
                          <a:spcPts val="800"/>
                        </a:spcAft>
                        <a:buNone/>
                      </a:pPr>
                      <a:r>
                        <a:rPr lang="en-GB" sz="2000">
                          <a:effectLst/>
                        </a:rPr>
                        <a:t>Eco-friendly cleaning products, personalised service, flexible scheduling, strong sustainability focus</a:t>
                      </a:r>
                      <a:endParaRPr lang="pl-PL" sz="20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nchor="ctr"/>
                </a:tc>
                <a:tc>
                  <a:txBody>
                    <a:bodyPr/>
                    <a:lstStyle/>
                    <a:p>
                      <a:pPr algn="ctr">
                        <a:lnSpc>
                          <a:spcPct val="150000"/>
                        </a:lnSpc>
                        <a:spcAft>
                          <a:spcPts val="800"/>
                        </a:spcAft>
                        <a:buNone/>
                      </a:pPr>
                      <a:r>
                        <a:rPr lang="en-GB" sz="2000" dirty="0">
                          <a:effectLst/>
                        </a:rPr>
                        <a:t>New business with limited brand recognition during the start-up phase</a:t>
                      </a:r>
                      <a:endParaRPr lang="pl-PL" sz="20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nchor="ctr"/>
                </a:tc>
                <a:extLst>
                  <a:ext uri="{0D108BD9-81ED-4DB2-BD59-A6C34878D82A}">
                    <a16:rowId xmlns:a16="http://schemas.microsoft.com/office/drawing/2014/main" val="665152855"/>
                  </a:ext>
                </a:extLst>
              </a:tr>
            </a:tbl>
          </a:graphicData>
        </a:graphic>
      </p:graphicFrame>
    </p:spTree>
    <p:extLst>
      <p:ext uri="{BB962C8B-B14F-4D97-AF65-F5344CB8AC3E}">
        <p14:creationId xmlns:p14="http://schemas.microsoft.com/office/powerpoint/2010/main" val="23448466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7" descr="Calculator, pen, compass, money and a paper with graphs printed on it">
            <a:extLst>
              <a:ext uri="{FF2B5EF4-FFF2-40B4-BE49-F238E27FC236}">
                <a16:creationId xmlns:a16="http://schemas.microsoft.com/office/drawing/2014/main" id="{3A0F6F04-FA03-4D86-CBA0-ECF60C3B2992}"/>
              </a:ext>
            </a:extLst>
          </p:cNvPr>
          <p:cNvPicPr>
            <a:picLocks noChangeAspect="1"/>
          </p:cNvPicPr>
          <p:nvPr/>
        </p:nvPicPr>
        <p:blipFill>
          <a:blip r:embed="rId3"/>
          <a:srcRect l="28346" r="24123" b="-2"/>
          <a:stretch>
            <a:fillRect/>
          </a:stretch>
        </p:blipFill>
        <p:spPr>
          <a:xfrm>
            <a:off x="-1" y="-2"/>
            <a:ext cx="5410198" cy="6858002"/>
          </a:xfrm>
          <a:prstGeom prst="rect">
            <a:avLst/>
          </a:prstGeom>
        </p:spPr>
      </p:pic>
      <p:sp useBgFill="1">
        <p:nvSpPr>
          <p:cNvPr id="14" name="Rectangle 13">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D088BB7-3F9E-6D74-6077-0A34CDDDE233}"/>
              </a:ext>
            </a:extLst>
          </p:cNvPr>
          <p:cNvSpPr txBox="1"/>
          <p:nvPr/>
        </p:nvSpPr>
        <p:spPr>
          <a:xfrm>
            <a:off x="6115317" y="74604"/>
            <a:ext cx="5464968" cy="1559301"/>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400" b="1" dirty="0">
                <a:latin typeface="+mj-lt"/>
                <a:ea typeface="+mj-ea"/>
                <a:cs typeface="+mj-cs"/>
              </a:rPr>
              <a:t>Section 5 - </a:t>
            </a:r>
            <a:r>
              <a:rPr lang="en-US" sz="3400" b="1" i="0" dirty="0">
                <a:effectLst/>
                <a:latin typeface="+mj-lt"/>
                <a:ea typeface="+mj-ea"/>
                <a:cs typeface="+mj-cs"/>
              </a:rPr>
              <a:t>Funding Requirements and Allocation</a:t>
            </a:r>
            <a:endParaRPr lang="en-US" sz="3400" b="1" dirty="0">
              <a:latin typeface="+mj-lt"/>
              <a:ea typeface="+mj-ea"/>
              <a:cs typeface="+mj-cs"/>
            </a:endParaRPr>
          </a:p>
        </p:txBody>
      </p:sp>
      <p:sp>
        <p:nvSpPr>
          <p:cNvPr id="6" name="TextBox 5">
            <a:extLst>
              <a:ext uri="{FF2B5EF4-FFF2-40B4-BE49-F238E27FC236}">
                <a16:creationId xmlns:a16="http://schemas.microsoft.com/office/drawing/2014/main" id="{4CDB1D09-A9FC-C596-9684-D645B95BDC7E}"/>
              </a:ext>
            </a:extLst>
          </p:cNvPr>
          <p:cNvSpPr txBox="1"/>
          <p:nvPr/>
        </p:nvSpPr>
        <p:spPr>
          <a:xfrm>
            <a:off x="5952459" y="2086889"/>
            <a:ext cx="5410198" cy="3869407"/>
          </a:xfrm>
          <a:prstGeom prst="rect">
            <a:avLst/>
          </a:prstGeom>
        </p:spPr>
        <p:txBody>
          <a:bodyPr vert="horz" lIns="91440" tIns="45720" rIns="91440" bIns="45720" rtlCol="0" anchor="ctr">
            <a:noAutofit/>
          </a:bodyPr>
          <a:lstStyle/>
          <a:p>
            <a:pPr defTabSz="914400">
              <a:lnSpc>
                <a:spcPct val="90000"/>
              </a:lnSpc>
              <a:spcAft>
                <a:spcPts val="800"/>
              </a:spcAft>
            </a:pPr>
            <a:r>
              <a:rPr lang="en-US" sz="1600" dirty="0" err="1">
                <a:effectLst/>
              </a:rPr>
              <a:t>EcoSpark</a:t>
            </a:r>
            <a:r>
              <a:rPr lang="en-US" sz="1600" dirty="0">
                <a:effectLst/>
              </a:rPr>
              <a:t> Cleaning Ltd. requires £15,000 in start-up funding. The founder will contribute £10,000 from personal savings, while the remaining £5,000 will be obtained through a small business loan. This funding structure reduces financial risk while providing enough capital to launch operations.</a:t>
            </a:r>
          </a:p>
          <a:p>
            <a:pPr defTabSz="914400">
              <a:lnSpc>
                <a:spcPct val="90000"/>
              </a:lnSpc>
              <a:spcAft>
                <a:spcPts val="800"/>
              </a:spcAft>
            </a:pPr>
            <a:r>
              <a:rPr lang="en-US" sz="1600" dirty="0">
                <a:effectLst/>
              </a:rPr>
              <a:t>The main first-month expenses are expected to include eco-friendly cleaning equipment, business insurance, marketing, transport costs, cleaning supplies, and employee wages. The estimated costs are:</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sz="1600" dirty="0">
                <a:effectLst/>
              </a:rPr>
              <a:t>Eco-friendly cleaning products and equipment: £2,000 </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sz="1600" dirty="0">
                <a:effectLst/>
              </a:rPr>
              <a:t>Website and online booking system: £800 </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sz="1600" dirty="0">
                <a:effectLst/>
              </a:rPr>
              <a:t>Business registration and insurance: £700 </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sz="1600" dirty="0">
                <a:effectLst/>
              </a:rPr>
              <a:t>Marketing and advertising: £1,000 </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sz="1600" dirty="0">
                <a:effectLst/>
              </a:rPr>
              <a:t>Transport/fuel costs: £500 </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sz="1600" dirty="0">
                <a:effectLst/>
              </a:rPr>
              <a:t>Staff wages: £3,500 </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sz="1600" dirty="0">
                <a:effectLst/>
              </a:rPr>
              <a:t>Other operating expenses: £500 </a:t>
            </a:r>
          </a:p>
          <a:p>
            <a:pPr defTabSz="914400">
              <a:lnSpc>
                <a:spcPct val="90000"/>
              </a:lnSpc>
              <a:spcAft>
                <a:spcPts val="800"/>
              </a:spcAft>
            </a:pPr>
            <a:r>
              <a:rPr lang="en-US" sz="1600" dirty="0">
                <a:effectLst/>
              </a:rPr>
              <a:t>Total estimated first-month expenses: £9,000</a:t>
            </a:r>
          </a:p>
        </p:txBody>
      </p:sp>
    </p:spTree>
    <p:extLst>
      <p:ext uri="{BB962C8B-B14F-4D97-AF65-F5344CB8AC3E}">
        <p14:creationId xmlns:p14="http://schemas.microsoft.com/office/powerpoint/2010/main" val="3278303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extBox 2">
            <a:extLst>
              <a:ext uri="{FF2B5EF4-FFF2-40B4-BE49-F238E27FC236}">
                <a16:creationId xmlns:a16="http://schemas.microsoft.com/office/drawing/2014/main" id="{D1690B2F-18BA-20A5-3712-F4264BBF537A}"/>
              </a:ext>
            </a:extLst>
          </p:cNvPr>
          <p:cNvGraphicFramePr/>
          <p:nvPr>
            <p:extLst>
              <p:ext uri="{D42A27DB-BD31-4B8C-83A1-F6EECF244321}">
                <p14:modId xmlns:p14="http://schemas.microsoft.com/office/powerpoint/2010/main" val="98419141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49AF6AAC-2AA7-8433-99F7-69627289494C}"/>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defTabSz="914400">
              <a:lnSpc>
                <a:spcPct val="90000"/>
              </a:lnSpc>
              <a:spcBef>
                <a:spcPts val="200"/>
              </a:spcBef>
            </a:pPr>
            <a:r>
              <a:rPr lang="en-US" b="1" dirty="0">
                <a:effectLst/>
              </a:rPr>
              <a:t>Cost of Production Forecast</a:t>
            </a:r>
          </a:p>
          <a:p>
            <a:pPr defTabSz="914400">
              <a:lnSpc>
                <a:spcPct val="90000"/>
              </a:lnSpc>
              <a:spcAft>
                <a:spcPts val="800"/>
              </a:spcAft>
            </a:pPr>
            <a:r>
              <a:rPr lang="en-US" dirty="0">
                <a:effectLst/>
              </a:rPr>
              <a:t> </a:t>
            </a:r>
          </a:p>
          <a:p>
            <a:pPr defTabSz="914400">
              <a:lnSpc>
                <a:spcPct val="90000"/>
              </a:lnSpc>
              <a:spcAft>
                <a:spcPts val="800"/>
              </a:spcAft>
            </a:pPr>
            <a:r>
              <a:rPr lang="en-US" dirty="0" err="1">
                <a:effectLst/>
              </a:rPr>
              <a:t>EcoSpark</a:t>
            </a:r>
            <a:r>
              <a:rPr lang="en-US" dirty="0">
                <a:effectLst/>
              </a:rPr>
              <a:t> Cleaning Ltd. is a service-based business, so the main costs are related to delivering cleaning services. The estimated monthly operating costs are:</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dirty="0">
                <a:effectLst/>
              </a:rPr>
              <a:t>Eco-friendly cleaning products and supplies: £300</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dirty="0">
                <a:effectLst/>
              </a:rPr>
              <a:t>Staff wages: £2,500</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dirty="0">
                <a:effectLst/>
              </a:rPr>
              <a:t>Transport and fuel: £400</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dirty="0">
                <a:effectLst/>
              </a:rPr>
              <a:t>Insurance: £100</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dirty="0">
                <a:effectLst/>
              </a:rPr>
              <a:t>Marketing and advertising: £300</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dirty="0">
                <a:effectLst/>
              </a:rPr>
              <a:t>Website/software costs: £100</a:t>
            </a:r>
          </a:p>
          <a:p>
            <a:pPr marL="342900" lvl="0" indent="-228600" defTabSz="914400">
              <a:lnSpc>
                <a:spcPct val="90000"/>
              </a:lnSpc>
              <a:spcAft>
                <a:spcPts val="800"/>
              </a:spcAft>
              <a:buSzPts val="1000"/>
              <a:buFont typeface="Arial" panose="020B0604020202020204" pitchFamily="34" charset="0"/>
              <a:buChar char="•"/>
              <a:tabLst>
                <a:tab pos="457200" algn="l"/>
              </a:tabLst>
            </a:pPr>
            <a:r>
              <a:rPr lang="en-US" dirty="0">
                <a:effectLst/>
              </a:rPr>
              <a:t>Equipment maintenance and other expenses: £300</a:t>
            </a:r>
          </a:p>
          <a:p>
            <a:pPr defTabSz="914400">
              <a:lnSpc>
                <a:spcPct val="90000"/>
              </a:lnSpc>
              <a:spcAft>
                <a:spcPts val="800"/>
              </a:spcAft>
            </a:pPr>
            <a:r>
              <a:rPr lang="en-US" dirty="0">
                <a:effectLst/>
              </a:rPr>
              <a:t>Total estimated monthly costs: £4,000</a:t>
            </a:r>
          </a:p>
          <a:p>
            <a:pPr defTabSz="914400">
              <a:lnSpc>
                <a:spcPct val="90000"/>
              </a:lnSpc>
              <a:spcAft>
                <a:spcPts val="800"/>
              </a:spcAft>
            </a:pPr>
            <a:r>
              <a:rPr lang="en-US" dirty="0">
                <a:effectLst/>
              </a:rPr>
              <a:t>The business will reduce costs by purchasing sustainable cleaning products in bulk and using reusable equipment.</a:t>
            </a:r>
          </a:p>
          <a:p>
            <a:pPr defTabSz="914400">
              <a:lnSpc>
                <a:spcPct val="90000"/>
              </a:lnSpc>
              <a:spcAft>
                <a:spcPts val="800"/>
              </a:spcAft>
            </a:pPr>
            <a:r>
              <a:rPr lang="en-US" dirty="0">
                <a:effectLst/>
              </a:rPr>
              <a:t> </a:t>
            </a:r>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p:txBody>
          <a:bodyPr/>
          <a:lstStyle/>
          <a:p>
            <a:r>
              <a:rPr lang="en-GB" dirty="0"/>
              <a:t>				Conclusions</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p:txBody>
          <a:bodyPr/>
          <a:lstStyle/>
          <a:p>
            <a:pPr marL="0" indent="0">
              <a:buNone/>
            </a:pPr>
            <a:r>
              <a:rPr lang="en-US" dirty="0" err="1"/>
              <a:t>EcoSpark</a:t>
            </a:r>
            <a:r>
              <a:rPr lang="en-US" dirty="0"/>
              <a:t> Cleaning Ltd. has the potential to become a successful eco-friendly cleaning business by responding to increasing demand for reliable and sustainable cleaning services. The company’s focus on biodegradable products, customer satisfaction, and flexible services provides a clear competitive advantage.</a:t>
            </a:r>
            <a:endParaRPr lang="pl-PL" dirty="0"/>
          </a:p>
          <a:p>
            <a:pPr marL="0" indent="0">
              <a:buNone/>
            </a:pPr>
            <a:r>
              <a:rPr lang="en-US" dirty="0"/>
              <a:t>With realistic start-up funding, effective marketing, and careful cost management, </a:t>
            </a:r>
            <a:r>
              <a:rPr lang="en-US" dirty="0" err="1"/>
              <a:t>EcoSpark</a:t>
            </a:r>
            <a:r>
              <a:rPr lang="en-US" dirty="0"/>
              <a:t> Cleaning Ltd. aims to build a loyal customer base and achieve sustainable growth. The business will continue to expand its services while maintaining its commitment to protecting the environment.</a:t>
            </a:r>
            <a:endParaRPr lang="pl-PL" dirty="0"/>
          </a:p>
          <a:p>
            <a:endParaRPr lang="en-GB" dirty="0"/>
          </a:p>
        </p:txBody>
      </p:sp>
    </p:spTree>
    <p:extLst>
      <p:ext uri="{BB962C8B-B14F-4D97-AF65-F5344CB8AC3E}">
        <p14:creationId xmlns:p14="http://schemas.microsoft.com/office/powerpoint/2010/main" val="35710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3548310C-BB83-48E6-200D-9B78648C7B86}"/>
              </a:ext>
            </a:extLst>
          </p:cNvPr>
          <p:cNvSpPr>
            <a:spLocks noGrp="1"/>
          </p:cNvSpPr>
          <p:nvPr>
            <p:ph type="title"/>
          </p:nvPr>
        </p:nvSpPr>
        <p:spPr/>
        <p:txBody>
          <a:bodyPr/>
          <a:lstStyle/>
          <a:p>
            <a:r>
              <a:rPr lang="en-GB" dirty="0"/>
              <a:t>Reference List:</a:t>
            </a:r>
            <a:endParaRPr lang="pl-PL" dirty="0"/>
          </a:p>
        </p:txBody>
      </p:sp>
      <p:sp>
        <p:nvSpPr>
          <p:cNvPr id="3" name="Місце для вмісту 2">
            <a:extLst>
              <a:ext uri="{FF2B5EF4-FFF2-40B4-BE49-F238E27FC236}">
                <a16:creationId xmlns:a16="http://schemas.microsoft.com/office/drawing/2014/main" id="{DFD802AB-020F-88E7-F78D-95428631FEC7}"/>
              </a:ext>
            </a:extLst>
          </p:cNvPr>
          <p:cNvSpPr>
            <a:spLocks noGrp="1"/>
          </p:cNvSpPr>
          <p:nvPr>
            <p:ph idx="1"/>
          </p:nvPr>
        </p:nvSpPr>
        <p:spPr/>
        <p:txBody>
          <a:bodyPr>
            <a:normAutofit fontScale="77500" lnSpcReduction="20000"/>
          </a:bodyPr>
          <a:lstStyle/>
          <a:p>
            <a:pPr marL="0" indent="0">
              <a:buNone/>
            </a:pPr>
            <a:r>
              <a:rPr lang="en-US" dirty="0"/>
              <a:t>Chartered Institute of Marketing (CIM) (2024) </a:t>
            </a:r>
            <a:r>
              <a:rPr lang="en-US" i="1" dirty="0"/>
              <a:t>Marketing and the Marketing Mix</a:t>
            </a:r>
            <a:r>
              <a:rPr lang="en-US" dirty="0"/>
              <a:t>. Available at: </a:t>
            </a:r>
            <a:r>
              <a:rPr lang="en-US" u="sng" dirty="0">
                <a:hlinkClick r:id="rId2"/>
              </a:rPr>
              <a:t>https://www.cim.co.uk/</a:t>
            </a:r>
            <a:r>
              <a:rPr lang="en-US" dirty="0"/>
              <a:t> (Accessed: 27 July 2026).</a:t>
            </a:r>
            <a:endParaRPr lang="pl-PL" dirty="0"/>
          </a:p>
          <a:p>
            <a:pPr marL="0" indent="0">
              <a:buNone/>
            </a:pPr>
            <a:r>
              <a:rPr lang="en-US" dirty="0"/>
              <a:t>Kotler, P. and Keller, K.L. (2022) </a:t>
            </a:r>
            <a:r>
              <a:rPr lang="en-US" i="1" dirty="0"/>
              <a:t>Marketing Management</a:t>
            </a:r>
            <a:r>
              <a:rPr lang="en-US" dirty="0"/>
              <a:t>. 16th </a:t>
            </a:r>
            <a:r>
              <a:rPr lang="en-US" dirty="0" err="1"/>
              <a:t>edn</a:t>
            </a:r>
            <a:r>
              <a:rPr lang="en-US" dirty="0"/>
              <a:t>. Harlow: Pearson.</a:t>
            </a:r>
            <a:endParaRPr lang="pl-PL" dirty="0"/>
          </a:p>
          <a:p>
            <a:pPr marL="0" indent="0">
              <a:buNone/>
            </a:pPr>
            <a:r>
              <a:rPr lang="en-US" dirty="0"/>
              <a:t>Mullins, J. and Walker, O.C. (2019) </a:t>
            </a:r>
            <a:r>
              <a:rPr lang="en-US" i="1" dirty="0"/>
              <a:t>Marketing Management: A Strategic Decision-Making Approach</a:t>
            </a:r>
            <a:r>
              <a:rPr lang="en-US" dirty="0"/>
              <a:t>. 9th </a:t>
            </a:r>
            <a:r>
              <a:rPr lang="en-US" dirty="0" err="1"/>
              <a:t>edn</a:t>
            </a:r>
            <a:r>
              <a:rPr lang="en-US" dirty="0"/>
              <a:t>. New York: McGraw-Hill Education.</a:t>
            </a:r>
            <a:endParaRPr lang="pl-PL" dirty="0"/>
          </a:p>
          <a:p>
            <a:pPr marL="0" indent="0">
              <a:buNone/>
            </a:pPr>
            <a:r>
              <a:rPr lang="en-US" dirty="0"/>
              <a:t>Porter, M.E. (1985) </a:t>
            </a:r>
            <a:r>
              <a:rPr lang="en-US" i="1" dirty="0"/>
              <a:t>Competitive Advantage: Creating and Sustaining Superior Performance</a:t>
            </a:r>
            <a:r>
              <a:rPr lang="en-US" dirty="0"/>
              <a:t>. New York: Free Press.</a:t>
            </a:r>
            <a:endParaRPr lang="pl-PL" dirty="0"/>
          </a:p>
          <a:p>
            <a:pPr marL="0" indent="0">
              <a:buNone/>
            </a:pPr>
            <a:r>
              <a:rPr lang="en-US" dirty="0"/>
              <a:t>Sustainability Exchange (2024) </a:t>
            </a:r>
            <a:r>
              <a:rPr lang="en-US" i="1" dirty="0"/>
              <a:t>Sustainable Business Practices and Environmental Responsibility</a:t>
            </a:r>
            <a:r>
              <a:rPr lang="en-US" dirty="0"/>
              <a:t>. Available at: </a:t>
            </a:r>
            <a:r>
              <a:rPr lang="en-US" u="sng" dirty="0">
                <a:hlinkClick r:id="rId3"/>
              </a:rPr>
              <a:t>https://www.sustainabilityexchange.ac.uk/</a:t>
            </a:r>
            <a:r>
              <a:rPr lang="en-US" dirty="0"/>
              <a:t> (Accessed: 27 July 2026).</a:t>
            </a:r>
            <a:endParaRPr lang="pl-PL" dirty="0"/>
          </a:p>
          <a:p>
            <a:pPr marL="0" indent="0">
              <a:buNone/>
            </a:pPr>
            <a:r>
              <a:rPr lang="en-US" dirty="0"/>
              <a:t>UK Government (2024) </a:t>
            </a:r>
            <a:r>
              <a:rPr lang="en-US" i="1" dirty="0"/>
              <a:t>Set up a business: guidance and information</a:t>
            </a:r>
            <a:r>
              <a:rPr lang="en-US" dirty="0"/>
              <a:t>. Available at: </a:t>
            </a:r>
            <a:r>
              <a:rPr lang="en-US" u="sng" dirty="0">
                <a:hlinkClick r:id="rId4"/>
              </a:rPr>
              <a:t>https://www.gov.uk/set-up-business</a:t>
            </a:r>
            <a:r>
              <a:rPr lang="en-US" dirty="0"/>
              <a:t> (Accessed: 27 July 2026).</a:t>
            </a:r>
            <a:endParaRPr lang="pl-PL" dirty="0"/>
          </a:p>
          <a:p>
            <a:pPr marL="0" indent="0">
              <a:buNone/>
            </a:pPr>
            <a:r>
              <a:rPr lang="en-US" dirty="0"/>
              <a:t>UK Government (2024) </a:t>
            </a:r>
            <a:r>
              <a:rPr lang="en-US" i="1" dirty="0"/>
              <a:t>Environmental guidance and waste management regulations</a:t>
            </a:r>
            <a:r>
              <a:rPr lang="en-US" dirty="0"/>
              <a:t>. Available at: </a:t>
            </a:r>
            <a:r>
              <a:rPr lang="en-US" u="sng" dirty="0">
                <a:hlinkClick r:id="rId5"/>
              </a:rPr>
              <a:t>https://www.gov.uk/environment</a:t>
            </a:r>
            <a:r>
              <a:rPr lang="en-US" dirty="0"/>
              <a:t> (Accessed: 27 July 2026).</a:t>
            </a:r>
            <a:endParaRPr lang="pl-PL" dirty="0"/>
          </a:p>
          <a:p>
            <a:pPr marL="0" indent="0">
              <a:buNone/>
            </a:pPr>
            <a:endParaRPr lang="pl-PL" dirty="0"/>
          </a:p>
        </p:txBody>
      </p:sp>
    </p:spTree>
    <p:extLst>
      <p:ext uri="{BB962C8B-B14F-4D97-AF65-F5344CB8AC3E}">
        <p14:creationId xmlns:p14="http://schemas.microsoft.com/office/powerpoint/2010/main" val="4071907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Тема &quot;Office 2013 – 2022&quot;">
  <a:themeElements>
    <a:clrScheme name="Тема &quot;Office 2013 – 2022&quot;">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Тема &quot;Office 2013 – 2022&quot;">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Тема &quot;Office 2013 – 2022&quot;">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269</TotalTime>
  <Words>2370</Words>
  <Application>Microsoft Office PowerPoint</Application>
  <PresentationFormat>Широкий екран</PresentationFormat>
  <Paragraphs>178</Paragraphs>
  <Slides>16</Slides>
  <Notes>9</Notes>
  <HiddenSlides>0</HiddenSlides>
  <MMClips>0</MMClips>
  <ScaleCrop>false</ScaleCrop>
  <HeadingPairs>
    <vt:vector size="6" baseType="variant">
      <vt:variant>
        <vt:lpstr>Використані шрифти</vt:lpstr>
      </vt:variant>
      <vt:variant>
        <vt:i4>5</vt:i4>
      </vt:variant>
      <vt:variant>
        <vt:lpstr>Тема</vt:lpstr>
      </vt:variant>
      <vt:variant>
        <vt:i4>1</vt:i4>
      </vt:variant>
      <vt:variant>
        <vt:lpstr>Заголовки слайдів</vt:lpstr>
      </vt:variant>
      <vt:variant>
        <vt:i4>16</vt:i4>
      </vt:variant>
    </vt:vector>
  </HeadingPairs>
  <TitlesOfParts>
    <vt:vector size="22" baseType="lpstr">
      <vt:lpstr>Aptos</vt:lpstr>
      <vt:lpstr>Arial</vt:lpstr>
      <vt:lpstr>Calibri</vt:lpstr>
      <vt:lpstr>Calibri Light</vt:lpstr>
      <vt:lpstr>Söhne</vt:lpstr>
      <vt:lpstr>Тема "Office 2013 – 2022"</vt:lpstr>
      <vt:lpstr>Assessment Task 2</vt:lpstr>
      <vt:lpstr>Business Plan</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Презентація PowerPoint</vt:lpstr>
      <vt:lpstr>    Conclusions</vt:lpstr>
      <vt:lpstr>Reference List:</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Nataliia Kudryk (2517784)</cp:lastModifiedBy>
  <cp:revision>54</cp:revision>
  <dcterms:created xsi:type="dcterms:W3CDTF">2023-07-31T07:37:43Z</dcterms:created>
  <dcterms:modified xsi:type="dcterms:W3CDTF">2026-08-16T19:59:52Z</dcterms:modified>
</cp:coreProperties>
</file>