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8"/>
  </p:notesMasterIdLst>
  <p:handoutMasterIdLst>
    <p:handoutMasterId r:id="rId19"/>
  </p:handoutMasterIdLst>
  <p:sldIdLst>
    <p:sldId id="2448" r:id="rId5"/>
    <p:sldId id="259" r:id="rId6"/>
    <p:sldId id="2462" r:id="rId7"/>
    <p:sldId id="2457" r:id="rId8"/>
    <p:sldId id="2463" r:id="rId9"/>
    <p:sldId id="2451" r:id="rId10"/>
    <p:sldId id="2453" r:id="rId11"/>
    <p:sldId id="2464" r:id="rId12"/>
    <p:sldId id="2432" r:id="rId13"/>
    <p:sldId id="2465" r:id="rId14"/>
    <p:sldId id="2456" r:id="rId15"/>
    <p:sldId id="2466" r:id="rId16"/>
    <p:sldId id="243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92" userDrawn="1">
          <p15:clr>
            <a:srgbClr val="A4A3A4"/>
          </p15:clr>
        </p15:guide>
        <p15:guide id="2" pos="3840" userDrawn="1">
          <p15:clr>
            <a:srgbClr val="A4A3A4"/>
          </p15:clr>
        </p15:guide>
        <p15:guide id="3" orient="horz" pos="141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3342"/>
    <a:srgbClr val="01023B"/>
    <a:srgbClr val="898989"/>
    <a:srgbClr val="A53F52"/>
    <a:srgbClr val="2C2153"/>
    <a:srgbClr val="E997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99402F-86A4-428E-9560-99B5AC3ADA31}" v="1" dt="2020-08-24T22:27:47.0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713" autoAdjust="0"/>
    <p:restoredTop sz="95000" autoAdjust="0"/>
  </p:normalViewPr>
  <p:slideViewPr>
    <p:cSldViewPr snapToGrid="0">
      <p:cViewPr varScale="1">
        <p:scale>
          <a:sx n="106" d="100"/>
          <a:sy n="106" d="100"/>
        </p:scale>
        <p:origin x="184" y="376"/>
      </p:cViewPr>
      <p:guideLst>
        <p:guide orient="horz" pos="1992"/>
        <p:guide pos="3840"/>
        <p:guide orient="horz" pos="1416"/>
      </p:guideLst>
    </p:cSldViewPr>
  </p:slideViewPr>
  <p:outlineViewPr>
    <p:cViewPr>
      <p:scale>
        <a:sx n="33" d="100"/>
        <a:sy n="33" d="100"/>
      </p:scale>
      <p:origin x="0" y="-5189"/>
    </p:cViewPr>
  </p:outlineViewPr>
  <p:notesTextViewPr>
    <p:cViewPr>
      <p:scale>
        <a:sx n="1" d="1"/>
        <a:sy n="1" d="1"/>
      </p:scale>
      <p:origin x="0" y="0"/>
    </p:cViewPr>
  </p:notesTextViewPr>
  <p:sorterViewPr>
    <p:cViewPr>
      <p:scale>
        <a:sx n="130" d="100"/>
        <a:sy n="130" d="100"/>
      </p:scale>
      <p:origin x="0" y="-8722"/>
    </p:cViewPr>
  </p:sorterViewPr>
  <p:notesViewPr>
    <p:cSldViewPr snapToGrid="0">
      <p:cViewPr varScale="1">
        <p:scale>
          <a:sx n="60" d="100"/>
          <a:sy n="60" d="100"/>
        </p:scale>
        <p:origin x="318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F97DFCF-F890-A143-9133-C8B65C9B01E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FE2C281-2434-D94F-B4BD-BA3CD4DB8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6D5B4E-BF3E-3B45-A4BA-D6C3B92870D7}" type="datetimeFigureOut">
              <a:rPr lang="en-US" smtClean="0"/>
              <a:t>6/29/23</a:t>
            </a:fld>
            <a:endParaRPr lang="en-US" dirty="0"/>
          </a:p>
        </p:txBody>
      </p:sp>
      <p:sp>
        <p:nvSpPr>
          <p:cNvPr id="4" name="Footer Placeholder 3">
            <a:extLst>
              <a:ext uri="{FF2B5EF4-FFF2-40B4-BE49-F238E27FC236}">
                <a16:creationId xmlns:a16="http://schemas.microsoft.com/office/drawing/2014/main" id="{5C17CBFA-633D-5540-AFAA-BE1F495EC6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26B5631-D714-AD41-853B-A883ADC344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65AE8BC-2AB3-9E4C-9797-2A6F8A74C74E}" type="slidenum">
              <a:rPr lang="en-US" smtClean="0"/>
              <a:t>‹#›</a:t>
            </a:fld>
            <a:endParaRPr lang="en-US" dirty="0"/>
          </a:p>
        </p:txBody>
      </p:sp>
    </p:spTree>
    <p:extLst>
      <p:ext uri="{BB962C8B-B14F-4D97-AF65-F5344CB8AC3E}">
        <p14:creationId xmlns:p14="http://schemas.microsoft.com/office/powerpoint/2010/main" val="42739870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A8621B-8C8E-49BA-8772-41D0FE75A082}" type="datetimeFigureOut">
              <a:rPr lang="en-US" smtClean="0"/>
              <a:t>6/29/23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8B34ED-4CDD-41C9-90F7-D768D5559A6F}" type="slidenum">
              <a:rPr lang="en-US" smtClean="0"/>
              <a:t>‹#›</a:t>
            </a:fld>
            <a:endParaRPr lang="en-US" dirty="0"/>
          </a:p>
        </p:txBody>
      </p:sp>
    </p:spTree>
    <p:extLst>
      <p:ext uri="{BB962C8B-B14F-4D97-AF65-F5344CB8AC3E}">
        <p14:creationId xmlns:p14="http://schemas.microsoft.com/office/powerpoint/2010/main" val="4225970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Employee motivation is the urge, zeal, and excitement that people have to carry out their duties and accomplish their objectives inside a company. Employee productivity, work happiness, and overall </a:t>
            </a:r>
            <a:r>
              <a:rPr lang="en-US" dirty="0" err="1"/>
              <a:t>organisational</a:t>
            </a:r>
            <a:r>
              <a:rPr lang="en-US" dirty="0"/>
              <a:t> performance all depend on it.</a:t>
            </a:r>
          </a:p>
          <a:p>
            <a:endParaRPr lang="en-US" dirty="0"/>
          </a:p>
          <a:p>
            <a:r>
              <a:rPr lang="en-US" dirty="0"/>
              <a:t>Extrinsic motivation is the external incentive that results from things like prizes, recognition, promotions, or pay raises. The source of intrinsic motivation, on the other hand, is internal and includes things like personal fulfilment, satisfaction, and a sense of achievement from completing the activity.</a:t>
            </a:r>
          </a:p>
        </p:txBody>
      </p:sp>
      <p:sp>
        <p:nvSpPr>
          <p:cNvPr id="4" name="Slide Number Placeholder 3"/>
          <p:cNvSpPr>
            <a:spLocks noGrp="1"/>
          </p:cNvSpPr>
          <p:nvPr>
            <p:ph type="sldNum" sz="quarter" idx="5"/>
          </p:nvPr>
        </p:nvSpPr>
        <p:spPr/>
        <p:txBody>
          <a:bodyPr/>
          <a:lstStyle/>
          <a:p>
            <a:fld id="{228B34ED-4CDD-41C9-90F7-D768D5559A6F}" type="slidenum">
              <a:rPr lang="en-US" smtClean="0"/>
              <a:t>2</a:t>
            </a:fld>
            <a:endParaRPr lang="en-US" dirty="0"/>
          </a:p>
        </p:txBody>
      </p:sp>
    </p:spTree>
    <p:extLst>
      <p:ext uri="{BB962C8B-B14F-4D97-AF65-F5344CB8AC3E}">
        <p14:creationId xmlns:p14="http://schemas.microsoft.com/office/powerpoint/2010/main" val="1632949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0000"/>
              </a:lnSpc>
            </a:pPr>
            <a:r>
              <a:rPr lang="en-US" sz="1200" dirty="0">
                <a:solidFill>
                  <a:schemeClr val="bg2">
                    <a:lumMod val="10000"/>
                  </a:schemeClr>
                </a:solidFill>
                <a:latin typeface="Times New Roman" panose="02020603050405020304" pitchFamily="18" charset="0"/>
                <a:cs typeface="Times New Roman" panose="02020603050405020304" pitchFamily="18" charset="0"/>
              </a:rPr>
              <a:t>Employee motivation is the collective term for the internal and external forces that push workers to properly carry out their duties and accomplish their </a:t>
            </a:r>
            <a:r>
              <a:rPr lang="en-US" sz="1200" dirty="0" err="1">
                <a:solidFill>
                  <a:schemeClr val="bg2">
                    <a:lumMod val="10000"/>
                  </a:schemeClr>
                </a:solidFill>
                <a:latin typeface="Times New Roman" panose="02020603050405020304" pitchFamily="18" charset="0"/>
                <a:cs typeface="Times New Roman" panose="02020603050405020304" pitchFamily="18" charset="0"/>
              </a:rPr>
              <a:t>organisational</a:t>
            </a:r>
            <a:r>
              <a:rPr lang="en-US" sz="1200" dirty="0">
                <a:solidFill>
                  <a:schemeClr val="bg2">
                    <a:lumMod val="10000"/>
                  </a:schemeClr>
                </a:solidFill>
                <a:latin typeface="Times New Roman" panose="02020603050405020304" pitchFamily="18" charset="0"/>
                <a:cs typeface="Times New Roman" panose="02020603050405020304" pitchFamily="18" charset="0"/>
              </a:rPr>
              <a:t> goals. It is the collection of psychological influences or incentives that influence how people behave, exert effort, and adhere to their professional tasks and obligations (</a:t>
            </a:r>
            <a:r>
              <a:rPr lang="en-US" sz="1200" b="0" i="0" dirty="0" err="1">
                <a:solidFill>
                  <a:srgbClr val="222222"/>
                </a:solidFill>
                <a:effectLst/>
                <a:latin typeface="Times New Roman" panose="02020603050405020304" pitchFamily="18" charset="0"/>
                <a:cs typeface="Times New Roman" panose="02020603050405020304" pitchFamily="18" charset="0"/>
              </a:rPr>
              <a:t>Paais</a:t>
            </a:r>
            <a:r>
              <a:rPr lang="en-US" sz="1200" b="0" i="0" dirty="0">
                <a:solidFill>
                  <a:srgbClr val="222222"/>
                </a:solidFill>
                <a:effectLst/>
                <a:latin typeface="Times New Roman" panose="02020603050405020304" pitchFamily="18" charset="0"/>
                <a:cs typeface="Times New Roman" panose="02020603050405020304" pitchFamily="18" charset="0"/>
              </a:rPr>
              <a:t> et al., 2020</a:t>
            </a:r>
            <a:r>
              <a:rPr lang="en-US" sz="1200" dirty="0">
                <a:solidFill>
                  <a:schemeClr val="bg2">
                    <a:lumMod val="10000"/>
                  </a:schemeClr>
                </a:solidFill>
                <a:latin typeface="Times New Roman" panose="02020603050405020304" pitchFamily="18" charset="0"/>
                <a:cs typeface="Times New Roman" panose="02020603050405020304" pitchFamily="18" charset="0"/>
              </a:rPr>
              <a:t>).</a:t>
            </a:r>
          </a:p>
          <a:p>
            <a:pPr algn="just">
              <a:lnSpc>
                <a:spcPct val="100000"/>
              </a:lnSpc>
            </a:pPr>
            <a:r>
              <a:rPr lang="en-US" sz="1200" dirty="0">
                <a:solidFill>
                  <a:schemeClr val="bg2">
                    <a:lumMod val="10000"/>
                  </a:schemeClr>
                </a:solidFill>
                <a:latin typeface="Times New Roman" panose="02020603050405020304" pitchFamily="18" charset="0"/>
                <a:cs typeface="Times New Roman" panose="02020603050405020304" pitchFamily="18" charset="0"/>
              </a:rPr>
              <a:t>Employees that are motivated are more devoted, engaged, and productive at work. They go above and above what is necessary to do their jobs and proactively work to make the </a:t>
            </a:r>
            <a:r>
              <a:rPr lang="en-US" sz="1200" dirty="0" err="1">
                <a:solidFill>
                  <a:schemeClr val="bg2">
                    <a:lumMod val="10000"/>
                  </a:schemeClr>
                </a:solidFill>
                <a:latin typeface="Times New Roman" panose="02020603050405020304" pitchFamily="18" charset="0"/>
                <a:cs typeface="Times New Roman" panose="02020603050405020304" pitchFamily="18" charset="0"/>
              </a:rPr>
              <a:t>organisation</a:t>
            </a:r>
            <a:r>
              <a:rPr lang="en-US" sz="1200" dirty="0">
                <a:solidFill>
                  <a:schemeClr val="bg2">
                    <a:lumMod val="10000"/>
                  </a:schemeClr>
                </a:solidFill>
                <a:latin typeface="Times New Roman" panose="02020603050405020304" pitchFamily="18" charset="0"/>
                <a:cs typeface="Times New Roman" panose="02020603050405020304" pitchFamily="18" charset="0"/>
              </a:rPr>
              <a:t> successful. Employee motivation is crucial for a company's overall performance and has a big influence on productivity, employee happiness, retention rates, and ultimately, the bottom line.</a:t>
            </a:r>
          </a:p>
        </p:txBody>
      </p:sp>
      <p:sp>
        <p:nvSpPr>
          <p:cNvPr id="4" name="Slide Number Placeholder 3"/>
          <p:cNvSpPr>
            <a:spLocks noGrp="1"/>
          </p:cNvSpPr>
          <p:nvPr>
            <p:ph type="sldNum" sz="quarter" idx="5"/>
          </p:nvPr>
        </p:nvSpPr>
        <p:spPr/>
        <p:txBody>
          <a:bodyPr/>
          <a:lstStyle/>
          <a:p>
            <a:fld id="{228B34ED-4CDD-41C9-90F7-D768D5559A6F}" type="slidenum">
              <a:rPr lang="en-US" smtClean="0"/>
              <a:t>3</a:t>
            </a:fld>
            <a:endParaRPr lang="en-US" dirty="0"/>
          </a:p>
        </p:txBody>
      </p:sp>
    </p:spTree>
    <p:extLst>
      <p:ext uri="{BB962C8B-B14F-4D97-AF65-F5344CB8AC3E}">
        <p14:creationId xmlns:p14="http://schemas.microsoft.com/office/powerpoint/2010/main" val="4129497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just">
              <a:buFont typeface="Wingdings" panose="05000000000000000000" pitchFamily="2" charset="2"/>
              <a:buChar char="Ø"/>
            </a:pPr>
            <a:r>
              <a:rPr lang="en-US" dirty="0">
                <a:solidFill>
                  <a:srgbClr val="2F3342"/>
                </a:solidFill>
                <a:latin typeface="Times New Roman" panose="02020603050405020304" pitchFamily="18" charset="0"/>
                <a:cs typeface="Times New Roman" panose="02020603050405020304" pitchFamily="18" charset="0"/>
              </a:rPr>
              <a:t>Intrinsic Motivation: Internal elements such as self-satisfaction, a sense of accomplishment, or enjoyment from the activity itself serve as sources of intrinsic motivation. </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rgbClr val="2F3342"/>
                </a:solidFill>
                <a:latin typeface="Times New Roman" panose="02020603050405020304" pitchFamily="18" charset="0"/>
                <a:cs typeface="Times New Roman" panose="02020603050405020304" pitchFamily="18" charset="0"/>
              </a:rPr>
              <a:t>Extrinsic motivation: This is fueled by outside sources like monetary incentives, accolades, promotions, or other palpable advantages provided by the company.</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rgbClr val="2F3342"/>
                </a:solidFill>
                <a:latin typeface="Times New Roman" panose="02020603050405020304" pitchFamily="18" charset="0"/>
                <a:cs typeface="Times New Roman" panose="02020603050405020304" pitchFamily="18" charset="0"/>
              </a:rPr>
              <a:t>Work Design: The way a work is created might affect how motivated employees are. Employees are more likely to be motivated by jobs that offer autonomy, variety, difficulties, and opportunity for growth and development.</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err="1">
                <a:solidFill>
                  <a:srgbClr val="2F3342"/>
                </a:solidFill>
                <a:latin typeface="Times New Roman" panose="02020603050405020304" pitchFamily="18" charset="0"/>
                <a:cs typeface="Times New Roman" panose="02020603050405020304" pitchFamily="18" charset="0"/>
              </a:rPr>
              <a:t>Organisational</a:t>
            </a:r>
            <a:r>
              <a:rPr lang="en-US" dirty="0">
                <a:solidFill>
                  <a:srgbClr val="2F3342"/>
                </a:solidFill>
                <a:latin typeface="Times New Roman" panose="02020603050405020304" pitchFamily="18" charset="0"/>
                <a:cs typeface="Times New Roman" panose="02020603050405020304" pitchFamily="18" charset="0"/>
              </a:rPr>
              <a:t> Culture: An organization's culture and values have a big impact on how motivated its employees are.</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rgbClr val="2F3342"/>
                </a:solidFill>
                <a:latin typeface="Times New Roman" panose="02020603050405020304" pitchFamily="18" charset="0"/>
                <a:cs typeface="Times New Roman" panose="02020603050405020304" pitchFamily="18" charset="0"/>
              </a:rPr>
              <a:t>Leadership and Management: Motivating employees depends heavily on effective leadership and management. </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228B34ED-4CDD-41C9-90F7-D768D5559A6F}" type="slidenum">
              <a:rPr lang="en-US" smtClean="0"/>
              <a:t>4</a:t>
            </a:fld>
            <a:endParaRPr lang="en-US" dirty="0"/>
          </a:p>
        </p:txBody>
      </p:sp>
    </p:spTree>
    <p:extLst>
      <p:ext uri="{BB962C8B-B14F-4D97-AF65-F5344CB8AC3E}">
        <p14:creationId xmlns:p14="http://schemas.microsoft.com/office/powerpoint/2010/main" val="38140398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External motivation or penalties serve as the basis for extrinsic motivation. In the short term, this kind of motivation may be successful, but over time, it may also cause a decline in the intrinsic drive.</a:t>
            </a:r>
          </a:p>
          <a:p>
            <a:pPr marL="342900" indent="-34290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Intrinsic motivation, such as the delight of learning something new or the difficulty of completing a task, is what fuels intrinsic motivation. </a:t>
            </a:r>
          </a:p>
          <a:p>
            <a:endParaRPr lang="en-US" dirty="0"/>
          </a:p>
        </p:txBody>
      </p:sp>
      <p:sp>
        <p:nvSpPr>
          <p:cNvPr id="4" name="Slide Number Placeholder 3"/>
          <p:cNvSpPr>
            <a:spLocks noGrp="1"/>
          </p:cNvSpPr>
          <p:nvPr>
            <p:ph type="sldNum" sz="quarter" idx="5"/>
          </p:nvPr>
        </p:nvSpPr>
        <p:spPr/>
        <p:txBody>
          <a:bodyPr/>
          <a:lstStyle/>
          <a:p>
            <a:fld id="{228B34ED-4CDD-41C9-90F7-D768D5559A6F}" type="slidenum">
              <a:rPr lang="en-US" smtClean="0"/>
              <a:t>5</a:t>
            </a:fld>
            <a:endParaRPr lang="en-US" dirty="0"/>
          </a:p>
        </p:txBody>
      </p:sp>
    </p:spTree>
    <p:extLst>
      <p:ext uri="{BB962C8B-B14F-4D97-AF65-F5344CB8AC3E}">
        <p14:creationId xmlns:p14="http://schemas.microsoft.com/office/powerpoint/2010/main" val="11787892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i="0" dirty="0">
                <a:latin typeface="Times New Roman" panose="02020603050405020304" pitchFamily="18" charset="0"/>
                <a:cs typeface="Times New Roman" panose="02020603050405020304" pitchFamily="18" charset="0"/>
              </a:rPr>
              <a:t>Due to its greater alignment with people's innate desire to learn and advance, intrinsic motivation is more likely to inspire individuals at work. Extrinsic motivation, however, may also be productive in the job, particularly when combined with intrinsic motivation. For instance, management might acknowledge the efforts and accomplishments of their staff members by giving them extrinsic rewards like bonuses or promotions (</a:t>
            </a:r>
            <a:r>
              <a:rPr lang="en-US" sz="1200" b="0" i="0" dirty="0">
                <a:solidFill>
                  <a:srgbClr val="222222"/>
                </a:solidFill>
                <a:effectLst/>
                <a:latin typeface="Times New Roman" panose="02020603050405020304" pitchFamily="18" charset="0"/>
                <a:cs typeface="Times New Roman" panose="02020603050405020304" pitchFamily="18" charset="0"/>
              </a:rPr>
              <a:t>Nehra and N.S., 2023</a:t>
            </a:r>
            <a:r>
              <a:rPr lang="en-US" sz="1200" i="0" dirty="0">
                <a:latin typeface="Times New Roman" panose="02020603050405020304" pitchFamily="18" charset="0"/>
                <a:cs typeface="Times New Roman" panose="02020603050405020304" pitchFamily="18" charset="0"/>
              </a:rPr>
              <a:t>). By giving staff members a feeling of achievement and acknowledgment, this can aid in increasing intrinsic drive.</a:t>
            </a:r>
          </a:p>
        </p:txBody>
      </p:sp>
      <p:sp>
        <p:nvSpPr>
          <p:cNvPr id="4" name="Slide Number Placeholder 3"/>
          <p:cNvSpPr>
            <a:spLocks noGrp="1"/>
          </p:cNvSpPr>
          <p:nvPr>
            <p:ph type="sldNum" sz="quarter" idx="5"/>
          </p:nvPr>
        </p:nvSpPr>
        <p:spPr/>
        <p:txBody>
          <a:bodyPr/>
          <a:lstStyle/>
          <a:p>
            <a:fld id="{228B34ED-4CDD-41C9-90F7-D768D5559A6F}" type="slidenum">
              <a:rPr lang="en-US" smtClean="0"/>
              <a:t>6</a:t>
            </a:fld>
            <a:endParaRPr lang="en-US" dirty="0"/>
          </a:p>
        </p:txBody>
      </p:sp>
    </p:spTree>
    <p:extLst>
      <p:ext uri="{BB962C8B-B14F-4D97-AF65-F5344CB8AC3E}">
        <p14:creationId xmlns:p14="http://schemas.microsoft.com/office/powerpoint/2010/main" val="1970814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short-term effectiveness of extrinsic motivation can be attributed to the fact that it offers a distinct and immediate objective. If individuals, however, fixate too much on the external benefits, it may eventually result in decreasing intrinsic drive. If a student is just driven to prepare for a test in order to achieve a good mark, for instance, they might not be as motivated to understand the content if they don't get a good grade.</a:t>
            </a:r>
          </a:p>
        </p:txBody>
      </p:sp>
      <p:sp>
        <p:nvSpPr>
          <p:cNvPr id="4" name="Slide Number Placeholder 3"/>
          <p:cNvSpPr>
            <a:spLocks noGrp="1"/>
          </p:cNvSpPr>
          <p:nvPr>
            <p:ph type="sldNum" sz="quarter" idx="5"/>
          </p:nvPr>
        </p:nvSpPr>
        <p:spPr/>
        <p:txBody>
          <a:bodyPr/>
          <a:lstStyle/>
          <a:p>
            <a:fld id="{228B34ED-4CDD-41C9-90F7-D768D5559A6F}" type="slidenum">
              <a:rPr lang="en-US" smtClean="0"/>
              <a:t>7</a:t>
            </a:fld>
            <a:endParaRPr lang="en-US" dirty="0"/>
          </a:p>
        </p:txBody>
      </p:sp>
    </p:spTree>
    <p:extLst>
      <p:ext uri="{BB962C8B-B14F-4D97-AF65-F5344CB8AC3E}">
        <p14:creationId xmlns:p14="http://schemas.microsoft.com/office/powerpoint/2010/main" val="1973884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intrinsic motivation is fueled by internal variables like the joy of learning something new or the challenge of mastering a task, it is more long-lasting. People who are not inherently motivated, however, might be challenging to inspire.</a:t>
            </a:r>
          </a:p>
        </p:txBody>
      </p:sp>
      <p:sp>
        <p:nvSpPr>
          <p:cNvPr id="4" name="Slide Number Placeholder 3"/>
          <p:cNvSpPr>
            <a:spLocks noGrp="1"/>
          </p:cNvSpPr>
          <p:nvPr>
            <p:ph type="sldNum" sz="quarter" idx="5"/>
          </p:nvPr>
        </p:nvSpPr>
        <p:spPr/>
        <p:txBody>
          <a:bodyPr/>
          <a:lstStyle/>
          <a:p>
            <a:fld id="{228B34ED-4CDD-41C9-90F7-D768D5559A6F}" type="slidenum">
              <a:rPr lang="en-US" smtClean="0"/>
              <a:t>8</a:t>
            </a:fld>
            <a:endParaRPr lang="en-US" dirty="0"/>
          </a:p>
        </p:txBody>
      </p:sp>
    </p:spTree>
    <p:extLst>
      <p:ext uri="{BB962C8B-B14F-4D97-AF65-F5344CB8AC3E}">
        <p14:creationId xmlns:p14="http://schemas.microsoft.com/office/powerpoint/2010/main" val="1070523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just">
              <a:buFont typeface="Wingdings" panose="05000000000000000000" pitchFamily="2" charset="2"/>
              <a:buChar char="Ø"/>
            </a:pPr>
            <a:r>
              <a:rPr lang="en-US" sz="1200" b="0" i="0" dirty="0">
                <a:solidFill>
                  <a:srgbClr val="1F1F1F"/>
                </a:solidFill>
                <a:effectLst/>
                <a:latin typeface="Times New Roman" panose="02020603050405020304" pitchFamily="18" charset="0"/>
                <a:cs typeface="Times New Roman" panose="02020603050405020304" pitchFamily="18" charset="0"/>
              </a:rPr>
              <a:t>Maslow's hierarchy of needs: </a:t>
            </a:r>
            <a:r>
              <a:rPr lang="en-US" sz="1200" dirty="0">
                <a:latin typeface="Times New Roman" panose="02020603050405020304" pitchFamily="18" charset="0"/>
                <a:cs typeface="Times New Roman" panose="02020603050405020304" pitchFamily="18" charset="0"/>
              </a:rPr>
              <a:t>According to this idea, there is a hierarchy of wants that humans must fulfil in order to reach a level of self-actualization. The hierarchy of needs includes needs for physiology, safety, love and belonging, esteem, and self-actualization (</a:t>
            </a:r>
            <a:r>
              <a:rPr lang="en-US" sz="1200" b="0" i="0" dirty="0" err="1">
                <a:solidFill>
                  <a:srgbClr val="222222"/>
                </a:solidFill>
                <a:effectLst/>
                <a:latin typeface="Times New Roman" panose="02020603050405020304" pitchFamily="18" charset="0"/>
                <a:cs typeface="Times New Roman" panose="02020603050405020304" pitchFamily="18" charset="0"/>
              </a:rPr>
              <a:t>Yurdakul</a:t>
            </a:r>
            <a:r>
              <a:rPr lang="en-US" sz="1200" b="0" i="0" dirty="0">
                <a:solidFill>
                  <a:srgbClr val="222222"/>
                </a:solidFill>
                <a:effectLst/>
                <a:latin typeface="Times New Roman" panose="02020603050405020304" pitchFamily="18" charset="0"/>
                <a:cs typeface="Times New Roman" panose="02020603050405020304" pitchFamily="18" charset="0"/>
              </a:rPr>
              <a:t> et al., 2023</a:t>
            </a:r>
            <a:r>
              <a:rPr lang="en-US" sz="1200" dirty="0">
                <a:latin typeface="Times New Roman" panose="02020603050405020304" pitchFamily="18" charset="0"/>
                <a:cs typeface="Times New Roman" panose="02020603050405020304" pitchFamily="18" charset="0"/>
              </a:rPr>
              <a:t>).</a:t>
            </a:r>
          </a:p>
          <a:p>
            <a:pPr algn="just"/>
            <a:endParaRPr lang="en-US" sz="1200" dirty="0">
              <a:latin typeface="Times New Roman" panose="02020603050405020304" pitchFamily="18" charset="0"/>
              <a:cs typeface="Times New Roman" panose="02020603050405020304" pitchFamily="18" charset="0"/>
            </a:endParaRPr>
          </a:p>
          <a:p>
            <a:pPr algn="just"/>
            <a:endParaRPr lang="en-US" sz="12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1200" dirty="0">
                <a:latin typeface="Times New Roman" panose="02020603050405020304" pitchFamily="18" charset="0"/>
                <a:cs typeface="Times New Roman" panose="02020603050405020304" pitchFamily="18" charset="0"/>
              </a:rPr>
              <a:t>Herzberg's idea of motivation and hygiene: Motivators and hygiene elements are the two categories of motivators that are distinguished by this approach. Occupational considerations including accomplishment, acclaim, and responsibility are examples of motivators. Factors that affect workplace hygiene include things like compensation, working conditions, and corporate rules.</a:t>
            </a:r>
          </a:p>
        </p:txBody>
      </p:sp>
      <p:sp>
        <p:nvSpPr>
          <p:cNvPr id="4" name="Slide Number Placeholder 3"/>
          <p:cNvSpPr>
            <a:spLocks noGrp="1"/>
          </p:cNvSpPr>
          <p:nvPr>
            <p:ph type="sldNum" sz="quarter" idx="5"/>
          </p:nvPr>
        </p:nvSpPr>
        <p:spPr/>
        <p:txBody>
          <a:bodyPr/>
          <a:lstStyle/>
          <a:p>
            <a:fld id="{228B34ED-4CDD-41C9-90F7-D768D5559A6F}" type="slidenum">
              <a:rPr lang="en-US" smtClean="0"/>
              <a:t>9</a:t>
            </a:fld>
            <a:endParaRPr lang="en-US" dirty="0"/>
          </a:p>
        </p:txBody>
      </p:sp>
    </p:spTree>
    <p:extLst>
      <p:ext uri="{BB962C8B-B14F-4D97-AF65-F5344CB8AC3E}">
        <p14:creationId xmlns:p14="http://schemas.microsoft.com/office/powerpoint/2010/main" val="2556115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just">
              <a:buFont typeface="Wingdings" panose="05000000000000000000" pitchFamily="2" charset="2"/>
              <a:buChar char="Ø"/>
            </a:pPr>
            <a:r>
              <a:rPr lang="en-US" sz="1200" b="0" i="0" dirty="0">
                <a:solidFill>
                  <a:srgbClr val="1F1F1F"/>
                </a:solidFill>
                <a:effectLst/>
                <a:latin typeface="Times New Roman" panose="02020603050405020304" pitchFamily="18" charset="0"/>
                <a:cs typeface="Times New Roman" panose="02020603050405020304" pitchFamily="18" charset="0"/>
              </a:rPr>
              <a:t>McClelland's need theory of motivation: According to this idea, humans are motivated by three primary needs: a want for success, a desire for power, and a need for connection. Success and the difficulty of completing a task inspire those with strong needs for accomplishment (</a:t>
            </a:r>
            <a:r>
              <a:rPr lang="en-US" sz="1200" b="0" i="0" dirty="0" err="1">
                <a:solidFill>
                  <a:srgbClr val="222222"/>
                </a:solidFill>
                <a:effectLst/>
                <a:latin typeface="Times New Roman" panose="02020603050405020304" pitchFamily="18" charset="0"/>
                <a:cs typeface="Times New Roman" panose="02020603050405020304" pitchFamily="18" charset="0"/>
              </a:rPr>
              <a:t>Siok</a:t>
            </a:r>
            <a:r>
              <a:rPr lang="en-US" sz="1200" b="0" i="0" dirty="0">
                <a:solidFill>
                  <a:srgbClr val="222222"/>
                </a:solidFill>
                <a:effectLst/>
                <a:latin typeface="Times New Roman" panose="02020603050405020304" pitchFamily="18" charset="0"/>
                <a:cs typeface="Times New Roman" panose="02020603050405020304" pitchFamily="18" charset="0"/>
              </a:rPr>
              <a:t> et al., 2023</a:t>
            </a:r>
            <a:r>
              <a:rPr lang="en-US" sz="1200" b="0" i="0" dirty="0">
                <a:solidFill>
                  <a:srgbClr val="1F1F1F"/>
                </a:solidFill>
                <a:effectLst/>
                <a:latin typeface="Times New Roman" panose="02020603050405020304" pitchFamily="18" charset="0"/>
                <a:cs typeface="Times New Roman" panose="02020603050405020304" pitchFamily="18" charset="0"/>
              </a:rPr>
              <a:t>). The urge to exert control over others or have an impact on their surroundings drives those with a strong demand for power. driven by the need to be liked and accepted by others, people with a high need for connection are driven (</a:t>
            </a:r>
            <a:r>
              <a:rPr lang="en-US" sz="1200" b="0" i="0" dirty="0" err="1">
                <a:solidFill>
                  <a:srgbClr val="222222"/>
                </a:solidFill>
                <a:effectLst/>
                <a:latin typeface="Times New Roman" panose="02020603050405020304" pitchFamily="18" charset="0"/>
                <a:cs typeface="Times New Roman" panose="02020603050405020304" pitchFamily="18" charset="0"/>
              </a:rPr>
              <a:t>Herlina</a:t>
            </a:r>
            <a:r>
              <a:rPr lang="en-US" sz="1200" b="0" i="0" dirty="0">
                <a:solidFill>
                  <a:srgbClr val="222222"/>
                </a:solidFill>
                <a:effectLst/>
                <a:latin typeface="Times New Roman" panose="02020603050405020304" pitchFamily="18" charset="0"/>
                <a:cs typeface="Times New Roman" panose="02020603050405020304" pitchFamily="18" charset="0"/>
              </a:rPr>
              <a:t> et al., 2023</a:t>
            </a:r>
            <a:r>
              <a:rPr lang="en-US" sz="1200" b="0" i="0" dirty="0">
                <a:solidFill>
                  <a:srgbClr val="1F1F1F"/>
                </a:solidFill>
                <a:effectLst/>
                <a:latin typeface="Times New Roman" panose="02020603050405020304" pitchFamily="18" charset="0"/>
                <a:cs typeface="Times New Roman" panose="02020603050405020304" pitchFamily="18" charset="0"/>
              </a:rPr>
              <a:t>)</a:t>
            </a:r>
            <a:r>
              <a:rPr lang="en-US" sz="1200" dirty="0">
                <a:latin typeface="Times New Roman" panose="02020603050405020304" pitchFamily="18" charset="0"/>
                <a:cs typeface="Times New Roman" panose="02020603050405020304" pitchFamily="18" charset="0"/>
              </a:rPr>
              <a:t>.</a:t>
            </a:r>
          </a:p>
          <a:p>
            <a:pPr algn="just"/>
            <a:endParaRPr lang="en-US" sz="1200" dirty="0">
              <a:latin typeface="Times New Roman" panose="02020603050405020304" pitchFamily="18" charset="0"/>
              <a:cs typeface="Times New Roman" panose="02020603050405020304" pitchFamily="18" charset="0"/>
            </a:endParaRPr>
          </a:p>
          <a:p>
            <a:pPr algn="just"/>
            <a:endParaRPr lang="en-US" sz="12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1200" dirty="0">
                <a:latin typeface="Times New Roman" panose="02020603050405020304" pitchFamily="18" charset="0"/>
                <a:cs typeface="Times New Roman" panose="02020603050405020304" pitchFamily="18" charset="0"/>
              </a:rPr>
              <a:t>Vroom's expectancy theory: According to this idea, people are driven to take specific </a:t>
            </a:r>
            <a:r>
              <a:rPr lang="en-US" sz="1200" dirty="0" err="1">
                <a:latin typeface="Times New Roman" panose="02020603050405020304" pitchFamily="18" charset="0"/>
                <a:cs typeface="Times New Roman" panose="02020603050405020304" pitchFamily="18" charset="0"/>
              </a:rPr>
              <a:t>behaviours</a:t>
            </a:r>
            <a:r>
              <a:rPr lang="en-US" sz="1200" dirty="0">
                <a:latin typeface="Times New Roman" panose="02020603050405020304" pitchFamily="18" charset="0"/>
                <a:cs typeface="Times New Roman" panose="02020603050405020304" pitchFamily="18" charset="0"/>
              </a:rPr>
              <a:t> if they think doing so would result in the desired result. According to the idea, three things affect how motivated someone is: the result's importance, their expectation that it will happen, and how directly the action would affect the outcome (</a:t>
            </a:r>
            <a:r>
              <a:rPr lang="en-US" sz="1200" b="0" i="0" dirty="0" err="1">
                <a:solidFill>
                  <a:srgbClr val="222222"/>
                </a:solidFill>
                <a:effectLst/>
                <a:latin typeface="Times New Roman" panose="02020603050405020304" pitchFamily="18" charset="0"/>
                <a:cs typeface="Times New Roman" panose="02020603050405020304" pitchFamily="18" charset="0"/>
              </a:rPr>
              <a:t>Daouk-Öyry</a:t>
            </a:r>
            <a:r>
              <a:rPr lang="en-US" sz="1200" b="0" i="0" dirty="0">
                <a:solidFill>
                  <a:srgbClr val="222222"/>
                </a:solidFill>
                <a:effectLst/>
                <a:latin typeface="Times New Roman" panose="02020603050405020304" pitchFamily="18" charset="0"/>
                <a:cs typeface="Times New Roman" panose="02020603050405020304" pitchFamily="18" charset="0"/>
              </a:rPr>
              <a:t> et al., 2023</a:t>
            </a:r>
            <a:r>
              <a:rPr lang="en-US" sz="1200" dirty="0">
                <a:latin typeface="Times New Roman" panose="02020603050405020304" pitchFamily="18" charset="0"/>
                <a:cs typeface="Times New Roman" panose="02020603050405020304" pitchFamily="18" charset="0"/>
              </a:rPr>
              <a:t>).</a:t>
            </a:r>
          </a:p>
        </p:txBody>
      </p:sp>
      <p:sp>
        <p:nvSpPr>
          <p:cNvPr id="4" name="Slide Number Placeholder 3"/>
          <p:cNvSpPr>
            <a:spLocks noGrp="1"/>
          </p:cNvSpPr>
          <p:nvPr>
            <p:ph type="sldNum" sz="quarter" idx="5"/>
          </p:nvPr>
        </p:nvSpPr>
        <p:spPr/>
        <p:txBody>
          <a:bodyPr/>
          <a:lstStyle/>
          <a:p>
            <a:fld id="{228B34ED-4CDD-41C9-90F7-D768D5559A6F}" type="slidenum">
              <a:rPr lang="en-US" smtClean="0"/>
              <a:t>10</a:t>
            </a:fld>
            <a:endParaRPr lang="en-US" dirty="0"/>
          </a:p>
        </p:txBody>
      </p:sp>
    </p:spTree>
    <p:extLst>
      <p:ext uri="{BB962C8B-B14F-4D97-AF65-F5344CB8AC3E}">
        <p14:creationId xmlns:p14="http://schemas.microsoft.com/office/powerpoint/2010/main" val="4235415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200" b="0" i="0" u="none" strike="noStrike" kern="1200" cap="none" spc="30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Employee motivation is the urge, zeal, and excitement that people have to carry out their duties and accomplish their objectives inside a company. Extrinsic motivation is the external incentive that results from things like prizes, recognition, promotions, or pay raises(</a:t>
            </a:r>
            <a:r>
              <a:rPr lang="en-US" sz="1200" b="0" i="0" dirty="0" err="1">
                <a:solidFill>
                  <a:srgbClr val="002060"/>
                </a:solidFill>
                <a:effectLst/>
                <a:latin typeface="Times New Roman" panose="02020603050405020304" pitchFamily="18" charset="0"/>
                <a:cs typeface="Times New Roman" panose="02020603050405020304" pitchFamily="18" charset="0"/>
              </a:rPr>
              <a:t>Ausat</a:t>
            </a:r>
            <a:r>
              <a:rPr lang="en-US" sz="1200" b="0" i="0" dirty="0">
                <a:solidFill>
                  <a:srgbClr val="002060"/>
                </a:solidFill>
                <a:effectLst/>
                <a:latin typeface="Times New Roman" panose="02020603050405020304" pitchFamily="18" charset="0"/>
                <a:cs typeface="Times New Roman" panose="02020603050405020304" pitchFamily="18" charset="0"/>
              </a:rPr>
              <a:t> et al., 2023</a:t>
            </a:r>
            <a:r>
              <a:rPr kumimoji="0" lang="en-US" sz="1200" b="0" i="0" u="none" strike="noStrike" kern="1200" cap="none" spc="30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source of intrinsic motivation, on the other hand, is internal and includes things like personal fulfilment, satisfaction, and a sense of achievement from completing the activity.  Extrinsic and internal motivation are both significant in the job. In order to encourage people to find purpose, fulfilment, and happiness in their job, organisations should try to establish a work environment that fosters both forms of motivation (</a:t>
            </a:r>
            <a:r>
              <a:rPr lang="en-US" sz="1200" b="0" i="0" dirty="0">
                <a:solidFill>
                  <a:srgbClr val="002060"/>
                </a:solidFill>
                <a:effectLst/>
                <a:latin typeface="Times New Roman" panose="02020603050405020304" pitchFamily="18" charset="0"/>
                <a:cs typeface="Times New Roman" panose="02020603050405020304" pitchFamily="18" charset="0"/>
              </a:rPr>
              <a:t>Xing et al., 2023</a:t>
            </a:r>
            <a:r>
              <a:rPr kumimoji="0" lang="en-US" sz="1200" b="0" i="0" u="none" strike="noStrike" kern="1200" cap="none" spc="30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endParaRPr lang="en-US" sz="1200" b="1" i="0" dirty="0">
              <a:solidFill>
                <a:srgbClr val="00206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28B34ED-4CDD-41C9-90F7-D768D5559A6F}" type="slidenum">
              <a:rPr lang="en-US" smtClean="0"/>
              <a:t>11</a:t>
            </a:fld>
            <a:endParaRPr lang="en-US" dirty="0"/>
          </a:p>
        </p:txBody>
      </p:sp>
    </p:spTree>
    <p:extLst>
      <p:ext uri="{BB962C8B-B14F-4D97-AF65-F5344CB8AC3E}">
        <p14:creationId xmlns:p14="http://schemas.microsoft.com/office/powerpoint/2010/main" val="16329491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22222"/>
                </a:solidFill>
                <a:effectLst/>
                <a:latin typeface="Arial" panose="020B0604020202020204" pitchFamily="34" charset="0"/>
              </a:rPr>
              <a:t>Xing, L., Sun, J.M., Jepsen, D. and Zhang, Y., 2023. Supervisor negative feedback and employee motivation to learn: An attribution perspective. </a:t>
            </a:r>
            <a:r>
              <a:rPr lang="en-US" b="0" i="1" dirty="0">
                <a:solidFill>
                  <a:srgbClr val="222222"/>
                </a:solidFill>
                <a:effectLst/>
                <a:latin typeface="Arial" panose="020B0604020202020204" pitchFamily="34" charset="0"/>
              </a:rPr>
              <a:t>human relations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76</a:t>
            </a:r>
            <a:r>
              <a:rPr lang="en-US" b="0" i="0" dirty="0">
                <a:solidFill>
                  <a:srgbClr val="222222"/>
                </a:solidFill>
                <a:effectLst/>
                <a:latin typeface="Arial" panose="020B0604020202020204" pitchFamily="34" charset="0"/>
              </a:rPr>
              <a:t>(2), pp.310-340.</a:t>
            </a:r>
          </a:p>
          <a:p>
            <a:endParaRPr lang="en-US" b="0" i="0" dirty="0">
              <a:solidFill>
                <a:srgbClr val="222222"/>
              </a:solidFill>
              <a:effectLst/>
              <a:latin typeface="Arial" panose="020B0604020202020204" pitchFamily="34" charset="0"/>
            </a:endParaRPr>
          </a:p>
          <a:p>
            <a:r>
              <a:rPr lang="en-US" b="0" i="0" dirty="0" err="1">
                <a:solidFill>
                  <a:srgbClr val="222222"/>
                </a:solidFill>
                <a:effectLst/>
                <a:latin typeface="Arial" panose="020B0604020202020204" pitchFamily="34" charset="0"/>
              </a:rPr>
              <a:t>Ausat</a:t>
            </a:r>
            <a:r>
              <a:rPr lang="en-US" b="0" i="0" dirty="0">
                <a:solidFill>
                  <a:srgbClr val="222222"/>
                </a:solidFill>
                <a:effectLst/>
                <a:latin typeface="Arial" panose="020B0604020202020204" pitchFamily="34" charset="0"/>
              </a:rPr>
              <a:t>, A.M.A., Purnomo, Y.J., Munir, A.R. and </a:t>
            </a:r>
            <a:r>
              <a:rPr lang="en-US" b="0" i="0" dirty="0" err="1">
                <a:solidFill>
                  <a:srgbClr val="222222"/>
                </a:solidFill>
                <a:effectLst/>
                <a:latin typeface="Arial" panose="020B0604020202020204" pitchFamily="34" charset="0"/>
              </a:rPr>
              <a:t>Suherlan</a:t>
            </a:r>
            <a:r>
              <a:rPr lang="en-US" b="0" i="0" dirty="0">
                <a:solidFill>
                  <a:srgbClr val="222222"/>
                </a:solidFill>
                <a:effectLst/>
                <a:latin typeface="Arial" panose="020B0604020202020204" pitchFamily="34" charset="0"/>
              </a:rPr>
              <a:t>, S., 2023. Do Motivation, Compensation, and Work Environment Improve Employee Performance: A Literature Review. </a:t>
            </a:r>
            <a:r>
              <a:rPr lang="en-US" b="0" i="1" dirty="0">
                <a:solidFill>
                  <a:srgbClr val="222222"/>
                </a:solidFill>
                <a:effectLst/>
                <a:latin typeface="Arial" panose="020B0604020202020204" pitchFamily="34" charset="0"/>
              </a:rPr>
              <a:t>International Journal Of Artificial Intelligence Research</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6</a:t>
            </a:r>
            <a:r>
              <a:rPr lang="en-US" b="0" i="0" dirty="0">
                <a:solidFill>
                  <a:srgbClr val="222222"/>
                </a:solidFill>
                <a:effectLst/>
                <a:latin typeface="Arial" panose="020B0604020202020204" pitchFamily="34" charset="0"/>
              </a:rPr>
              <a:t>(1.2).</a:t>
            </a:r>
          </a:p>
          <a:p>
            <a:endParaRPr lang="en-US" dirty="0">
              <a:solidFill>
                <a:srgbClr val="222222"/>
              </a:solidFill>
              <a:latin typeface="Arial" panose="020B0604020202020204" pitchFamily="34" charset="0"/>
            </a:endParaRPr>
          </a:p>
          <a:p>
            <a:r>
              <a:rPr lang="en-US" b="0" i="0" dirty="0" err="1">
                <a:solidFill>
                  <a:srgbClr val="222222"/>
                </a:solidFill>
                <a:effectLst/>
                <a:latin typeface="Arial" panose="020B0604020202020204" pitchFamily="34" charset="0"/>
              </a:rPr>
              <a:t>Daouk-Öyry</a:t>
            </a:r>
            <a:r>
              <a:rPr lang="en-US" b="0" i="0" dirty="0">
                <a:solidFill>
                  <a:srgbClr val="222222"/>
                </a:solidFill>
                <a:effectLst/>
                <a:latin typeface="Arial" panose="020B0604020202020204" pitchFamily="34" charset="0"/>
              </a:rPr>
              <a:t>, L. and El-Farr, H., 2023. Vroom’s Expectancy Theory.</a:t>
            </a:r>
          </a:p>
          <a:p>
            <a:endParaRPr lang="en-US" dirty="0">
              <a:solidFill>
                <a:srgbClr val="222222"/>
              </a:solidFill>
              <a:latin typeface="Arial" panose="020B0604020202020204" pitchFamily="34" charset="0"/>
            </a:endParaRPr>
          </a:p>
          <a:p>
            <a:r>
              <a:rPr lang="en-US" b="0" i="0" dirty="0" err="1">
                <a:solidFill>
                  <a:srgbClr val="222222"/>
                </a:solidFill>
                <a:effectLst/>
                <a:latin typeface="Arial" panose="020B0604020202020204" pitchFamily="34" charset="0"/>
              </a:rPr>
              <a:t>Herlina</a:t>
            </a:r>
            <a:r>
              <a:rPr lang="en-US" b="0" i="0" dirty="0">
                <a:solidFill>
                  <a:srgbClr val="222222"/>
                </a:solidFill>
                <a:effectLst/>
                <a:latin typeface="Arial" panose="020B0604020202020204" pitchFamily="34" charset="0"/>
              </a:rPr>
              <a:t>, M.G., </a:t>
            </a:r>
            <a:r>
              <a:rPr lang="en-US" b="0" i="0" dirty="0" err="1">
                <a:solidFill>
                  <a:srgbClr val="222222"/>
                </a:solidFill>
                <a:effectLst/>
                <a:latin typeface="Arial" panose="020B0604020202020204" pitchFamily="34" charset="0"/>
              </a:rPr>
              <a:t>Hadipoespito</a:t>
            </a:r>
            <a:r>
              <a:rPr lang="en-US" b="0" i="0" dirty="0">
                <a:solidFill>
                  <a:srgbClr val="222222"/>
                </a:solidFill>
                <a:effectLst/>
                <a:latin typeface="Arial" panose="020B0604020202020204" pitchFamily="34" charset="0"/>
              </a:rPr>
              <a:t>, R. and </a:t>
            </a:r>
            <a:r>
              <a:rPr lang="en-US" b="0" i="0" dirty="0" err="1">
                <a:solidFill>
                  <a:srgbClr val="222222"/>
                </a:solidFill>
                <a:effectLst/>
                <a:latin typeface="Arial" panose="020B0604020202020204" pitchFamily="34" charset="0"/>
              </a:rPr>
              <a:t>Harlianto</a:t>
            </a:r>
            <a:r>
              <a:rPr lang="en-US" b="0" i="0" dirty="0">
                <a:solidFill>
                  <a:srgbClr val="222222"/>
                </a:solidFill>
                <a:effectLst/>
                <a:latin typeface="Arial" panose="020B0604020202020204" pitchFamily="34" charset="0"/>
              </a:rPr>
              <a:t>, J., Empowering Innovative Team Among Knowledge Workers: McClelland's Needs Theory with Rasch Model Analysis.</a:t>
            </a:r>
          </a:p>
          <a:p>
            <a:endParaRPr lang="en-US" dirty="0">
              <a:solidFill>
                <a:srgbClr val="222222"/>
              </a:solidFill>
              <a:latin typeface="Arial" panose="020B0604020202020204" pitchFamily="34" charset="0"/>
            </a:endParaRPr>
          </a:p>
          <a:p>
            <a:r>
              <a:rPr lang="en-US" b="0" i="0" dirty="0" err="1">
                <a:solidFill>
                  <a:srgbClr val="222222"/>
                </a:solidFill>
                <a:effectLst/>
                <a:latin typeface="Arial" panose="020B0604020202020204" pitchFamily="34" charset="0"/>
              </a:rPr>
              <a:t>Siok</a:t>
            </a:r>
            <a:r>
              <a:rPr lang="en-US" b="0" i="0" dirty="0">
                <a:solidFill>
                  <a:srgbClr val="222222"/>
                </a:solidFill>
                <a:effectLst/>
                <a:latin typeface="Arial" panose="020B0604020202020204" pitchFamily="34" charset="0"/>
              </a:rPr>
              <a:t>, T.H., Sim, M.S. and Rahmat, N.H., 2023. Motivation to learn online: an analysis from </a:t>
            </a:r>
            <a:r>
              <a:rPr lang="en-US" b="0" i="0" dirty="0" err="1">
                <a:solidFill>
                  <a:srgbClr val="222222"/>
                </a:solidFill>
                <a:effectLst/>
                <a:latin typeface="Arial" panose="020B0604020202020204" pitchFamily="34" charset="0"/>
              </a:rPr>
              <a:t>Mcclelland’s</a:t>
            </a:r>
            <a:r>
              <a:rPr lang="en-US" b="0" i="0" dirty="0">
                <a:solidFill>
                  <a:srgbClr val="222222"/>
                </a:solidFill>
                <a:effectLst/>
                <a:latin typeface="Arial" panose="020B0604020202020204" pitchFamily="34" charset="0"/>
              </a:rPr>
              <a:t> theory of needs. </a:t>
            </a:r>
            <a:r>
              <a:rPr lang="en-US" b="0" i="1" dirty="0">
                <a:solidFill>
                  <a:srgbClr val="222222"/>
                </a:solidFill>
                <a:effectLst/>
                <a:latin typeface="Arial" panose="020B0604020202020204" pitchFamily="34" charset="0"/>
              </a:rPr>
              <a:t>International Journal of Academic Research in Business and Social Sciences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13</a:t>
            </a:r>
            <a:r>
              <a:rPr lang="en-US" b="0" i="0" dirty="0">
                <a:solidFill>
                  <a:srgbClr val="222222"/>
                </a:solidFill>
                <a:effectLst/>
                <a:latin typeface="Arial" panose="020B0604020202020204" pitchFamily="34" charset="0"/>
              </a:rPr>
              <a:t>(3), pp.215-234.</a:t>
            </a:r>
          </a:p>
          <a:p>
            <a:endParaRPr lang="en-US" dirty="0">
              <a:solidFill>
                <a:srgbClr val="222222"/>
              </a:solidFill>
              <a:latin typeface="Arial" panose="020B0604020202020204" pitchFamily="34" charset="0"/>
            </a:endParaRPr>
          </a:p>
          <a:p>
            <a:r>
              <a:rPr lang="en-US" b="0" i="0" dirty="0" err="1">
                <a:solidFill>
                  <a:srgbClr val="222222"/>
                </a:solidFill>
                <a:effectLst/>
                <a:latin typeface="Arial" panose="020B0604020202020204" pitchFamily="34" charset="0"/>
              </a:rPr>
              <a:t>Yurdakul</a:t>
            </a:r>
            <a:r>
              <a:rPr lang="en-US" b="0" i="0" dirty="0">
                <a:solidFill>
                  <a:srgbClr val="222222"/>
                </a:solidFill>
                <a:effectLst/>
                <a:latin typeface="Arial" panose="020B0604020202020204" pitchFamily="34" charset="0"/>
              </a:rPr>
              <a:t>, G. and Arar, T., 2023. Revisiting Maslow’s hierarchy of needs: Is it still universal content?. </a:t>
            </a:r>
            <a:r>
              <a:rPr lang="en-US" b="0" i="1" dirty="0">
                <a:solidFill>
                  <a:srgbClr val="222222"/>
                </a:solidFill>
                <a:effectLst/>
                <a:latin typeface="Arial" panose="020B0604020202020204" pitchFamily="34" charset="0"/>
              </a:rPr>
              <a:t>Journal of human behavior in the social environment</a:t>
            </a:r>
            <a:r>
              <a:rPr lang="en-US" b="0" i="0" dirty="0">
                <a:solidFill>
                  <a:srgbClr val="222222"/>
                </a:solidFill>
                <a:effectLst/>
                <a:latin typeface="Arial" panose="020B0604020202020204" pitchFamily="34" charset="0"/>
              </a:rPr>
              <a:t>, pp.1-28.</a:t>
            </a:r>
          </a:p>
          <a:p>
            <a:endParaRPr lang="en-US" dirty="0">
              <a:solidFill>
                <a:srgbClr val="222222"/>
              </a:solidFill>
              <a:latin typeface="Arial" panose="020B0604020202020204" pitchFamily="34" charset="0"/>
            </a:endParaRPr>
          </a:p>
          <a:p>
            <a:r>
              <a:rPr lang="en-US" b="0" i="0" dirty="0">
                <a:solidFill>
                  <a:srgbClr val="222222"/>
                </a:solidFill>
                <a:effectLst/>
                <a:latin typeface="Arial" panose="020B0604020202020204" pitchFamily="34" charset="0"/>
              </a:rPr>
              <a:t>Nehra, N.S., 2023. Can employee engagement be attained through psychological detachment and job crafting: the mediating role of spirituality and intrinsic motivation. </a:t>
            </a:r>
            <a:r>
              <a:rPr lang="en-US" b="0" i="1" dirty="0">
                <a:solidFill>
                  <a:srgbClr val="222222"/>
                </a:solidFill>
                <a:effectLst/>
                <a:latin typeface="Arial" panose="020B0604020202020204" pitchFamily="34" charset="0"/>
              </a:rPr>
              <a:t>Journal of Organizational Effectiveness: People and Performance</a:t>
            </a:r>
            <a:r>
              <a:rPr lang="en-US" b="0" i="0" dirty="0">
                <a:solidFill>
                  <a:srgbClr val="222222"/>
                </a:solidFill>
                <a:effectLst/>
                <a:latin typeface="Arial" panose="020B0604020202020204" pitchFamily="34" charset="0"/>
              </a:rPr>
              <a:t>, (ahead-of-print).</a:t>
            </a:r>
          </a:p>
          <a:p>
            <a:r>
              <a:rPr lang="en-US" b="0" i="0" dirty="0" err="1">
                <a:solidFill>
                  <a:srgbClr val="222222"/>
                </a:solidFill>
                <a:effectLst/>
                <a:latin typeface="Arial" panose="020B0604020202020204" pitchFamily="34" charset="0"/>
              </a:rPr>
              <a:t>Paais</a:t>
            </a:r>
            <a:r>
              <a:rPr lang="en-US" b="0" i="0" dirty="0">
                <a:solidFill>
                  <a:srgbClr val="222222"/>
                </a:solidFill>
                <a:effectLst/>
                <a:latin typeface="Arial" panose="020B0604020202020204" pitchFamily="34" charset="0"/>
              </a:rPr>
              <a:t>, M. and </a:t>
            </a:r>
            <a:r>
              <a:rPr lang="en-US" b="0" i="0" dirty="0" err="1">
                <a:solidFill>
                  <a:srgbClr val="222222"/>
                </a:solidFill>
                <a:effectLst/>
                <a:latin typeface="Arial" panose="020B0604020202020204" pitchFamily="34" charset="0"/>
              </a:rPr>
              <a:t>Pattiruhu</a:t>
            </a:r>
            <a:r>
              <a:rPr lang="en-US" b="0" i="0" dirty="0">
                <a:solidFill>
                  <a:srgbClr val="222222"/>
                </a:solidFill>
                <a:effectLst/>
                <a:latin typeface="Arial" panose="020B0604020202020204" pitchFamily="34" charset="0"/>
              </a:rPr>
              <a:t>, J.R., 2020. Effect of motivation, leadership, and organizational culture on satisfaction and employee performance. </a:t>
            </a:r>
            <a:r>
              <a:rPr lang="en-US" b="0" i="1" dirty="0">
                <a:solidFill>
                  <a:srgbClr val="222222"/>
                </a:solidFill>
                <a:effectLst/>
                <a:latin typeface="Arial" panose="020B0604020202020204" pitchFamily="34" charset="0"/>
              </a:rPr>
              <a:t>The Journal of Asian Finance, Economics and Business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7</a:t>
            </a:r>
            <a:r>
              <a:rPr lang="en-US" b="0" i="0" dirty="0">
                <a:solidFill>
                  <a:srgbClr val="222222"/>
                </a:solidFill>
                <a:effectLst/>
                <a:latin typeface="Arial" panose="020B0604020202020204" pitchFamily="34" charset="0"/>
              </a:rPr>
              <a:t>(8), pp.577-588.</a:t>
            </a:r>
            <a:endParaRPr lang="en-US" dirty="0"/>
          </a:p>
          <a:p>
            <a:endParaRPr lang="en-US" dirty="0"/>
          </a:p>
        </p:txBody>
      </p:sp>
      <p:sp>
        <p:nvSpPr>
          <p:cNvPr id="4" name="Slide Number Placeholder 3"/>
          <p:cNvSpPr>
            <a:spLocks noGrp="1"/>
          </p:cNvSpPr>
          <p:nvPr>
            <p:ph type="sldNum" sz="quarter" idx="5"/>
          </p:nvPr>
        </p:nvSpPr>
        <p:spPr/>
        <p:txBody>
          <a:bodyPr/>
          <a:lstStyle/>
          <a:p>
            <a:fld id="{228B34ED-4CDD-41C9-90F7-D768D5559A6F}" type="slidenum">
              <a:rPr lang="en-US" smtClean="0"/>
              <a:t>12</a:t>
            </a:fld>
            <a:endParaRPr lang="en-US" dirty="0"/>
          </a:p>
        </p:txBody>
      </p:sp>
    </p:spTree>
    <p:extLst>
      <p:ext uri="{BB962C8B-B14F-4D97-AF65-F5344CB8AC3E}">
        <p14:creationId xmlns:p14="http://schemas.microsoft.com/office/powerpoint/2010/main" val="3240921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a:lstStyle>
            <a:lvl1pPr marL="0" indent="0" algn="ctr">
              <a:buNone/>
              <a:defRPr/>
            </a:lvl1pPr>
          </a:lstStyle>
          <a:p>
            <a:r>
              <a:rPr lang="en-US" dirty="0"/>
              <a:t>Click icon to add picture</a:t>
            </a:r>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p:nvPr>
        </p:nvSpPr>
        <p:spPr>
          <a:xfrm>
            <a:off x="3512343" y="5922140"/>
            <a:ext cx="5167313" cy="518795"/>
          </a:xfrm>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 Master text styles</a:t>
            </a:r>
          </a:p>
        </p:txBody>
      </p:sp>
      <p:sp>
        <p:nvSpPr>
          <p:cNvPr id="7" name="Text Placeholder 6">
            <a:extLst>
              <a:ext uri="{FF2B5EF4-FFF2-40B4-BE49-F238E27FC236}">
                <a16:creationId xmlns:a16="http://schemas.microsoft.com/office/drawing/2014/main" id="{758235C5-25B1-4243-9762-4AAD3C08E8BE}"/>
              </a:ext>
            </a:extLst>
          </p:cNvPr>
          <p:cNvSpPr>
            <a:spLocks noGrp="1"/>
          </p:cNvSpPr>
          <p:nvPr>
            <p:ph type="body" idx="1" hasCustomPrompt="1"/>
          </p:nvPr>
        </p:nvSpPr>
        <p:spPr>
          <a:xfrm>
            <a:off x="4038600" y="3608511"/>
            <a:ext cx="4114800"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a:noAutofit/>
          </a:bodyPr>
          <a:lstStyle>
            <a:lvl1pPr marL="0" indent="0" algn="ctr">
              <a:buNone/>
              <a:defRPr sz="1800" cap="all" baseline="0"/>
            </a:lvl1pPr>
          </a:lstStyle>
          <a:p>
            <a:r>
              <a:rPr lang="en-US" spc="300" dirty="0"/>
              <a:t>ANNUAL REVIEW</a:t>
            </a:r>
          </a:p>
        </p:txBody>
      </p:sp>
      <p:sp>
        <p:nvSpPr>
          <p:cNvPr id="2" name="Title 1">
            <a:extLst>
              <a:ext uri="{FF2B5EF4-FFF2-40B4-BE49-F238E27FC236}">
                <a16:creationId xmlns:a16="http://schemas.microsoft.com/office/drawing/2014/main" id="{298B2C6E-DB6F-4476-8E95-9F6EC79392FD}"/>
              </a:ext>
            </a:extLst>
          </p:cNvPr>
          <p:cNvSpPr>
            <a:spLocks noGrp="1"/>
          </p:cNvSpPr>
          <p:nvPr>
            <p:ph type="title" hasCustomPrompt="1"/>
          </p:nvPr>
        </p:nvSpPr>
        <p:spPr>
          <a:xfrm>
            <a:off x="350836" y="2445633"/>
            <a:ext cx="11490325" cy="823913"/>
          </a:xfrm>
        </p:spPr>
        <p:txBody>
          <a:bodyPr>
            <a:noAutofit/>
          </a:bodyPr>
          <a:lstStyle>
            <a:lvl1pPr>
              <a:lnSpc>
                <a:spcPct val="150000"/>
              </a:lnSpc>
              <a:spcBef>
                <a:spcPts val="1000"/>
              </a:spcBef>
              <a:defRPr sz="4000" cap="all" spc="300" baseline="0"/>
            </a:lvl1pPr>
          </a:lstStyle>
          <a:p>
            <a:r>
              <a:rPr lang="en-US" dirty="0"/>
              <a:t>Click to edit Master TEXT styles</a:t>
            </a:r>
          </a:p>
        </p:txBody>
      </p:sp>
    </p:spTree>
    <p:extLst>
      <p:ext uri="{BB962C8B-B14F-4D97-AF65-F5344CB8AC3E}">
        <p14:creationId xmlns:p14="http://schemas.microsoft.com/office/powerpoint/2010/main" val="31823031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58000"/>
          </a:xfrm>
          <a:prstGeom prst="parallelogram">
            <a:avLst/>
          </a:prstGeom>
          <a:effectLst/>
        </p:spPr>
        <p:txBody>
          <a:bodyPr anchor="ctr"/>
          <a:lstStyle>
            <a:lvl1pPr marL="0" indent="0" algn="ctr">
              <a:buNone/>
              <a:defRPr/>
            </a:lvl1pPr>
          </a:lstStyle>
          <a:p>
            <a:r>
              <a:rPr lang="en-US" dirty="0"/>
              <a:t>Click icon to add picture</a:t>
            </a:r>
          </a:p>
        </p:txBody>
      </p:sp>
      <p:sp>
        <p:nvSpPr>
          <p:cNvPr id="2" name="Title 1">
            <a:extLst>
              <a:ext uri="{FF2B5EF4-FFF2-40B4-BE49-F238E27FC236}">
                <a16:creationId xmlns:a16="http://schemas.microsoft.com/office/drawing/2014/main" id="{7C83D428-B974-43F4-9246-0A2EECA11A5B}"/>
              </a:ext>
            </a:extLst>
          </p:cNvPr>
          <p:cNvSpPr>
            <a:spLocks noGrp="1"/>
          </p:cNvSpPr>
          <p:nvPr>
            <p:ph type="title" hasCustomPrompt="1"/>
          </p:nvPr>
        </p:nvSpPr>
        <p:spPr>
          <a:xfrm>
            <a:off x="7068819" y="642927"/>
            <a:ext cx="4846320" cy="1435947"/>
          </a:xfrm>
        </p:spPr>
        <p:txBody>
          <a:bodyPr anchor="t">
            <a:noAutofit/>
          </a:bodyPr>
          <a:lstStyle>
            <a:lvl1pPr algn="l">
              <a:lnSpc>
                <a:spcPct val="150000"/>
              </a:lnSpc>
              <a:spcBef>
                <a:spcPts val="1000"/>
              </a:spcBef>
              <a:defRPr sz="5400" baseline="0"/>
            </a:lvl1pPr>
          </a:lstStyle>
          <a:p>
            <a:r>
              <a:rPr lang="en-US" dirty="0"/>
              <a:t>Title</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a:lstStyle/>
          <a:p>
            <a:fld id="{8C2E478F-E849-4A8C-AF1F-CBCC78A7CBFA}" type="slidenum">
              <a:rPr lang="en-US" smtClean="0"/>
              <a:t>‹#›</a:t>
            </a:fld>
            <a:endParaRPr lang="en-US" dirty="0"/>
          </a:p>
        </p:txBody>
      </p:sp>
      <p:sp>
        <p:nvSpPr>
          <p:cNvPr id="13" name="Text Placeholder 12">
            <a:extLst>
              <a:ext uri="{FF2B5EF4-FFF2-40B4-BE49-F238E27FC236}">
                <a16:creationId xmlns:a16="http://schemas.microsoft.com/office/drawing/2014/main" id="{9D00A38D-CFE8-4333-B9D2-D3E7EACA4F0E}"/>
              </a:ext>
            </a:extLst>
          </p:cNvPr>
          <p:cNvSpPr>
            <a:spLocks noGrp="1"/>
          </p:cNvSpPr>
          <p:nvPr>
            <p:ph type="body" sz="quarter" idx="15" hasCustomPrompt="1"/>
          </p:nvPr>
        </p:nvSpPr>
        <p:spPr>
          <a:xfrm>
            <a:off x="7068820" y="2078875"/>
            <a:ext cx="4114800" cy="3798888"/>
          </a:xfrm>
        </p:spPr>
        <p:txBody>
          <a:bodyPr>
            <a:noAutofit/>
          </a:bodyPr>
          <a:lstStyle>
            <a:lvl1pPr marL="0" indent="0">
              <a:buNone/>
              <a:defRPr sz="1800" spc="300"/>
            </a:lvl1pPr>
          </a:lstStyle>
          <a:p>
            <a:pPr lvl="0"/>
            <a:r>
              <a:rPr lang="en-US" dirty="0"/>
              <a:t>CLICK TO EDIT MASTER TEXT STYLES</a:t>
            </a:r>
          </a:p>
        </p:txBody>
      </p:sp>
      <p:sp>
        <p:nvSpPr>
          <p:cNvPr id="3" name="Rectangle 2">
            <a:extLst>
              <a:ext uri="{FF2B5EF4-FFF2-40B4-BE49-F238E27FC236}">
                <a16:creationId xmlns:a16="http://schemas.microsoft.com/office/drawing/2014/main" id="{1AA8588E-221D-4931-A290-C5C4184435AD}"/>
              </a:ext>
              <a:ext uri="{C183D7F6-B498-43B3-948B-1728B52AA6E4}">
                <adec:decorative xmlns:adec="http://schemas.microsoft.com/office/drawing/2017/decorative" val="1"/>
              </a:ext>
            </a:extLst>
          </p:cNvPr>
          <p:cNvSpPr/>
          <p:nvPr userDrawn="1"/>
        </p:nvSpPr>
        <p:spPr>
          <a:xfrm>
            <a:off x="7068820"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29115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0" name="Text Placeholder 19">
            <a:extLst>
              <a:ext uri="{FF2B5EF4-FFF2-40B4-BE49-F238E27FC236}">
                <a16:creationId xmlns:a16="http://schemas.microsoft.com/office/drawing/2014/main" id="{E5539E44-E270-49B4-8B0A-07870325AA91}"/>
              </a:ext>
            </a:extLst>
          </p:cNvPr>
          <p:cNvSpPr>
            <a:spLocks noGrp="1"/>
          </p:cNvSpPr>
          <p:nvPr>
            <p:ph type="body" sz="quarter" idx="16" hasCustomPrompt="1"/>
          </p:nvPr>
        </p:nvSpPr>
        <p:spPr>
          <a:xfrm>
            <a:off x="6225539" y="1546138"/>
            <a:ext cx="4023360" cy="464871"/>
          </a:xfrm>
          <a:gradFill flip="none" rotWithShape="1">
            <a:gsLst>
              <a:gs pos="0">
                <a:schemeClr val="accent5"/>
              </a:gs>
              <a:gs pos="100000">
                <a:schemeClr val="accent2">
                  <a:lumMod val="97000"/>
                  <a:lumOff val="3000"/>
                </a:schemeClr>
              </a:gs>
              <a:gs pos="50000">
                <a:schemeClr val="accent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gn="ctr">
              <a:lnSpc>
                <a:spcPct val="100000"/>
              </a:lnSpc>
              <a:spcBef>
                <a:spcPts val="0"/>
              </a:spcBef>
              <a:buNone/>
              <a:defRPr lang="en-US" sz="1400" spc="300" baseline="0" dirty="0">
                <a:solidFill>
                  <a:schemeClr val="lt1"/>
                </a:solidFill>
              </a:defRPr>
            </a:lvl1pPr>
          </a:lstStyle>
          <a:p>
            <a:pPr marL="0" lvl="0" algn="ctr"/>
            <a:r>
              <a:rPr lang="en-US" dirty="0"/>
              <a:t>CLICK TO EDIT MASTER TEXT STYLES</a:t>
            </a:r>
          </a:p>
        </p:txBody>
      </p:sp>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46932"/>
          </a:xfrm>
          <a:effectLst/>
        </p:spPr>
        <p:txBody>
          <a:bodyPr anchor="ctr"/>
          <a:lstStyle>
            <a:lvl1pPr marL="0" indent="0" algn="ctr">
              <a:buNone/>
              <a:defRPr/>
            </a:lvl1pPr>
          </a:lstStyle>
          <a:p>
            <a:r>
              <a:rPr lang="en-US" dirty="0"/>
              <a:t>Click icon to add picture</a:t>
            </a:r>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2E478F-E849-4A8C-AF1F-CBCC78A7CBFA}" type="slidenum">
              <a:rPr lang="en-US" smtClean="0"/>
              <a:t>‹#›</a:t>
            </a:fld>
            <a:endParaRPr lang="en-US" dirty="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2799617"/>
            <a:ext cx="4646246" cy="2218585"/>
          </a:xfrm>
        </p:spPr>
        <p:txBody>
          <a:bodyPr>
            <a:noAutofit/>
          </a:bodyPr>
          <a:lstStyle>
            <a:lvl1pPr>
              <a:defRPr/>
            </a:lvl1pPr>
          </a:lstStyle>
          <a:p>
            <a:pPr marL="0" indent="0">
              <a:lnSpc>
                <a:spcPct val="100000"/>
              </a:lnSpc>
              <a:buNone/>
            </a:pPr>
            <a:r>
              <a:rPr lang="en-US" sz="1600" dirty="0">
                <a:cs typeface="Biome Light" panose="020B0303030204020804" pitchFamily="34" charset="0"/>
              </a:rPr>
              <a:t>Click to edit master text style.</a:t>
            </a:r>
          </a:p>
          <a:p>
            <a:pPr marL="0" indent="0">
              <a:buNone/>
            </a:pPr>
            <a:endParaRPr lang="en-US" dirty="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C2E478F-E849-4A8C-AF1F-CBCC78A7CBFA}" type="slidenum">
              <a:rPr lang="en-US" smtClean="0"/>
              <a:pPr/>
              <a:t>‹#›</a:t>
            </a:fld>
            <a:endParaRPr lang="en-US" dirty="0"/>
          </a:p>
        </p:txBody>
      </p:sp>
      <p:sp>
        <p:nvSpPr>
          <p:cNvPr id="2" name="Title 1">
            <a:extLst>
              <a:ext uri="{FF2B5EF4-FFF2-40B4-BE49-F238E27FC236}">
                <a16:creationId xmlns:a16="http://schemas.microsoft.com/office/drawing/2014/main" id="{3CB0E4A3-5566-43FE-A59F-2C4F4FE7F32A}"/>
              </a:ext>
            </a:extLst>
          </p:cNvPr>
          <p:cNvSpPr>
            <a:spLocks noGrp="1"/>
          </p:cNvSpPr>
          <p:nvPr>
            <p:ph type="title"/>
          </p:nvPr>
        </p:nvSpPr>
        <p:spPr>
          <a:xfrm>
            <a:off x="6095999" y="612037"/>
            <a:ext cx="5897218" cy="884238"/>
          </a:xfrm>
        </p:spPr>
        <p:txBody>
          <a:bodyPr lIns="91440" rIns="91440" anchor="t">
            <a:noAutofit/>
          </a:bodyPr>
          <a:lstStyle>
            <a:lvl1pPr algn="l">
              <a:lnSpc>
                <a:spcPct val="150000"/>
              </a:lnSpc>
              <a:spcBef>
                <a:spcPts val="1000"/>
              </a:spcBef>
              <a:defRPr sz="320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1247832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12AA41C-A030-4521-8130-6A8E4543F277}"/>
              </a:ext>
            </a:extLst>
          </p:cNvPr>
          <p:cNvSpPr>
            <a:spLocks noGrp="1"/>
          </p:cNvSpPr>
          <p:nvPr>
            <p:ph type="pic" sz="quarter" idx="13"/>
          </p:nvPr>
        </p:nvSpPr>
        <p:spPr>
          <a:xfrm>
            <a:off x="0" y="0"/>
            <a:ext cx="6096000" cy="686792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4242487 w 6096000"/>
              <a:gd name="connsiteY2" fmla="*/ 6833286 h 6858000"/>
              <a:gd name="connsiteX3" fmla="*/ 0 w 6096000"/>
              <a:gd name="connsiteY3" fmla="*/ 6858000 h 6858000"/>
              <a:gd name="connsiteX4" fmla="*/ 0 w 6096000"/>
              <a:gd name="connsiteY4" fmla="*/ 0 h 6858000"/>
              <a:gd name="connsiteX0" fmla="*/ 0 w 6096000"/>
              <a:gd name="connsiteY0" fmla="*/ 0 h 6867922"/>
              <a:gd name="connsiteX1" fmla="*/ 6096000 w 6096000"/>
              <a:gd name="connsiteY1" fmla="*/ 0 h 6867922"/>
              <a:gd name="connsiteX2" fmla="*/ 4228633 w 6096000"/>
              <a:gd name="connsiteY2" fmla="*/ 6867922 h 6867922"/>
              <a:gd name="connsiteX3" fmla="*/ 0 w 6096000"/>
              <a:gd name="connsiteY3" fmla="*/ 6858000 h 6867922"/>
              <a:gd name="connsiteX4" fmla="*/ 0 w 6096000"/>
              <a:gd name="connsiteY4" fmla="*/ 0 h 6867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867922">
                <a:moveTo>
                  <a:pt x="0" y="0"/>
                </a:moveTo>
                <a:lnTo>
                  <a:pt x="6096000" y="0"/>
                </a:lnTo>
                <a:lnTo>
                  <a:pt x="4228633" y="6867922"/>
                </a:lnTo>
                <a:lnTo>
                  <a:pt x="0" y="6858000"/>
                </a:lnTo>
                <a:lnTo>
                  <a:pt x="0" y="0"/>
                </a:lnTo>
                <a:close/>
              </a:path>
            </a:pathLst>
          </a:custGeom>
          <a:effectLst/>
        </p:spPr>
        <p:txBody>
          <a:bodyPr anchor="ctr"/>
          <a:lstStyle>
            <a:lvl1pPr marL="0" indent="0" algn="ctr">
              <a:buNone/>
              <a:defRPr/>
            </a:lvl1pPr>
          </a:lstStyle>
          <a:p>
            <a:r>
              <a:rPr lang="en-US" dirty="0"/>
              <a:t>Click icon to add picture</a:t>
            </a:r>
          </a:p>
        </p:txBody>
      </p:sp>
      <p:sp>
        <p:nvSpPr>
          <p:cNvPr id="8" name="Title 1">
            <a:extLst>
              <a:ext uri="{FF2B5EF4-FFF2-40B4-BE49-F238E27FC236}">
                <a16:creationId xmlns:a16="http://schemas.microsoft.com/office/drawing/2014/main" id="{AABA725B-4BCB-1D48-9C5D-46706B18719E}"/>
              </a:ext>
            </a:extLst>
          </p:cNvPr>
          <p:cNvSpPr>
            <a:spLocks noGrp="1"/>
          </p:cNvSpPr>
          <p:nvPr>
            <p:ph type="title" hasCustomPrompt="1"/>
          </p:nvPr>
        </p:nvSpPr>
        <p:spPr>
          <a:xfrm>
            <a:off x="6096000" y="2262871"/>
            <a:ext cx="5251450" cy="1661297"/>
          </a:xfrm>
        </p:spPr>
        <p:txBody>
          <a:bodyPr anchor="b"/>
          <a:lstStyle>
            <a:lvl1pPr algn="l">
              <a:defRPr sz="6000" spc="300"/>
            </a:lvl1pPr>
          </a:lstStyle>
          <a:p>
            <a:r>
              <a:rPr lang="en-US" dirty="0"/>
              <a:t>CLICK TO EDIT MASTER TITLE</a:t>
            </a:r>
          </a:p>
        </p:txBody>
      </p:sp>
      <p:sp>
        <p:nvSpPr>
          <p:cNvPr id="3" name="Text Placeholder 2">
            <a:extLst>
              <a:ext uri="{FF2B5EF4-FFF2-40B4-BE49-F238E27FC236}">
                <a16:creationId xmlns:a16="http://schemas.microsoft.com/office/drawing/2014/main" id="{893C356F-E483-4AFD-856C-13BB8E8A5605}"/>
              </a:ext>
            </a:extLst>
          </p:cNvPr>
          <p:cNvSpPr>
            <a:spLocks noGrp="1"/>
          </p:cNvSpPr>
          <p:nvPr>
            <p:ph type="body" idx="1" hasCustomPrompt="1"/>
          </p:nvPr>
        </p:nvSpPr>
        <p:spPr>
          <a:xfrm>
            <a:off x="6096000" y="4378134"/>
            <a:ext cx="5251450" cy="36512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anchor="ctr">
            <a:noAutofit/>
          </a:bodyPr>
          <a:lstStyle>
            <a:lvl1pPr marL="0" indent="0" algn="ctr">
              <a:lnSpc>
                <a:spcPct val="100000"/>
              </a:lnSpc>
              <a:buNone/>
              <a:defRPr sz="1400" cap="all" spc="60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5" name="Footer Placeholder 4">
            <a:extLst>
              <a:ext uri="{FF2B5EF4-FFF2-40B4-BE49-F238E27FC236}">
                <a16:creationId xmlns:a16="http://schemas.microsoft.com/office/drawing/2014/main" id="{BC79732E-D749-40DD-8365-05028518765D}"/>
              </a:ext>
            </a:extLst>
          </p:cNvPr>
          <p:cNvSpPr>
            <a:spLocks noGrp="1"/>
          </p:cNvSpPr>
          <p:nvPr>
            <p:ph type="ftr" sz="quarter" idx="11"/>
          </p:nvPr>
        </p:nvSpPr>
        <p:spPr/>
        <p:txBody>
          <a:bodyPr/>
          <a:lstStyle/>
          <a:p>
            <a:r>
              <a:rPr lang="en-US" dirty="0"/>
              <a:t>Add a footer</a:t>
            </a:r>
          </a:p>
        </p:txBody>
      </p:sp>
      <p:sp>
        <p:nvSpPr>
          <p:cNvPr id="6" name="Slide Number Placeholder 5">
            <a:extLst>
              <a:ext uri="{FF2B5EF4-FFF2-40B4-BE49-F238E27FC236}">
                <a16:creationId xmlns:a16="http://schemas.microsoft.com/office/drawing/2014/main" id="{88F55E23-C4CC-4E9B-80F4-C4BEA6E2DD84}"/>
              </a:ext>
            </a:extLst>
          </p:cNvPr>
          <p:cNvSpPr>
            <a:spLocks noGrp="1"/>
          </p:cNvSpPr>
          <p:nvPr>
            <p:ph type="sldNum" sz="quarter" idx="12"/>
          </p:nvPr>
        </p:nvSpPr>
        <p:spPr/>
        <p:txBody>
          <a:bodyPr/>
          <a:lstStyle/>
          <a:p>
            <a:fld id="{8C2E478F-E849-4A8C-AF1F-CBCC78A7CBFA}" type="slidenum">
              <a:rPr lang="en-US" smtClean="0"/>
              <a:t>‹#›</a:t>
            </a:fld>
            <a:endParaRPr lang="en-US" dirty="0"/>
          </a:p>
        </p:txBody>
      </p:sp>
    </p:spTree>
    <p:extLst>
      <p:ext uri="{BB962C8B-B14F-4D97-AF65-F5344CB8AC3E}">
        <p14:creationId xmlns:p14="http://schemas.microsoft.com/office/powerpoint/2010/main" val="5289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074E6-E39E-4D19-B91F-8E84F37CBF3C}"/>
              </a:ext>
            </a:extLst>
          </p:cNvPr>
          <p:cNvSpPr>
            <a:spLocks noGrp="1"/>
          </p:cNvSpPr>
          <p:nvPr>
            <p:ph type="title" hasCustomPrompt="1"/>
          </p:nvPr>
        </p:nvSpPr>
        <p:spPr>
          <a:xfrm>
            <a:off x="7792279" y="365125"/>
            <a:ext cx="4018722" cy="573989"/>
          </a:xfrm>
        </p:spPr>
        <p:txBody>
          <a:bodyPr lIns="0" rIns="0">
            <a:noAutofit/>
          </a:bodyPr>
          <a:lstStyle>
            <a:lvl1pPr algn="l">
              <a:defRPr sz="3200" spc="300"/>
            </a:lvl1pPr>
          </a:lstStyle>
          <a:p>
            <a:r>
              <a:rPr lang="en-US" dirty="0"/>
              <a:t>SLIDE TITLE HERE</a:t>
            </a:r>
          </a:p>
        </p:txBody>
      </p:sp>
      <p:sp>
        <p:nvSpPr>
          <p:cNvPr id="3" name="Content Placeholder 2">
            <a:extLst>
              <a:ext uri="{FF2B5EF4-FFF2-40B4-BE49-F238E27FC236}">
                <a16:creationId xmlns:a16="http://schemas.microsoft.com/office/drawing/2014/main" id="{607D1B16-7058-45AD-9B19-E19CAF96683B}"/>
              </a:ext>
            </a:extLst>
          </p:cNvPr>
          <p:cNvSpPr>
            <a:spLocks noGrp="1"/>
          </p:cNvSpPr>
          <p:nvPr>
            <p:ph idx="1"/>
          </p:nvPr>
        </p:nvSpPr>
        <p:spPr>
          <a:xfrm>
            <a:off x="7792279" y="1263841"/>
            <a:ext cx="4018722" cy="4636392"/>
          </a:xfrm>
        </p:spPr>
        <p:txBody>
          <a:bodyPr lIns="0" rIns="0">
            <a:noAutofit/>
          </a:bodyPr>
          <a:lstStyle>
            <a:lvl1pPr>
              <a:lnSpc>
                <a:spcPct val="150000"/>
              </a:lnSpc>
              <a:spcBef>
                <a:spcPts val="500"/>
              </a:spcBef>
              <a:defRPr sz="1600"/>
            </a:lvl1pPr>
            <a:lvl2pPr>
              <a:lnSpc>
                <a:spcPct val="150000"/>
              </a:lnSpc>
              <a:spcBef>
                <a:spcPts val="500"/>
              </a:spcBef>
              <a:defRPr sz="1400"/>
            </a:lvl2pPr>
            <a:lvl3pPr>
              <a:lnSpc>
                <a:spcPct val="150000"/>
              </a:lnSpc>
              <a:spcBef>
                <a:spcPts val="500"/>
              </a:spcBef>
              <a:defRPr sz="1400"/>
            </a:lvl3pPr>
            <a:lvl4pPr>
              <a:lnSpc>
                <a:spcPct val="150000"/>
              </a:lnSpc>
              <a:spcBef>
                <a:spcPts val="500"/>
              </a:spcBef>
              <a:defRPr sz="1200"/>
            </a:lvl4pPr>
            <a:lvl5pPr>
              <a:lnSpc>
                <a:spcPct val="150000"/>
              </a:lnSpc>
              <a:spcBef>
                <a:spcPts val="500"/>
              </a:spcBef>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9" name="Slide Number Placeholder 5">
            <a:extLst>
              <a:ext uri="{FF2B5EF4-FFF2-40B4-BE49-F238E27FC236}">
                <a16:creationId xmlns:a16="http://schemas.microsoft.com/office/drawing/2014/main" id="{3DEB48E0-328C-45EE-A8BD-90E6AB26108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noAutofit/>
          </a:bodyPr>
          <a:lstStyle>
            <a:lvl1pPr algn="r">
              <a:defRPr sz="1200">
                <a:solidFill>
                  <a:schemeClr val="tx1">
                    <a:tint val="75000"/>
                  </a:schemeClr>
                </a:solidFill>
              </a:defRPr>
            </a:lvl1pPr>
          </a:lstStyle>
          <a:p>
            <a:fld id="{8C2E478F-E849-4A8C-AF1F-CBCC78A7CBFA}" type="slidenum">
              <a:rPr lang="en-US" smtClean="0"/>
              <a:t>‹#›</a:t>
            </a:fld>
            <a:endParaRPr lang="en-US" dirty="0"/>
          </a:p>
        </p:txBody>
      </p:sp>
      <p:sp>
        <p:nvSpPr>
          <p:cNvPr id="5" name="Picture Placeholder 4">
            <a:extLst>
              <a:ext uri="{FF2B5EF4-FFF2-40B4-BE49-F238E27FC236}">
                <a16:creationId xmlns:a16="http://schemas.microsoft.com/office/drawing/2014/main" id="{D7CA175D-816E-4F70-96CC-8A1FD0EB16CE}"/>
              </a:ext>
            </a:extLst>
          </p:cNvPr>
          <p:cNvSpPr>
            <a:spLocks noGrp="1"/>
          </p:cNvSpPr>
          <p:nvPr>
            <p:ph type="pic" sz="quarter" idx="14"/>
          </p:nvPr>
        </p:nvSpPr>
        <p:spPr>
          <a:xfrm>
            <a:off x="736600" y="365125"/>
            <a:ext cx="2997200" cy="1781979"/>
          </a:xfrm>
        </p:spPr>
        <p:txBody>
          <a:bodyPr>
            <a:noAutofit/>
          </a:bodyPr>
          <a:lstStyle/>
          <a:p>
            <a:r>
              <a:rPr lang="en-US" dirty="0"/>
              <a:t>Click icon to add picture</a:t>
            </a:r>
          </a:p>
        </p:txBody>
      </p:sp>
      <p:sp>
        <p:nvSpPr>
          <p:cNvPr id="9" name="Picture Placeholder 4">
            <a:extLst>
              <a:ext uri="{FF2B5EF4-FFF2-40B4-BE49-F238E27FC236}">
                <a16:creationId xmlns:a16="http://schemas.microsoft.com/office/drawing/2014/main" id="{323519C8-24DE-471D-85A9-7A8AFACEC456}"/>
              </a:ext>
            </a:extLst>
          </p:cNvPr>
          <p:cNvSpPr>
            <a:spLocks noGrp="1"/>
          </p:cNvSpPr>
          <p:nvPr>
            <p:ph type="pic" sz="quarter" idx="15"/>
          </p:nvPr>
        </p:nvSpPr>
        <p:spPr>
          <a:xfrm>
            <a:off x="4051300" y="365125"/>
            <a:ext cx="2997200" cy="1781979"/>
          </a:xfrm>
        </p:spPr>
        <p:txBody>
          <a:bodyPr>
            <a:noAutofit/>
          </a:bodyPr>
          <a:lstStyle/>
          <a:p>
            <a:r>
              <a:rPr lang="en-US" dirty="0"/>
              <a:t>Click icon to add picture</a:t>
            </a:r>
          </a:p>
        </p:txBody>
      </p:sp>
      <p:sp>
        <p:nvSpPr>
          <p:cNvPr id="10" name="Picture Placeholder 4">
            <a:extLst>
              <a:ext uri="{FF2B5EF4-FFF2-40B4-BE49-F238E27FC236}">
                <a16:creationId xmlns:a16="http://schemas.microsoft.com/office/drawing/2014/main" id="{547F0F1E-7AF5-4B76-928C-7B28010C4F93}"/>
              </a:ext>
            </a:extLst>
          </p:cNvPr>
          <p:cNvSpPr>
            <a:spLocks noGrp="1"/>
          </p:cNvSpPr>
          <p:nvPr>
            <p:ph type="pic" sz="quarter" idx="16"/>
          </p:nvPr>
        </p:nvSpPr>
        <p:spPr>
          <a:xfrm>
            <a:off x="736600" y="2422525"/>
            <a:ext cx="2997200" cy="1781979"/>
          </a:xfrm>
        </p:spPr>
        <p:txBody>
          <a:bodyPr>
            <a:noAutofit/>
          </a:bodyPr>
          <a:lstStyle/>
          <a:p>
            <a:r>
              <a:rPr lang="en-US" dirty="0"/>
              <a:t>Click icon to add picture</a:t>
            </a:r>
          </a:p>
        </p:txBody>
      </p:sp>
      <p:sp>
        <p:nvSpPr>
          <p:cNvPr id="11" name="Picture Placeholder 4">
            <a:extLst>
              <a:ext uri="{FF2B5EF4-FFF2-40B4-BE49-F238E27FC236}">
                <a16:creationId xmlns:a16="http://schemas.microsoft.com/office/drawing/2014/main" id="{063D0E8E-9491-4AF0-918D-A0B782C5FD68}"/>
              </a:ext>
            </a:extLst>
          </p:cNvPr>
          <p:cNvSpPr>
            <a:spLocks noGrp="1"/>
          </p:cNvSpPr>
          <p:nvPr>
            <p:ph type="pic" sz="quarter" idx="17"/>
          </p:nvPr>
        </p:nvSpPr>
        <p:spPr>
          <a:xfrm>
            <a:off x="4051300" y="2422525"/>
            <a:ext cx="2997200" cy="1781979"/>
          </a:xfrm>
        </p:spPr>
        <p:txBody>
          <a:bodyPr>
            <a:noAutofit/>
          </a:bodyPr>
          <a:lstStyle/>
          <a:p>
            <a:r>
              <a:rPr lang="en-US" dirty="0"/>
              <a:t>Click icon to add picture</a:t>
            </a:r>
          </a:p>
        </p:txBody>
      </p:sp>
      <p:sp>
        <p:nvSpPr>
          <p:cNvPr id="12" name="Picture Placeholder 4">
            <a:extLst>
              <a:ext uri="{FF2B5EF4-FFF2-40B4-BE49-F238E27FC236}">
                <a16:creationId xmlns:a16="http://schemas.microsoft.com/office/drawing/2014/main" id="{042F54CB-9200-4D74-968A-0A3E5871D9E5}"/>
              </a:ext>
            </a:extLst>
          </p:cNvPr>
          <p:cNvSpPr>
            <a:spLocks noGrp="1"/>
          </p:cNvSpPr>
          <p:nvPr>
            <p:ph type="pic" sz="quarter" idx="18"/>
          </p:nvPr>
        </p:nvSpPr>
        <p:spPr>
          <a:xfrm>
            <a:off x="736600" y="4479925"/>
            <a:ext cx="2997200" cy="1781979"/>
          </a:xfrm>
        </p:spPr>
        <p:txBody>
          <a:bodyPr>
            <a:noAutofit/>
          </a:bodyPr>
          <a:lstStyle/>
          <a:p>
            <a:r>
              <a:rPr lang="en-US" dirty="0"/>
              <a:t>Click icon to add picture</a:t>
            </a:r>
          </a:p>
        </p:txBody>
      </p:sp>
      <p:sp>
        <p:nvSpPr>
          <p:cNvPr id="13" name="Picture Placeholder 4">
            <a:extLst>
              <a:ext uri="{FF2B5EF4-FFF2-40B4-BE49-F238E27FC236}">
                <a16:creationId xmlns:a16="http://schemas.microsoft.com/office/drawing/2014/main" id="{1D925119-27E3-496E-86BC-23416F94FB61}"/>
              </a:ext>
            </a:extLst>
          </p:cNvPr>
          <p:cNvSpPr>
            <a:spLocks noGrp="1"/>
          </p:cNvSpPr>
          <p:nvPr>
            <p:ph type="pic" sz="quarter" idx="19"/>
          </p:nvPr>
        </p:nvSpPr>
        <p:spPr>
          <a:xfrm>
            <a:off x="4051300" y="4479925"/>
            <a:ext cx="2997200" cy="1781979"/>
          </a:xfrm>
        </p:spPr>
        <p:txBody>
          <a:bodyPr>
            <a:noAutofit/>
          </a:bodyPr>
          <a:lstStyle/>
          <a:p>
            <a:r>
              <a:rPr lang="en-US" dirty="0"/>
              <a:t>Click icon to add picture</a:t>
            </a:r>
          </a:p>
        </p:txBody>
      </p:sp>
      <p:sp>
        <p:nvSpPr>
          <p:cNvPr id="4" name="Rectangle 3">
            <a:extLst>
              <a:ext uri="{FF2B5EF4-FFF2-40B4-BE49-F238E27FC236}">
                <a16:creationId xmlns:a16="http://schemas.microsoft.com/office/drawing/2014/main" id="{9DF93AF7-D4DC-42B5-8A4F-B5F3ABBB031F}"/>
              </a:ext>
              <a:ext uri="{C183D7F6-B498-43B3-948B-1728B52AA6E4}">
                <adec:decorative xmlns:adec="http://schemas.microsoft.com/office/drawing/2017/decorative" val="1"/>
              </a:ext>
            </a:extLst>
          </p:cNvPr>
          <p:cNvSpPr/>
          <p:nvPr userDrawn="1"/>
        </p:nvSpPr>
        <p:spPr>
          <a:xfrm>
            <a:off x="7781678"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Tree>
    <p:extLst>
      <p:ext uri="{BB962C8B-B14F-4D97-AF65-F5344CB8AC3E}">
        <p14:creationId xmlns:p14="http://schemas.microsoft.com/office/powerpoint/2010/main" val="17539680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45D17-D652-4766-B11C-2E8D8390D957}"/>
              </a:ext>
            </a:extLst>
          </p:cNvPr>
          <p:cNvSpPr>
            <a:spLocks noGrp="1"/>
          </p:cNvSpPr>
          <p:nvPr>
            <p:ph type="title"/>
          </p:nvPr>
        </p:nvSpPr>
        <p:spPr>
          <a:xfrm>
            <a:off x="594519" y="767791"/>
            <a:ext cx="11002962" cy="823913"/>
          </a:xfrm>
        </p:spPr>
        <p:txBody>
          <a:bodyPr>
            <a:noAutofit/>
          </a:bodyPr>
          <a:lstStyle>
            <a:lvl1pPr>
              <a:defRPr sz="4800" spc="300"/>
            </a:lvl1pPr>
          </a:lstStyle>
          <a:p>
            <a:r>
              <a:rPr lang="en-US" dirty="0"/>
              <a:t>Click to edit Master title style</a:t>
            </a:r>
          </a:p>
        </p:txBody>
      </p:sp>
      <p:sp>
        <p:nvSpPr>
          <p:cNvPr id="3" name="Footer Placeholder 2">
            <a:extLst>
              <a:ext uri="{FF2B5EF4-FFF2-40B4-BE49-F238E27FC236}">
                <a16:creationId xmlns:a16="http://schemas.microsoft.com/office/drawing/2014/main" id="{6BC7A58C-70BA-43E5-BD90-83ADB63B0C00}"/>
              </a:ext>
            </a:extLst>
          </p:cNvPr>
          <p:cNvSpPr>
            <a:spLocks noGrp="1"/>
          </p:cNvSpPr>
          <p:nvPr>
            <p:ph type="ftr" sz="quarter" idx="10"/>
          </p:nvPr>
        </p:nvSpPr>
        <p:spPr/>
        <p:txBody>
          <a:bodyPr/>
          <a:lstStyle/>
          <a:p>
            <a:r>
              <a:rPr lang="en-US" dirty="0"/>
              <a:t>Add a footer</a:t>
            </a:r>
          </a:p>
        </p:txBody>
      </p:sp>
      <p:sp>
        <p:nvSpPr>
          <p:cNvPr id="4" name="Slide Number Placeholder 3">
            <a:extLst>
              <a:ext uri="{FF2B5EF4-FFF2-40B4-BE49-F238E27FC236}">
                <a16:creationId xmlns:a16="http://schemas.microsoft.com/office/drawing/2014/main" id="{0F8A60B7-2499-42C6-8A74-ACDAE245746D}"/>
              </a:ext>
            </a:extLst>
          </p:cNvPr>
          <p:cNvSpPr>
            <a:spLocks noGrp="1"/>
          </p:cNvSpPr>
          <p:nvPr>
            <p:ph type="sldNum" sz="quarter" idx="11"/>
          </p:nvPr>
        </p:nvSpPr>
        <p:spPr/>
        <p:txBody>
          <a:bodyPr/>
          <a:lstStyle/>
          <a:p>
            <a:fld id="{8C2E478F-E849-4A8C-AF1F-CBCC78A7CBFA}" type="slidenum">
              <a:rPr lang="en-US" smtClean="0"/>
              <a:t>‹#›</a:t>
            </a:fld>
            <a:endParaRPr lang="en-US" dirty="0"/>
          </a:p>
        </p:txBody>
      </p:sp>
    </p:spTree>
    <p:extLst>
      <p:ext uri="{BB962C8B-B14F-4D97-AF65-F5344CB8AC3E}">
        <p14:creationId xmlns:p14="http://schemas.microsoft.com/office/powerpoint/2010/main" val="3452634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anchor="ctr"/>
          <a:lstStyle>
            <a:lvl1pPr marL="0" indent="0" algn="ctr">
              <a:buNone/>
              <a:defRPr/>
            </a:lvl1pPr>
          </a:lstStyle>
          <a:p>
            <a:r>
              <a:rPr lang="en-US" dirty="0"/>
              <a:t>Click icon to add picture</a:t>
            </a:r>
          </a:p>
        </p:txBody>
      </p:sp>
      <p:sp>
        <p:nvSpPr>
          <p:cNvPr id="2" name="Title 1">
            <a:extLst>
              <a:ext uri="{FF2B5EF4-FFF2-40B4-BE49-F238E27FC236}">
                <a16:creationId xmlns:a16="http://schemas.microsoft.com/office/drawing/2014/main" id="{4C179BAC-E989-4203-B9B4-66280365481B}"/>
              </a:ext>
            </a:extLst>
          </p:cNvPr>
          <p:cNvSpPr>
            <a:spLocks noGrp="1"/>
          </p:cNvSpPr>
          <p:nvPr>
            <p:ph type="title"/>
          </p:nvPr>
        </p:nvSpPr>
        <p:spPr>
          <a:xfrm>
            <a:off x="4038600" y="4607137"/>
            <a:ext cx="4114800" cy="421480"/>
          </a:xfrm>
          <a:gradFill flip="none" rotWithShape="1">
            <a:gsLst>
              <a:gs pos="0">
                <a:schemeClr val="accent5"/>
              </a:gs>
              <a:gs pos="100000">
                <a:schemeClr val="accent2">
                  <a:lumMod val="97000"/>
                  <a:lumOff val="3000"/>
                </a:schemeClr>
              </a:gs>
              <a:gs pos="50000">
                <a:schemeClr val="accent1"/>
              </a:gs>
            </a:gsLst>
            <a:lin ang="10800000" scaled="1"/>
            <a:tileRect/>
          </a:gradFill>
        </p:spPr>
        <p:txBody>
          <a:bodyPr>
            <a:noAutofit/>
          </a:bodyPr>
          <a:lstStyle>
            <a:lvl1pPr>
              <a:defRPr sz="1400" spc="300" baseline="0">
                <a:latin typeface="+mn-lt"/>
              </a:defRPr>
            </a:lvl1pPr>
          </a:lstStyle>
          <a:p>
            <a:r>
              <a:rPr lang="en-US" dirty="0"/>
              <a:t>Click to edit Master title style</a:t>
            </a:r>
          </a:p>
        </p:txBody>
      </p:sp>
      <p:sp>
        <p:nvSpPr>
          <p:cNvPr id="7" name="Text Placeholder 6">
            <a:extLst>
              <a:ext uri="{FF2B5EF4-FFF2-40B4-BE49-F238E27FC236}">
                <a16:creationId xmlns:a16="http://schemas.microsoft.com/office/drawing/2014/main" id="{60CCC81E-A013-4315-AD13-97BA3AA95596}"/>
              </a:ext>
            </a:extLst>
          </p:cNvPr>
          <p:cNvSpPr>
            <a:spLocks noGrp="1"/>
          </p:cNvSpPr>
          <p:nvPr>
            <p:ph type="body" sz="quarter" idx="11" hasCustomPrompt="1"/>
          </p:nvPr>
        </p:nvSpPr>
        <p:spPr>
          <a:xfrm>
            <a:off x="1478756" y="1569719"/>
            <a:ext cx="9234488" cy="2651443"/>
          </a:xfrm>
        </p:spPr>
        <p:txBody>
          <a:bodyPr>
            <a:noAutofit/>
          </a:bodyPr>
          <a:lstStyle>
            <a:lvl1pPr marL="0" indent="0" algn="ctr">
              <a:buNone/>
              <a:defRPr sz="3200"/>
            </a:lvl1pPr>
          </a:lstStyle>
          <a:p>
            <a:pPr lvl="0"/>
            <a:r>
              <a:rPr lang="en-US" dirty="0"/>
              <a:t>CLICK TO EDIT MASTER TEXT STYLES</a:t>
            </a:r>
          </a:p>
        </p:txBody>
      </p:sp>
    </p:spTree>
    <p:extLst>
      <p:ext uri="{BB962C8B-B14F-4D97-AF65-F5344CB8AC3E}">
        <p14:creationId xmlns:p14="http://schemas.microsoft.com/office/powerpoint/2010/main" val="79555376"/>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0EF11611-8537-47CC-87AC-2E25428B72BA}"/>
              </a:ext>
            </a:extLst>
          </p:cNvPr>
          <p:cNvSpPr>
            <a:spLocks noGrp="1"/>
          </p:cNvSpPr>
          <p:nvPr>
            <p:ph type="title"/>
          </p:nvPr>
        </p:nvSpPr>
        <p:spPr>
          <a:xfrm>
            <a:off x="594519" y="1"/>
            <a:ext cx="11002962" cy="1623218"/>
          </a:xfrm>
        </p:spPr>
        <p:txBody>
          <a:bodyPr anchor="ctr">
            <a:noAutofit/>
          </a:bodyPr>
          <a:lstStyle/>
          <a:p>
            <a:pPr algn="ctr"/>
            <a:r>
              <a:rPr lang="en-US" sz="4800" dirty="0"/>
              <a:t>Click to edit Master title style</a:t>
            </a:r>
          </a:p>
        </p:txBody>
      </p:sp>
      <p:sp>
        <p:nvSpPr>
          <p:cNvPr id="19" name="Picture Placeholder 17">
            <a:extLst>
              <a:ext uri="{FF2B5EF4-FFF2-40B4-BE49-F238E27FC236}">
                <a16:creationId xmlns:a16="http://schemas.microsoft.com/office/drawing/2014/main" id="{D1A63A52-1E65-414B-BBC3-D31F515791AC}"/>
              </a:ext>
            </a:extLst>
          </p:cNvPr>
          <p:cNvSpPr>
            <a:spLocks noGrp="1"/>
          </p:cNvSpPr>
          <p:nvPr>
            <p:ph type="pic" sz="quarter" idx="11"/>
          </p:nvPr>
        </p:nvSpPr>
        <p:spPr>
          <a:xfrm>
            <a:off x="6578601" y="1638300"/>
            <a:ext cx="5156200" cy="1892300"/>
          </a:xfrm>
        </p:spPr>
        <p:txBody>
          <a:bodyPr>
            <a:noAutofit/>
          </a:bodyPr>
          <a:lstStyle/>
          <a:p>
            <a:r>
              <a:rPr lang="en-US" dirty="0"/>
              <a:t>Click icon to add picture</a:t>
            </a:r>
          </a:p>
        </p:txBody>
      </p:sp>
      <p:sp>
        <p:nvSpPr>
          <p:cNvPr id="18" name="Picture Placeholder 17">
            <a:extLst>
              <a:ext uri="{FF2B5EF4-FFF2-40B4-BE49-F238E27FC236}">
                <a16:creationId xmlns:a16="http://schemas.microsoft.com/office/drawing/2014/main" id="{ED7E0E1A-1E64-4A9A-9C8B-69486BD1123B}"/>
              </a:ext>
            </a:extLst>
          </p:cNvPr>
          <p:cNvSpPr>
            <a:spLocks noGrp="1"/>
          </p:cNvSpPr>
          <p:nvPr>
            <p:ph type="pic" sz="quarter" idx="10"/>
          </p:nvPr>
        </p:nvSpPr>
        <p:spPr>
          <a:xfrm>
            <a:off x="469900" y="1638300"/>
            <a:ext cx="5156200" cy="1892300"/>
          </a:xfrm>
        </p:spPr>
        <p:txBody>
          <a:bodyPr>
            <a:noAutofit/>
          </a:bodyPr>
          <a:lstStyle/>
          <a:p>
            <a:r>
              <a:rPr lang="en-US" dirty="0"/>
              <a:t>Click icon to add picture</a:t>
            </a:r>
          </a:p>
        </p:txBody>
      </p:sp>
      <p:sp>
        <p:nvSpPr>
          <p:cNvPr id="10" name="Text Placeholder 3">
            <a:extLst>
              <a:ext uri="{FF2B5EF4-FFF2-40B4-BE49-F238E27FC236}">
                <a16:creationId xmlns:a16="http://schemas.microsoft.com/office/drawing/2014/main" id="{1E462965-19D7-4A65-B394-9AE76A5B4805}"/>
              </a:ext>
            </a:extLst>
          </p:cNvPr>
          <p:cNvSpPr>
            <a:spLocks noGrp="1"/>
          </p:cNvSpPr>
          <p:nvPr>
            <p:ph type="body" idx="1"/>
          </p:nvPr>
        </p:nvSpPr>
        <p:spPr>
          <a:xfrm>
            <a:off x="469107" y="3864355"/>
            <a:ext cx="5157787" cy="494506"/>
          </a:xfrm>
        </p:spPr>
        <p:txBody>
          <a:bodyPr>
            <a:noAutofit/>
          </a:bodyPr>
          <a:lstStyle>
            <a:lvl1pPr marL="0" indent="0">
              <a:buNone/>
              <a:defRPr sz="2400"/>
            </a:lvl1pPr>
          </a:lstStyle>
          <a:p>
            <a:pPr lvl="0"/>
            <a:r>
              <a:rPr lang="en-US" spc="300" dirty="0">
                <a:solidFill>
                  <a:schemeClr val="tx1"/>
                </a:solidFill>
              </a:rPr>
              <a:t>Click to edit Master text styles</a:t>
            </a:r>
          </a:p>
        </p:txBody>
      </p:sp>
      <p:sp>
        <p:nvSpPr>
          <p:cNvPr id="11" name="Content Placeholder 4">
            <a:extLst>
              <a:ext uri="{FF2B5EF4-FFF2-40B4-BE49-F238E27FC236}">
                <a16:creationId xmlns:a16="http://schemas.microsoft.com/office/drawing/2014/main" id="{FAEC14D1-0BEA-4D9A-9D96-A56B6A9B07AC}"/>
              </a:ext>
            </a:extLst>
          </p:cNvPr>
          <p:cNvSpPr>
            <a:spLocks noGrp="1"/>
          </p:cNvSpPr>
          <p:nvPr>
            <p:ph sz="half" idx="2"/>
          </p:nvPr>
        </p:nvSpPr>
        <p:spPr>
          <a:xfrm>
            <a:off x="469107" y="4531139"/>
            <a:ext cx="5157787" cy="2039144"/>
          </a:xfrm>
        </p:spPr>
        <p:txBody>
          <a:bodyPr>
            <a:noAutofit/>
          </a:bodyPr>
          <a:lstStyle/>
          <a:p>
            <a:pPr lvl="0">
              <a:lnSpc>
                <a:spcPct val="100000"/>
              </a:lnSpc>
              <a:buFont typeface="Wingdings" panose="05000000000000000000" pitchFamily="2" charset="2"/>
              <a:buChar char="§"/>
            </a:pPr>
            <a:r>
              <a:rPr lang="en-US" sz="1400" dirty="0">
                <a:solidFill>
                  <a:schemeClr val="tx1"/>
                </a:solidFill>
              </a:rPr>
              <a:t>Click to edit Master text styles</a:t>
            </a:r>
          </a:p>
        </p:txBody>
      </p:sp>
      <p:sp>
        <p:nvSpPr>
          <p:cNvPr id="12" name="Text Placeholder 5">
            <a:extLst>
              <a:ext uri="{FF2B5EF4-FFF2-40B4-BE49-F238E27FC236}">
                <a16:creationId xmlns:a16="http://schemas.microsoft.com/office/drawing/2014/main" id="{1507BB47-1AB4-42F2-99FF-453A0622B815}"/>
              </a:ext>
            </a:extLst>
          </p:cNvPr>
          <p:cNvSpPr>
            <a:spLocks noGrp="1"/>
          </p:cNvSpPr>
          <p:nvPr>
            <p:ph type="body" sz="quarter" idx="3"/>
          </p:nvPr>
        </p:nvSpPr>
        <p:spPr>
          <a:xfrm>
            <a:off x="6565107" y="3864355"/>
            <a:ext cx="5183188" cy="494506"/>
          </a:xfrm>
        </p:spPr>
        <p:txBody>
          <a:bodyPr>
            <a:noAutofit/>
          </a:bodyPr>
          <a:lstStyle>
            <a:lvl1pPr marL="0" indent="0">
              <a:buNone/>
              <a:defRPr sz="2400"/>
            </a:lvl1pPr>
          </a:lstStyle>
          <a:p>
            <a:pPr lvl="0"/>
            <a:r>
              <a:rPr lang="en-US" spc="300" dirty="0">
                <a:solidFill>
                  <a:schemeClr val="tx1"/>
                </a:solidFill>
              </a:rPr>
              <a:t>Click to edit Master text styles</a:t>
            </a:r>
          </a:p>
        </p:txBody>
      </p:sp>
      <p:sp>
        <p:nvSpPr>
          <p:cNvPr id="14" name="Content Placeholder 6">
            <a:extLst>
              <a:ext uri="{FF2B5EF4-FFF2-40B4-BE49-F238E27FC236}">
                <a16:creationId xmlns:a16="http://schemas.microsoft.com/office/drawing/2014/main" id="{438D6EEA-A0DB-4B5F-8F41-A9C1F2C094C0}"/>
              </a:ext>
            </a:extLst>
          </p:cNvPr>
          <p:cNvSpPr>
            <a:spLocks noGrp="1"/>
          </p:cNvSpPr>
          <p:nvPr>
            <p:ph sz="quarter" idx="4"/>
          </p:nvPr>
        </p:nvSpPr>
        <p:spPr>
          <a:xfrm>
            <a:off x="6565107" y="4531139"/>
            <a:ext cx="5183188" cy="2039144"/>
          </a:xfrm>
        </p:spPr>
        <p:txBody>
          <a:bodyPr>
            <a:noAutofit/>
          </a:bodyPr>
          <a:lstStyle/>
          <a:p>
            <a:pPr lvl="0">
              <a:lnSpc>
                <a:spcPct val="100000"/>
              </a:lnSpc>
              <a:buFont typeface="Wingdings" panose="05000000000000000000" pitchFamily="2" charset="2"/>
              <a:buChar char="§"/>
            </a:pPr>
            <a:r>
              <a:rPr lang="en-US" sz="1400" dirty="0">
                <a:solidFill>
                  <a:schemeClr val="tx1"/>
                </a:solidFill>
              </a:rPr>
              <a:t>Click to edit Master text styles</a:t>
            </a:r>
          </a:p>
        </p:txBody>
      </p:sp>
      <p:sp>
        <p:nvSpPr>
          <p:cNvPr id="20" name="Slide Number Placeholder 5">
            <a:extLst>
              <a:ext uri="{FF2B5EF4-FFF2-40B4-BE49-F238E27FC236}">
                <a16:creationId xmlns:a16="http://schemas.microsoft.com/office/drawing/2014/main" id="{A4909F59-7529-454A-A1EF-3CC1EADEFC1F}"/>
              </a:ext>
            </a:extLst>
          </p:cNvPr>
          <p:cNvSpPr>
            <a:spLocks noGrp="1"/>
          </p:cNvSpPr>
          <p:nvPr>
            <p:ph type="sldNum" sz="quarter" idx="12"/>
          </p:nvPr>
        </p:nvSpPr>
        <p:spPr>
          <a:xfrm>
            <a:off x="11549269" y="6468303"/>
            <a:ext cx="443948" cy="365125"/>
          </a:xfrm>
        </p:spPr>
        <p:txBody>
          <a:bodyPr>
            <a:noAutofit/>
          </a:bodyPr>
          <a:lstStyle/>
          <a:p>
            <a:fld id="{8C2E478F-E849-4A8C-AF1F-CBCC78A7CBFA}" type="slidenum">
              <a:rPr lang="en-US" smtClean="0"/>
              <a:t>‹#›</a:t>
            </a:fld>
            <a:endParaRPr lang="en-US" dirty="0"/>
          </a:p>
        </p:txBody>
      </p:sp>
    </p:spTree>
    <p:extLst>
      <p:ext uri="{BB962C8B-B14F-4D97-AF65-F5344CB8AC3E}">
        <p14:creationId xmlns:p14="http://schemas.microsoft.com/office/powerpoint/2010/main" val="1270834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2" name="Title 2">
            <a:extLst>
              <a:ext uri="{FF2B5EF4-FFF2-40B4-BE49-F238E27FC236}">
                <a16:creationId xmlns:a16="http://schemas.microsoft.com/office/drawing/2014/main" id="{6186F91B-547E-43BC-9BCE-04619DAAFEC2}"/>
              </a:ext>
            </a:extLst>
          </p:cNvPr>
          <p:cNvSpPr>
            <a:spLocks noGrp="1"/>
          </p:cNvSpPr>
          <p:nvPr>
            <p:ph type="title"/>
          </p:nvPr>
        </p:nvSpPr>
        <p:spPr>
          <a:xfrm>
            <a:off x="594519" y="1"/>
            <a:ext cx="11002962" cy="1623218"/>
          </a:xfrm>
        </p:spPr>
        <p:txBody>
          <a:bodyPr anchor="ctr">
            <a:noAutofit/>
          </a:bodyPr>
          <a:lstStyle/>
          <a:p>
            <a:pPr algn="ctr"/>
            <a:r>
              <a:rPr lang="en-US" sz="4800" dirty="0"/>
              <a:t>Click to edit Master title style</a:t>
            </a:r>
          </a:p>
        </p:txBody>
      </p:sp>
      <p:sp>
        <p:nvSpPr>
          <p:cNvPr id="28" name="Text Placeholder 27">
            <a:extLst>
              <a:ext uri="{FF2B5EF4-FFF2-40B4-BE49-F238E27FC236}">
                <a16:creationId xmlns:a16="http://schemas.microsoft.com/office/drawing/2014/main" id="{D635DFA1-45D2-4EFE-8BB2-BE966346691E}"/>
              </a:ext>
            </a:extLst>
          </p:cNvPr>
          <p:cNvSpPr>
            <a:spLocks noGrp="1"/>
          </p:cNvSpPr>
          <p:nvPr>
            <p:ph type="body" sz="quarter" idx="13" hasCustomPrompt="1"/>
          </p:nvPr>
        </p:nvSpPr>
        <p:spPr>
          <a:xfrm>
            <a:off x="960121" y="3669506"/>
            <a:ext cx="3108326" cy="2566988"/>
          </a:xfrm>
        </p:spPr>
        <p:txBody>
          <a:bodyPr>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4" name="Picture Placeholder 23">
            <a:extLst>
              <a:ext uri="{FF2B5EF4-FFF2-40B4-BE49-F238E27FC236}">
                <a16:creationId xmlns:a16="http://schemas.microsoft.com/office/drawing/2014/main" id="{2F2918FE-A84E-4303-AEF3-4FD66CDD733E}"/>
              </a:ext>
            </a:extLst>
          </p:cNvPr>
          <p:cNvSpPr>
            <a:spLocks noGrp="1"/>
          </p:cNvSpPr>
          <p:nvPr>
            <p:ph type="pic" sz="quarter" idx="10"/>
          </p:nvPr>
        </p:nvSpPr>
        <p:spPr>
          <a:xfrm>
            <a:off x="960438" y="1624013"/>
            <a:ext cx="3108325" cy="1892300"/>
          </a:xfrm>
        </p:spPr>
        <p:txBody>
          <a:bodyPr>
            <a:noAutofit/>
          </a:bodyPr>
          <a:lstStyle/>
          <a:p>
            <a:r>
              <a:rPr lang="en-US" dirty="0"/>
              <a:t>Click icon to add picture</a:t>
            </a:r>
          </a:p>
        </p:txBody>
      </p:sp>
      <p:sp>
        <p:nvSpPr>
          <p:cNvPr id="25" name="Picture Placeholder 23">
            <a:extLst>
              <a:ext uri="{FF2B5EF4-FFF2-40B4-BE49-F238E27FC236}">
                <a16:creationId xmlns:a16="http://schemas.microsoft.com/office/drawing/2014/main" id="{E2401025-9BC9-4BDD-97DA-CA763CF846BB}"/>
              </a:ext>
            </a:extLst>
          </p:cNvPr>
          <p:cNvSpPr>
            <a:spLocks noGrp="1"/>
          </p:cNvSpPr>
          <p:nvPr>
            <p:ph type="pic" sz="quarter" idx="11"/>
          </p:nvPr>
        </p:nvSpPr>
        <p:spPr>
          <a:xfrm>
            <a:off x="4542155" y="1623219"/>
            <a:ext cx="3108325" cy="1892300"/>
          </a:xfrm>
        </p:spPr>
        <p:txBody>
          <a:bodyPr>
            <a:noAutofit/>
          </a:bodyPr>
          <a:lstStyle/>
          <a:p>
            <a:r>
              <a:rPr lang="en-US" dirty="0"/>
              <a:t>Click icon to add picture</a:t>
            </a:r>
          </a:p>
        </p:txBody>
      </p:sp>
      <p:sp>
        <p:nvSpPr>
          <p:cNvPr id="26" name="Picture Placeholder 23">
            <a:extLst>
              <a:ext uri="{FF2B5EF4-FFF2-40B4-BE49-F238E27FC236}">
                <a16:creationId xmlns:a16="http://schemas.microsoft.com/office/drawing/2014/main" id="{B7C4AAB6-897A-4ABD-AD50-2D86B197E914}"/>
              </a:ext>
            </a:extLst>
          </p:cNvPr>
          <p:cNvSpPr>
            <a:spLocks noGrp="1"/>
          </p:cNvSpPr>
          <p:nvPr>
            <p:ph type="pic" sz="quarter" idx="12"/>
          </p:nvPr>
        </p:nvSpPr>
        <p:spPr>
          <a:xfrm>
            <a:off x="8122920" y="1623219"/>
            <a:ext cx="3108325" cy="1892300"/>
          </a:xfrm>
        </p:spPr>
        <p:txBody>
          <a:bodyPr>
            <a:noAutofit/>
          </a:bodyPr>
          <a:lstStyle/>
          <a:p>
            <a:r>
              <a:rPr lang="en-US" dirty="0"/>
              <a:t>Click icon to add picture</a:t>
            </a:r>
          </a:p>
        </p:txBody>
      </p:sp>
      <p:sp>
        <p:nvSpPr>
          <p:cNvPr id="29" name="Text Placeholder 27">
            <a:extLst>
              <a:ext uri="{FF2B5EF4-FFF2-40B4-BE49-F238E27FC236}">
                <a16:creationId xmlns:a16="http://schemas.microsoft.com/office/drawing/2014/main" id="{790D65EC-6EB4-4594-91E9-5C3DE7C3BA89}"/>
              </a:ext>
            </a:extLst>
          </p:cNvPr>
          <p:cNvSpPr>
            <a:spLocks noGrp="1"/>
          </p:cNvSpPr>
          <p:nvPr>
            <p:ph type="body" sz="quarter" idx="14" hasCustomPrompt="1"/>
          </p:nvPr>
        </p:nvSpPr>
        <p:spPr>
          <a:xfrm>
            <a:off x="4541837" y="3681412"/>
            <a:ext cx="3108326" cy="2566988"/>
          </a:xfrm>
        </p:spPr>
        <p:txBody>
          <a:bodyPr>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Text Placeholder 27">
            <a:extLst>
              <a:ext uri="{FF2B5EF4-FFF2-40B4-BE49-F238E27FC236}">
                <a16:creationId xmlns:a16="http://schemas.microsoft.com/office/drawing/2014/main" id="{611CF730-D055-47C2-A626-299F429D41B2}"/>
              </a:ext>
            </a:extLst>
          </p:cNvPr>
          <p:cNvSpPr>
            <a:spLocks noGrp="1"/>
          </p:cNvSpPr>
          <p:nvPr>
            <p:ph type="body" sz="quarter" idx="15" hasCustomPrompt="1"/>
          </p:nvPr>
        </p:nvSpPr>
        <p:spPr>
          <a:xfrm>
            <a:off x="8122919" y="3681412"/>
            <a:ext cx="3108326" cy="2566988"/>
          </a:xfrm>
        </p:spPr>
        <p:txBody>
          <a:bodyPr>
            <a:noAutofit/>
          </a:bodyPr>
          <a:lstStyle>
            <a:lvl1pPr marL="0" indent="0">
              <a:buFont typeface="Wingdings" panose="05000000000000000000" pitchFamily="2" charset="2"/>
              <a:buNone/>
              <a:defRPr sz="2400" spc="300"/>
            </a:lvl1pPr>
            <a:lvl2pPr marL="685800" indent="-228600">
              <a:buFont typeface="Wingdings" panose="05000000000000000000" pitchFamily="2" charset="2"/>
              <a:buChar char="§"/>
              <a:defRPr/>
            </a:lvl2pPr>
            <a:lvl3pPr marL="1143000" indent="-228600">
              <a:buFont typeface="Wingdings" panose="05000000000000000000" pitchFamily="2" charset="2"/>
              <a:buChar char="§"/>
              <a:defRPr/>
            </a:lvl3pPr>
            <a:lvl4pPr marL="1600200" indent="-228600">
              <a:buFont typeface="Wingdings" panose="05000000000000000000" pitchFamily="2" charset="2"/>
              <a:buChar char="§"/>
              <a:defRPr/>
            </a:lvl4pPr>
            <a:lvl5pPr marL="2057400" indent="-228600">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Slide Number Placeholder 5">
            <a:extLst>
              <a:ext uri="{FF2B5EF4-FFF2-40B4-BE49-F238E27FC236}">
                <a16:creationId xmlns:a16="http://schemas.microsoft.com/office/drawing/2014/main" id="{F09E06A6-BFDD-42BD-BA69-2CD3BEF0F73D}"/>
              </a:ext>
            </a:extLst>
          </p:cNvPr>
          <p:cNvSpPr>
            <a:spLocks noGrp="1"/>
          </p:cNvSpPr>
          <p:nvPr>
            <p:ph type="sldNum" sz="quarter" idx="16"/>
          </p:nvPr>
        </p:nvSpPr>
        <p:spPr>
          <a:xfrm>
            <a:off x="11549269" y="6468303"/>
            <a:ext cx="443948" cy="365125"/>
          </a:xfrm>
        </p:spPr>
        <p:txBody>
          <a:bodyPr>
            <a:noAutofit/>
          </a:bodyPr>
          <a:lstStyle/>
          <a:p>
            <a:fld id="{8C2E478F-E849-4A8C-AF1F-CBCC78A7CBFA}" type="slidenum">
              <a:rPr lang="en-US" smtClean="0"/>
              <a:t>‹#›</a:t>
            </a:fld>
            <a:endParaRPr lang="en-US" dirty="0"/>
          </a:p>
        </p:txBody>
      </p:sp>
    </p:spTree>
    <p:extLst>
      <p:ext uri="{BB962C8B-B14F-4D97-AF65-F5344CB8AC3E}">
        <p14:creationId xmlns:p14="http://schemas.microsoft.com/office/powerpoint/2010/main" val="4145592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86FE9B2-6286-484B-8943-95EE0B6B0267}"/>
              </a:ext>
            </a:extLst>
          </p:cNvPr>
          <p:cNvSpPr>
            <a:spLocks noGrp="1"/>
          </p:cNvSpPr>
          <p:nvPr>
            <p:ph type="pic" sz="quarter" idx="14"/>
          </p:nvPr>
        </p:nvSpPr>
        <p:spPr>
          <a:xfrm>
            <a:off x="0" y="0"/>
            <a:ext cx="5416550" cy="6858000"/>
          </a:xfrm>
          <a:effectLst/>
        </p:spPr>
        <p:txBody>
          <a:bodyPr anchor="ctr"/>
          <a:lstStyle>
            <a:lvl1pPr marL="0" indent="0" algn="ctr">
              <a:buNone/>
              <a:defRPr/>
            </a:lvl1pPr>
          </a:lstStyle>
          <a:p>
            <a:r>
              <a:rPr lang="en-US" dirty="0"/>
              <a:t>Click icon to add picture</a:t>
            </a:r>
          </a:p>
        </p:txBody>
      </p:sp>
      <p:sp>
        <p:nvSpPr>
          <p:cNvPr id="11" name="Slide Number Placeholder 5">
            <a:extLst>
              <a:ext uri="{FF2B5EF4-FFF2-40B4-BE49-F238E27FC236}">
                <a16:creationId xmlns:a16="http://schemas.microsoft.com/office/drawing/2014/main" id="{7D4E8708-8565-4A5B-9D9E-1D4F40EAF909}"/>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2E478F-E849-4A8C-AF1F-CBCC78A7CBFA}" type="slidenum">
              <a:rPr lang="en-US" smtClean="0"/>
              <a:t>‹#›</a:t>
            </a:fld>
            <a:endParaRPr lang="en-US" dirty="0"/>
          </a:p>
        </p:txBody>
      </p:sp>
      <p:sp>
        <p:nvSpPr>
          <p:cNvPr id="16" name="Content Placeholder 8">
            <a:extLst>
              <a:ext uri="{FF2B5EF4-FFF2-40B4-BE49-F238E27FC236}">
                <a16:creationId xmlns:a16="http://schemas.microsoft.com/office/drawing/2014/main" id="{42436126-0370-4532-A8AD-D20897982AD2}"/>
              </a:ext>
            </a:extLst>
          </p:cNvPr>
          <p:cNvSpPr>
            <a:spLocks noGrp="1"/>
          </p:cNvSpPr>
          <p:nvPr>
            <p:ph idx="1" hasCustomPrompt="1"/>
          </p:nvPr>
        </p:nvSpPr>
        <p:spPr>
          <a:xfrm>
            <a:off x="6096000" y="1661160"/>
            <a:ext cx="4646246" cy="2218585"/>
          </a:xfrm>
        </p:spPr>
        <p:txBody>
          <a:bodyPr>
            <a:noAutofit/>
          </a:bodyPr>
          <a:lstStyle>
            <a:lvl1pPr>
              <a:defRPr/>
            </a:lvl1pPr>
          </a:lstStyle>
          <a:p>
            <a:pPr marL="0" indent="0">
              <a:lnSpc>
                <a:spcPct val="100000"/>
              </a:lnSpc>
              <a:buNone/>
            </a:pPr>
            <a:r>
              <a:rPr lang="en-US" sz="1600" dirty="0">
                <a:cs typeface="Biome Light" panose="020B0303030204020804" pitchFamily="34" charset="0"/>
              </a:rPr>
              <a:t>Click to edit master text style.</a:t>
            </a:r>
          </a:p>
          <a:p>
            <a:pPr marL="0" indent="0">
              <a:buNone/>
            </a:pPr>
            <a:endParaRPr lang="en-US" dirty="0"/>
          </a:p>
        </p:txBody>
      </p:sp>
      <p:sp>
        <p:nvSpPr>
          <p:cNvPr id="17" name="Slide Number Placeholder 70">
            <a:extLst>
              <a:ext uri="{FF2B5EF4-FFF2-40B4-BE49-F238E27FC236}">
                <a16:creationId xmlns:a16="http://schemas.microsoft.com/office/drawing/2014/main" id="{AEC105AD-E933-4969-B038-0ABD6F013167}"/>
              </a:ext>
            </a:extLst>
          </p:cNvPr>
          <p:cNvSpPr txBox="1">
            <a:spLocks/>
          </p:cNvSpPr>
          <p:nvPr userDrawn="1"/>
        </p:nvSpPr>
        <p:spPr>
          <a:xfrm>
            <a:off x="11549269" y="6468303"/>
            <a:ext cx="44394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C2E478F-E849-4A8C-AF1F-CBCC78A7CBFA}" type="slidenum">
              <a:rPr lang="en-US" smtClean="0"/>
              <a:pPr/>
              <a:t>‹#›</a:t>
            </a:fld>
            <a:endParaRPr lang="en-US" dirty="0"/>
          </a:p>
        </p:txBody>
      </p:sp>
      <p:sp>
        <p:nvSpPr>
          <p:cNvPr id="7" name="Title 1">
            <a:extLst>
              <a:ext uri="{FF2B5EF4-FFF2-40B4-BE49-F238E27FC236}">
                <a16:creationId xmlns:a16="http://schemas.microsoft.com/office/drawing/2014/main" id="{76CDEBF2-B5C9-4887-B717-81C3D1A73CA9}"/>
              </a:ext>
            </a:extLst>
          </p:cNvPr>
          <p:cNvSpPr>
            <a:spLocks noGrp="1"/>
          </p:cNvSpPr>
          <p:nvPr>
            <p:ph type="title"/>
          </p:nvPr>
        </p:nvSpPr>
        <p:spPr>
          <a:xfrm>
            <a:off x="6095999" y="612037"/>
            <a:ext cx="5897218" cy="884238"/>
          </a:xfrm>
        </p:spPr>
        <p:txBody>
          <a:bodyPr lIns="91440" rIns="91440" anchor="t">
            <a:noAutofit/>
          </a:bodyPr>
          <a:lstStyle>
            <a:lvl1pPr algn="l">
              <a:lnSpc>
                <a:spcPct val="150000"/>
              </a:lnSpc>
              <a:spcBef>
                <a:spcPts val="1000"/>
              </a:spcBef>
              <a:defRPr sz="3200">
                <a:solidFill>
                  <a:schemeClr val="tx1"/>
                </a:solidFill>
              </a:defRPr>
            </a:lvl1pPr>
          </a:lstStyle>
          <a:p>
            <a:r>
              <a:rPr lang="en-US" dirty="0"/>
              <a:t>Click to edit Master title style</a:t>
            </a:r>
          </a:p>
        </p:txBody>
      </p:sp>
      <p:sp>
        <p:nvSpPr>
          <p:cNvPr id="2" name="Rectangle 1">
            <a:extLst>
              <a:ext uri="{FF2B5EF4-FFF2-40B4-BE49-F238E27FC236}">
                <a16:creationId xmlns:a16="http://schemas.microsoft.com/office/drawing/2014/main" id="{016A7FA3-8C13-4E5A-88C4-4357C8ACD73E}"/>
              </a:ext>
              <a:ext uri="{C183D7F6-B498-43B3-948B-1728B52AA6E4}">
                <adec:decorative xmlns:adec="http://schemas.microsoft.com/office/drawing/2017/decorative" val="1"/>
              </a:ext>
            </a:extLst>
          </p:cNvPr>
          <p:cNvSpPr/>
          <p:nvPr userDrawn="1"/>
        </p:nvSpPr>
        <p:spPr>
          <a:xfrm>
            <a:off x="6107044" y="6303963"/>
            <a:ext cx="3014980" cy="554037"/>
          </a:xfrm>
          <a:prstGeom prst="rect">
            <a:avLst/>
          </a:prstGeom>
          <a:gradFill flip="none" rotWithShape="1">
            <a:gsLst>
              <a:gs pos="0">
                <a:schemeClr val="accent5"/>
              </a:gs>
              <a:gs pos="100000">
                <a:schemeClr val="accent2">
                  <a:lumMod val="97000"/>
                  <a:lumOff val="3000"/>
                </a:schemeClr>
              </a:gs>
              <a:gs pos="5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3196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bg>
      <p:bgRef idx="1001">
        <a:schemeClr val="bg1"/>
      </p:bgRef>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635FD8-712D-4EE2-A5B6-3DD8DE9C25E9}"/>
              </a:ext>
            </a:extLst>
          </p:cNvPr>
          <p:cNvSpPr>
            <a:spLocks noGrp="1"/>
          </p:cNvSpPr>
          <p:nvPr>
            <p:ph type="pic" sz="quarter" idx="10"/>
          </p:nvPr>
        </p:nvSpPr>
        <p:spPr>
          <a:xfrm>
            <a:off x="0" y="0"/>
            <a:ext cx="12192000" cy="6858000"/>
          </a:xfrm>
        </p:spPr>
        <p:txBody>
          <a:bodyPr/>
          <a:lstStyle>
            <a:lvl1pPr marL="0" indent="0" algn="ctr">
              <a:buNone/>
              <a:defRPr/>
            </a:lvl1pPr>
          </a:lstStyle>
          <a:p>
            <a:r>
              <a:rPr lang="en-US" dirty="0"/>
              <a:t>Click icon to add picture</a:t>
            </a:r>
          </a:p>
        </p:txBody>
      </p:sp>
      <p:sp>
        <p:nvSpPr>
          <p:cNvPr id="6" name="Title 5">
            <a:extLst>
              <a:ext uri="{FF2B5EF4-FFF2-40B4-BE49-F238E27FC236}">
                <a16:creationId xmlns:a16="http://schemas.microsoft.com/office/drawing/2014/main" id="{D9074D0F-754F-4F2C-A410-F222D2D2346E}"/>
              </a:ext>
            </a:extLst>
          </p:cNvPr>
          <p:cNvSpPr>
            <a:spLocks noGrp="1"/>
          </p:cNvSpPr>
          <p:nvPr>
            <p:ph type="title" idx="4294967295"/>
          </p:nvPr>
        </p:nvSpPr>
        <p:spPr>
          <a:xfrm>
            <a:off x="702365" y="1660810"/>
            <a:ext cx="10787270" cy="830649"/>
          </a:xfrm>
        </p:spPr>
        <p:txBody>
          <a:bodyPr>
            <a:noAutofit/>
          </a:bodyPr>
          <a:lstStyle/>
          <a:p>
            <a:r>
              <a:rPr lang="en-US" sz="4000" spc="300" dirty="0"/>
              <a:t>Click to edit Master title style</a:t>
            </a:r>
          </a:p>
        </p:txBody>
      </p:sp>
      <p:sp>
        <p:nvSpPr>
          <p:cNvPr id="14" name="Text Placeholder 13">
            <a:extLst>
              <a:ext uri="{FF2B5EF4-FFF2-40B4-BE49-F238E27FC236}">
                <a16:creationId xmlns:a16="http://schemas.microsoft.com/office/drawing/2014/main" id="{F80209DF-C4D9-43B8-AA05-F53619153042}"/>
              </a:ext>
            </a:extLst>
          </p:cNvPr>
          <p:cNvSpPr>
            <a:spLocks noGrp="1"/>
          </p:cNvSpPr>
          <p:nvPr>
            <p:ph type="body" sz="quarter" idx="12" hasCustomPrompt="1"/>
          </p:nvPr>
        </p:nvSpPr>
        <p:spPr>
          <a:xfrm>
            <a:off x="3512343" y="5137992"/>
            <a:ext cx="5167313" cy="518795"/>
          </a:xfrm>
          <a:gradFill flip="none" rotWithShape="1">
            <a:gsLst>
              <a:gs pos="0">
                <a:schemeClr val="accent5"/>
              </a:gs>
              <a:gs pos="100000">
                <a:schemeClr val="accent2">
                  <a:lumMod val="97000"/>
                  <a:lumOff val="3000"/>
                </a:schemeClr>
              </a:gs>
              <a:gs pos="50000">
                <a:schemeClr val="accent1"/>
              </a:gs>
            </a:gsLst>
            <a:lin ang="10800000" scaled="1"/>
            <a:tileRect/>
          </a:gradFill>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 MASTER TEXT STYLES</a:t>
            </a:r>
          </a:p>
        </p:txBody>
      </p:sp>
      <p:sp>
        <p:nvSpPr>
          <p:cNvPr id="31" name="Text Placeholder 13">
            <a:extLst>
              <a:ext uri="{FF2B5EF4-FFF2-40B4-BE49-F238E27FC236}">
                <a16:creationId xmlns:a16="http://schemas.microsoft.com/office/drawing/2014/main" id="{1D89734B-03E0-4ADE-8F62-C819F3E976D5}"/>
              </a:ext>
            </a:extLst>
          </p:cNvPr>
          <p:cNvSpPr>
            <a:spLocks noGrp="1"/>
          </p:cNvSpPr>
          <p:nvPr>
            <p:ph type="body" sz="quarter" idx="16" hasCustomPrompt="1"/>
          </p:nvPr>
        </p:nvSpPr>
        <p:spPr>
          <a:xfrm>
            <a:off x="588194" y="3903126"/>
            <a:ext cx="3064668" cy="518795"/>
          </a:xfrm>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a:t>
            </a:r>
          </a:p>
        </p:txBody>
      </p:sp>
      <p:sp>
        <p:nvSpPr>
          <p:cNvPr id="32" name="Text Placeholder 13">
            <a:extLst>
              <a:ext uri="{FF2B5EF4-FFF2-40B4-BE49-F238E27FC236}">
                <a16:creationId xmlns:a16="http://schemas.microsoft.com/office/drawing/2014/main" id="{85971F4D-8B59-4B3E-9169-64E0EF1BA85F}"/>
              </a:ext>
            </a:extLst>
          </p:cNvPr>
          <p:cNvSpPr>
            <a:spLocks noGrp="1"/>
          </p:cNvSpPr>
          <p:nvPr>
            <p:ph type="body" sz="quarter" idx="17" hasCustomPrompt="1"/>
          </p:nvPr>
        </p:nvSpPr>
        <p:spPr>
          <a:xfrm>
            <a:off x="4563664" y="3893330"/>
            <a:ext cx="3064668" cy="518795"/>
          </a:xfrm>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a:t>
            </a:r>
          </a:p>
        </p:txBody>
      </p:sp>
      <p:sp>
        <p:nvSpPr>
          <p:cNvPr id="33" name="Text Placeholder 13">
            <a:extLst>
              <a:ext uri="{FF2B5EF4-FFF2-40B4-BE49-F238E27FC236}">
                <a16:creationId xmlns:a16="http://schemas.microsoft.com/office/drawing/2014/main" id="{90B19777-E2ED-419C-B486-857117FD081B}"/>
              </a:ext>
            </a:extLst>
          </p:cNvPr>
          <p:cNvSpPr>
            <a:spLocks noGrp="1"/>
          </p:cNvSpPr>
          <p:nvPr>
            <p:ph type="body" sz="quarter" idx="18" hasCustomPrompt="1"/>
          </p:nvPr>
        </p:nvSpPr>
        <p:spPr>
          <a:xfrm>
            <a:off x="8539138" y="3903126"/>
            <a:ext cx="3064668" cy="518795"/>
          </a:xfrm>
        </p:spPr>
        <p:txBody>
          <a:bodyPr>
            <a:noAutofit/>
          </a:bodyPr>
          <a:lstStyle>
            <a:lvl1pPr marL="0" indent="0" algn="ctr">
              <a:buNone/>
              <a:defRPr sz="1800" spc="300">
                <a:solidFill>
                  <a:schemeClr val="tx1"/>
                </a:solidFill>
              </a:defRPr>
            </a:lvl1pPr>
            <a:lvl2pPr marL="457200" indent="0">
              <a:buNone/>
              <a:defRPr/>
            </a:lvl2pPr>
          </a:lstStyle>
          <a:p>
            <a:pPr lvl="0"/>
            <a:r>
              <a:rPr lang="en-US" dirty="0"/>
              <a:t>click to edit</a:t>
            </a:r>
          </a:p>
        </p:txBody>
      </p:sp>
      <p:sp>
        <p:nvSpPr>
          <p:cNvPr id="34" name="Online Image Placeholder 33">
            <a:extLst>
              <a:ext uri="{FF2B5EF4-FFF2-40B4-BE49-F238E27FC236}">
                <a16:creationId xmlns:a16="http://schemas.microsoft.com/office/drawing/2014/main" id="{1A58EB44-F532-4998-B316-61C738C37BF5}"/>
              </a:ext>
            </a:extLst>
          </p:cNvPr>
          <p:cNvSpPr>
            <a:spLocks noGrp="1"/>
          </p:cNvSpPr>
          <p:nvPr>
            <p:ph type="clipArt" sz="quarter" idx="19" hasCustomPrompt="1"/>
          </p:nvPr>
        </p:nvSpPr>
        <p:spPr>
          <a:xfrm>
            <a:off x="1754768" y="3098985"/>
            <a:ext cx="731520" cy="731520"/>
          </a:xfrm>
        </p:spPr>
        <p:txBody>
          <a:bodyPr>
            <a:noAutofit/>
          </a:bodyPr>
          <a:lstStyle>
            <a:lvl1pPr marL="0" indent="0">
              <a:buNone/>
              <a:defRPr/>
            </a:lvl1pPr>
          </a:lstStyle>
          <a:p>
            <a:r>
              <a:rPr lang="en-US" dirty="0"/>
              <a:t>Icon</a:t>
            </a:r>
          </a:p>
        </p:txBody>
      </p:sp>
      <p:sp>
        <p:nvSpPr>
          <p:cNvPr id="35" name="Online Image Placeholder 33">
            <a:extLst>
              <a:ext uri="{FF2B5EF4-FFF2-40B4-BE49-F238E27FC236}">
                <a16:creationId xmlns:a16="http://schemas.microsoft.com/office/drawing/2014/main" id="{33763C3C-3545-40BD-9B2C-DC4C0E4CE819}"/>
              </a:ext>
            </a:extLst>
          </p:cNvPr>
          <p:cNvSpPr>
            <a:spLocks noGrp="1"/>
          </p:cNvSpPr>
          <p:nvPr>
            <p:ph type="clipArt" sz="quarter" idx="20" hasCustomPrompt="1"/>
          </p:nvPr>
        </p:nvSpPr>
        <p:spPr>
          <a:xfrm>
            <a:off x="5730240" y="3098985"/>
            <a:ext cx="731520" cy="731520"/>
          </a:xfrm>
        </p:spPr>
        <p:txBody>
          <a:bodyPr>
            <a:noAutofit/>
          </a:bodyPr>
          <a:lstStyle>
            <a:lvl1pPr marL="0" indent="0">
              <a:buNone/>
              <a:defRPr/>
            </a:lvl1pPr>
          </a:lstStyle>
          <a:p>
            <a:r>
              <a:rPr lang="en-US" dirty="0"/>
              <a:t>Icon</a:t>
            </a:r>
          </a:p>
        </p:txBody>
      </p:sp>
      <p:sp>
        <p:nvSpPr>
          <p:cNvPr id="36" name="Online Image Placeholder 33">
            <a:extLst>
              <a:ext uri="{FF2B5EF4-FFF2-40B4-BE49-F238E27FC236}">
                <a16:creationId xmlns:a16="http://schemas.microsoft.com/office/drawing/2014/main" id="{1C5D3777-17F3-4225-8C52-2EF1DB4FD54A}"/>
              </a:ext>
            </a:extLst>
          </p:cNvPr>
          <p:cNvSpPr>
            <a:spLocks noGrp="1"/>
          </p:cNvSpPr>
          <p:nvPr>
            <p:ph type="clipArt" sz="quarter" idx="21" hasCustomPrompt="1"/>
          </p:nvPr>
        </p:nvSpPr>
        <p:spPr>
          <a:xfrm>
            <a:off x="9705712" y="3098985"/>
            <a:ext cx="731520" cy="731520"/>
          </a:xfrm>
        </p:spPr>
        <p:txBody>
          <a:bodyPr>
            <a:noAutofit/>
          </a:bodyPr>
          <a:lstStyle>
            <a:lvl1pPr marL="0" indent="0">
              <a:buNone/>
              <a:defRPr/>
            </a:lvl1pPr>
          </a:lstStyle>
          <a:p>
            <a:r>
              <a:rPr lang="en-US" dirty="0"/>
              <a:t>Icon</a:t>
            </a:r>
          </a:p>
        </p:txBody>
      </p:sp>
    </p:spTree>
    <p:extLst>
      <p:ext uri="{BB962C8B-B14F-4D97-AF65-F5344CB8AC3E}">
        <p14:creationId xmlns:p14="http://schemas.microsoft.com/office/powerpoint/2010/main" val="317374039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05F96C-D634-4A69-95EC-3D002BD68752}"/>
              </a:ext>
            </a:extLst>
          </p:cNvPr>
          <p:cNvSpPr>
            <a:spLocks noGrp="1"/>
          </p:cNvSpPr>
          <p:nvPr>
            <p:ph type="title"/>
          </p:nvPr>
        </p:nvSpPr>
        <p:spPr>
          <a:xfrm>
            <a:off x="594519" y="365125"/>
            <a:ext cx="11002962" cy="82391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7757E98-D0FB-43E3-98BC-711F6A2F5372}"/>
              </a:ext>
            </a:extLst>
          </p:cNvPr>
          <p:cNvSpPr>
            <a:spLocks noGrp="1"/>
          </p:cNvSpPr>
          <p:nvPr>
            <p:ph type="body" idx="1"/>
          </p:nvPr>
        </p:nvSpPr>
        <p:spPr>
          <a:xfrm>
            <a:off x="594519" y="1365813"/>
            <a:ext cx="10989920" cy="4811150"/>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FA65B72-2E86-4BA3-94F2-3ADFA40B7A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Add a footer</a:t>
            </a:r>
          </a:p>
        </p:txBody>
      </p:sp>
      <p:sp>
        <p:nvSpPr>
          <p:cNvPr id="6" name="Slide Number Placeholder 5">
            <a:extLst>
              <a:ext uri="{FF2B5EF4-FFF2-40B4-BE49-F238E27FC236}">
                <a16:creationId xmlns:a16="http://schemas.microsoft.com/office/drawing/2014/main" id="{73C1F3FD-3DB9-46B7-85E1-E8B8878A4012}"/>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2E478F-E849-4A8C-AF1F-CBCC78A7CBFA}" type="slidenum">
              <a:rPr lang="en-US" smtClean="0"/>
              <a:t>‹#›</a:t>
            </a:fld>
            <a:endParaRPr lang="en-US" dirty="0"/>
          </a:p>
        </p:txBody>
      </p:sp>
    </p:spTree>
    <p:extLst>
      <p:ext uri="{BB962C8B-B14F-4D97-AF65-F5344CB8AC3E}">
        <p14:creationId xmlns:p14="http://schemas.microsoft.com/office/powerpoint/2010/main" val="69282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1" r:id="rId3"/>
    <p:sldLayoutId id="2147483651" r:id="rId4"/>
    <p:sldLayoutId id="2147483660" r:id="rId5"/>
    <p:sldLayoutId id="2147483677" r:id="rId6"/>
    <p:sldLayoutId id="2147483666" r:id="rId7"/>
    <p:sldLayoutId id="2147483679" r:id="rId8"/>
    <p:sldLayoutId id="2147483653" r:id="rId9"/>
    <p:sldLayoutId id="2147483678" r:id="rId10"/>
    <p:sldLayoutId id="2147483680" r:id="rId11"/>
  </p:sldLayoutIdLst>
  <p:hf hdr="0" ftr="0" dt="0"/>
  <p:txStyles>
    <p:titleStyle>
      <a:lvl1pPr algn="ctr" defTabSz="914400" rtl="0" eaLnBrk="1" latinLnBrk="0" hangingPunct="1">
        <a:lnSpc>
          <a:spcPct val="10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12.png"/><Relationship Id="rId4" Type="http://schemas.microsoft.com/office/2007/relationships/hdphoto" Target="../media/hdphoto3.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0.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microsoft.com/office/2007/relationships/hdphoto" Target="../media/hdphoto5.wdp"/><Relationship Id="rId7" Type="http://schemas.openxmlformats.org/officeDocument/2006/relationships/image" Target="../media/image22.svg"/><Relationship Id="rId2" Type="http://schemas.openxmlformats.org/officeDocument/2006/relationships/image" Target="../media/image18.png"/><Relationship Id="rId1" Type="http://schemas.openxmlformats.org/officeDocument/2006/relationships/slideLayout" Target="../slideLayouts/slideLayout11.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9DC1498-E692-42BA-B69F-6D37E6CFACA0}"/>
              </a:ext>
            </a:extLst>
          </p:cNvPr>
          <p:cNvSpPr>
            <a:spLocks noGrp="1"/>
          </p:cNvSpPr>
          <p:nvPr>
            <p:ph type="title"/>
          </p:nvPr>
        </p:nvSpPr>
        <p:spPr>
          <a:xfrm>
            <a:off x="2212400" y="1893830"/>
            <a:ext cx="8057437" cy="823913"/>
          </a:xfrm>
        </p:spPr>
        <p:txBody>
          <a:bodyPr/>
          <a:lstStyle/>
          <a:p>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b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presentation</a:t>
            </a:r>
          </a:p>
        </p:txBody>
      </p:sp>
      <p:sp>
        <p:nvSpPr>
          <p:cNvPr id="7" name="Text Placeholder 6">
            <a:extLst>
              <a:ext uri="{FF2B5EF4-FFF2-40B4-BE49-F238E27FC236}">
                <a16:creationId xmlns:a16="http://schemas.microsoft.com/office/drawing/2014/main" id="{5D865526-EC39-4780-A2A8-274A80A5C19B}"/>
              </a:ext>
            </a:extLst>
          </p:cNvPr>
          <p:cNvSpPr>
            <a:spLocks noGrp="1"/>
          </p:cNvSpPr>
          <p:nvPr>
            <p:ph type="body" idx="1"/>
          </p:nvPr>
        </p:nvSpPr>
        <p:spPr>
          <a:xfrm>
            <a:off x="3969570" y="4140255"/>
            <a:ext cx="4382814" cy="1724517"/>
          </a:xfrm>
        </p:spPr>
        <p:txBody>
          <a:bodyPr/>
          <a:lstStyle/>
          <a:p>
            <a:r>
              <a:rPr lang="en-US" sz="2400" dirty="0">
                <a:solidFill>
                  <a:schemeClr val="accent4">
                    <a:lumMod val="20000"/>
                    <a:lumOff val="80000"/>
                  </a:schemeClr>
                </a:solidFill>
              </a:rPr>
              <a:t>Developing relationships &amp; work placement achievement</a:t>
            </a:r>
          </a:p>
        </p:txBody>
      </p:sp>
      <p:pic>
        <p:nvPicPr>
          <p:cNvPr id="12" name="Picture Placeholder 7" descr="group of people at a conference table">
            <a:extLst>
              <a:ext uri="{FF2B5EF4-FFF2-40B4-BE49-F238E27FC236}">
                <a16:creationId xmlns:a16="http://schemas.microsoft.com/office/drawing/2014/main" id="{C2C9DD8D-FB7C-BA1A-59AC-6CAF174A0689}"/>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Lst>
          </a:blip>
          <a:srcRect l="20370" r="20370"/>
          <a:stretch/>
        </p:blipFill>
        <p:spPr>
          <a:xfrm>
            <a:off x="0" y="0"/>
            <a:ext cx="4382814" cy="6858000"/>
          </a:xfrm>
          <a:prstGeom prst="parallelogram">
            <a:avLst/>
          </a:prstGeom>
        </p:spPr>
      </p:pic>
      <p:pic>
        <p:nvPicPr>
          <p:cNvPr id="1026" name="Picture 2" descr="5 Tips Leaders Must Do to Motivate Employees to Innovate - Wide Ideas">
            <a:extLst>
              <a:ext uri="{FF2B5EF4-FFF2-40B4-BE49-F238E27FC236}">
                <a16:creationId xmlns:a16="http://schemas.microsoft.com/office/drawing/2014/main" id="{4F7E3D52-6D7F-3375-A025-AB8A97A6F1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05345" y="0"/>
            <a:ext cx="3586655" cy="242789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F9529C1-8C02-709C-7DC0-07F06A39E96C}"/>
              </a:ext>
            </a:extLst>
          </p:cNvPr>
          <p:cNvPicPr>
            <a:picLocks noChangeAspect="1"/>
          </p:cNvPicPr>
          <p:nvPr/>
        </p:nvPicPr>
        <p:blipFill>
          <a:blip r:embed="rId5"/>
          <a:stretch>
            <a:fillRect/>
          </a:stretch>
        </p:blipFill>
        <p:spPr>
          <a:xfrm>
            <a:off x="8605345" y="4552212"/>
            <a:ext cx="3586655" cy="2305787"/>
          </a:xfrm>
          <a:prstGeom prst="rect">
            <a:avLst/>
          </a:prstGeom>
        </p:spPr>
      </p:pic>
      <p:pic>
        <p:nvPicPr>
          <p:cNvPr id="16" name="Picture 15">
            <a:extLst>
              <a:ext uri="{FF2B5EF4-FFF2-40B4-BE49-F238E27FC236}">
                <a16:creationId xmlns:a16="http://schemas.microsoft.com/office/drawing/2014/main" id="{1634AE5B-FD14-4627-D19A-87ED0FA7C0D0}"/>
              </a:ext>
            </a:extLst>
          </p:cNvPr>
          <p:cNvPicPr>
            <a:picLocks noChangeAspect="1"/>
          </p:cNvPicPr>
          <p:nvPr/>
        </p:nvPicPr>
        <p:blipFill>
          <a:blip r:embed="rId6"/>
          <a:stretch>
            <a:fillRect/>
          </a:stretch>
        </p:blipFill>
        <p:spPr>
          <a:xfrm>
            <a:off x="8605345" y="2448993"/>
            <a:ext cx="3586655" cy="2124322"/>
          </a:xfrm>
          <a:prstGeom prst="rect">
            <a:avLst/>
          </a:prstGeom>
        </p:spPr>
      </p:pic>
      <p:sp>
        <p:nvSpPr>
          <p:cNvPr id="2" name="TextBox 1">
            <a:extLst>
              <a:ext uri="{FF2B5EF4-FFF2-40B4-BE49-F238E27FC236}">
                <a16:creationId xmlns:a16="http://schemas.microsoft.com/office/drawing/2014/main" id="{9DACF4DD-52EA-54C1-EDD1-BC227385A281}"/>
              </a:ext>
            </a:extLst>
          </p:cNvPr>
          <p:cNvSpPr txBox="1"/>
          <p:nvPr/>
        </p:nvSpPr>
        <p:spPr>
          <a:xfrm>
            <a:off x="2899611" y="472609"/>
            <a:ext cx="7231842" cy="1963999"/>
          </a:xfrm>
          <a:prstGeom prst="rect">
            <a:avLst/>
          </a:prstGeom>
          <a:noFill/>
        </p:spPr>
        <p:txBody>
          <a:bodyPr wrap="square" rtlCol="0">
            <a:spAutoFit/>
          </a:bodyPr>
          <a:lstStyle/>
          <a:p>
            <a:pPr algn="ctr">
              <a:lnSpc>
                <a:spcPct val="107000"/>
              </a:lnSpc>
              <a:spcAft>
                <a:spcPts val="800"/>
              </a:spcAft>
            </a:pPr>
            <a:r>
              <a:rPr lang="en-US" sz="1100" b="1" kern="100" dirty="0">
                <a:effectLst/>
                <a:latin typeface="Times New Roman" panose="02020603050405020304" pitchFamily="18" charset="0"/>
                <a:ea typeface="Calibri" panose="020F0502020204030204" pitchFamily="34" charset="0"/>
                <a:cs typeface="Times New Roman" panose="02020603050405020304" pitchFamily="18" charset="0"/>
              </a:rPr>
              <a:t>Module Code: BMSW 5102</a:t>
            </a:r>
            <a:endParaRPr lang="en-P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100" b="1" kern="100" dirty="0">
                <a:effectLst/>
                <a:latin typeface="Times New Roman" panose="02020603050405020304" pitchFamily="18" charset="0"/>
                <a:ea typeface="Calibri" panose="020F0502020204030204" pitchFamily="34" charset="0"/>
                <a:cs typeface="Times New Roman" panose="02020603050405020304" pitchFamily="18" charset="0"/>
              </a:rPr>
              <a:t>Module: Developing Relationship and Workplace Achievement</a:t>
            </a:r>
            <a:endParaRPr lang="en-P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100" b="1" kern="100" dirty="0">
                <a:effectLst/>
                <a:latin typeface="Times New Roman" panose="02020603050405020304" pitchFamily="18" charset="0"/>
                <a:ea typeface="Calibri" panose="020F0502020204030204" pitchFamily="34" charset="0"/>
                <a:cs typeface="Times New Roman" panose="02020603050405020304" pitchFamily="18" charset="0"/>
              </a:rPr>
              <a:t>Assignment Title: Developing Relationship and Workplace</a:t>
            </a:r>
          </a:p>
          <a:p>
            <a:pPr algn="ctr">
              <a:lnSpc>
                <a:spcPct val="107000"/>
              </a:lnSpc>
              <a:spcAft>
                <a:spcPts val="800"/>
              </a:spcAft>
            </a:pPr>
            <a:r>
              <a:rPr lang="en-US" sz="1100" b="1" kern="100" dirty="0">
                <a:effectLst/>
                <a:latin typeface="Times New Roman" panose="02020603050405020304" pitchFamily="18" charset="0"/>
                <a:ea typeface="Calibri" panose="020F0502020204030204" pitchFamily="34" charset="0"/>
                <a:cs typeface="Times New Roman" panose="02020603050405020304" pitchFamily="18" charset="0"/>
              </a:rPr>
              <a:t> Achievement</a:t>
            </a:r>
            <a:endParaRPr lang="en-P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100" b="1" kern="100" dirty="0">
                <a:effectLst/>
                <a:latin typeface="Times New Roman" panose="02020603050405020304" pitchFamily="18" charset="0"/>
                <a:ea typeface="Calibri" panose="020F0502020204030204" pitchFamily="34" charset="0"/>
                <a:cs typeface="Times New Roman" panose="02020603050405020304" pitchFamily="18" charset="0"/>
              </a:rPr>
              <a:t>Lecturer: Dr. Doreen </a:t>
            </a:r>
            <a:r>
              <a:rPr lang="en-US" sz="1100" b="1" kern="100" dirty="0" err="1">
                <a:effectLst/>
                <a:latin typeface="Times New Roman" panose="02020603050405020304" pitchFamily="18" charset="0"/>
                <a:ea typeface="Calibri" panose="020F0502020204030204" pitchFamily="34" charset="0"/>
                <a:cs typeface="Times New Roman" panose="02020603050405020304" pitchFamily="18" charset="0"/>
              </a:rPr>
              <a:t>Nyaa</a:t>
            </a:r>
            <a:r>
              <a:rPr lang="en-US" sz="11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kern="100" dirty="0" err="1">
                <a:effectLst/>
                <a:latin typeface="Times New Roman" panose="02020603050405020304" pitchFamily="18" charset="0"/>
                <a:ea typeface="Calibri" panose="020F0502020204030204" pitchFamily="34" charset="0"/>
                <a:cs typeface="Times New Roman" panose="02020603050405020304" pitchFamily="18" charset="0"/>
              </a:rPr>
              <a:t>Amundam</a:t>
            </a:r>
            <a:endParaRPr lang="en-P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100" b="1" kern="100" dirty="0">
                <a:effectLst/>
                <a:latin typeface="Times New Roman" panose="02020603050405020304" pitchFamily="18" charset="0"/>
                <a:ea typeface="Calibri" panose="020F0502020204030204" pitchFamily="34" charset="0"/>
                <a:cs typeface="Times New Roman" panose="02020603050405020304" pitchFamily="18" charset="0"/>
              </a:rPr>
              <a:t>Name: Nicoleta </a:t>
            </a:r>
            <a:r>
              <a:rPr lang="en-US" sz="1100" b="1" kern="100" dirty="0" err="1">
                <a:effectLst/>
                <a:latin typeface="Times New Roman" panose="02020603050405020304" pitchFamily="18" charset="0"/>
                <a:ea typeface="Calibri" panose="020F0502020204030204" pitchFamily="34" charset="0"/>
                <a:cs typeface="Times New Roman" panose="02020603050405020304" pitchFamily="18" charset="0"/>
              </a:rPr>
              <a:t>Mocanu</a:t>
            </a:r>
            <a:endParaRPr lang="en-P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US" sz="1100" b="1" dirty="0">
                <a:effectLst/>
                <a:latin typeface="Times New Roman" panose="02020603050405020304" pitchFamily="18" charset="0"/>
                <a:ea typeface="Calibri" panose="020F0502020204030204" pitchFamily="34" charset="0"/>
              </a:rPr>
              <a:t>Student ID: 2118432</a:t>
            </a:r>
            <a:r>
              <a:rPr lang="en-PK" sz="1100" dirty="0">
                <a:effectLst/>
              </a:rPr>
              <a:t> </a:t>
            </a:r>
            <a:endParaRPr lang="en-PK" sz="1100" dirty="0"/>
          </a:p>
        </p:txBody>
      </p:sp>
    </p:spTree>
    <p:extLst>
      <p:ext uri="{BB962C8B-B14F-4D97-AF65-F5344CB8AC3E}">
        <p14:creationId xmlns:p14="http://schemas.microsoft.com/office/powerpoint/2010/main" val="3927832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03950CF-5BF2-4FB0-A36C-48C194F39E12}"/>
              </a:ext>
            </a:extLst>
          </p:cNvPr>
          <p:cNvSpPr>
            <a:spLocks noGrp="1"/>
          </p:cNvSpPr>
          <p:nvPr>
            <p:ph type="title"/>
          </p:nvPr>
        </p:nvSpPr>
        <p:spPr>
          <a:xfrm>
            <a:off x="5874025" y="96037"/>
            <a:ext cx="5897218" cy="884238"/>
          </a:xfrm>
        </p:spPr>
        <p:txBody>
          <a:bodyPr/>
          <a:lstStyle/>
          <a:p>
            <a:pPr algn="ct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p>
        </p:txBody>
      </p:sp>
      <p:pic>
        <p:nvPicPr>
          <p:cNvPr id="5" name="Picture Placeholder 4" descr="table with various people working on their laptops">
            <a:extLst>
              <a:ext uri="{FF2B5EF4-FFF2-40B4-BE49-F238E27FC236}">
                <a16:creationId xmlns:a16="http://schemas.microsoft.com/office/drawing/2014/main" id="{A0280051-D7F1-4438-B815-F0FF4906D141}"/>
              </a:ext>
            </a:extLst>
          </p:cNvPr>
          <p:cNvPicPr>
            <a:picLocks noGrp="1" noChangeAspect="1"/>
          </p:cNvPicPr>
          <p:nvPr>
            <p:ph type="pic" sz="quarter" idx="14"/>
          </p:nvPr>
        </p:nvPicPr>
        <p:blipFill rotWithShape="1">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l="23617" r="23617"/>
          <a:stretch/>
        </p:blipFill>
        <p:spPr>
          <a:noFill/>
        </p:spPr>
      </p:pic>
      <p:sp>
        <p:nvSpPr>
          <p:cNvPr id="9" name="Content Placeholder 8">
            <a:extLst>
              <a:ext uri="{FF2B5EF4-FFF2-40B4-BE49-F238E27FC236}">
                <a16:creationId xmlns:a16="http://schemas.microsoft.com/office/drawing/2014/main" id="{256319DF-036A-473B-95D3-C5F6FF849FD4}"/>
              </a:ext>
            </a:extLst>
          </p:cNvPr>
          <p:cNvSpPr>
            <a:spLocks noGrp="1"/>
          </p:cNvSpPr>
          <p:nvPr>
            <p:ph idx="1"/>
          </p:nvPr>
        </p:nvSpPr>
        <p:spPr>
          <a:xfrm>
            <a:off x="5874025" y="1229711"/>
            <a:ext cx="6119191" cy="5013434"/>
          </a:xfrm>
        </p:spPr>
        <p:txBody>
          <a:bodyPr>
            <a:noAutofit/>
          </a:bodyPr>
          <a:lstStyle/>
          <a:p>
            <a:pPr marL="0" indent="0" algn="just">
              <a:lnSpc>
                <a:spcPct val="100000"/>
              </a:lnSpc>
              <a:buNone/>
            </a:pPr>
            <a:r>
              <a:rPr lang="en-US" sz="2400" i="1" dirty="0">
                <a:solidFill>
                  <a:srgbClr val="002060"/>
                </a:solidFill>
                <a:latin typeface="Times New Roman" panose="02020603050405020304" pitchFamily="18" charset="0"/>
                <a:cs typeface="Times New Roman" panose="02020603050405020304" pitchFamily="18" charset="0"/>
              </a:rPr>
              <a:t>Employee motivation is the urge, zeal, and excitement that people have to carry out their duties and accomplish their objectives inside a company. Employee productivity, work happiness, and overall </a:t>
            </a:r>
            <a:r>
              <a:rPr lang="en-US" sz="2400" i="1" dirty="0" err="1">
                <a:solidFill>
                  <a:srgbClr val="002060"/>
                </a:solidFill>
                <a:latin typeface="Times New Roman" panose="02020603050405020304" pitchFamily="18" charset="0"/>
                <a:cs typeface="Times New Roman" panose="02020603050405020304" pitchFamily="18" charset="0"/>
              </a:rPr>
              <a:t>organisational</a:t>
            </a:r>
            <a:r>
              <a:rPr lang="en-US" sz="2400" i="1" dirty="0">
                <a:solidFill>
                  <a:srgbClr val="002060"/>
                </a:solidFill>
                <a:latin typeface="Times New Roman" panose="02020603050405020304" pitchFamily="18" charset="0"/>
                <a:cs typeface="Times New Roman" panose="02020603050405020304" pitchFamily="18" charset="0"/>
              </a:rPr>
              <a:t> performance all depend on it.</a:t>
            </a:r>
          </a:p>
          <a:p>
            <a:pPr marL="0" indent="0" algn="just">
              <a:lnSpc>
                <a:spcPct val="100000"/>
              </a:lnSpc>
              <a:buNone/>
            </a:pPr>
            <a:r>
              <a:rPr lang="en-US" sz="2400" i="1" dirty="0">
                <a:solidFill>
                  <a:srgbClr val="002060"/>
                </a:solidFill>
                <a:latin typeface="Times New Roman" panose="02020603050405020304" pitchFamily="18" charset="0"/>
                <a:cs typeface="Times New Roman" panose="02020603050405020304" pitchFamily="18" charset="0"/>
              </a:rPr>
              <a:t>Extrinsic motivation is the external incentive that results from things like prizes, recognition, promotions, or pay raises. The source of intrinsic motivation, on the other hand, is internal and includes things like personal fulfilment, satisfaction, and a sense of achievement from completing the activity.</a:t>
            </a:r>
          </a:p>
        </p:txBody>
      </p:sp>
      <p:sp>
        <p:nvSpPr>
          <p:cNvPr id="4" name="Slide Number Placeholder 3">
            <a:extLst>
              <a:ext uri="{FF2B5EF4-FFF2-40B4-BE49-F238E27FC236}">
                <a16:creationId xmlns:a16="http://schemas.microsoft.com/office/drawing/2014/main" id="{A4BADA18-8F0E-4249-A144-6CB8259BA65B}"/>
              </a:ext>
            </a:extLst>
          </p:cNvPr>
          <p:cNvSpPr>
            <a:spLocks noGrp="1"/>
          </p:cNvSpPr>
          <p:nvPr>
            <p:ph type="sldNum" sz="quarter" idx="4"/>
          </p:nvPr>
        </p:nvSpPr>
        <p:spPr/>
        <p:txBody>
          <a:bodyPr/>
          <a:lstStyle/>
          <a:p>
            <a:fld id="{8C2E478F-E849-4A8C-AF1F-CBCC78A7CBFA}" type="slidenum">
              <a:rPr lang="en-US" smtClean="0"/>
              <a:t>2</a:t>
            </a:fld>
            <a:endParaRPr lang="en-US" dirty="0"/>
          </a:p>
        </p:txBody>
      </p:sp>
    </p:spTree>
    <p:extLst>
      <p:ext uri="{BB962C8B-B14F-4D97-AF65-F5344CB8AC3E}">
        <p14:creationId xmlns:p14="http://schemas.microsoft.com/office/powerpoint/2010/main" val="1325373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A87B3-0A27-4EE9-979E-B69581E476F0}"/>
              </a:ext>
            </a:extLst>
          </p:cNvPr>
          <p:cNvSpPr>
            <a:spLocks noGrp="1"/>
          </p:cNvSpPr>
          <p:nvPr>
            <p:ph type="title"/>
          </p:nvPr>
        </p:nvSpPr>
        <p:spPr>
          <a:xfrm>
            <a:off x="1056289" y="163610"/>
            <a:ext cx="7189076" cy="1435947"/>
          </a:xfrm>
        </p:spPr>
        <p:txBody>
          <a:bodyPr/>
          <a:lstStyle/>
          <a:p>
            <a:pPr algn="ctr"/>
            <a:r>
              <a:rPr lang="en-US"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Employee motivation</a:t>
            </a:r>
          </a:p>
        </p:txBody>
      </p:sp>
      <p:sp>
        <p:nvSpPr>
          <p:cNvPr id="6" name="Text Placeholder 5">
            <a:extLst>
              <a:ext uri="{FF2B5EF4-FFF2-40B4-BE49-F238E27FC236}">
                <a16:creationId xmlns:a16="http://schemas.microsoft.com/office/drawing/2014/main" id="{F3C89A40-EEAA-43AB-9A3A-B2CFDE450F1B}"/>
              </a:ext>
            </a:extLst>
          </p:cNvPr>
          <p:cNvSpPr>
            <a:spLocks noGrp="1"/>
          </p:cNvSpPr>
          <p:nvPr>
            <p:ph type="body" sz="quarter" idx="15"/>
          </p:nvPr>
        </p:nvSpPr>
        <p:spPr>
          <a:xfrm>
            <a:off x="457200" y="1254746"/>
            <a:ext cx="8954814" cy="4348508"/>
          </a:xfrm>
        </p:spPr>
        <p:txBody>
          <a:bodyPr/>
          <a:lstStyle/>
          <a:p>
            <a:pPr algn="just">
              <a:lnSpc>
                <a:spcPct val="100000"/>
              </a:lnSpc>
            </a:pPr>
            <a:r>
              <a:rPr lang="en-US" sz="2000" dirty="0">
                <a:solidFill>
                  <a:schemeClr val="bg2">
                    <a:lumMod val="10000"/>
                  </a:schemeClr>
                </a:solidFill>
                <a:latin typeface="Times New Roman" panose="02020603050405020304" pitchFamily="18" charset="0"/>
                <a:cs typeface="Times New Roman" panose="02020603050405020304" pitchFamily="18" charset="0"/>
              </a:rPr>
              <a:t>Employee motivation is the collective term for the internal and external forces that push workers to properly carry out their duties and accomplish their </a:t>
            </a:r>
            <a:r>
              <a:rPr lang="en-US" sz="2000" dirty="0" err="1">
                <a:solidFill>
                  <a:schemeClr val="bg2">
                    <a:lumMod val="10000"/>
                  </a:schemeClr>
                </a:solidFill>
                <a:latin typeface="Times New Roman" panose="02020603050405020304" pitchFamily="18" charset="0"/>
                <a:cs typeface="Times New Roman" panose="02020603050405020304" pitchFamily="18" charset="0"/>
              </a:rPr>
              <a:t>organisational</a:t>
            </a:r>
            <a:r>
              <a:rPr lang="en-US" sz="2000" dirty="0">
                <a:solidFill>
                  <a:schemeClr val="bg2">
                    <a:lumMod val="10000"/>
                  </a:schemeClr>
                </a:solidFill>
                <a:latin typeface="Times New Roman" panose="02020603050405020304" pitchFamily="18" charset="0"/>
                <a:cs typeface="Times New Roman" panose="02020603050405020304" pitchFamily="18" charset="0"/>
              </a:rPr>
              <a:t> goals. It is the collection of psychological influences or incentives that influence how people behave, exert effort, and adhere to their professional tasks and obligations (</a:t>
            </a:r>
            <a:r>
              <a:rPr lang="en-US" sz="2000" b="0" i="0" dirty="0" err="1">
                <a:solidFill>
                  <a:srgbClr val="222222"/>
                </a:solidFill>
                <a:effectLst/>
                <a:latin typeface="Times New Roman" panose="02020603050405020304" pitchFamily="18" charset="0"/>
                <a:cs typeface="Times New Roman" panose="02020603050405020304" pitchFamily="18" charset="0"/>
              </a:rPr>
              <a:t>Paais</a:t>
            </a:r>
            <a:r>
              <a:rPr lang="en-US" sz="2000" b="0" i="0" dirty="0">
                <a:solidFill>
                  <a:srgbClr val="222222"/>
                </a:solidFill>
                <a:effectLst/>
                <a:latin typeface="Times New Roman" panose="02020603050405020304" pitchFamily="18" charset="0"/>
                <a:cs typeface="Times New Roman" panose="02020603050405020304" pitchFamily="18" charset="0"/>
              </a:rPr>
              <a:t> et al., 2020</a:t>
            </a:r>
            <a:r>
              <a:rPr lang="en-US" sz="2000" dirty="0">
                <a:solidFill>
                  <a:schemeClr val="bg2">
                    <a:lumMod val="10000"/>
                  </a:schemeClr>
                </a:solidFill>
                <a:latin typeface="Times New Roman" panose="02020603050405020304" pitchFamily="18" charset="0"/>
                <a:cs typeface="Times New Roman" panose="02020603050405020304" pitchFamily="18" charset="0"/>
              </a:rPr>
              <a:t>).</a:t>
            </a:r>
          </a:p>
          <a:p>
            <a:pPr algn="just">
              <a:lnSpc>
                <a:spcPct val="100000"/>
              </a:lnSpc>
            </a:pPr>
            <a:r>
              <a:rPr lang="en-US" sz="2000" dirty="0">
                <a:solidFill>
                  <a:schemeClr val="bg2">
                    <a:lumMod val="10000"/>
                  </a:schemeClr>
                </a:solidFill>
                <a:latin typeface="Times New Roman" panose="02020603050405020304" pitchFamily="18" charset="0"/>
                <a:cs typeface="Times New Roman" panose="02020603050405020304" pitchFamily="18" charset="0"/>
              </a:rPr>
              <a:t>Employees that are motivated are more devoted, engaged, and productive at work. They go above and above what is necessary to do their jobs and proactively work to make the </a:t>
            </a:r>
            <a:r>
              <a:rPr lang="en-US" sz="2000" dirty="0" err="1">
                <a:solidFill>
                  <a:schemeClr val="bg2">
                    <a:lumMod val="10000"/>
                  </a:schemeClr>
                </a:solidFill>
                <a:latin typeface="Times New Roman" panose="02020603050405020304" pitchFamily="18" charset="0"/>
                <a:cs typeface="Times New Roman" panose="02020603050405020304" pitchFamily="18" charset="0"/>
              </a:rPr>
              <a:t>organisation</a:t>
            </a:r>
            <a:r>
              <a:rPr lang="en-US" sz="2000" dirty="0">
                <a:solidFill>
                  <a:schemeClr val="bg2">
                    <a:lumMod val="10000"/>
                  </a:schemeClr>
                </a:solidFill>
                <a:latin typeface="Times New Roman" panose="02020603050405020304" pitchFamily="18" charset="0"/>
                <a:cs typeface="Times New Roman" panose="02020603050405020304" pitchFamily="18" charset="0"/>
              </a:rPr>
              <a:t> successful. Employee motivation is crucial for a company's overall performance and has a big influence on productivity, employee happiness, retention rates, and ultimately, the bottom line.</a:t>
            </a:r>
          </a:p>
        </p:txBody>
      </p:sp>
      <p:sp>
        <p:nvSpPr>
          <p:cNvPr id="7" name="Slide Number Placeholder 6">
            <a:extLst>
              <a:ext uri="{FF2B5EF4-FFF2-40B4-BE49-F238E27FC236}">
                <a16:creationId xmlns:a16="http://schemas.microsoft.com/office/drawing/2014/main" id="{F29F8048-1E86-48F4-B246-D2F8C54B7EB1}"/>
              </a:ext>
            </a:extLst>
          </p:cNvPr>
          <p:cNvSpPr>
            <a:spLocks noGrp="1"/>
          </p:cNvSpPr>
          <p:nvPr>
            <p:ph type="sldNum" sz="quarter" idx="12"/>
          </p:nvPr>
        </p:nvSpPr>
        <p:spPr/>
        <p:txBody>
          <a:bodyPr/>
          <a:lstStyle/>
          <a:p>
            <a:fld id="{8C2E478F-E849-4A8C-AF1F-CBCC78A7CBFA}" type="slidenum">
              <a:rPr lang="en-US" smtClean="0"/>
              <a:pPr/>
              <a:t>3</a:t>
            </a:fld>
            <a:endParaRPr lang="en-US" dirty="0"/>
          </a:p>
        </p:txBody>
      </p:sp>
      <p:pic>
        <p:nvPicPr>
          <p:cNvPr id="3" name="Picture 2">
            <a:extLst>
              <a:ext uri="{FF2B5EF4-FFF2-40B4-BE49-F238E27FC236}">
                <a16:creationId xmlns:a16="http://schemas.microsoft.com/office/drawing/2014/main" id="{0E1A37D5-F3D9-1B56-DAAA-17349BFDAC12}"/>
              </a:ext>
            </a:extLst>
          </p:cNvPr>
          <p:cNvPicPr>
            <a:picLocks noChangeAspect="1"/>
          </p:cNvPicPr>
          <p:nvPr/>
        </p:nvPicPr>
        <p:blipFill>
          <a:blip r:embed="rId3"/>
          <a:stretch>
            <a:fillRect/>
          </a:stretch>
        </p:blipFill>
        <p:spPr>
          <a:xfrm>
            <a:off x="9412015" y="2302047"/>
            <a:ext cx="2779986" cy="3097000"/>
          </a:xfrm>
          <a:prstGeom prst="rect">
            <a:avLst/>
          </a:prstGeom>
        </p:spPr>
      </p:pic>
    </p:spTree>
    <p:extLst>
      <p:ext uri="{BB962C8B-B14F-4D97-AF65-F5344CB8AC3E}">
        <p14:creationId xmlns:p14="http://schemas.microsoft.com/office/powerpoint/2010/main" val="1649098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48DD8A0-BD53-4DBF-949B-0D64D12DADA9}"/>
              </a:ext>
            </a:extLst>
          </p:cNvPr>
          <p:cNvSpPr>
            <a:spLocks noGrp="1"/>
          </p:cNvSpPr>
          <p:nvPr>
            <p:ph type="sldNum" sz="quarter" idx="12"/>
          </p:nvPr>
        </p:nvSpPr>
        <p:spPr/>
        <p:txBody>
          <a:bodyPr/>
          <a:lstStyle/>
          <a:p>
            <a:fld id="{8C2E478F-E849-4A8C-AF1F-CBCC78A7CBFA}" type="slidenum">
              <a:rPr lang="en-US" smtClean="0"/>
              <a:t>4</a:t>
            </a:fld>
            <a:endParaRPr lang="en-US" dirty="0"/>
          </a:p>
        </p:txBody>
      </p:sp>
      <p:sp>
        <p:nvSpPr>
          <p:cNvPr id="7" name="Title 2">
            <a:extLst>
              <a:ext uri="{FF2B5EF4-FFF2-40B4-BE49-F238E27FC236}">
                <a16:creationId xmlns:a16="http://schemas.microsoft.com/office/drawing/2014/main" id="{1F10149A-0713-96E4-B1DC-CBCAFBB71D34}"/>
              </a:ext>
            </a:extLst>
          </p:cNvPr>
          <p:cNvSpPr txBox="1">
            <a:spLocks/>
          </p:cNvSpPr>
          <p:nvPr/>
        </p:nvSpPr>
        <p:spPr>
          <a:xfrm>
            <a:off x="-1350123" y="-299941"/>
            <a:ext cx="12348856" cy="1661297"/>
          </a:xfrm>
          <a:prstGeom prst="rect">
            <a:avLst/>
          </a:prstGeom>
        </p:spPr>
        <p:txBody>
          <a:bodyPr vert="horz" lIns="91440" tIns="45720" rIns="91440" bIns="45720" rtlCol="0" anchor="b">
            <a:noAutofit/>
          </a:bodyPr>
          <a:lstStyle>
            <a:lvl1pPr algn="l" defTabSz="914400" rtl="0" eaLnBrk="1" latinLnBrk="0" hangingPunct="1">
              <a:lnSpc>
                <a:spcPct val="100000"/>
              </a:lnSpc>
              <a:spcBef>
                <a:spcPct val="0"/>
              </a:spcBef>
              <a:buNone/>
              <a:defRPr sz="6000" kern="1200" cap="all" spc="300" baseline="0">
                <a:solidFill>
                  <a:schemeClr val="tx1"/>
                </a:solidFill>
                <a:latin typeface="+mj-lt"/>
                <a:ea typeface="+mj-ea"/>
                <a:cs typeface="+mj-cs"/>
              </a:defRPr>
            </a:lvl1pPr>
          </a:lstStyle>
          <a:p>
            <a:pPr algn="ctr"/>
            <a:r>
              <a:rPr lang="en-US"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can arise from</a:t>
            </a:r>
          </a:p>
          <a:p>
            <a:pPr algn="ctr"/>
            <a:r>
              <a:rPr lang="en-US"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various sources</a:t>
            </a:r>
          </a:p>
        </p:txBody>
      </p:sp>
      <p:sp>
        <p:nvSpPr>
          <p:cNvPr id="16" name="TextBox 15">
            <a:extLst>
              <a:ext uri="{FF2B5EF4-FFF2-40B4-BE49-F238E27FC236}">
                <a16:creationId xmlns:a16="http://schemas.microsoft.com/office/drawing/2014/main" id="{82B6142D-E828-2C1D-5313-BA438555C471}"/>
              </a:ext>
            </a:extLst>
          </p:cNvPr>
          <p:cNvSpPr txBox="1"/>
          <p:nvPr/>
        </p:nvSpPr>
        <p:spPr>
          <a:xfrm>
            <a:off x="1" y="1556599"/>
            <a:ext cx="9080938" cy="4524315"/>
          </a:xfrm>
          <a:prstGeom prst="rect">
            <a:avLst/>
          </a:prstGeom>
          <a:noFill/>
        </p:spPr>
        <p:txBody>
          <a:bodyPr wrap="square">
            <a:spAutoFit/>
          </a:bodyPr>
          <a:lstStyle/>
          <a:p>
            <a:pPr marL="285750" indent="-285750" algn="just">
              <a:buFont typeface="Wingdings" panose="05000000000000000000" pitchFamily="2" charset="2"/>
              <a:buChar char="Ø"/>
            </a:pPr>
            <a:r>
              <a:rPr lang="en-US" dirty="0">
                <a:solidFill>
                  <a:srgbClr val="2F3342"/>
                </a:solidFill>
                <a:latin typeface="Times New Roman" panose="02020603050405020304" pitchFamily="18" charset="0"/>
                <a:cs typeface="Times New Roman" panose="02020603050405020304" pitchFamily="18" charset="0"/>
              </a:rPr>
              <a:t>Intrinsic Motivation: Internal elements such as self-satisfaction, a sense of accomplishment, or enjoyment from the activity itself serve as sources of intrinsic motivation. </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rgbClr val="2F3342"/>
                </a:solidFill>
                <a:latin typeface="Times New Roman" panose="02020603050405020304" pitchFamily="18" charset="0"/>
                <a:cs typeface="Times New Roman" panose="02020603050405020304" pitchFamily="18" charset="0"/>
              </a:rPr>
              <a:t>Extrinsic motivation: This is fueled by outside sources like monetary incentives, accolades, promotions, or other palpable advantages provided by the company.</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rgbClr val="2F3342"/>
                </a:solidFill>
                <a:latin typeface="Times New Roman" panose="02020603050405020304" pitchFamily="18" charset="0"/>
                <a:cs typeface="Times New Roman" panose="02020603050405020304" pitchFamily="18" charset="0"/>
              </a:rPr>
              <a:t>Work Design: The way a work is created might affect how motivated employees are. Employees are more likely to be motivated by jobs that offer autonomy, variety, difficulties, and opportunity for growth and development.</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err="1">
                <a:solidFill>
                  <a:srgbClr val="2F3342"/>
                </a:solidFill>
                <a:latin typeface="Times New Roman" panose="02020603050405020304" pitchFamily="18" charset="0"/>
                <a:cs typeface="Times New Roman" panose="02020603050405020304" pitchFamily="18" charset="0"/>
              </a:rPr>
              <a:t>Organisational</a:t>
            </a:r>
            <a:r>
              <a:rPr lang="en-US" dirty="0">
                <a:solidFill>
                  <a:srgbClr val="2F3342"/>
                </a:solidFill>
                <a:latin typeface="Times New Roman" panose="02020603050405020304" pitchFamily="18" charset="0"/>
                <a:cs typeface="Times New Roman" panose="02020603050405020304" pitchFamily="18" charset="0"/>
              </a:rPr>
              <a:t> Culture: An organization's culture and values have a big impact on how motivated its employees are.</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rgbClr val="2F3342"/>
                </a:solidFill>
                <a:latin typeface="Times New Roman" panose="02020603050405020304" pitchFamily="18" charset="0"/>
                <a:cs typeface="Times New Roman" panose="02020603050405020304" pitchFamily="18" charset="0"/>
              </a:rPr>
              <a:t>Leadership and Management: Motivating employees depends heavily on effective leadership and management. </a:t>
            </a:r>
          </a:p>
          <a:p>
            <a:pPr marL="285750" indent="-285750" algn="just">
              <a:buFont typeface="Wingdings" panose="05000000000000000000" pitchFamily="2" charset="2"/>
              <a:buChar char="Ø"/>
            </a:pPr>
            <a:endParaRPr lang="en-US" dirty="0">
              <a:solidFill>
                <a:srgbClr val="2F3342"/>
              </a:solidFill>
              <a:latin typeface="Times New Roman" panose="02020603050405020304" pitchFamily="18" charset="0"/>
              <a:cs typeface="Times New Roman" panose="02020603050405020304" pitchFamily="18" charset="0"/>
            </a:endParaRPr>
          </a:p>
        </p:txBody>
      </p:sp>
      <p:pic>
        <p:nvPicPr>
          <p:cNvPr id="17" name="Picture 16">
            <a:extLst>
              <a:ext uri="{FF2B5EF4-FFF2-40B4-BE49-F238E27FC236}">
                <a16:creationId xmlns:a16="http://schemas.microsoft.com/office/drawing/2014/main" id="{EF608C54-482D-2E48-6742-0BA06A7CA2E7}"/>
              </a:ext>
            </a:extLst>
          </p:cNvPr>
          <p:cNvPicPr>
            <a:picLocks noChangeAspect="1"/>
          </p:cNvPicPr>
          <p:nvPr/>
        </p:nvPicPr>
        <p:blipFill>
          <a:blip r:embed="rId3"/>
          <a:stretch>
            <a:fillRect/>
          </a:stretch>
        </p:blipFill>
        <p:spPr>
          <a:xfrm>
            <a:off x="9364717" y="3663123"/>
            <a:ext cx="2827283" cy="3194878"/>
          </a:xfrm>
          <a:prstGeom prst="rect">
            <a:avLst/>
          </a:prstGeom>
        </p:spPr>
      </p:pic>
      <p:pic>
        <p:nvPicPr>
          <p:cNvPr id="18" name="Picture 17">
            <a:extLst>
              <a:ext uri="{FF2B5EF4-FFF2-40B4-BE49-F238E27FC236}">
                <a16:creationId xmlns:a16="http://schemas.microsoft.com/office/drawing/2014/main" id="{22ABB74B-0F7C-2007-2FA9-A4E091EEF53A}"/>
              </a:ext>
            </a:extLst>
          </p:cNvPr>
          <p:cNvPicPr>
            <a:picLocks noChangeAspect="1"/>
          </p:cNvPicPr>
          <p:nvPr/>
        </p:nvPicPr>
        <p:blipFill>
          <a:blip r:embed="rId4"/>
          <a:stretch>
            <a:fillRect/>
          </a:stretch>
        </p:blipFill>
        <p:spPr>
          <a:xfrm>
            <a:off x="9364717" y="24572"/>
            <a:ext cx="2827283" cy="3638550"/>
          </a:xfrm>
          <a:prstGeom prst="rect">
            <a:avLst/>
          </a:prstGeom>
        </p:spPr>
      </p:pic>
    </p:spTree>
    <p:extLst>
      <p:ext uri="{BB962C8B-B14F-4D97-AF65-F5344CB8AC3E}">
        <p14:creationId xmlns:p14="http://schemas.microsoft.com/office/powerpoint/2010/main" val="3164405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1CE17F2-B3A1-977E-3E27-82C0960A78D6}"/>
              </a:ext>
            </a:extLst>
          </p:cNvPr>
          <p:cNvSpPr>
            <a:spLocks noGrp="1"/>
          </p:cNvSpPr>
          <p:nvPr>
            <p:ph type="title"/>
          </p:nvPr>
        </p:nvSpPr>
        <p:spPr>
          <a:xfrm>
            <a:off x="591077" y="-229202"/>
            <a:ext cx="6988695" cy="1623218"/>
          </a:xfrm>
        </p:spPr>
        <p:txBody>
          <a:bodyPr/>
          <a:lstStyle/>
          <a:p>
            <a:r>
              <a:rPr lang="en-US" b="0" i="0" dirty="0">
                <a:solidFill>
                  <a:srgbClr val="1F1F1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extrinsic and intrinsic motivation</a:t>
            </a: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Text Placeholder 16">
            <a:extLst>
              <a:ext uri="{FF2B5EF4-FFF2-40B4-BE49-F238E27FC236}">
                <a16:creationId xmlns:a16="http://schemas.microsoft.com/office/drawing/2014/main" id="{B34F8DD3-5E03-9501-042F-DB0BF3B70423}"/>
              </a:ext>
            </a:extLst>
          </p:cNvPr>
          <p:cNvSpPr>
            <a:spLocks noGrp="1"/>
          </p:cNvSpPr>
          <p:nvPr>
            <p:ph type="body" sz="quarter" idx="13"/>
          </p:nvPr>
        </p:nvSpPr>
        <p:spPr>
          <a:xfrm>
            <a:off x="0" y="1394016"/>
            <a:ext cx="8671034" cy="4833363"/>
          </a:xfrm>
        </p:spPr>
        <p:txBody>
          <a:bodyPr/>
          <a:lstStyle/>
          <a:p>
            <a:pPr marL="342900" indent="-34290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External motivation or penalties serve as the basis for extrinsic motivation. In the short term, this kind of motivation may be successful, but over time, it may also cause a decline in the intrinsic drive.</a:t>
            </a:r>
          </a:p>
          <a:p>
            <a:pPr marL="342900" indent="-34290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Intrinsic motivation, such as the delight of learning something new or the difficulty of completing a task, is what fuels intrinsic motivation. </a:t>
            </a:r>
          </a:p>
        </p:txBody>
      </p:sp>
      <p:pic>
        <p:nvPicPr>
          <p:cNvPr id="2050" name="Picture 2" descr="Understanding Employee Motivation">
            <a:extLst>
              <a:ext uri="{FF2B5EF4-FFF2-40B4-BE49-F238E27FC236}">
                <a16:creationId xmlns:a16="http://schemas.microsoft.com/office/drawing/2014/main" id="{EA015824-D0FA-1F08-0967-1386F9BD07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8330" y="0"/>
            <a:ext cx="3473669" cy="313733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21EFBD0-0962-9F3A-639A-10C03402DD3F}"/>
              </a:ext>
            </a:extLst>
          </p:cNvPr>
          <p:cNvPicPr>
            <a:picLocks noChangeAspect="1"/>
          </p:cNvPicPr>
          <p:nvPr/>
        </p:nvPicPr>
        <p:blipFill>
          <a:blip r:embed="rId4"/>
          <a:stretch>
            <a:fillRect/>
          </a:stretch>
        </p:blipFill>
        <p:spPr>
          <a:xfrm>
            <a:off x="8671034" y="3524249"/>
            <a:ext cx="3473669" cy="3333750"/>
          </a:xfrm>
          <a:prstGeom prst="rect">
            <a:avLst/>
          </a:prstGeom>
        </p:spPr>
      </p:pic>
    </p:spTree>
    <p:extLst>
      <p:ext uri="{BB962C8B-B14F-4D97-AF65-F5344CB8AC3E}">
        <p14:creationId xmlns:p14="http://schemas.microsoft.com/office/powerpoint/2010/main" val="4145208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close up of computer code">
            <a:extLst>
              <a:ext uri="{FF2B5EF4-FFF2-40B4-BE49-F238E27FC236}">
                <a16:creationId xmlns:a16="http://schemas.microsoft.com/office/drawing/2014/main" id="{A596BF19-CC58-4709-B5D6-3FC378FDC7BA}"/>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0370" r="20370"/>
          <a:stretch/>
        </p:blipFill>
        <p:spPr>
          <a:xfrm>
            <a:off x="0" y="0"/>
            <a:ext cx="5251450" cy="6867922"/>
          </a:xfrm>
        </p:spPr>
      </p:pic>
      <p:sp>
        <p:nvSpPr>
          <p:cNvPr id="6" name="Slide Number Placeholder 5">
            <a:extLst>
              <a:ext uri="{FF2B5EF4-FFF2-40B4-BE49-F238E27FC236}">
                <a16:creationId xmlns:a16="http://schemas.microsoft.com/office/drawing/2014/main" id="{FC6A5C12-E784-444E-B868-DE2AE85742BB}"/>
              </a:ext>
            </a:extLst>
          </p:cNvPr>
          <p:cNvSpPr>
            <a:spLocks noGrp="1"/>
          </p:cNvSpPr>
          <p:nvPr>
            <p:ph type="sldNum" sz="quarter" idx="12"/>
          </p:nvPr>
        </p:nvSpPr>
        <p:spPr/>
        <p:txBody>
          <a:bodyPr/>
          <a:lstStyle/>
          <a:p>
            <a:fld id="{8C2E478F-E849-4A8C-AF1F-CBCC78A7CBFA}" type="slidenum">
              <a:rPr lang="en-US" smtClean="0"/>
              <a:t>6</a:t>
            </a:fld>
            <a:endParaRPr lang="en-US" dirty="0"/>
          </a:p>
        </p:txBody>
      </p:sp>
      <p:sp>
        <p:nvSpPr>
          <p:cNvPr id="4" name="Title 2">
            <a:extLst>
              <a:ext uri="{FF2B5EF4-FFF2-40B4-BE49-F238E27FC236}">
                <a16:creationId xmlns:a16="http://schemas.microsoft.com/office/drawing/2014/main" id="{FF877F70-1B7F-6C65-E2A3-A4FC818F6453}"/>
              </a:ext>
            </a:extLst>
          </p:cNvPr>
          <p:cNvSpPr>
            <a:spLocks noGrp="1"/>
          </p:cNvSpPr>
          <p:nvPr>
            <p:ph type="body" idx="1"/>
          </p:nvPr>
        </p:nvSpPr>
        <p:spPr>
          <a:xfrm>
            <a:off x="0" y="0"/>
            <a:ext cx="5251450" cy="5074807"/>
          </a:xfrm>
        </p:spPr>
        <p:txBody>
          <a:bodyPr>
            <a:noAutofit/>
          </a:bodyPr>
          <a:lstStyle/>
          <a:p>
            <a:pPr algn="ctr"/>
            <a:r>
              <a:rPr lang="en-US" sz="4000" b="0" i="0" dirty="0">
                <a:solidFill>
                  <a:srgbClr val="1F1F1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Which motivation type motivates mostly at work?</a:t>
            </a:r>
            <a:endParaRPr lang="en-US"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4E18FC9-BCDA-9AA7-55C3-09A77601625C}"/>
              </a:ext>
            </a:extLst>
          </p:cNvPr>
          <p:cNvSpPr txBox="1"/>
          <p:nvPr/>
        </p:nvSpPr>
        <p:spPr>
          <a:xfrm>
            <a:off x="5455897" y="-121409"/>
            <a:ext cx="6093372" cy="4893647"/>
          </a:xfrm>
          <a:prstGeom prst="rect">
            <a:avLst/>
          </a:prstGeom>
          <a:noFill/>
        </p:spPr>
        <p:txBody>
          <a:bodyPr wrap="square">
            <a:spAutoFit/>
          </a:bodyPr>
          <a:lstStyle/>
          <a:p>
            <a:pPr algn="just"/>
            <a:r>
              <a:rPr lang="en-US" sz="2400" i="1" dirty="0">
                <a:latin typeface="Times New Roman" panose="02020603050405020304" pitchFamily="18" charset="0"/>
                <a:cs typeface="Times New Roman" panose="02020603050405020304" pitchFamily="18" charset="0"/>
              </a:rPr>
              <a:t>Due to its greater alignment with people's innate desire to learn and advance, intrinsic motivation is more likely to inspire individuals at work. Extrinsic motivation, however, may also be productive in the job, particularly when combined with intrinsic motivation. For instance, management might acknowledge the efforts and accomplishments of their staff members by giving them extrinsic rewards like bonuses or promotions (</a:t>
            </a:r>
            <a:r>
              <a:rPr lang="en-US" sz="2400" b="0" i="1" dirty="0">
                <a:solidFill>
                  <a:srgbClr val="222222"/>
                </a:solidFill>
                <a:effectLst/>
                <a:latin typeface="Times New Roman" panose="02020603050405020304" pitchFamily="18" charset="0"/>
                <a:cs typeface="Times New Roman" panose="02020603050405020304" pitchFamily="18" charset="0"/>
              </a:rPr>
              <a:t>Nehra and N.S., 2023</a:t>
            </a:r>
            <a:r>
              <a:rPr lang="en-US" sz="2400" i="1" dirty="0">
                <a:latin typeface="Times New Roman" panose="02020603050405020304" pitchFamily="18" charset="0"/>
                <a:cs typeface="Times New Roman" panose="02020603050405020304" pitchFamily="18" charset="0"/>
              </a:rPr>
              <a:t>). By giving staff members a feeling of achievement and acknowledgment, this can aid in increasing intrinsic drive.</a:t>
            </a:r>
          </a:p>
        </p:txBody>
      </p:sp>
      <p:pic>
        <p:nvPicPr>
          <p:cNvPr id="14" name="Picture 13">
            <a:extLst>
              <a:ext uri="{FF2B5EF4-FFF2-40B4-BE49-F238E27FC236}">
                <a16:creationId xmlns:a16="http://schemas.microsoft.com/office/drawing/2014/main" id="{03C6BF9F-CC54-A3CB-57D3-7C39148288F4}"/>
              </a:ext>
            </a:extLst>
          </p:cNvPr>
          <p:cNvPicPr>
            <a:picLocks noChangeAspect="1"/>
          </p:cNvPicPr>
          <p:nvPr/>
        </p:nvPicPr>
        <p:blipFill>
          <a:blip r:embed="rId5"/>
          <a:stretch>
            <a:fillRect/>
          </a:stretch>
        </p:blipFill>
        <p:spPr>
          <a:xfrm>
            <a:off x="0" y="4650828"/>
            <a:ext cx="12192000" cy="2218589"/>
          </a:xfrm>
          <a:prstGeom prst="rect">
            <a:avLst/>
          </a:prstGeom>
        </p:spPr>
      </p:pic>
    </p:spTree>
    <p:extLst>
      <p:ext uri="{BB962C8B-B14F-4D97-AF65-F5344CB8AC3E}">
        <p14:creationId xmlns:p14="http://schemas.microsoft.com/office/powerpoint/2010/main" val="2944765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6300B5C-7AD0-42EE-A289-DB61F249073A}"/>
              </a:ext>
            </a:extLst>
          </p:cNvPr>
          <p:cNvSpPr>
            <a:spLocks noGrp="1"/>
          </p:cNvSpPr>
          <p:nvPr>
            <p:ph type="title"/>
          </p:nvPr>
        </p:nvSpPr>
        <p:spPr>
          <a:xfrm>
            <a:off x="681249" y="623996"/>
            <a:ext cx="11002962" cy="823913"/>
          </a:xfrm>
        </p:spPr>
        <p:txBody>
          <a:bodyPr>
            <a:normAutofit fontScale="90000"/>
          </a:bodyPr>
          <a:lstStyle/>
          <a:p>
            <a:r>
              <a:rPr lang="en-US" sz="4400" b="0" i="0" dirty="0">
                <a:solidFill>
                  <a:srgbClr val="1F1F1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 and disadvantages of each motivation type</a:t>
            </a:r>
            <a:br>
              <a:rPr lang="en-US" b="0" i="0" dirty="0">
                <a:solidFill>
                  <a:srgbClr val="1F1F1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3600" b="0" i="0" dirty="0">
                <a:solidFill>
                  <a:srgbClr val="1F1F1F"/>
                </a:solidFill>
                <a:latin typeface="Times New Roman" panose="02020603050405020304" pitchFamily="18" charset="0"/>
                <a:cs typeface="Times New Roman" panose="02020603050405020304" pitchFamily="18" charset="0"/>
              </a:rPr>
              <a:t>Extrinsic motivation</a:t>
            </a:r>
            <a:endParaRPr lang="en-US" sz="4800" dirty="0">
              <a:latin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762668FB-51EF-473B-89E5-AB8206BF498C}"/>
              </a:ext>
            </a:extLst>
          </p:cNvPr>
          <p:cNvSpPr>
            <a:spLocks noGrp="1"/>
          </p:cNvSpPr>
          <p:nvPr>
            <p:ph type="sldNum" sz="quarter" idx="11"/>
          </p:nvPr>
        </p:nvSpPr>
        <p:spPr/>
        <p:txBody>
          <a:bodyPr/>
          <a:lstStyle/>
          <a:p>
            <a:fld id="{8C2E478F-E849-4A8C-AF1F-CBCC78A7CBFA}" type="slidenum">
              <a:rPr lang="en-US" smtClean="0"/>
              <a:t>7</a:t>
            </a:fld>
            <a:endParaRPr lang="en-US" dirty="0"/>
          </a:p>
        </p:txBody>
      </p:sp>
      <p:graphicFrame>
        <p:nvGraphicFramePr>
          <p:cNvPr id="2" name="Table 2">
            <a:extLst>
              <a:ext uri="{FF2B5EF4-FFF2-40B4-BE49-F238E27FC236}">
                <a16:creationId xmlns:a16="http://schemas.microsoft.com/office/drawing/2014/main" id="{0660BEFE-723F-64DE-EC8E-456F9AFD22CC}"/>
              </a:ext>
            </a:extLst>
          </p:cNvPr>
          <p:cNvGraphicFramePr>
            <a:graphicFrameLocks noGrp="1"/>
          </p:cNvGraphicFramePr>
          <p:nvPr>
            <p:extLst>
              <p:ext uri="{D42A27DB-BD31-4B8C-83A1-F6EECF244321}">
                <p14:modId xmlns:p14="http://schemas.microsoft.com/office/powerpoint/2010/main" val="3290894663"/>
              </p:ext>
            </p:extLst>
          </p:nvPr>
        </p:nvGraphicFramePr>
        <p:xfrm>
          <a:off x="681249" y="2068355"/>
          <a:ext cx="11002962" cy="4582510"/>
        </p:xfrm>
        <a:graphic>
          <a:graphicData uri="http://schemas.openxmlformats.org/drawingml/2006/table">
            <a:tbl>
              <a:tblPr firstRow="1" bandRow="1">
                <a:tableStyleId>{5C22544A-7EE6-4342-B048-85BDC9FD1C3A}</a:tableStyleId>
              </a:tblPr>
              <a:tblGrid>
                <a:gridCol w="5501481">
                  <a:extLst>
                    <a:ext uri="{9D8B030D-6E8A-4147-A177-3AD203B41FA5}">
                      <a16:colId xmlns:a16="http://schemas.microsoft.com/office/drawing/2014/main" val="539137855"/>
                    </a:ext>
                  </a:extLst>
                </a:gridCol>
                <a:gridCol w="5501481">
                  <a:extLst>
                    <a:ext uri="{9D8B030D-6E8A-4147-A177-3AD203B41FA5}">
                      <a16:colId xmlns:a16="http://schemas.microsoft.com/office/drawing/2014/main" val="1508707698"/>
                    </a:ext>
                  </a:extLst>
                </a:gridCol>
              </a:tblGrid>
              <a:tr h="919655">
                <a:tc>
                  <a:txBody>
                    <a:bodyPr/>
                    <a:lstStyle/>
                    <a:p>
                      <a:pPr algn="ctr"/>
                      <a:r>
                        <a:rPr lang="en-US" sz="2400" i="1" dirty="0">
                          <a:solidFill>
                            <a:schemeClr val="tx1">
                              <a:lumMod val="95000"/>
                              <a:lumOff val="5000"/>
                            </a:schemeClr>
                          </a:solidFill>
                          <a:latin typeface="Times New Roman" panose="02020603050405020304" pitchFamily="18" charset="0"/>
                          <a:cs typeface="Times New Roman" panose="02020603050405020304" pitchFamily="18" charset="0"/>
                        </a:rPr>
                        <a:t>Advantages</a:t>
                      </a:r>
                    </a:p>
                  </a:txBody>
                  <a:tcPr/>
                </a:tc>
                <a:tc>
                  <a:txBody>
                    <a:bodyPr/>
                    <a:lstStyle/>
                    <a:p>
                      <a:pPr algn="ctr"/>
                      <a:r>
                        <a:rPr lang="en-US" sz="2400" i="1" dirty="0">
                          <a:solidFill>
                            <a:schemeClr val="tx1">
                              <a:lumMod val="95000"/>
                              <a:lumOff val="5000"/>
                            </a:schemeClr>
                          </a:solidFill>
                          <a:latin typeface="Times New Roman" panose="02020603050405020304" pitchFamily="18" charset="0"/>
                          <a:cs typeface="Times New Roman" panose="02020603050405020304" pitchFamily="18" charset="0"/>
                        </a:rPr>
                        <a:t>Disadvantages</a:t>
                      </a:r>
                    </a:p>
                  </a:txBody>
                  <a:tcPr/>
                </a:tc>
                <a:extLst>
                  <a:ext uri="{0D108BD9-81ED-4DB2-BD59-A6C34878D82A}">
                    <a16:rowId xmlns:a16="http://schemas.microsoft.com/office/drawing/2014/main" val="3227661208"/>
                  </a:ext>
                </a:extLst>
              </a:tr>
              <a:tr h="9196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1" kern="1200" dirty="0">
                          <a:solidFill>
                            <a:schemeClr val="tx1">
                              <a:lumMod val="95000"/>
                              <a:lumOff val="5000"/>
                            </a:schemeClr>
                          </a:solidFill>
                          <a:effectLst/>
                          <a:latin typeface="Times New Roman" panose="02020603050405020304" pitchFamily="18" charset="0"/>
                          <a:ea typeface="+mn-ea"/>
                          <a:cs typeface="Times New Roman" panose="02020603050405020304" pitchFamily="18" charset="0"/>
                        </a:rPr>
                        <a:t>Can be effective in the short-term</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1" kern="1200" dirty="0">
                          <a:solidFill>
                            <a:schemeClr val="tx1">
                              <a:lumMod val="95000"/>
                              <a:lumOff val="5000"/>
                            </a:schemeClr>
                          </a:solidFill>
                          <a:effectLst/>
                          <a:latin typeface="Times New Roman" panose="02020603050405020304" pitchFamily="18" charset="0"/>
                          <a:ea typeface="+mn-ea"/>
                          <a:cs typeface="Times New Roman" panose="02020603050405020304" pitchFamily="18" charset="0"/>
                        </a:rPr>
                        <a:t>Can lead to decreased intrinsic motivation over time</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48211535"/>
                  </a:ext>
                </a:extLst>
              </a:tr>
              <a:tr h="9196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1" kern="1200" dirty="0">
                          <a:solidFill>
                            <a:schemeClr val="tx1">
                              <a:lumMod val="95000"/>
                              <a:lumOff val="5000"/>
                            </a:schemeClr>
                          </a:solidFill>
                          <a:effectLst/>
                          <a:latin typeface="Times New Roman" panose="02020603050405020304" pitchFamily="18" charset="0"/>
                          <a:ea typeface="+mn-ea"/>
                          <a:cs typeface="Times New Roman" panose="02020603050405020304" pitchFamily="18" charset="0"/>
                        </a:rPr>
                        <a:t>Can help to achieve specific goals</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1" kern="1200" dirty="0">
                          <a:solidFill>
                            <a:schemeClr val="tx1">
                              <a:lumMod val="95000"/>
                              <a:lumOff val="5000"/>
                            </a:schemeClr>
                          </a:solidFill>
                          <a:effectLst/>
                          <a:latin typeface="Times New Roman" panose="02020603050405020304" pitchFamily="18" charset="0"/>
                          <a:ea typeface="+mn-ea"/>
                          <a:cs typeface="Times New Roman" panose="02020603050405020304" pitchFamily="18" charset="0"/>
                        </a:rPr>
                        <a:t>Can be seen as manipulative or controlling</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31110491"/>
                  </a:ext>
                </a:extLst>
              </a:tr>
              <a:tr h="919655">
                <a:tc>
                  <a:txBody>
                    <a:bodyPr/>
                    <a:lstStyle/>
                    <a:p>
                      <a:pPr lvl="1" algn="ctr"/>
                      <a:r>
                        <a:rPr lang="en-US" sz="2400" b="0" i="1" kern="1200" dirty="0">
                          <a:solidFill>
                            <a:schemeClr val="tx1">
                              <a:lumMod val="95000"/>
                              <a:lumOff val="5000"/>
                            </a:schemeClr>
                          </a:solidFill>
                          <a:effectLst/>
                          <a:latin typeface="Times New Roman" panose="02020603050405020304" pitchFamily="18" charset="0"/>
                          <a:ea typeface="+mn-ea"/>
                          <a:cs typeface="Times New Roman" panose="02020603050405020304" pitchFamily="18" charset="0"/>
                        </a:rPr>
                        <a:t>Can be used to motivate people who are not intrinsically motivated</a:t>
                      </a:r>
                    </a:p>
                    <a:p>
                      <a:pPr algn="ctr"/>
                      <a:br>
                        <a:rPr lang="en-US" sz="2400" i="1"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i="1" kern="1200" dirty="0">
                          <a:solidFill>
                            <a:schemeClr val="tx1">
                              <a:lumMod val="95000"/>
                              <a:lumOff val="5000"/>
                            </a:schemeClr>
                          </a:solidFill>
                          <a:effectLst/>
                          <a:latin typeface="Times New Roman" panose="02020603050405020304" pitchFamily="18" charset="0"/>
                          <a:ea typeface="+mn-ea"/>
                          <a:cs typeface="Times New Roman" panose="02020603050405020304" pitchFamily="18" charset="0"/>
                        </a:rPr>
                        <a:t>Can be ineffective if the rewards are not seen as valuable</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976859817"/>
                  </a:ext>
                </a:extLst>
              </a:tr>
            </a:tbl>
          </a:graphicData>
        </a:graphic>
      </p:graphicFrame>
    </p:spTree>
    <p:extLst>
      <p:ext uri="{BB962C8B-B14F-4D97-AF65-F5344CB8AC3E}">
        <p14:creationId xmlns:p14="http://schemas.microsoft.com/office/powerpoint/2010/main" val="21291083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6300B5C-7AD0-42EE-A289-DB61F249073A}"/>
              </a:ext>
            </a:extLst>
          </p:cNvPr>
          <p:cNvSpPr>
            <a:spLocks noGrp="1"/>
          </p:cNvSpPr>
          <p:nvPr>
            <p:ph type="title"/>
          </p:nvPr>
        </p:nvSpPr>
        <p:spPr>
          <a:xfrm>
            <a:off x="681249" y="623996"/>
            <a:ext cx="11002962" cy="823913"/>
          </a:xfrm>
        </p:spPr>
        <p:txBody>
          <a:bodyPr>
            <a:normAutofit fontScale="90000"/>
          </a:bodyPr>
          <a:lstStyle/>
          <a:p>
            <a:r>
              <a:rPr lang="en-US" sz="4400" b="0" i="0" dirty="0">
                <a:solidFill>
                  <a:srgbClr val="1F1F1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 and disadvantages of each motivation type</a:t>
            </a:r>
            <a:br>
              <a:rPr lang="en-US" b="0" i="0" dirty="0">
                <a:solidFill>
                  <a:srgbClr val="1F1F1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3600" b="0" i="0" dirty="0">
                <a:solidFill>
                  <a:srgbClr val="1F1F1F"/>
                </a:solidFill>
                <a:latin typeface="Times New Roman" panose="02020603050405020304" pitchFamily="18" charset="0"/>
                <a:cs typeface="Times New Roman" panose="02020603050405020304" pitchFamily="18" charset="0"/>
              </a:rPr>
              <a:t>intrinsic motivation</a:t>
            </a:r>
            <a:endParaRPr lang="en-US" sz="4800" dirty="0">
              <a:latin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762668FB-51EF-473B-89E5-AB8206BF498C}"/>
              </a:ext>
            </a:extLst>
          </p:cNvPr>
          <p:cNvSpPr>
            <a:spLocks noGrp="1"/>
          </p:cNvSpPr>
          <p:nvPr>
            <p:ph type="sldNum" sz="quarter" idx="11"/>
          </p:nvPr>
        </p:nvSpPr>
        <p:spPr/>
        <p:txBody>
          <a:bodyPr/>
          <a:lstStyle/>
          <a:p>
            <a:fld id="{8C2E478F-E849-4A8C-AF1F-CBCC78A7CBFA}" type="slidenum">
              <a:rPr lang="en-US" smtClean="0"/>
              <a:t>8</a:t>
            </a:fld>
            <a:endParaRPr lang="en-US" dirty="0"/>
          </a:p>
        </p:txBody>
      </p:sp>
      <p:graphicFrame>
        <p:nvGraphicFramePr>
          <p:cNvPr id="2" name="Table 2">
            <a:extLst>
              <a:ext uri="{FF2B5EF4-FFF2-40B4-BE49-F238E27FC236}">
                <a16:creationId xmlns:a16="http://schemas.microsoft.com/office/drawing/2014/main" id="{0660BEFE-723F-64DE-EC8E-456F9AFD22CC}"/>
              </a:ext>
            </a:extLst>
          </p:cNvPr>
          <p:cNvGraphicFramePr>
            <a:graphicFrameLocks noGrp="1"/>
          </p:cNvGraphicFramePr>
          <p:nvPr>
            <p:extLst>
              <p:ext uri="{D42A27DB-BD31-4B8C-83A1-F6EECF244321}">
                <p14:modId xmlns:p14="http://schemas.microsoft.com/office/powerpoint/2010/main" val="3970328913"/>
              </p:ext>
            </p:extLst>
          </p:nvPr>
        </p:nvGraphicFramePr>
        <p:xfrm>
          <a:off x="594519" y="1975408"/>
          <a:ext cx="11002962" cy="4566534"/>
        </p:xfrm>
        <a:graphic>
          <a:graphicData uri="http://schemas.openxmlformats.org/drawingml/2006/table">
            <a:tbl>
              <a:tblPr firstRow="1" bandRow="1">
                <a:tableStyleId>{5C22544A-7EE6-4342-B048-85BDC9FD1C3A}</a:tableStyleId>
              </a:tblPr>
              <a:tblGrid>
                <a:gridCol w="5501481">
                  <a:extLst>
                    <a:ext uri="{9D8B030D-6E8A-4147-A177-3AD203B41FA5}">
                      <a16:colId xmlns:a16="http://schemas.microsoft.com/office/drawing/2014/main" val="539137855"/>
                    </a:ext>
                  </a:extLst>
                </a:gridCol>
                <a:gridCol w="5501481">
                  <a:extLst>
                    <a:ext uri="{9D8B030D-6E8A-4147-A177-3AD203B41FA5}">
                      <a16:colId xmlns:a16="http://schemas.microsoft.com/office/drawing/2014/main" val="1508707698"/>
                    </a:ext>
                  </a:extLst>
                </a:gridCol>
              </a:tblGrid>
              <a:tr h="743537">
                <a:tc>
                  <a:txBody>
                    <a:bodyPr/>
                    <a:lstStyle/>
                    <a:p>
                      <a:pPr algn="ctr"/>
                      <a:r>
                        <a:rPr lang="en-US" sz="2400" i="1" dirty="0">
                          <a:solidFill>
                            <a:schemeClr val="tx1">
                              <a:lumMod val="95000"/>
                              <a:lumOff val="5000"/>
                            </a:schemeClr>
                          </a:solidFill>
                          <a:latin typeface="Times New Roman" panose="02020603050405020304" pitchFamily="18" charset="0"/>
                          <a:cs typeface="Times New Roman" panose="02020603050405020304" pitchFamily="18" charset="0"/>
                        </a:rPr>
                        <a:t>Advantages</a:t>
                      </a:r>
                    </a:p>
                  </a:txBody>
                  <a:tcPr/>
                </a:tc>
                <a:tc>
                  <a:txBody>
                    <a:bodyPr/>
                    <a:lstStyle/>
                    <a:p>
                      <a:pPr algn="ctr"/>
                      <a:r>
                        <a:rPr lang="en-US" sz="2400" i="1" dirty="0">
                          <a:solidFill>
                            <a:schemeClr val="tx1">
                              <a:lumMod val="95000"/>
                              <a:lumOff val="5000"/>
                            </a:schemeClr>
                          </a:solidFill>
                          <a:latin typeface="Times New Roman" panose="02020603050405020304" pitchFamily="18" charset="0"/>
                          <a:cs typeface="Times New Roman" panose="02020603050405020304" pitchFamily="18" charset="0"/>
                        </a:rPr>
                        <a:t>Disadvantages</a:t>
                      </a:r>
                    </a:p>
                  </a:txBody>
                  <a:tcPr/>
                </a:tc>
                <a:extLst>
                  <a:ext uri="{0D108BD9-81ED-4DB2-BD59-A6C34878D82A}">
                    <a16:rowId xmlns:a16="http://schemas.microsoft.com/office/drawing/2014/main" val="3227661208"/>
                  </a:ext>
                </a:extLst>
              </a:tr>
              <a:tr h="1105426">
                <a:tc>
                  <a:txBody>
                    <a:bodyPr/>
                    <a:lstStyle/>
                    <a:p>
                      <a:pPr algn="ctr"/>
                      <a:r>
                        <a:rPr lang="en-US" sz="2400" b="0" i="1" kern="1200" dirty="0">
                          <a:solidFill>
                            <a:schemeClr val="dk1"/>
                          </a:solidFill>
                          <a:effectLst/>
                          <a:latin typeface="Times New Roman" panose="02020603050405020304" pitchFamily="18" charset="0"/>
                          <a:ea typeface="+mn-ea"/>
                          <a:cs typeface="Times New Roman" panose="02020603050405020304" pitchFamily="18" charset="0"/>
                        </a:rPr>
                        <a:t>More sustainable in the long-term</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algn="ctr"/>
                      <a:r>
                        <a:rPr lang="en-US" sz="2400" b="0" i="1" kern="1200" dirty="0">
                          <a:solidFill>
                            <a:schemeClr val="dk1"/>
                          </a:solidFill>
                          <a:effectLst/>
                          <a:latin typeface="Times New Roman" panose="02020603050405020304" pitchFamily="18" charset="0"/>
                          <a:ea typeface="+mn-ea"/>
                          <a:cs typeface="Times New Roman" panose="02020603050405020304" pitchFamily="18" charset="0"/>
                        </a:rPr>
                        <a:t>Can be difficult to motivate people who are not intrinsically motivated</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48211535"/>
                  </a:ext>
                </a:extLst>
              </a:tr>
              <a:tr h="1105426">
                <a:tc>
                  <a:txBody>
                    <a:bodyPr/>
                    <a:lstStyle/>
                    <a:p>
                      <a:pPr algn="ctr"/>
                      <a:r>
                        <a:rPr lang="en-US" sz="2400" b="0" i="1" kern="1200" dirty="0">
                          <a:solidFill>
                            <a:schemeClr val="dk1"/>
                          </a:solidFill>
                          <a:effectLst/>
                          <a:latin typeface="Times New Roman" panose="02020603050405020304" pitchFamily="18" charset="0"/>
                          <a:ea typeface="+mn-ea"/>
                          <a:cs typeface="Times New Roman" panose="02020603050405020304" pitchFamily="18" charset="0"/>
                        </a:rPr>
                        <a:t>Leads to greater satisfaction and engagement</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algn="ctr"/>
                      <a:r>
                        <a:rPr lang="en-US" sz="2400" b="0" i="1" kern="1200" dirty="0">
                          <a:solidFill>
                            <a:schemeClr val="dk1"/>
                          </a:solidFill>
                          <a:effectLst/>
                          <a:latin typeface="Times New Roman" panose="02020603050405020304" pitchFamily="18" charset="0"/>
                          <a:ea typeface="+mn-ea"/>
                          <a:cs typeface="Times New Roman" panose="02020603050405020304" pitchFamily="18" charset="0"/>
                        </a:rPr>
                        <a:t>Can be time-consuming to develop</a:t>
                      </a:r>
                    </a:p>
                    <a:p>
                      <a:pPr algn="ctr"/>
                      <a:endParaRPr lang="en-US" sz="2400" i="1"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31110491"/>
                  </a:ext>
                </a:extLst>
              </a:tr>
              <a:tr h="1445557">
                <a:tc>
                  <a:txBody>
                    <a:bodyPr/>
                    <a:lstStyle/>
                    <a:p>
                      <a:pPr algn="ctr"/>
                      <a:r>
                        <a:rPr lang="en-US" sz="2400" b="0" i="1" kern="1200" dirty="0">
                          <a:solidFill>
                            <a:schemeClr val="dk1"/>
                          </a:solidFill>
                          <a:effectLst/>
                          <a:latin typeface="Times New Roman" panose="02020603050405020304" pitchFamily="18" charset="0"/>
                          <a:ea typeface="+mn-ea"/>
                          <a:cs typeface="Times New Roman" panose="02020603050405020304" pitchFamily="18" charset="0"/>
                        </a:rPr>
                        <a:t>Is more likely to lead to creativity and innovation</a:t>
                      </a:r>
                    </a:p>
                  </a:txBody>
                  <a:tcPr/>
                </a:tc>
                <a:tc>
                  <a:txBody>
                    <a:bodyPr/>
                    <a:lstStyle/>
                    <a:p>
                      <a:pPr algn="ctr"/>
                      <a:r>
                        <a:rPr lang="en-US" sz="2400" b="0" i="1" kern="1200" dirty="0">
                          <a:solidFill>
                            <a:schemeClr val="dk1"/>
                          </a:solidFill>
                          <a:effectLst/>
                          <a:latin typeface="Times New Roman" panose="02020603050405020304" pitchFamily="18" charset="0"/>
                          <a:ea typeface="+mn-ea"/>
                          <a:cs typeface="Times New Roman" panose="02020603050405020304" pitchFamily="18" charset="0"/>
                        </a:rPr>
                        <a:t>Can be difficult to measure</a:t>
                      </a:r>
                    </a:p>
                  </a:txBody>
                  <a:tcPr/>
                </a:tc>
                <a:extLst>
                  <a:ext uri="{0D108BD9-81ED-4DB2-BD59-A6C34878D82A}">
                    <a16:rowId xmlns:a16="http://schemas.microsoft.com/office/drawing/2014/main" val="1976859817"/>
                  </a:ext>
                </a:extLst>
              </a:tr>
            </a:tbl>
          </a:graphicData>
        </a:graphic>
      </p:graphicFrame>
    </p:spTree>
    <p:extLst>
      <p:ext uri="{BB962C8B-B14F-4D97-AF65-F5344CB8AC3E}">
        <p14:creationId xmlns:p14="http://schemas.microsoft.com/office/powerpoint/2010/main" val="1133703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DA247-2F35-4FB8-903D-FB32D7B852D9}"/>
              </a:ext>
            </a:extLst>
          </p:cNvPr>
          <p:cNvSpPr>
            <a:spLocks noGrp="1"/>
          </p:cNvSpPr>
          <p:nvPr>
            <p:ph type="title"/>
          </p:nvPr>
        </p:nvSpPr>
        <p:spPr>
          <a:xfrm>
            <a:off x="-352327" y="0"/>
            <a:ext cx="11002962" cy="823913"/>
          </a:xfrm>
        </p:spPr>
        <p:txBody>
          <a:bodyPr/>
          <a:lstStyle/>
          <a:p>
            <a:r>
              <a:rPr lang="en-US"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motivation theories</a:t>
            </a:r>
          </a:p>
        </p:txBody>
      </p:sp>
      <p:sp>
        <p:nvSpPr>
          <p:cNvPr id="3" name="Slide Number Placeholder 2">
            <a:extLst>
              <a:ext uri="{FF2B5EF4-FFF2-40B4-BE49-F238E27FC236}">
                <a16:creationId xmlns:a16="http://schemas.microsoft.com/office/drawing/2014/main" id="{FBDE7135-9153-4AEB-AC1F-4B951B7A76F2}"/>
              </a:ext>
            </a:extLst>
          </p:cNvPr>
          <p:cNvSpPr>
            <a:spLocks noGrp="1"/>
          </p:cNvSpPr>
          <p:nvPr>
            <p:ph type="sldNum" sz="quarter" idx="11"/>
          </p:nvPr>
        </p:nvSpPr>
        <p:spPr/>
        <p:txBody>
          <a:bodyPr/>
          <a:lstStyle/>
          <a:p>
            <a:fld id="{8C2E478F-E849-4A8C-AF1F-CBCC78A7CBFA}" type="slidenum">
              <a:rPr lang="en-US" smtClean="0"/>
              <a:t>9</a:t>
            </a:fld>
            <a:endParaRPr lang="en-US" dirty="0"/>
          </a:p>
        </p:txBody>
      </p:sp>
      <p:sp>
        <p:nvSpPr>
          <p:cNvPr id="5" name="TextBox 4">
            <a:extLst>
              <a:ext uri="{FF2B5EF4-FFF2-40B4-BE49-F238E27FC236}">
                <a16:creationId xmlns:a16="http://schemas.microsoft.com/office/drawing/2014/main" id="{E7DB42AA-997D-DDFA-D120-02117442DF65}"/>
              </a:ext>
            </a:extLst>
          </p:cNvPr>
          <p:cNvSpPr txBox="1"/>
          <p:nvPr/>
        </p:nvSpPr>
        <p:spPr>
          <a:xfrm>
            <a:off x="0" y="823913"/>
            <a:ext cx="9112469" cy="5016758"/>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There are many various theories of motivation, but a few of the more important ones are as follows:</a:t>
            </a:r>
          </a:p>
          <a:p>
            <a:pPr algn="just"/>
            <a:endParaRPr lang="en-US" sz="20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b="0" i="0" dirty="0">
                <a:solidFill>
                  <a:srgbClr val="1F1F1F"/>
                </a:solidFill>
                <a:effectLst/>
                <a:latin typeface="Times New Roman" panose="02020603050405020304" pitchFamily="18" charset="0"/>
                <a:cs typeface="Times New Roman" panose="02020603050405020304" pitchFamily="18" charset="0"/>
              </a:rPr>
              <a:t>Maslow's hierarchy of needs: </a:t>
            </a:r>
            <a:r>
              <a:rPr lang="en-US" sz="2000" dirty="0">
                <a:latin typeface="Times New Roman" panose="02020603050405020304" pitchFamily="18" charset="0"/>
                <a:cs typeface="Times New Roman" panose="02020603050405020304" pitchFamily="18" charset="0"/>
              </a:rPr>
              <a:t>According to this idea, there is a hierarchy of wants that humans must fulfil in order to reach a level of self-actualization. The hierarchy of needs includes needs for physiology, safety, love and belonging, esteem, and self-actualization (</a:t>
            </a:r>
            <a:r>
              <a:rPr lang="en-US" sz="2000" b="0" i="0" dirty="0" err="1">
                <a:solidFill>
                  <a:srgbClr val="222222"/>
                </a:solidFill>
                <a:effectLst/>
                <a:latin typeface="Times New Roman" panose="02020603050405020304" pitchFamily="18" charset="0"/>
                <a:cs typeface="Times New Roman" panose="02020603050405020304" pitchFamily="18" charset="0"/>
              </a:rPr>
              <a:t>Yurdakul</a:t>
            </a:r>
            <a:r>
              <a:rPr lang="en-US" sz="2000" b="0" i="0" dirty="0">
                <a:solidFill>
                  <a:srgbClr val="222222"/>
                </a:solidFill>
                <a:effectLst/>
                <a:latin typeface="Times New Roman" panose="02020603050405020304" pitchFamily="18" charset="0"/>
                <a:cs typeface="Times New Roman" panose="02020603050405020304" pitchFamily="18" charset="0"/>
              </a:rPr>
              <a:t> et al., 2023</a:t>
            </a:r>
            <a:r>
              <a:rPr lang="en-US" sz="2000" dirty="0">
                <a:latin typeface="Times New Roman" panose="02020603050405020304" pitchFamily="18" charset="0"/>
                <a:cs typeface="Times New Roman" panose="02020603050405020304" pitchFamily="18" charset="0"/>
              </a:rPr>
              <a:t>).</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Herzberg's idea of motivation and hygiene: Motivators and hygiene elements are the two categories of motivators that are distinguished by this approach. Occupational considerations including accomplishment, acclaim, and responsibility are examples of motivators. Factors that affect workplace hygiene include things like compensation, working conditions, and corporate rules.</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BFA27F70-AFF3-72BD-4D3A-EEBB0DBFDFF4}"/>
              </a:ext>
            </a:extLst>
          </p:cNvPr>
          <p:cNvPicPr>
            <a:picLocks noChangeAspect="1"/>
          </p:cNvPicPr>
          <p:nvPr/>
        </p:nvPicPr>
        <p:blipFill>
          <a:blip r:embed="rId3"/>
          <a:stretch>
            <a:fillRect/>
          </a:stretch>
        </p:blipFill>
        <p:spPr>
          <a:xfrm>
            <a:off x="9112469" y="-1"/>
            <a:ext cx="3079531" cy="2988489"/>
          </a:xfrm>
          <a:prstGeom prst="rect">
            <a:avLst/>
          </a:prstGeom>
        </p:spPr>
      </p:pic>
      <p:pic>
        <p:nvPicPr>
          <p:cNvPr id="8" name="Picture 7">
            <a:extLst>
              <a:ext uri="{FF2B5EF4-FFF2-40B4-BE49-F238E27FC236}">
                <a16:creationId xmlns:a16="http://schemas.microsoft.com/office/drawing/2014/main" id="{4FEF570E-89F7-603C-71E5-B17D2A4855B1}"/>
              </a:ext>
            </a:extLst>
          </p:cNvPr>
          <p:cNvPicPr>
            <a:picLocks noChangeAspect="1"/>
          </p:cNvPicPr>
          <p:nvPr/>
        </p:nvPicPr>
        <p:blipFill>
          <a:blip r:embed="rId4"/>
          <a:stretch>
            <a:fillRect/>
          </a:stretch>
        </p:blipFill>
        <p:spPr>
          <a:xfrm>
            <a:off x="9112469" y="3666405"/>
            <a:ext cx="3079532" cy="2392684"/>
          </a:xfrm>
          <a:prstGeom prst="rect">
            <a:avLst/>
          </a:prstGeom>
        </p:spPr>
      </p:pic>
    </p:spTree>
    <p:extLst>
      <p:ext uri="{BB962C8B-B14F-4D97-AF65-F5344CB8AC3E}">
        <p14:creationId xmlns:p14="http://schemas.microsoft.com/office/powerpoint/2010/main" val="869470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DA247-2F35-4FB8-903D-FB32D7B852D9}"/>
              </a:ext>
            </a:extLst>
          </p:cNvPr>
          <p:cNvSpPr>
            <a:spLocks noGrp="1"/>
          </p:cNvSpPr>
          <p:nvPr>
            <p:ph type="title"/>
          </p:nvPr>
        </p:nvSpPr>
        <p:spPr>
          <a:xfrm>
            <a:off x="-352327" y="0"/>
            <a:ext cx="11002962" cy="823913"/>
          </a:xfrm>
        </p:spPr>
        <p:txBody>
          <a:bodyPr/>
          <a:lstStyle/>
          <a:p>
            <a:r>
              <a:rPr lang="en-US"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motivation theories</a:t>
            </a:r>
          </a:p>
        </p:txBody>
      </p:sp>
      <p:sp>
        <p:nvSpPr>
          <p:cNvPr id="3" name="Slide Number Placeholder 2">
            <a:extLst>
              <a:ext uri="{FF2B5EF4-FFF2-40B4-BE49-F238E27FC236}">
                <a16:creationId xmlns:a16="http://schemas.microsoft.com/office/drawing/2014/main" id="{FBDE7135-9153-4AEB-AC1F-4B951B7A76F2}"/>
              </a:ext>
            </a:extLst>
          </p:cNvPr>
          <p:cNvSpPr>
            <a:spLocks noGrp="1"/>
          </p:cNvSpPr>
          <p:nvPr>
            <p:ph type="sldNum" sz="quarter" idx="11"/>
          </p:nvPr>
        </p:nvSpPr>
        <p:spPr/>
        <p:txBody>
          <a:bodyPr/>
          <a:lstStyle/>
          <a:p>
            <a:fld id="{8C2E478F-E849-4A8C-AF1F-CBCC78A7CBFA}" type="slidenum">
              <a:rPr lang="en-US" smtClean="0"/>
              <a:t>10</a:t>
            </a:fld>
            <a:endParaRPr lang="en-US" dirty="0"/>
          </a:p>
        </p:txBody>
      </p:sp>
      <p:sp>
        <p:nvSpPr>
          <p:cNvPr id="5" name="TextBox 4">
            <a:extLst>
              <a:ext uri="{FF2B5EF4-FFF2-40B4-BE49-F238E27FC236}">
                <a16:creationId xmlns:a16="http://schemas.microsoft.com/office/drawing/2014/main" id="{E7DB42AA-997D-DDFA-D120-02117442DF65}"/>
              </a:ext>
            </a:extLst>
          </p:cNvPr>
          <p:cNvSpPr txBox="1"/>
          <p:nvPr/>
        </p:nvSpPr>
        <p:spPr>
          <a:xfrm>
            <a:off x="0" y="823913"/>
            <a:ext cx="9112469" cy="5940088"/>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There are many various theories of motivation, but a few of the more important ones are as follows:</a:t>
            </a:r>
          </a:p>
          <a:p>
            <a:pPr algn="just"/>
            <a:endParaRPr lang="en-US" sz="20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b="0" i="0" dirty="0">
                <a:solidFill>
                  <a:srgbClr val="1F1F1F"/>
                </a:solidFill>
                <a:effectLst/>
                <a:latin typeface="Times New Roman" panose="02020603050405020304" pitchFamily="18" charset="0"/>
                <a:cs typeface="Times New Roman" panose="02020603050405020304" pitchFamily="18" charset="0"/>
              </a:rPr>
              <a:t>McClelland's need theory of motivation: According to this idea, humans are motivated by three primary needs: a want for success, a desire for power, and a need for connection. Success and the difficulty of completing a task inspire those with strong needs for accomplishment (</a:t>
            </a:r>
            <a:r>
              <a:rPr lang="en-US" sz="2000" b="0" i="0" dirty="0" err="1">
                <a:solidFill>
                  <a:srgbClr val="222222"/>
                </a:solidFill>
                <a:effectLst/>
                <a:latin typeface="Times New Roman" panose="02020603050405020304" pitchFamily="18" charset="0"/>
                <a:cs typeface="Times New Roman" panose="02020603050405020304" pitchFamily="18" charset="0"/>
              </a:rPr>
              <a:t>Siok</a:t>
            </a:r>
            <a:r>
              <a:rPr lang="en-US" sz="2000" b="0" i="0" dirty="0">
                <a:solidFill>
                  <a:srgbClr val="222222"/>
                </a:solidFill>
                <a:effectLst/>
                <a:latin typeface="Times New Roman" panose="02020603050405020304" pitchFamily="18" charset="0"/>
                <a:cs typeface="Times New Roman" panose="02020603050405020304" pitchFamily="18" charset="0"/>
              </a:rPr>
              <a:t> et al., 2023</a:t>
            </a:r>
            <a:r>
              <a:rPr lang="en-US" sz="2000" b="0" i="0" dirty="0">
                <a:solidFill>
                  <a:srgbClr val="1F1F1F"/>
                </a:solidFill>
                <a:effectLst/>
                <a:latin typeface="Times New Roman" panose="02020603050405020304" pitchFamily="18" charset="0"/>
                <a:cs typeface="Times New Roman" panose="02020603050405020304" pitchFamily="18" charset="0"/>
              </a:rPr>
              <a:t>). The urge to exert control over others or have an impact on their surroundings drives those with a strong demand for power. driven by the need to be liked and accepted by others, people with a high need for connection are driven (</a:t>
            </a:r>
            <a:r>
              <a:rPr lang="en-US" sz="2000" b="0" i="0" dirty="0" err="1">
                <a:solidFill>
                  <a:srgbClr val="222222"/>
                </a:solidFill>
                <a:effectLst/>
                <a:latin typeface="Times New Roman" panose="02020603050405020304" pitchFamily="18" charset="0"/>
                <a:cs typeface="Times New Roman" panose="02020603050405020304" pitchFamily="18" charset="0"/>
              </a:rPr>
              <a:t>Herlina</a:t>
            </a:r>
            <a:r>
              <a:rPr lang="en-US" sz="2000" b="0" i="0" dirty="0">
                <a:solidFill>
                  <a:srgbClr val="222222"/>
                </a:solidFill>
                <a:effectLst/>
                <a:latin typeface="Times New Roman" panose="02020603050405020304" pitchFamily="18" charset="0"/>
                <a:cs typeface="Times New Roman" panose="02020603050405020304" pitchFamily="18" charset="0"/>
              </a:rPr>
              <a:t> et al., 2023</a:t>
            </a:r>
            <a:r>
              <a:rPr lang="en-US" sz="2000" b="0" i="0" dirty="0">
                <a:solidFill>
                  <a:srgbClr val="1F1F1F"/>
                </a:solidFill>
                <a:effectLst/>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Vroom's expectancy theory: According to this idea, people are driven to take specific </a:t>
            </a:r>
            <a:r>
              <a:rPr lang="en-US" sz="2000" dirty="0" err="1">
                <a:latin typeface="Times New Roman" panose="02020603050405020304" pitchFamily="18" charset="0"/>
                <a:cs typeface="Times New Roman" panose="02020603050405020304" pitchFamily="18" charset="0"/>
              </a:rPr>
              <a:t>behaviours</a:t>
            </a:r>
            <a:r>
              <a:rPr lang="en-US" sz="2000" dirty="0">
                <a:latin typeface="Times New Roman" panose="02020603050405020304" pitchFamily="18" charset="0"/>
                <a:cs typeface="Times New Roman" panose="02020603050405020304" pitchFamily="18" charset="0"/>
              </a:rPr>
              <a:t> if they think doing so would result in the desired result. According to the idea, three things affect how motivated someone is: the result's importance, their expectation that it will happen, and how directly the action would affect the outcome (</a:t>
            </a:r>
            <a:r>
              <a:rPr lang="en-US" sz="2000" b="0" i="0" dirty="0" err="1">
                <a:solidFill>
                  <a:srgbClr val="222222"/>
                </a:solidFill>
                <a:effectLst/>
                <a:latin typeface="Times New Roman" panose="02020603050405020304" pitchFamily="18" charset="0"/>
                <a:cs typeface="Times New Roman" panose="02020603050405020304" pitchFamily="18" charset="0"/>
              </a:rPr>
              <a:t>Daouk-Öyry</a:t>
            </a:r>
            <a:r>
              <a:rPr lang="en-US" sz="2000" b="0" i="0" dirty="0">
                <a:solidFill>
                  <a:srgbClr val="222222"/>
                </a:solidFill>
                <a:effectLst/>
                <a:latin typeface="Times New Roman" panose="02020603050405020304" pitchFamily="18" charset="0"/>
                <a:cs typeface="Times New Roman" panose="02020603050405020304" pitchFamily="18" charset="0"/>
              </a:rPr>
              <a:t> et al., 2023</a:t>
            </a:r>
            <a:r>
              <a:rPr lang="en-US" sz="2000"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E76DB807-E2DF-9476-CC99-69A5EB9D440F}"/>
              </a:ext>
            </a:extLst>
          </p:cNvPr>
          <p:cNvPicPr>
            <a:picLocks noChangeAspect="1"/>
          </p:cNvPicPr>
          <p:nvPr/>
        </p:nvPicPr>
        <p:blipFill>
          <a:blip r:embed="rId3"/>
          <a:stretch>
            <a:fillRect/>
          </a:stretch>
        </p:blipFill>
        <p:spPr>
          <a:xfrm>
            <a:off x="9110869" y="288757"/>
            <a:ext cx="3079532" cy="3505200"/>
          </a:xfrm>
          <a:prstGeom prst="rect">
            <a:avLst/>
          </a:prstGeom>
        </p:spPr>
      </p:pic>
      <p:pic>
        <p:nvPicPr>
          <p:cNvPr id="3074" name="Picture 2" descr="Difference Between Expectancy Theory and Equity Theory | Compare the  Difference Between Similar Terms">
            <a:extLst>
              <a:ext uri="{FF2B5EF4-FFF2-40B4-BE49-F238E27FC236}">
                <a16:creationId xmlns:a16="http://schemas.microsoft.com/office/drawing/2014/main" id="{4ED66795-E1A6-BC08-6EFD-00F4886672B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288" t="-1" r="145" b="9387"/>
          <a:stretch/>
        </p:blipFill>
        <p:spPr bwMode="auto">
          <a:xfrm>
            <a:off x="9224452" y="4093122"/>
            <a:ext cx="2871787" cy="2796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956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C3376-5069-4C7B-BE6B-A3776D1B47BA}"/>
              </a:ext>
            </a:extLst>
          </p:cNvPr>
          <p:cNvSpPr>
            <a:spLocks noGrp="1"/>
          </p:cNvSpPr>
          <p:nvPr>
            <p:ph type="title"/>
          </p:nvPr>
        </p:nvSpPr>
        <p:spPr>
          <a:xfrm>
            <a:off x="6096000" y="24572"/>
            <a:ext cx="5897218" cy="884238"/>
          </a:xfrm>
        </p:spPr>
        <p:txBody>
          <a:bodyPr/>
          <a:lstStyle/>
          <a:p>
            <a:r>
              <a:rPr lang="en-US" dirty="0"/>
              <a:t>             </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Conclusion</a:t>
            </a:r>
          </a:p>
        </p:txBody>
      </p:sp>
      <p:pic>
        <p:nvPicPr>
          <p:cNvPr id="6" name="Picture Placeholder 5" descr="person staring at blueprints on a brick wall">
            <a:extLst>
              <a:ext uri="{FF2B5EF4-FFF2-40B4-BE49-F238E27FC236}">
                <a16:creationId xmlns:a16="http://schemas.microsoft.com/office/drawing/2014/main" id="{C07C315A-7CD1-432C-92FA-6B62159B56CA}"/>
              </a:ext>
            </a:extLst>
          </p:cNvPr>
          <p:cNvPicPr>
            <a:picLocks noGrp="1" noChangeAspect="1"/>
          </p:cNvPicPr>
          <p:nvPr>
            <p:ph type="pic" sz="quarter" idx="14"/>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23552" t="1" r="23880" b="327"/>
          <a:stretch/>
        </p:blipFill>
        <p:spPr>
          <a:xfrm>
            <a:off x="0" y="0"/>
            <a:ext cx="5416550" cy="6858000"/>
          </a:xfrm>
        </p:spPr>
      </p:pic>
      <p:sp>
        <p:nvSpPr>
          <p:cNvPr id="14" name="Content Placeholder 13">
            <a:extLst>
              <a:ext uri="{FF2B5EF4-FFF2-40B4-BE49-F238E27FC236}">
                <a16:creationId xmlns:a16="http://schemas.microsoft.com/office/drawing/2014/main" id="{79248A72-A597-48DF-A270-3389F5D209C0}"/>
              </a:ext>
            </a:extLst>
          </p:cNvPr>
          <p:cNvSpPr>
            <a:spLocks noGrp="1"/>
          </p:cNvSpPr>
          <p:nvPr>
            <p:ph idx="1"/>
          </p:nvPr>
        </p:nvSpPr>
        <p:spPr>
          <a:xfrm>
            <a:off x="5571191" y="908810"/>
            <a:ext cx="6422026" cy="4208346"/>
          </a:xfrm>
        </p:spPr>
        <p:txBody>
          <a:bodyPr>
            <a:noAutofit/>
          </a:bodyPr>
          <a:lstStyle/>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000" b="0" i="1" u="none" strike="noStrike" kern="1200" cap="none" spc="30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Employee motivation is the urge, zeal, and excitement that people have to carry out their duties and accomplish their objectives inside a company. Extrinsic motivation is the external incentive that results from things like prizes, recognition, promotions, or pay raises(</a:t>
            </a:r>
            <a:r>
              <a:rPr lang="en-US" sz="2000" b="0" i="1" dirty="0" err="1">
                <a:solidFill>
                  <a:srgbClr val="002060"/>
                </a:solidFill>
                <a:effectLst/>
                <a:latin typeface="Times New Roman" panose="02020603050405020304" pitchFamily="18" charset="0"/>
                <a:cs typeface="Times New Roman" panose="02020603050405020304" pitchFamily="18" charset="0"/>
              </a:rPr>
              <a:t>Ausat</a:t>
            </a:r>
            <a:r>
              <a:rPr lang="en-US" sz="2000" b="0" i="1" dirty="0">
                <a:solidFill>
                  <a:srgbClr val="002060"/>
                </a:solidFill>
                <a:effectLst/>
                <a:latin typeface="Times New Roman" panose="02020603050405020304" pitchFamily="18" charset="0"/>
                <a:cs typeface="Times New Roman" panose="02020603050405020304" pitchFamily="18" charset="0"/>
              </a:rPr>
              <a:t> et al., 2023</a:t>
            </a:r>
            <a:r>
              <a:rPr kumimoji="0" lang="en-US" sz="2000" b="0" i="1" u="none" strike="noStrike" kern="1200" cap="none" spc="30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source of intrinsic motivation, on the other hand, is internal and includes things like personal fulfilment, satisfaction, and a sense of achievement from completing the activity.  Extrinsic and internal motivation are both significant in the job. In order to encourage people to find purpose, fulfilment, and happiness in their job, organisations should try to establish a work environment that fosters both forms of motivation (</a:t>
            </a:r>
            <a:r>
              <a:rPr lang="en-US" sz="2000" b="0" i="1" dirty="0">
                <a:solidFill>
                  <a:srgbClr val="002060"/>
                </a:solidFill>
                <a:effectLst/>
                <a:latin typeface="Times New Roman" panose="02020603050405020304" pitchFamily="18" charset="0"/>
                <a:cs typeface="Times New Roman" panose="02020603050405020304" pitchFamily="18" charset="0"/>
              </a:rPr>
              <a:t>Xing et al., 2023</a:t>
            </a:r>
            <a:r>
              <a:rPr kumimoji="0" lang="en-US" sz="2000" b="0" i="1" u="none" strike="noStrike" kern="1200" cap="none" spc="30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endParaRPr lang="en-US" sz="2000" b="1" i="1" dirty="0">
              <a:solidFill>
                <a:srgbClr val="002060"/>
              </a:solidFill>
              <a:latin typeface="Times New Roman" panose="02020603050405020304" pitchFamily="18" charset="0"/>
              <a:cs typeface="Times New Roman" panose="02020603050405020304" pitchFamily="18" charset="0"/>
            </a:endParaRPr>
          </a:p>
        </p:txBody>
      </p:sp>
      <p:sp>
        <p:nvSpPr>
          <p:cNvPr id="16" name="Slide Number Placeholder 15">
            <a:extLst>
              <a:ext uri="{FF2B5EF4-FFF2-40B4-BE49-F238E27FC236}">
                <a16:creationId xmlns:a16="http://schemas.microsoft.com/office/drawing/2014/main" id="{7FA57D11-A25F-4772-8E50-DDB68BE8CB69}"/>
              </a:ext>
            </a:extLst>
          </p:cNvPr>
          <p:cNvSpPr>
            <a:spLocks noGrp="1"/>
          </p:cNvSpPr>
          <p:nvPr>
            <p:ph type="sldNum" sz="quarter" idx="4"/>
          </p:nvPr>
        </p:nvSpPr>
        <p:spPr/>
        <p:txBody>
          <a:bodyPr/>
          <a:lstStyle/>
          <a:p>
            <a:fld id="{8C2E478F-E849-4A8C-AF1F-CBCC78A7CBFA}" type="slidenum">
              <a:rPr lang="en-US" smtClean="0"/>
              <a:t>11</a:t>
            </a:fld>
            <a:endParaRPr lang="en-US" dirty="0"/>
          </a:p>
        </p:txBody>
      </p:sp>
    </p:spTree>
    <p:extLst>
      <p:ext uri="{BB962C8B-B14F-4D97-AF65-F5344CB8AC3E}">
        <p14:creationId xmlns:p14="http://schemas.microsoft.com/office/powerpoint/2010/main" val="3516891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D022B-4BD4-BD00-D754-00BE4BFFEF60}"/>
              </a:ext>
            </a:extLst>
          </p:cNvPr>
          <p:cNvSpPr>
            <a:spLocks noGrp="1"/>
          </p:cNvSpPr>
          <p:nvPr>
            <p:ph type="title"/>
          </p:nvPr>
        </p:nvSpPr>
        <p:spPr>
          <a:xfrm>
            <a:off x="546307" y="0"/>
            <a:ext cx="11002962" cy="551793"/>
          </a:xfrm>
        </p:spPr>
        <p:txBody>
          <a:bodyPr/>
          <a:lstStyle/>
          <a:p>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3" name="Slide Number Placeholder 2">
            <a:extLst>
              <a:ext uri="{FF2B5EF4-FFF2-40B4-BE49-F238E27FC236}">
                <a16:creationId xmlns:a16="http://schemas.microsoft.com/office/drawing/2014/main" id="{55057136-A779-710A-B46D-5A1563F73C95}"/>
              </a:ext>
            </a:extLst>
          </p:cNvPr>
          <p:cNvSpPr>
            <a:spLocks noGrp="1"/>
          </p:cNvSpPr>
          <p:nvPr>
            <p:ph type="sldNum" sz="quarter" idx="11"/>
          </p:nvPr>
        </p:nvSpPr>
        <p:spPr/>
        <p:txBody>
          <a:bodyPr/>
          <a:lstStyle/>
          <a:p>
            <a:fld id="{8C2E478F-E849-4A8C-AF1F-CBCC78A7CBFA}" type="slidenum">
              <a:rPr lang="en-US" smtClean="0"/>
              <a:t>12</a:t>
            </a:fld>
            <a:endParaRPr lang="en-US" dirty="0"/>
          </a:p>
        </p:txBody>
      </p:sp>
      <p:sp>
        <p:nvSpPr>
          <p:cNvPr id="5" name="TextBox 4">
            <a:extLst>
              <a:ext uri="{FF2B5EF4-FFF2-40B4-BE49-F238E27FC236}">
                <a16:creationId xmlns:a16="http://schemas.microsoft.com/office/drawing/2014/main" id="{D18B3846-1667-9E81-C9BC-B8F18735C173}"/>
              </a:ext>
            </a:extLst>
          </p:cNvPr>
          <p:cNvSpPr txBox="1"/>
          <p:nvPr/>
        </p:nvSpPr>
        <p:spPr>
          <a:xfrm>
            <a:off x="150227" y="558993"/>
            <a:ext cx="12162641" cy="6186309"/>
          </a:xfrm>
          <a:prstGeom prst="rect">
            <a:avLst/>
          </a:prstGeom>
          <a:noFill/>
        </p:spPr>
        <p:txBody>
          <a:bodyPr wrap="square">
            <a:spAutoFit/>
          </a:bodyPr>
          <a:lstStyle/>
          <a:p>
            <a:pPr marL="285750" indent="-285750">
              <a:buFont typeface="Wingdings" panose="05000000000000000000" pitchFamily="2" charset="2"/>
              <a:buChar char="§"/>
            </a:pPr>
            <a:r>
              <a:rPr lang="en-US" b="0" i="0" dirty="0">
                <a:solidFill>
                  <a:srgbClr val="222222"/>
                </a:solidFill>
                <a:effectLst/>
                <a:latin typeface="Arial" panose="020B0604020202020204" pitchFamily="34" charset="0"/>
              </a:rPr>
              <a:t>Xing, L., Sun, J.M., Jepsen, D. and Zhang, Y., 2023. Supervisor negative feedback and employee motivation to learn: An attribution perspective. </a:t>
            </a:r>
            <a:r>
              <a:rPr lang="en-US" b="0" i="1" dirty="0">
                <a:solidFill>
                  <a:srgbClr val="222222"/>
                </a:solidFill>
                <a:effectLst/>
                <a:latin typeface="Arial" panose="020B0604020202020204" pitchFamily="34" charset="0"/>
              </a:rPr>
              <a:t>human relations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76</a:t>
            </a:r>
            <a:r>
              <a:rPr lang="en-US" b="0" i="0" dirty="0">
                <a:solidFill>
                  <a:srgbClr val="222222"/>
                </a:solidFill>
                <a:effectLst/>
                <a:latin typeface="Arial" panose="020B0604020202020204" pitchFamily="34" charset="0"/>
              </a:rPr>
              <a:t>(2), pp.310-340.</a:t>
            </a:r>
          </a:p>
          <a:p>
            <a:pPr marL="285750" indent="-285750">
              <a:buFont typeface="Wingdings" panose="05000000000000000000" pitchFamily="2" charset="2"/>
              <a:buChar char="§"/>
            </a:pPr>
            <a:r>
              <a:rPr lang="en-US" b="0" i="0" dirty="0" err="1">
                <a:solidFill>
                  <a:srgbClr val="222222"/>
                </a:solidFill>
                <a:effectLst/>
                <a:latin typeface="Arial" panose="020B0604020202020204" pitchFamily="34" charset="0"/>
              </a:rPr>
              <a:t>Ausat</a:t>
            </a:r>
            <a:r>
              <a:rPr lang="en-US" b="0" i="0" dirty="0">
                <a:solidFill>
                  <a:srgbClr val="222222"/>
                </a:solidFill>
                <a:effectLst/>
                <a:latin typeface="Arial" panose="020B0604020202020204" pitchFamily="34" charset="0"/>
              </a:rPr>
              <a:t>, A.M.A., Purnomo, Y.J., Munir, A.R. and </a:t>
            </a:r>
            <a:r>
              <a:rPr lang="en-US" b="0" i="0" dirty="0" err="1">
                <a:solidFill>
                  <a:srgbClr val="222222"/>
                </a:solidFill>
                <a:effectLst/>
                <a:latin typeface="Arial" panose="020B0604020202020204" pitchFamily="34" charset="0"/>
              </a:rPr>
              <a:t>Suherlan</a:t>
            </a:r>
            <a:r>
              <a:rPr lang="en-US" b="0" i="0" dirty="0">
                <a:solidFill>
                  <a:srgbClr val="222222"/>
                </a:solidFill>
                <a:effectLst/>
                <a:latin typeface="Arial" panose="020B0604020202020204" pitchFamily="34" charset="0"/>
              </a:rPr>
              <a:t>, S., 2023. Do Motivation, Compensation, and Work Environment Improve Employee Performance: A Literature Review. </a:t>
            </a:r>
            <a:r>
              <a:rPr lang="en-US" b="0" i="1" dirty="0">
                <a:solidFill>
                  <a:srgbClr val="222222"/>
                </a:solidFill>
                <a:effectLst/>
                <a:latin typeface="Arial" panose="020B0604020202020204" pitchFamily="34" charset="0"/>
              </a:rPr>
              <a:t>International Journal Of Artificial Intelligence Research</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6</a:t>
            </a:r>
            <a:r>
              <a:rPr lang="en-US" b="0" i="0" dirty="0">
                <a:solidFill>
                  <a:srgbClr val="222222"/>
                </a:solidFill>
                <a:effectLst/>
                <a:latin typeface="Arial" panose="020B0604020202020204" pitchFamily="34" charset="0"/>
              </a:rPr>
              <a:t>(1.2).</a:t>
            </a:r>
          </a:p>
          <a:p>
            <a:pPr marL="285750" indent="-285750">
              <a:buFont typeface="Wingdings" panose="05000000000000000000" pitchFamily="2" charset="2"/>
              <a:buChar char="§"/>
            </a:pPr>
            <a:endParaRPr lang="en-US" dirty="0">
              <a:solidFill>
                <a:srgbClr val="222222"/>
              </a:solidFill>
              <a:latin typeface="Arial" panose="020B0604020202020204" pitchFamily="34" charset="0"/>
            </a:endParaRPr>
          </a:p>
          <a:p>
            <a:pPr marL="285750" indent="-285750">
              <a:buFont typeface="Wingdings" panose="05000000000000000000" pitchFamily="2" charset="2"/>
              <a:buChar char="§"/>
            </a:pPr>
            <a:r>
              <a:rPr lang="en-US" b="0" i="0" dirty="0" err="1">
                <a:solidFill>
                  <a:srgbClr val="222222"/>
                </a:solidFill>
                <a:effectLst/>
                <a:latin typeface="Arial" panose="020B0604020202020204" pitchFamily="34" charset="0"/>
              </a:rPr>
              <a:t>Daouk-Öyry</a:t>
            </a:r>
            <a:r>
              <a:rPr lang="en-US" b="0" i="0" dirty="0">
                <a:solidFill>
                  <a:srgbClr val="222222"/>
                </a:solidFill>
                <a:effectLst/>
                <a:latin typeface="Arial" panose="020B0604020202020204" pitchFamily="34" charset="0"/>
              </a:rPr>
              <a:t>, L. and El-Farr, H., 2023. Vroom’s Expectancy Theory.</a:t>
            </a:r>
          </a:p>
          <a:p>
            <a:pPr marL="285750" indent="-285750">
              <a:buFont typeface="Wingdings" panose="05000000000000000000" pitchFamily="2" charset="2"/>
              <a:buChar char="§"/>
            </a:pPr>
            <a:endParaRPr lang="en-US" dirty="0">
              <a:solidFill>
                <a:srgbClr val="222222"/>
              </a:solidFill>
              <a:latin typeface="Arial" panose="020B0604020202020204" pitchFamily="34" charset="0"/>
            </a:endParaRPr>
          </a:p>
          <a:p>
            <a:pPr marL="285750" indent="-285750">
              <a:buFont typeface="Wingdings" panose="05000000000000000000" pitchFamily="2" charset="2"/>
              <a:buChar char="§"/>
            </a:pPr>
            <a:r>
              <a:rPr lang="en-US" b="0" i="0" dirty="0" err="1">
                <a:solidFill>
                  <a:srgbClr val="222222"/>
                </a:solidFill>
                <a:effectLst/>
                <a:latin typeface="Arial" panose="020B0604020202020204" pitchFamily="34" charset="0"/>
              </a:rPr>
              <a:t>Herlina</a:t>
            </a:r>
            <a:r>
              <a:rPr lang="en-US" b="0" i="0" dirty="0">
                <a:solidFill>
                  <a:srgbClr val="222222"/>
                </a:solidFill>
                <a:effectLst/>
                <a:latin typeface="Arial" panose="020B0604020202020204" pitchFamily="34" charset="0"/>
              </a:rPr>
              <a:t>, M.G., </a:t>
            </a:r>
            <a:r>
              <a:rPr lang="en-US" b="0" i="0" dirty="0" err="1">
                <a:solidFill>
                  <a:srgbClr val="222222"/>
                </a:solidFill>
                <a:effectLst/>
                <a:latin typeface="Arial" panose="020B0604020202020204" pitchFamily="34" charset="0"/>
              </a:rPr>
              <a:t>Hadipoespito</a:t>
            </a:r>
            <a:r>
              <a:rPr lang="en-US" b="0" i="0" dirty="0">
                <a:solidFill>
                  <a:srgbClr val="222222"/>
                </a:solidFill>
                <a:effectLst/>
                <a:latin typeface="Arial" panose="020B0604020202020204" pitchFamily="34" charset="0"/>
              </a:rPr>
              <a:t>, R. and </a:t>
            </a:r>
            <a:r>
              <a:rPr lang="en-US" b="0" i="0" dirty="0" err="1">
                <a:solidFill>
                  <a:srgbClr val="222222"/>
                </a:solidFill>
                <a:effectLst/>
                <a:latin typeface="Arial" panose="020B0604020202020204" pitchFamily="34" charset="0"/>
              </a:rPr>
              <a:t>Harlianto</a:t>
            </a:r>
            <a:r>
              <a:rPr lang="en-US" b="0" i="0" dirty="0">
                <a:solidFill>
                  <a:srgbClr val="222222"/>
                </a:solidFill>
                <a:effectLst/>
                <a:latin typeface="Arial" panose="020B0604020202020204" pitchFamily="34" charset="0"/>
              </a:rPr>
              <a:t>, J., Empowering Innovative Team Among Knowledge Workers: McClelland's Needs Theory with Rasch Model Analysis.</a:t>
            </a:r>
          </a:p>
          <a:p>
            <a:pPr marL="285750" indent="-285750">
              <a:buFont typeface="Wingdings" panose="05000000000000000000" pitchFamily="2" charset="2"/>
              <a:buChar char="§"/>
            </a:pPr>
            <a:endParaRPr lang="en-US" dirty="0">
              <a:solidFill>
                <a:srgbClr val="222222"/>
              </a:solidFill>
              <a:latin typeface="Arial" panose="020B0604020202020204" pitchFamily="34" charset="0"/>
            </a:endParaRPr>
          </a:p>
          <a:p>
            <a:pPr marL="285750" indent="-285750">
              <a:buFont typeface="Wingdings" panose="05000000000000000000" pitchFamily="2" charset="2"/>
              <a:buChar char="§"/>
            </a:pPr>
            <a:r>
              <a:rPr lang="en-US" b="0" i="0" dirty="0" err="1">
                <a:solidFill>
                  <a:srgbClr val="222222"/>
                </a:solidFill>
                <a:effectLst/>
                <a:latin typeface="Arial" panose="020B0604020202020204" pitchFamily="34" charset="0"/>
              </a:rPr>
              <a:t>Siok</a:t>
            </a:r>
            <a:r>
              <a:rPr lang="en-US" b="0" i="0" dirty="0">
                <a:solidFill>
                  <a:srgbClr val="222222"/>
                </a:solidFill>
                <a:effectLst/>
                <a:latin typeface="Arial" panose="020B0604020202020204" pitchFamily="34" charset="0"/>
              </a:rPr>
              <a:t>, T.H., Sim, M.S. and Rahmat, N.H., 2023. Motivation to learn online: an analysis from </a:t>
            </a:r>
            <a:r>
              <a:rPr lang="en-US" b="0" i="0" dirty="0" err="1">
                <a:solidFill>
                  <a:srgbClr val="222222"/>
                </a:solidFill>
                <a:effectLst/>
                <a:latin typeface="Arial" panose="020B0604020202020204" pitchFamily="34" charset="0"/>
              </a:rPr>
              <a:t>Mcclelland’s</a:t>
            </a:r>
            <a:r>
              <a:rPr lang="en-US" b="0" i="0" dirty="0">
                <a:solidFill>
                  <a:srgbClr val="222222"/>
                </a:solidFill>
                <a:effectLst/>
                <a:latin typeface="Arial" panose="020B0604020202020204" pitchFamily="34" charset="0"/>
              </a:rPr>
              <a:t> theory of needs. </a:t>
            </a:r>
            <a:r>
              <a:rPr lang="en-US" b="0" i="1" dirty="0">
                <a:solidFill>
                  <a:srgbClr val="222222"/>
                </a:solidFill>
                <a:effectLst/>
                <a:latin typeface="Arial" panose="020B0604020202020204" pitchFamily="34" charset="0"/>
              </a:rPr>
              <a:t>International Journal of Academic Research in Business and Social Sciences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13</a:t>
            </a:r>
            <a:r>
              <a:rPr lang="en-US" b="0" i="0" dirty="0">
                <a:solidFill>
                  <a:srgbClr val="222222"/>
                </a:solidFill>
                <a:effectLst/>
                <a:latin typeface="Arial" panose="020B0604020202020204" pitchFamily="34" charset="0"/>
              </a:rPr>
              <a:t>(3), pp.215-234.</a:t>
            </a:r>
          </a:p>
          <a:p>
            <a:pPr marL="285750" indent="-285750">
              <a:buFont typeface="Wingdings" panose="05000000000000000000" pitchFamily="2" charset="2"/>
              <a:buChar char="§"/>
            </a:pPr>
            <a:endParaRPr lang="en-US" dirty="0">
              <a:solidFill>
                <a:srgbClr val="222222"/>
              </a:solidFill>
              <a:latin typeface="Arial" panose="020B0604020202020204" pitchFamily="34" charset="0"/>
            </a:endParaRPr>
          </a:p>
          <a:p>
            <a:pPr marL="285750" indent="-285750">
              <a:buFont typeface="Wingdings" panose="05000000000000000000" pitchFamily="2" charset="2"/>
              <a:buChar char="§"/>
            </a:pPr>
            <a:r>
              <a:rPr lang="en-US" b="0" i="0" dirty="0" err="1">
                <a:solidFill>
                  <a:srgbClr val="222222"/>
                </a:solidFill>
                <a:effectLst/>
                <a:latin typeface="Arial" panose="020B0604020202020204" pitchFamily="34" charset="0"/>
              </a:rPr>
              <a:t>Yurdakul</a:t>
            </a:r>
            <a:r>
              <a:rPr lang="en-US" b="0" i="0" dirty="0">
                <a:solidFill>
                  <a:srgbClr val="222222"/>
                </a:solidFill>
                <a:effectLst/>
                <a:latin typeface="Arial" panose="020B0604020202020204" pitchFamily="34" charset="0"/>
              </a:rPr>
              <a:t>, G. and Arar, T., 2023. Revisiting Maslow’s hierarchy of needs: Is it still universal content?. </a:t>
            </a:r>
            <a:r>
              <a:rPr lang="en-US" b="0" i="1" dirty="0">
                <a:solidFill>
                  <a:srgbClr val="222222"/>
                </a:solidFill>
                <a:effectLst/>
                <a:latin typeface="Arial" panose="020B0604020202020204" pitchFamily="34" charset="0"/>
              </a:rPr>
              <a:t>Journal of human behavior in the social environment</a:t>
            </a:r>
            <a:r>
              <a:rPr lang="en-US" b="0" i="0" dirty="0">
                <a:solidFill>
                  <a:srgbClr val="222222"/>
                </a:solidFill>
                <a:effectLst/>
                <a:latin typeface="Arial" panose="020B0604020202020204" pitchFamily="34" charset="0"/>
              </a:rPr>
              <a:t>, pp.1-28.</a:t>
            </a:r>
          </a:p>
          <a:p>
            <a:pPr marL="285750" indent="-285750">
              <a:buFont typeface="Wingdings" panose="05000000000000000000" pitchFamily="2" charset="2"/>
              <a:buChar char="§"/>
            </a:pPr>
            <a:endParaRPr lang="en-US" dirty="0">
              <a:solidFill>
                <a:srgbClr val="222222"/>
              </a:solidFill>
              <a:latin typeface="Arial" panose="020B0604020202020204" pitchFamily="34" charset="0"/>
            </a:endParaRPr>
          </a:p>
          <a:p>
            <a:pPr marL="285750" indent="-285750">
              <a:buFont typeface="Wingdings" panose="05000000000000000000" pitchFamily="2" charset="2"/>
              <a:buChar char="§"/>
            </a:pPr>
            <a:r>
              <a:rPr lang="en-US" b="0" i="0" dirty="0">
                <a:solidFill>
                  <a:srgbClr val="222222"/>
                </a:solidFill>
                <a:effectLst/>
                <a:latin typeface="Arial" panose="020B0604020202020204" pitchFamily="34" charset="0"/>
              </a:rPr>
              <a:t>Nehra, N.S., 2023. Can employee engagement be attained through psychological detachment and job crafting: the mediating role of spirituality and intrinsic motivation. </a:t>
            </a:r>
            <a:r>
              <a:rPr lang="en-US" b="0" i="1" dirty="0">
                <a:solidFill>
                  <a:srgbClr val="222222"/>
                </a:solidFill>
                <a:effectLst/>
                <a:latin typeface="Arial" panose="020B0604020202020204" pitchFamily="34" charset="0"/>
              </a:rPr>
              <a:t>Journal of Organizational Effectiveness: People and Performance</a:t>
            </a:r>
            <a:r>
              <a:rPr lang="en-US" b="0" i="0" dirty="0">
                <a:solidFill>
                  <a:srgbClr val="222222"/>
                </a:solidFill>
                <a:effectLst/>
                <a:latin typeface="Arial" panose="020B0604020202020204" pitchFamily="34" charset="0"/>
              </a:rPr>
              <a:t>, (ahead-of-print).</a:t>
            </a:r>
          </a:p>
          <a:p>
            <a:pPr marL="285750" indent="-285750">
              <a:buFont typeface="Wingdings" panose="05000000000000000000" pitchFamily="2" charset="2"/>
              <a:buChar char="§"/>
            </a:pPr>
            <a:r>
              <a:rPr lang="en-US" b="0" i="0" dirty="0" err="1">
                <a:solidFill>
                  <a:srgbClr val="222222"/>
                </a:solidFill>
                <a:effectLst/>
                <a:latin typeface="Arial" panose="020B0604020202020204" pitchFamily="34" charset="0"/>
              </a:rPr>
              <a:t>Paais</a:t>
            </a:r>
            <a:r>
              <a:rPr lang="en-US" b="0" i="0" dirty="0">
                <a:solidFill>
                  <a:srgbClr val="222222"/>
                </a:solidFill>
                <a:effectLst/>
                <a:latin typeface="Arial" panose="020B0604020202020204" pitchFamily="34" charset="0"/>
              </a:rPr>
              <a:t>, M. and </a:t>
            </a:r>
            <a:r>
              <a:rPr lang="en-US" b="0" i="0" dirty="0" err="1">
                <a:solidFill>
                  <a:srgbClr val="222222"/>
                </a:solidFill>
                <a:effectLst/>
                <a:latin typeface="Arial" panose="020B0604020202020204" pitchFamily="34" charset="0"/>
              </a:rPr>
              <a:t>Pattiruhu</a:t>
            </a:r>
            <a:r>
              <a:rPr lang="en-US" b="0" i="0" dirty="0">
                <a:solidFill>
                  <a:srgbClr val="222222"/>
                </a:solidFill>
                <a:effectLst/>
                <a:latin typeface="Arial" panose="020B0604020202020204" pitchFamily="34" charset="0"/>
              </a:rPr>
              <a:t>, J.R., 2020. Effect of motivation, leadership, and organizational culture on satisfaction and employee performance. </a:t>
            </a:r>
            <a:r>
              <a:rPr lang="en-US" b="0" i="1" dirty="0">
                <a:solidFill>
                  <a:srgbClr val="222222"/>
                </a:solidFill>
                <a:effectLst/>
                <a:latin typeface="Arial" panose="020B0604020202020204" pitchFamily="34" charset="0"/>
              </a:rPr>
              <a:t>The Journal of Asian Finance, Economics and Business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7</a:t>
            </a:r>
            <a:r>
              <a:rPr lang="en-US" b="0" i="0" dirty="0">
                <a:solidFill>
                  <a:srgbClr val="222222"/>
                </a:solidFill>
                <a:effectLst/>
                <a:latin typeface="Arial" panose="020B0604020202020204" pitchFamily="34" charset="0"/>
              </a:rPr>
              <a:t>(8), pp.577-588.</a:t>
            </a:r>
            <a:endParaRPr lang="en-US" dirty="0"/>
          </a:p>
        </p:txBody>
      </p:sp>
    </p:spTree>
    <p:extLst>
      <p:ext uri="{BB962C8B-B14F-4D97-AF65-F5344CB8AC3E}">
        <p14:creationId xmlns:p14="http://schemas.microsoft.com/office/powerpoint/2010/main" val="2686334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 name="Picture Placeholder 7" descr="abstract image">
            <a:extLst>
              <a:ext uri="{FF2B5EF4-FFF2-40B4-BE49-F238E27FC236}">
                <a16:creationId xmlns:a16="http://schemas.microsoft.com/office/drawing/2014/main" id="{D5C5EA1B-F06D-4AD1-B526-89C2DF772232}"/>
              </a:ext>
            </a:extLst>
          </p:cNvPr>
          <p:cNvPicPr>
            <a:picLocks noChangeAspect="1"/>
          </p:cNvPicPr>
          <p:nvPr/>
        </p:nvPicPr>
        <p:blipFill rotWithShape="1">
          <a:blip r:embed="rId2">
            <a:alphaModFix amt="52000"/>
            <a:extLst>
              <a:ext uri="{BEBA8EAE-BF5A-486C-A8C5-ECC9F3942E4B}">
                <a14:imgProps xmlns:a14="http://schemas.microsoft.com/office/drawing/2010/main">
                  <a14:imgLayer r:embed="rId3">
                    <a14:imgEffect>
                      <a14:saturation sat="0"/>
                    </a14:imgEffect>
                  </a14:imgLayer>
                </a14:imgProps>
              </a:ext>
            </a:extLst>
          </a:blip>
          <a:srcRect l="22717" r="45642"/>
          <a:stretch/>
        </p:blipFill>
        <p:spPr>
          <a:xfrm rot="16200000">
            <a:off x="2667001" y="-2666999"/>
            <a:ext cx="6858000" cy="12192000"/>
          </a:xfrm>
          <a:prstGeom prst="rect">
            <a:avLst/>
          </a:prstGeom>
          <a:noFill/>
        </p:spPr>
      </p:pic>
      <p:sp>
        <p:nvSpPr>
          <p:cNvPr id="6" name="Title 5">
            <a:extLst>
              <a:ext uri="{FF2B5EF4-FFF2-40B4-BE49-F238E27FC236}">
                <a16:creationId xmlns:a16="http://schemas.microsoft.com/office/drawing/2014/main" id="{4F7706BE-EF2E-459C-8778-01DDD354C634}"/>
              </a:ext>
            </a:extLst>
          </p:cNvPr>
          <p:cNvSpPr>
            <a:spLocks noGrp="1"/>
          </p:cNvSpPr>
          <p:nvPr>
            <p:ph type="title" idx="4294967295"/>
          </p:nvPr>
        </p:nvSpPr>
        <p:spPr>
          <a:xfrm>
            <a:off x="702365" y="1660810"/>
            <a:ext cx="10787270" cy="830649"/>
          </a:xfrm>
        </p:spPr>
        <p:txBody>
          <a:bodyPr>
            <a:normAutofit/>
          </a:bodyPr>
          <a:lstStyle/>
          <a:p>
            <a:r>
              <a:rPr lang="en-US" sz="4000" spc="300" dirty="0"/>
              <a:t>THANK YOU</a:t>
            </a:r>
          </a:p>
        </p:txBody>
      </p:sp>
      <p:pic>
        <p:nvPicPr>
          <p:cNvPr id="12" name="Online Image Placeholder 11" descr="Smart Phone">
            <a:extLst>
              <a:ext uri="{FF2B5EF4-FFF2-40B4-BE49-F238E27FC236}">
                <a16:creationId xmlns:a16="http://schemas.microsoft.com/office/drawing/2014/main" id="{4E709B75-16EA-4581-AED9-567DEF45A6B2}"/>
              </a:ext>
            </a:extLst>
          </p:cNvPr>
          <p:cNvPicPr>
            <a:picLocks noGrp="1" noChangeAspect="1"/>
          </p:cNvPicPr>
          <p:nvPr>
            <p:ph type="clipArt" sz="quarter" idx="20"/>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30873" y="3118670"/>
            <a:ext cx="730250" cy="730250"/>
          </a:xfrm>
        </p:spPr>
      </p:pic>
      <p:pic>
        <p:nvPicPr>
          <p:cNvPr id="28" name="Online Image Placeholder 27" descr="Envelope">
            <a:extLst>
              <a:ext uri="{FF2B5EF4-FFF2-40B4-BE49-F238E27FC236}">
                <a16:creationId xmlns:a16="http://schemas.microsoft.com/office/drawing/2014/main" id="{D4D09222-33EB-4F99-9A89-51E2E1E97584}"/>
              </a:ext>
            </a:extLst>
          </p:cNvPr>
          <p:cNvPicPr>
            <a:picLocks noGrp="1" noChangeAspect="1"/>
          </p:cNvPicPr>
          <p:nvPr>
            <p:ph type="clipArt" sz="quarter" idx="21"/>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p:pic>
      <p:sp>
        <p:nvSpPr>
          <p:cNvPr id="9" name="Text Placeholder 8">
            <a:extLst>
              <a:ext uri="{FF2B5EF4-FFF2-40B4-BE49-F238E27FC236}">
                <a16:creationId xmlns:a16="http://schemas.microsoft.com/office/drawing/2014/main" id="{9E2524A0-105C-4170-BB48-CD0756FB3DFE}"/>
              </a:ext>
            </a:extLst>
          </p:cNvPr>
          <p:cNvSpPr>
            <a:spLocks noGrp="1"/>
          </p:cNvSpPr>
          <p:nvPr>
            <p:ph type="body" sz="quarter" idx="17"/>
          </p:nvPr>
        </p:nvSpPr>
        <p:spPr/>
        <p:txBody>
          <a:bodyPr/>
          <a:lstStyle/>
          <a:p>
            <a:r>
              <a:rPr lang="en-US" dirty="0"/>
              <a:t>+1 (589) 555-0199</a:t>
            </a:r>
          </a:p>
        </p:txBody>
      </p:sp>
      <p:sp>
        <p:nvSpPr>
          <p:cNvPr id="10" name="Text Placeholder 9">
            <a:extLst>
              <a:ext uri="{FF2B5EF4-FFF2-40B4-BE49-F238E27FC236}">
                <a16:creationId xmlns:a16="http://schemas.microsoft.com/office/drawing/2014/main" id="{6E57A531-5B0F-485D-A015-BC78AD089BA6}"/>
              </a:ext>
            </a:extLst>
          </p:cNvPr>
          <p:cNvSpPr>
            <a:spLocks noGrp="1"/>
          </p:cNvSpPr>
          <p:nvPr>
            <p:ph type="body" sz="quarter" idx="18"/>
          </p:nvPr>
        </p:nvSpPr>
        <p:spPr/>
        <p:txBody>
          <a:bodyPr>
            <a:normAutofit fontScale="92500"/>
          </a:bodyPr>
          <a:lstStyle/>
          <a:p>
            <a:r>
              <a:rPr lang="en-US" dirty="0"/>
              <a:t>victoria@fabrikam.com</a:t>
            </a:r>
          </a:p>
        </p:txBody>
      </p:sp>
      <p:sp>
        <p:nvSpPr>
          <p:cNvPr id="3" name="Text Placeholder 2">
            <a:extLst>
              <a:ext uri="{FF2B5EF4-FFF2-40B4-BE49-F238E27FC236}">
                <a16:creationId xmlns:a16="http://schemas.microsoft.com/office/drawing/2014/main" id="{C747C414-85D9-40D6-9BB3-5AF68A84F413}"/>
              </a:ext>
            </a:extLst>
          </p:cNvPr>
          <p:cNvSpPr>
            <a:spLocks noGrp="1"/>
          </p:cNvSpPr>
          <p:nvPr>
            <p:ph type="body" sz="quarter" idx="12"/>
          </p:nvPr>
        </p:nvSpPr>
        <p:spPr>
          <a:xfrm>
            <a:off x="0" y="0"/>
            <a:ext cx="12192000" cy="6858000"/>
          </a:xfrm>
        </p:spPr>
        <p:txBody>
          <a:bodyPr/>
          <a:lstStyle/>
          <a:p>
            <a:endParaRPr lang="en-US" dirty="0"/>
          </a:p>
          <a:p>
            <a:endParaRPr lang="en-US" dirty="0"/>
          </a:p>
          <a:p>
            <a:endParaRPr lang="en-US" dirty="0"/>
          </a:p>
          <a:p>
            <a:endParaRPr lang="en-US" dirty="0"/>
          </a:p>
          <a:p>
            <a:endParaRPr lang="en-US" sz="6000" dirty="0">
              <a:solidFill>
                <a:schemeClr val="bg1"/>
              </a:solidFill>
              <a:latin typeface="Times New Roman" panose="02020603050405020304" pitchFamily="18" charset="0"/>
              <a:cs typeface="Times New Roman" panose="02020603050405020304" pitchFamily="18" charset="0"/>
            </a:endParaRPr>
          </a:p>
          <a:p>
            <a:r>
              <a:rPr lang="en-US" sz="6000" dirty="0">
                <a:solidFill>
                  <a:schemeClr val="bg1"/>
                </a:solidFill>
                <a:latin typeface="Times New Roman" panose="02020603050405020304" pitchFamily="18" charset="0"/>
                <a:cs typeface="Times New Roman" panose="02020603050405020304" pitchFamily="18" charset="0"/>
              </a:rPr>
              <a:t>THANK YOU</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927727573"/>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A53F52"/>
      </a:accent1>
      <a:accent2>
        <a:srgbClr val="E99757"/>
      </a:accent2>
      <a:accent3>
        <a:srgbClr val="2F3342"/>
      </a:accent3>
      <a:accent4>
        <a:srgbClr val="2C2153"/>
      </a:accent4>
      <a:accent5>
        <a:srgbClr val="01023B"/>
      </a:accent5>
      <a:accent6>
        <a:srgbClr val="7F7F7F"/>
      </a:accent6>
      <a:hlink>
        <a:srgbClr val="3A3838"/>
      </a:hlink>
      <a:folHlink>
        <a:srgbClr val="D0CEC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55661986_LW_V2" id="{E5110F26-8197-DB45-AF5B-7431BEF0563B}" vid="{8AAB886A-F653-1948-BBB7-F7B1A419C2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02A8ED-1331-4C1D-8649-743D7BE164DD}">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99E4EAC9-33DC-4CF0-BA31-C98F61CE4785}">
  <ds:schemaRefs>
    <ds:schemaRef ds:uri="http://schemas.microsoft.com/sharepoint/v3/contenttype/forms"/>
  </ds:schemaRefs>
</ds:datastoreItem>
</file>

<file path=customXml/itemProps3.xml><?xml version="1.0" encoding="utf-8"?>
<ds:datastoreItem xmlns:ds="http://schemas.openxmlformats.org/officeDocument/2006/customXml" ds:itemID="{99A06775-4FD5-4278-BDCC-E6FF131E96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2873</Words>
  <Application>Microsoft Macintosh PowerPoint</Application>
  <PresentationFormat>Widescreen</PresentationFormat>
  <Paragraphs>160</Paragraphs>
  <Slides>13</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Times New Roman</vt:lpstr>
      <vt:lpstr>Wingdings</vt:lpstr>
      <vt:lpstr>Office Theme</vt:lpstr>
      <vt:lpstr>  presentation</vt:lpstr>
      <vt:lpstr>INTRODUCTION</vt:lpstr>
      <vt:lpstr>Employee motivation</vt:lpstr>
      <vt:lpstr>PowerPoint Presentation</vt:lpstr>
      <vt:lpstr>extrinsic and intrinsic motivation</vt:lpstr>
      <vt:lpstr>PowerPoint Presentation</vt:lpstr>
      <vt:lpstr>Advantages and disadvantages of each motivation type Extrinsic motivation</vt:lpstr>
      <vt:lpstr>Advantages and disadvantages of each motivation type intrinsic motivation</vt:lpstr>
      <vt:lpstr>Key motivation theories</vt:lpstr>
      <vt:lpstr>Key motivation theories</vt:lpstr>
      <vt:lpstr>             Conclusion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2020-08-19T22:58:34Z</dcterms:created>
  <dcterms:modified xsi:type="dcterms:W3CDTF">2023-06-29T15:06:50Z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