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Canva Sans" panose="020B0604020202020204" charset="0"/>
      <p:regular r:id="rId19"/>
    </p:embeddedFont>
    <p:embeddedFont>
      <p:font typeface="Canva Sans Bold" panose="020B0604020202020204" charset="0"/>
      <p:regular r:id="rId20"/>
    </p:embeddedFont>
    <p:embeddedFont>
      <p:font typeface="Garet" panose="020B0604020202020204" charset="0"/>
      <p:regular r:id="rId21"/>
    </p:embeddedFont>
    <p:embeddedFont>
      <p:font typeface="Garet Bold" panose="020B0604020202020204" charset="0"/>
      <p:regular r:id="rId22"/>
    </p:embeddedFont>
    <p:embeddedFont>
      <p:font typeface="TT Tsars A" panose="020B0604020202020204" charset="0"/>
      <p:regular r:id="rId23"/>
    </p:embeddedFont>
    <p:embeddedFont>
      <p:font typeface="TT Tsars A Bold" panose="020B0604020202020204"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248" autoAdjust="0"/>
  </p:normalViewPr>
  <p:slideViewPr>
    <p:cSldViewPr>
      <p:cViewPr varScale="1">
        <p:scale>
          <a:sx n="41" d="100"/>
          <a:sy n="41" d="100"/>
        </p:scale>
        <p:origin x="1474" y="4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ka Dorado" userId="5ae9f9ac99cfa26d" providerId="LiveId" clId="{7251B9B4-C00A-4953-AF6F-34134818ACDF}"/>
    <pc:docChg chg="undo custSel modSld">
      <pc:chgData name="Erika Dorado" userId="5ae9f9ac99cfa26d" providerId="LiveId" clId="{7251B9B4-C00A-4953-AF6F-34134818ACDF}" dt="2025-12-10T15:59:56.321" v="78" actId="1076"/>
      <pc:docMkLst>
        <pc:docMk/>
      </pc:docMkLst>
      <pc:sldChg chg="modSp mod">
        <pc:chgData name="Erika Dorado" userId="5ae9f9ac99cfa26d" providerId="LiveId" clId="{7251B9B4-C00A-4953-AF6F-34134818ACDF}" dt="2025-12-10T15:26:57.600" v="72" actId="1076"/>
        <pc:sldMkLst>
          <pc:docMk/>
          <pc:sldMk cId="0" sldId="256"/>
        </pc:sldMkLst>
        <pc:spChg chg="mod">
          <ac:chgData name="Erika Dorado" userId="5ae9f9ac99cfa26d" providerId="LiveId" clId="{7251B9B4-C00A-4953-AF6F-34134818ACDF}" dt="2025-12-10T15:26:49.886" v="70" actId="14100"/>
          <ac:spMkLst>
            <pc:docMk/>
            <pc:sldMk cId="0" sldId="256"/>
            <ac:spMk id="13" creationId="{00000000-0000-0000-0000-000000000000}"/>
          </ac:spMkLst>
        </pc:spChg>
        <pc:grpChg chg="mod">
          <ac:chgData name="Erika Dorado" userId="5ae9f9ac99cfa26d" providerId="LiveId" clId="{7251B9B4-C00A-4953-AF6F-34134818ACDF}" dt="2025-12-10T15:26:57.600" v="72" actId="1076"/>
          <ac:grpSpMkLst>
            <pc:docMk/>
            <pc:sldMk cId="0" sldId="256"/>
            <ac:grpSpMk id="2" creationId="{00000000-0000-0000-0000-000000000000}"/>
          </ac:grpSpMkLst>
        </pc:grpChg>
        <pc:grpChg chg="mod">
          <ac:chgData name="Erika Dorado" userId="5ae9f9ac99cfa26d" providerId="LiveId" clId="{7251B9B4-C00A-4953-AF6F-34134818ACDF}" dt="2025-12-10T15:07:16.305" v="9" actId="14100"/>
          <ac:grpSpMkLst>
            <pc:docMk/>
            <pc:sldMk cId="0" sldId="256"/>
            <ac:grpSpMk id="4" creationId="{00000000-0000-0000-0000-000000000000}"/>
          </ac:grpSpMkLst>
        </pc:grpChg>
      </pc:sldChg>
      <pc:sldChg chg="addSp delSp modSp mod">
        <pc:chgData name="Erika Dorado" userId="5ae9f9ac99cfa26d" providerId="LiveId" clId="{7251B9B4-C00A-4953-AF6F-34134818ACDF}" dt="2025-12-10T15:38:01.683" v="76" actId="22"/>
        <pc:sldMkLst>
          <pc:docMk/>
          <pc:sldMk cId="0" sldId="257"/>
        </pc:sldMkLst>
        <pc:spChg chg="mod">
          <ac:chgData name="Erika Dorado" userId="5ae9f9ac99cfa26d" providerId="LiveId" clId="{7251B9B4-C00A-4953-AF6F-34134818ACDF}" dt="2025-12-10T15:10:26.187" v="38" actId="1076"/>
          <ac:spMkLst>
            <pc:docMk/>
            <pc:sldMk cId="0" sldId="257"/>
            <ac:spMk id="8" creationId="{00000000-0000-0000-0000-000000000000}"/>
          </ac:spMkLst>
        </pc:spChg>
        <pc:spChg chg="add del">
          <ac:chgData name="Erika Dorado" userId="5ae9f9ac99cfa26d" providerId="LiveId" clId="{7251B9B4-C00A-4953-AF6F-34134818ACDF}" dt="2025-12-10T15:38:01.683" v="76" actId="22"/>
          <ac:spMkLst>
            <pc:docMk/>
            <pc:sldMk cId="0" sldId="257"/>
            <ac:spMk id="10" creationId="{94454B9F-D9D7-A16B-A225-77ECA2DAA30D}"/>
          </ac:spMkLst>
        </pc:spChg>
        <pc:grpChg chg="mod">
          <ac:chgData name="Erika Dorado" userId="5ae9f9ac99cfa26d" providerId="LiveId" clId="{7251B9B4-C00A-4953-AF6F-34134818ACDF}" dt="2025-12-10T15:10:22.088" v="37" actId="14100"/>
          <ac:grpSpMkLst>
            <pc:docMk/>
            <pc:sldMk cId="0" sldId="257"/>
            <ac:grpSpMk id="2" creationId="{00000000-0000-0000-0000-000000000000}"/>
          </ac:grpSpMkLst>
        </pc:grpChg>
        <pc:grpChg chg="mod">
          <ac:chgData name="Erika Dorado" userId="5ae9f9ac99cfa26d" providerId="LiveId" clId="{7251B9B4-C00A-4953-AF6F-34134818ACDF}" dt="2025-12-10T15:10:37.547" v="40" actId="14100"/>
          <ac:grpSpMkLst>
            <pc:docMk/>
            <pc:sldMk cId="0" sldId="257"/>
            <ac:grpSpMk id="4" creationId="{00000000-0000-0000-0000-000000000000}"/>
          </ac:grpSpMkLst>
        </pc:grpChg>
      </pc:sldChg>
      <pc:sldChg chg="modSp mod">
        <pc:chgData name="Erika Dorado" userId="5ae9f9ac99cfa26d" providerId="LiveId" clId="{7251B9B4-C00A-4953-AF6F-34134818ACDF}" dt="2025-12-10T15:26:28.840" v="68" actId="1076"/>
        <pc:sldMkLst>
          <pc:docMk/>
          <pc:sldMk cId="0" sldId="258"/>
        </pc:sldMkLst>
        <pc:spChg chg="mod">
          <ac:chgData name="Erika Dorado" userId="5ae9f9ac99cfa26d" providerId="LiveId" clId="{7251B9B4-C00A-4953-AF6F-34134818ACDF}" dt="2025-12-10T15:06:38.014" v="3" actId="14100"/>
          <ac:spMkLst>
            <pc:docMk/>
            <pc:sldMk cId="0" sldId="258"/>
            <ac:spMk id="8" creationId="{00000000-0000-0000-0000-000000000000}"/>
          </ac:spMkLst>
        </pc:spChg>
        <pc:spChg chg="mod">
          <ac:chgData name="Erika Dorado" userId="5ae9f9ac99cfa26d" providerId="LiveId" clId="{7251B9B4-C00A-4953-AF6F-34134818ACDF}" dt="2025-12-10T15:26:28.840" v="68" actId="1076"/>
          <ac:spMkLst>
            <pc:docMk/>
            <pc:sldMk cId="0" sldId="258"/>
            <ac:spMk id="12" creationId="{00000000-0000-0000-0000-000000000000}"/>
          </ac:spMkLst>
        </pc:spChg>
        <pc:grpChg chg="mod">
          <ac:chgData name="Erika Dorado" userId="5ae9f9ac99cfa26d" providerId="LiveId" clId="{7251B9B4-C00A-4953-AF6F-34134818ACDF}" dt="2025-12-10T15:06:50.154" v="6" actId="14100"/>
          <ac:grpSpMkLst>
            <pc:docMk/>
            <pc:sldMk cId="0" sldId="258"/>
            <ac:grpSpMk id="6" creationId="{00000000-0000-0000-0000-000000000000}"/>
          </ac:grpSpMkLst>
        </pc:grpChg>
      </pc:sldChg>
      <pc:sldChg chg="modSp mod">
        <pc:chgData name="Erika Dorado" userId="5ae9f9ac99cfa26d" providerId="LiveId" clId="{7251B9B4-C00A-4953-AF6F-34134818ACDF}" dt="2025-12-10T15:26:06.178" v="66" actId="1076"/>
        <pc:sldMkLst>
          <pc:docMk/>
          <pc:sldMk cId="0" sldId="259"/>
        </pc:sldMkLst>
        <pc:spChg chg="mod">
          <ac:chgData name="Erika Dorado" userId="5ae9f9ac99cfa26d" providerId="LiveId" clId="{7251B9B4-C00A-4953-AF6F-34134818ACDF}" dt="2025-12-10T15:26:06.178" v="66" actId="1076"/>
          <ac:spMkLst>
            <pc:docMk/>
            <pc:sldMk cId="0" sldId="259"/>
            <ac:spMk id="14" creationId="{00000000-0000-0000-0000-000000000000}"/>
          </ac:spMkLst>
        </pc:spChg>
        <pc:grpChg chg="mod">
          <ac:chgData name="Erika Dorado" userId="5ae9f9ac99cfa26d" providerId="LiveId" clId="{7251B9B4-C00A-4953-AF6F-34134818ACDF}" dt="2025-12-10T15:11:24.031" v="42" actId="14100"/>
          <ac:grpSpMkLst>
            <pc:docMk/>
            <pc:sldMk cId="0" sldId="259"/>
            <ac:grpSpMk id="2" creationId="{00000000-0000-0000-0000-000000000000}"/>
          </ac:grpSpMkLst>
        </pc:grpChg>
        <pc:grpChg chg="mod">
          <ac:chgData name="Erika Dorado" userId="5ae9f9ac99cfa26d" providerId="LiveId" clId="{7251B9B4-C00A-4953-AF6F-34134818ACDF}" dt="2025-12-10T15:21:57.968" v="56" actId="1076"/>
          <ac:grpSpMkLst>
            <pc:docMk/>
            <pc:sldMk cId="0" sldId="259"/>
            <ac:grpSpMk id="12" creationId="{00000000-0000-0000-0000-000000000000}"/>
          </ac:grpSpMkLst>
        </pc:grpChg>
      </pc:sldChg>
      <pc:sldChg chg="modSp mod modNotesTx">
        <pc:chgData name="Erika Dorado" userId="5ae9f9ac99cfa26d" providerId="LiveId" clId="{7251B9B4-C00A-4953-AF6F-34134818ACDF}" dt="2025-12-10T15:25:51.874" v="65" actId="1076"/>
        <pc:sldMkLst>
          <pc:docMk/>
          <pc:sldMk cId="0" sldId="260"/>
        </pc:sldMkLst>
        <pc:spChg chg="mod">
          <ac:chgData name="Erika Dorado" userId="5ae9f9ac99cfa26d" providerId="LiveId" clId="{7251B9B4-C00A-4953-AF6F-34134818ACDF}" dt="2025-12-10T15:25:51.874" v="65" actId="1076"/>
          <ac:spMkLst>
            <pc:docMk/>
            <pc:sldMk cId="0" sldId="260"/>
            <ac:spMk id="12" creationId="{00000000-0000-0000-0000-000000000000}"/>
          </ac:spMkLst>
        </pc:spChg>
        <pc:grpChg chg="mod">
          <ac:chgData name="Erika Dorado" userId="5ae9f9ac99cfa26d" providerId="LiveId" clId="{7251B9B4-C00A-4953-AF6F-34134818ACDF}" dt="2025-12-10T15:11:40.077" v="44" actId="14100"/>
          <ac:grpSpMkLst>
            <pc:docMk/>
            <pc:sldMk cId="0" sldId="260"/>
            <ac:grpSpMk id="5" creationId="{00000000-0000-0000-0000-000000000000}"/>
          </ac:grpSpMkLst>
        </pc:grpChg>
      </pc:sldChg>
      <pc:sldChg chg="modSp mod">
        <pc:chgData name="Erika Dorado" userId="5ae9f9ac99cfa26d" providerId="LiveId" clId="{7251B9B4-C00A-4953-AF6F-34134818ACDF}" dt="2025-12-10T15:26:18.349" v="67" actId="1076"/>
        <pc:sldMkLst>
          <pc:docMk/>
          <pc:sldMk cId="0" sldId="261"/>
        </pc:sldMkLst>
        <pc:spChg chg="mod">
          <ac:chgData name="Erika Dorado" userId="5ae9f9ac99cfa26d" providerId="LiveId" clId="{7251B9B4-C00A-4953-AF6F-34134818ACDF}" dt="2025-12-10T15:26:18.349" v="67" actId="1076"/>
          <ac:spMkLst>
            <pc:docMk/>
            <pc:sldMk cId="0" sldId="261"/>
            <ac:spMk id="15" creationId="{00000000-0000-0000-0000-000000000000}"/>
          </ac:spMkLst>
        </pc:spChg>
        <pc:grpChg chg="mod">
          <ac:chgData name="Erika Dorado" userId="5ae9f9ac99cfa26d" providerId="LiveId" clId="{7251B9B4-C00A-4953-AF6F-34134818ACDF}" dt="2025-12-10T15:11:53.294" v="46" actId="14100"/>
          <ac:grpSpMkLst>
            <pc:docMk/>
            <pc:sldMk cId="0" sldId="261"/>
            <ac:grpSpMk id="4" creationId="{00000000-0000-0000-0000-000000000000}"/>
          </ac:grpSpMkLst>
        </pc:grpChg>
      </pc:sldChg>
      <pc:sldChg chg="modSp mod">
        <pc:chgData name="Erika Dorado" userId="5ae9f9ac99cfa26d" providerId="LiveId" clId="{7251B9B4-C00A-4953-AF6F-34134818ACDF}" dt="2025-12-10T15:58:47.421" v="77" actId="1076"/>
        <pc:sldMkLst>
          <pc:docMk/>
          <pc:sldMk cId="0" sldId="262"/>
        </pc:sldMkLst>
        <pc:spChg chg="mod">
          <ac:chgData name="Erika Dorado" userId="5ae9f9ac99cfa26d" providerId="LiveId" clId="{7251B9B4-C00A-4953-AF6F-34134818ACDF}" dt="2025-12-10T15:25:21.239" v="60" actId="1076"/>
          <ac:spMkLst>
            <pc:docMk/>
            <pc:sldMk cId="0" sldId="262"/>
            <ac:spMk id="12" creationId="{00000000-0000-0000-0000-000000000000}"/>
          </ac:spMkLst>
        </pc:spChg>
        <pc:grpChg chg="mod">
          <ac:chgData name="Erika Dorado" userId="5ae9f9ac99cfa26d" providerId="LiveId" clId="{7251B9B4-C00A-4953-AF6F-34134818ACDF}" dt="2025-12-10T15:32:47.359" v="73" actId="14100"/>
          <ac:grpSpMkLst>
            <pc:docMk/>
            <pc:sldMk cId="0" sldId="262"/>
            <ac:grpSpMk id="4" creationId="{00000000-0000-0000-0000-000000000000}"/>
          </ac:grpSpMkLst>
        </pc:grpChg>
        <pc:grpChg chg="mod">
          <ac:chgData name="Erika Dorado" userId="5ae9f9ac99cfa26d" providerId="LiveId" clId="{7251B9B4-C00A-4953-AF6F-34134818ACDF}" dt="2025-12-10T15:58:47.421" v="77" actId="1076"/>
          <ac:grpSpMkLst>
            <pc:docMk/>
            <pc:sldMk cId="0" sldId="262"/>
            <ac:grpSpMk id="8" creationId="{00000000-0000-0000-0000-000000000000}"/>
          </ac:grpSpMkLst>
        </pc:grpChg>
      </pc:sldChg>
      <pc:sldChg chg="modSp mod">
        <pc:chgData name="Erika Dorado" userId="5ae9f9ac99cfa26d" providerId="LiveId" clId="{7251B9B4-C00A-4953-AF6F-34134818ACDF}" dt="2025-12-10T15:59:56.321" v="78" actId="1076"/>
        <pc:sldMkLst>
          <pc:docMk/>
          <pc:sldMk cId="0" sldId="263"/>
        </pc:sldMkLst>
        <pc:spChg chg="mod">
          <ac:chgData name="Erika Dorado" userId="5ae9f9ac99cfa26d" providerId="LiveId" clId="{7251B9B4-C00A-4953-AF6F-34134818ACDF}" dt="2025-12-10T15:07:42.830" v="11" actId="1076"/>
          <ac:spMkLst>
            <pc:docMk/>
            <pc:sldMk cId="0" sldId="263"/>
            <ac:spMk id="7" creationId="{00000000-0000-0000-0000-000000000000}"/>
          </ac:spMkLst>
        </pc:spChg>
        <pc:grpChg chg="mod">
          <ac:chgData name="Erika Dorado" userId="5ae9f9ac99cfa26d" providerId="LiveId" clId="{7251B9B4-C00A-4953-AF6F-34134818ACDF}" dt="2025-12-10T15:59:56.321" v="78" actId="1076"/>
          <ac:grpSpMkLst>
            <pc:docMk/>
            <pc:sldMk cId="0" sldId="263"/>
            <ac:grpSpMk id="6" creationId="{00000000-0000-0000-0000-000000000000}"/>
          </ac:grpSpMkLst>
        </pc:grpChg>
      </pc:sldChg>
      <pc:sldChg chg="modSp mod">
        <pc:chgData name="Erika Dorado" userId="5ae9f9ac99cfa26d" providerId="LiveId" clId="{7251B9B4-C00A-4953-AF6F-34134818ACDF}" dt="2025-12-10T15:07:50.192" v="12" actId="1076"/>
        <pc:sldMkLst>
          <pc:docMk/>
          <pc:sldMk cId="0" sldId="264"/>
        </pc:sldMkLst>
        <pc:grpChg chg="mod">
          <ac:chgData name="Erika Dorado" userId="5ae9f9ac99cfa26d" providerId="LiveId" clId="{7251B9B4-C00A-4953-AF6F-34134818ACDF}" dt="2025-12-10T15:07:50.192" v="12" actId="1076"/>
          <ac:grpSpMkLst>
            <pc:docMk/>
            <pc:sldMk cId="0" sldId="264"/>
            <ac:grpSpMk id="6" creationId="{00000000-0000-0000-0000-000000000000}"/>
          </ac:grpSpMkLst>
        </pc:grpChg>
      </pc:sldChg>
      <pc:sldChg chg="modSp mod">
        <pc:chgData name="Erika Dorado" userId="5ae9f9ac99cfa26d" providerId="LiveId" clId="{7251B9B4-C00A-4953-AF6F-34134818ACDF}" dt="2025-12-10T15:07:58.184" v="14" actId="1076"/>
        <pc:sldMkLst>
          <pc:docMk/>
          <pc:sldMk cId="0" sldId="265"/>
        </pc:sldMkLst>
        <pc:grpChg chg="mod">
          <ac:chgData name="Erika Dorado" userId="5ae9f9ac99cfa26d" providerId="LiveId" clId="{7251B9B4-C00A-4953-AF6F-34134818ACDF}" dt="2025-12-10T15:07:58.184" v="14" actId="1076"/>
          <ac:grpSpMkLst>
            <pc:docMk/>
            <pc:sldMk cId="0" sldId="265"/>
            <ac:grpSpMk id="2" creationId="{00000000-0000-0000-0000-000000000000}"/>
          </ac:grpSpMkLst>
        </pc:grpChg>
      </pc:sldChg>
      <pc:sldChg chg="modSp mod">
        <pc:chgData name="Erika Dorado" userId="5ae9f9ac99cfa26d" providerId="LiveId" clId="{7251B9B4-C00A-4953-AF6F-34134818ACDF}" dt="2025-12-10T15:21:13.985" v="55" actId="1076"/>
        <pc:sldMkLst>
          <pc:docMk/>
          <pc:sldMk cId="0" sldId="266"/>
        </pc:sldMkLst>
        <pc:grpChg chg="mod">
          <ac:chgData name="Erika Dorado" userId="5ae9f9ac99cfa26d" providerId="LiveId" clId="{7251B9B4-C00A-4953-AF6F-34134818ACDF}" dt="2025-12-10T15:08:14.838" v="16" actId="14100"/>
          <ac:grpSpMkLst>
            <pc:docMk/>
            <pc:sldMk cId="0" sldId="266"/>
            <ac:grpSpMk id="2" creationId="{00000000-0000-0000-0000-000000000000}"/>
          </ac:grpSpMkLst>
        </pc:grpChg>
        <pc:grpChg chg="mod">
          <ac:chgData name="Erika Dorado" userId="5ae9f9ac99cfa26d" providerId="LiveId" clId="{7251B9B4-C00A-4953-AF6F-34134818ACDF}" dt="2025-12-10T15:21:13.985" v="55" actId="1076"/>
          <ac:grpSpMkLst>
            <pc:docMk/>
            <pc:sldMk cId="0" sldId="266"/>
            <ac:grpSpMk id="5" creationId="{00000000-0000-0000-0000-000000000000}"/>
          </ac:grpSpMkLst>
        </pc:grpChg>
        <pc:grpChg chg="mod">
          <ac:chgData name="Erika Dorado" userId="5ae9f9ac99cfa26d" providerId="LiveId" clId="{7251B9B4-C00A-4953-AF6F-34134818ACDF}" dt="2025-12-10T15:21:08.180" v="53" actId="14100"/>
          <ac:grpSpMkLst>
            <pc:docMk/>
            <pc:sldMk cId="0" sldId="266"/>
            <ac:grpSpMk id="7" creationId="{00000000-0000-0000-0000-000000000000}"/>
          </ac:grpSpMkLst>
        </pc:grpChg>
      </pc:sldChg>
      <pc:sldChg chg="modSp mod">
        <pc:chgData name="Erika Dorado" userId="5ae9f9ac99cfa26d" providerId="LiveId" clId="{7251B9B4-C00A-4953-AF6F-34134818ACDF}" dt="2025-12-10T15:08:29.018" v="19" actId="14100"/>
        <pc:sldMkLst>
          <pc:docMk/>
          <pc:sldMk cId="0" sldId="267"/>
        </pc:sldMkLst>
        <pc:spChg chg="mod">
          <ac:chgData name="Erika Dorado" userId="5ae9f9ac99cfa26d" providerId="LiveId" clId="{7251B9B4-C00A-4953-AF6F-34134818ACDF}" dt="2025-12-10T15:08:21.558" v="17" actId="14100"/>
          <ac:spMkLst>
            <pc:docMk/>
            <pc:sldMk cId="0" sldId="267"/>
            <ac:spMk id="9" creationId="{00000000-0000-0000-0000-000000000000}"/>
          </ac:spMkLst>
        </pc:spChg>
        <pc:grpChg chg="mod">
          <ac:chgData name="Erika Dorado" userId="5ae9f9ac99cfa26d" providerId="LiveId" clId="{7251B9B4-C00A-4953-AF6F-34134818ACDF}" dt="2025-12-10T15:08:29.018" v="19" actId="14100"/>
          <ac:grpSpMkLst>
            <pc:docMk/>
            <pc:sldMk cId="0" sldId="267"/>
            <ac:grpSpMk id="2" creationId="{00000000-0000-0000-0000-000000000000}"/>
          </ac:grpSpMkLst>
        </pc:grpChg>
      </pc:sldChg>
      <pc:sldChg chg="modSp mod">
        <pc:chgData name="Erika Dorado" userId="5ae9f9ac99cfa26d" providerId="LiveId" clId="{7251B9B4-C00A-4953-AF6F-34134818ACDF}" dt="2025-12-10T15:08:45.023" v="21" actId="14100"/>
        <pc:sldMkLst>
          <pc:docMk/>
          <pc:sldMk cId="0" sldId="268"/>
        </pc:sldMkLst>
        <pc:grpChg chg="mod">
          <ac:chgData name="Erika Dorado" userId="5ae9f9ac99cfa26d" providerId="LiveId" clId="{7251B9B4-C00A-4953-AF6F-34134818ACDF}" dt="2025-12-10T15:08:45.023" v="21" actId="14100"/>
          <ac:grpSpMkLst>
            <pc:docMk/>
            <pc:sldMk cId="0" sldId="268"/>
            <ac:grpSpMk id="7" creationId="{00000000-0000-0000-0000-000000000000}"/>
          </ac:grpSpMkLst>
        </pc:grpChg>
      </pc:sldChg>
      <pc:sldChg chg="modSp mod">
        <pc:chgData name="Erika Dorado" userId="5ae9f9ac99cfa26d" providerId="LiveId" clId="{7251B9B4-C00A-4953-AF6F-34134818ACDF}" dt="2025-12-10T15:34:15.874" v="74" actId="1076"/>
        <pc:sldMkLst>
          <pc:docMk/>
          <pc:sldMk cId="0" sldId="269"/>
        </pc:sldMkLst>
        <pc:grpChg chg="mod">
          <ac:chgData name="Erika Dorado" userId="5ae9f9ac99cfa26d" providerId="LiveId" clId="{7251B9B4-C00A-4953-AF6F-34134818ACDF}" dt="2025-12-10T15:09:10.297" v="27" actId="14100"/>
          <ac:grpSpMkLst>
            <pc:docMk/>
            <pc:sldMk cId="0" sldId="269"/>
            <ac:grpSpMk id="2" creationId="{00000000-0000-0000-0000-000000000000}"/>
          </ac:grpSpMkLst>
        </pc:grpChg>
        <pc:grpChg chg="mod">
          <ac:chgData name="Erika Dorado" userId="5ae9f9ac99cfa26d" providerId="LiveId" clId="{7251B9B4-C00A-4953-AF6F-34134818ACDF}" dt="2025-12-10T15:34:15.874" v="74" actId="1076"/>
          <ac:grpSpMkLst>
            <pc:docMk/>
            <pc:sldMk cId="0" sldId="269"/>
            <ac:grpSpMk id="9" creationId="{00000000-0000-0000-0000-000000000000}"/>
          </ac:grpSpMkLst>
        </pc:grpChg>
        <pc:grpChg chg="mod">
          <ac:chgData name="Erika Dorado" userId="5ae9f9ac99cfa26d" providerId="LiveId" clId="{7251B9B4-C00A-4953-AF6F-34134818ACDF}" dt="2025-12-10T15:09:02.639" v="25" actId="1076"/>
          <ac:grpSpMkLst>
            <pc:docMk/>
            <pc:sldMk cId="0" sldId="269"/>
            <ac:grpSpMk id="11" creationId="{00000000-0000-0000-0000-000000000000}"/>
          </ac:grpSpMkLst>
        </pc:grpChg>
      </pc:sldChg>
      <pc:sldChg chg="modSp mod">
        <pc:chgData name="Erika Dorado" userId="5ae9f9ac99cfa26d" providerId="LiveId" clId="{7251B9B4-C00A-4953-AF6F-34134818ACDF}" dt="2025-12-10T15:09:58.603" v="34" actId="1076"/>
        <pc:sldMkLst>
          <pc:docMk/>
          <pc:sldMk cId="0" sldId="270"/>
        </pc:sldMkLst>
        <pc:grpChg chg="mod">
          <ac:chgData name="Erika Dorado" userId="5ae9f9ac99cfa26d" providerId="LiveId" clId="{7251B9B4-C00A-4953-AF6F-34134818ACDF}" dt="2025-12-10T15:09:58.603" v="34" actId="1076"/>
          <ac:grpSpMkLst>
            <pc:docMk/>
            <pc:sldMk cId="0" sldId="270"/>
            <ac:grpSpMk id="2" creationId="{00000000-0000-0000-0000-000000000000}"/>
          </ac:grpSpMkLst>
        </pc:grpChg>
        <pc:grpChg chg="mod">
          <ac:chgData name="Erika Dorado" userId="5ae9f9ac99cfa26d" providerId="LiveId" clId="{7251B9B4-C00A-4953-AF6F-34134818ACDF}" dt="2025-12-10T15:09:20.338" v="29" actId="14100"/>
          <ac:grpSpMkLst>
            <pc:docMk/>
            <pc:sldMk cId="0" sldId="270"/>
            <ac:grpSpMk id="5" creationId="{00000000-0000-0000-0000-000000000000}"/>
          </ac:grpSpMkLst>
        </pc:grpChg>
      </pc:sldChg>
      <pc:sldChg chg="modSp mod">
        <pc:chgData name="Erika Dorado" userId="5ae9f9ac99cfa26d" providerId="LiveId" clId="{7251B9B4-C00A-4953-AF6F-34134818ACDF}" dt="2025-12-10T15:19:45.877" v="50" actId="14100"/>
        <pc:sldMkLst>
          <pc:docMk/>
          <pc:sldMk cId="0" sldId="271"/>
        </pc:sldMkLst>
        <pc:grpChg chg="mod">
          <ac:chgData name="Erika Dorado" userId="5ae9f9ac99cfa26d" providerId="LiveId" clId="{7251B9B4-C00A-4953-AF6F-34134818ACDF}" dt="2025-12-10T15:09:33.147" v="32" actId="14100"/>
          <ac:grpSpMkLst>
            <pc:docMk/>
            <pc:sldMk cId="0" sldId="271"/>
            <ac:grpSpMk id="2" creationId="{00000000-0000-0000-0000-000000000000}"/>
          </ac:grpSpMkLst>
        </pc:grpChg>
        <pc:grpChg chg="mod">
          <ac:chgData name="Erika Dorado" userId="5ae9f9ac99cfa26d" providerId="LiveId" clId="{7251B9B4-C00A-4953-AF6F-34134818ACDF}" dt="2025-12-10T15:19:45.877" v="50" actId="14100"/>
          <ac:grpSpMkLst>
            <pc:docMk/>
            <pc:sldMk cId="0" sldId="271"/>
            <ac:grpSpMk id="8" creationId="{00000000-0000-0000-0000-000000000000}"/>
          </ac:grpSpMkLst>
        </pc:gr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10.12.2025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 confirm that I have not used any form of AI in my assignment. I confirm I have copies of my drafts, notes, and other resources I have used to prepare my assignment.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Psychology and developmental psychology allow us to understand how human beings think, feel, learn, and develop across the lifespan. These fields are essential for professionals working with children, as they provide the knowledge required to support physical, cognitive, social, and emotional growth.</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Psychology is the scientific study of human behavior and mental processes. Over the years, the discipline has made considerable progress, contributing to improvements in mental health, emotional wellbeing, and human development at all stages of life.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Focuses on the changes that occur throughout human life, including:</a:t>
            </a:r>
          </a:p>
          <a:p>
            <a:r>
              <a:rPr lang="en-US" dirty="0"/>
              <a:t>Physical development</a:t>
            </a:r>
          </a:p>
          <a:p>
            <a:r>
              <a:rPr lang="en-US" dirty="0"/>
              <a:t>Cognitive and intellectual development.</a:t>
            </a:r>
          </a:p>
          <a:p>
            <a:r>
              <a:rPr lang="en-US" dirty="0"/>
              <a:t>Emotional development</a:t>
            </a:r>
          </a:p>
          <a:p>
            <a:r>
              <a:rPr lang="en-US" dirty="0"/>
              <a:t>Social development</a:t>
            </a:r>
          </a:p>
          <a:p>
            <a:r>
              <a:rPr lang="en-US" dirty="0"/>
              <a:t>It enables professionals to understand the biological and psychological changes that take place from birth through childhood, adolescence, and early adulthood.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For professionals working with children, understanding developmental psychology is vital. It allows them to:</a:t>
            </a:r>
          </a:p>
          <a:p>
            <a:r>
              <a:rPr lang="en-US" dirty="0"/>
              <a:t>Identify individual needs and strengths</a:t>
            </a:r>
          </a:p>
          <a:p>
            <a:r>
              <a:rPr lang="en-US" dirty="0"/>
              <a:t>Provide appropriate support at each developmental stage</a:t>
            </a:r>
          </a:p>
          <a:p>
            <a:r>
              <a:rPr lang="en-US" dirty="0"/>
              <a:t>Respond to emotional and social challenges</a:t>
            </a:r>
          </a:p>
          <a:p>
            <a:r>
              <a:rPr lang="en-US" dirty="0"/>
              <a:t>Adapt educational and caregiving strategies effectively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Physical Development           (3–5 years)</a:t>
            </a:r>
          </a:p>
          <a:p>
            <a:r>
              <a:rPr lang="en-US"/>
              <a:t>Children develop better balance, coordination, and motor skills.</a:t>
            </a:r>
          </a:p>
          <a:p>
            <a:r>
              <a:rPr lang="en-US"/>
              <a:t>They can run, jump, and climb with increased ease.</a:t>
            </a:r>
          </a:p>
          <a:p>
            <a:r>
              <a:rPr lang="en-US"/>
              <a:t>Fine motor skills improve, enabling them to handle small objects more effectively.</a:t>
            </a:r>
          </a:p>
          <a:p>
            <a:r>
              <a:rPr lang="en-US"/>
              <a:t>Emotional Development       (3–5 years)</a:t>
            </a:r>
          </a:p>
          <a:p>
            <a:r>
              <a:rPr lang="en-US"/>
              <a:t>Emotional understanding expands through interaction.</a:t>
            </a:r>
          </a:p>
          <a:p>
            <a:r>
              <a:rPr lang="en-US"/>
              <a:t>Children learn by observing, listening, and following guidance.</a:t>
            </a:r>
          </a:p>
          <a:p>
            <a:r>
              <a:rPr lang="en-US"/>
              <a:t>Supportive relationships help them feel secure and confident.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Cognitive / Language Development (3–5 years)</a:t>
            </a:r>
          </a:p>
          <a:p>
            <a:r>
              <a:rPr lang="en-US"/>
              <a:t>Language develops significantly through reading, storytelling, and conversations.</a:t>
            </a:r>
          </a:p>
          <a:p>
            <a:r>
              <a:rPr lang="en-US"/>
              <a:t>Symbolic thinking becomes more prominent.</a:t>
            </a:r>
          </a:p>
          <a:p>
            <a:r>
              <a:rPr lang="en-US"/>
              <a:t>Guided dialogue helps children formulate thoughts and deepen understanding.</a:t>
            </a:r>
          </a:p>
          <a:p>
            <a:r>
              <a:rPr lang="en-US"/>
              <a:t>Social Development                (3–5 years)</a:t>
            </a:r>
          </a:p>
          <a:p>
            <a:r>
              <a:rPr lang="en-US"/>
              <a:t>Peer interaction becomes essential for learning.</a:t>
            </a:r>
          </a:p>
          <a:p>
            <a:r>
              <a:rPr lang="en-US"/>
              <a:t>Children learn to share, take turns, and follow simple rules.</a:t>
            </a:r>
          </a:p>
          <a:p>
            <a:r>
              <a:rPr lang="en-US"/>
              <a:t>Social experiences support communication, emotional regulation, and problem-solving.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Biography of Lev Vygotsky</a:t>
            </a:r>
          </a:p>
          <a:p>
            <a:r>
              <a:rPr lang="en-US"/>
              <a:t>Lev Vygotsky was born in 1896 and studied literature, psychology, and education. His pioneering work highlighted the social foundations of cognitive development.</a:t>
            </a:r>
          </a:p>
          <a:p>
            <a:r>
              <a:rPr lang="en-US"/>
              <a:t> Despite his early death at 37 in 1934, his theories have had a lasting influence on modern psychology and education.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Vygotsky argued that children learn and develop through social interaction and cultural influences. His theory emphasises:</a:t>
            </a:r>
          </a:p>
          <a:p>
            <a:r>
              <a:rPr lang="en-US"/>
              <a:t>Language as the foundation of thinking</a:t>
            </a:r>
          </a:p>
          <a:p>
            <a:r>
              <a:rPr lang="en-US"/>
              <a:t>The role of culture and society in learning</a:t>
            </a:r>
          </a:p>
          <a:p>
            <a:r>
              <a:rPr lang="en-US"/>
              <a:t>The Zone of Proximal Development (ZPD)</a:t>
            </a:r>
          </a:p>
          <a:p>
            <a:r>
              <a:rPr lang="en-US"/>
              <a:t>Guidance from adults and peers as mediators of learning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Applying the Pre-operational Stage (2–7 years) to Amira (3 years old)</a:t>
            </a:r>
          </a:p>
          <a:p>
            <a:r>
              <a:rPr lang="en-US" dirty="0"/>
              <a:t>Amira is in the pre-operational stage, during which children:</a:t>
            </a:r>
          </a:p>
          <a:p>
            <a:r>
              <a:rPr lang="en-US" dirty="0"/>
              <a:t>Use symbolic play and imagination</a:t>
            </a:r>
          </a:p>
          <a:p>
            <a:r>
              <a:rPr lang="en-US" dirty="0"/>
              <a:t>Learn through interaction with adults and peers</a:t>
            </a:r>
          </a:p>
          <a:p>
            <a:r>
              <a:rPr lang="en-US" dirty="0"/>
              <a:t>Develop language through storytelling, reading, and guided discussion</a:t>
            </a:r>
          </a:p>
          <a:p>
            <a:r>
              <a:rPr lang="en-US" dirty="0"/>
              <a:t>Benefit from structured support to extend their abilities</a:t>
            </a:r>
          </a:p>
          <a:p>
            <a:r>
              <a:rPr lang="en-US" dirty="0"/>
              <a:t>Vygotsky’s work shows that children learn in different ways and can make progress when given appropriate stimulation, regardless of limitations.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Practical Strategies and Interventions for Amira</a:t>
            </a:r>
          </a:p>
          <a:p>
            <a:r>
              <a:rPr lang="en-US" dirty="0"/>
              <a:t>Build empathy and trust: Help Amira feel comfortable by welcoming her, showing understanding, and integrating her gradually.</a:t>
            </a:r>
          </a:p>
          <a:p>
            <a:r>
              <a:rPr lang="en-US" dirty="0"/>
              <a:t>Encourage symbolic play: Use dolls, figures, and role-play activities to support cognitive and emotional development.</a:t>
            </a:r>
          </a:p>
          <a:p>
            <a:r>
              <a:rPr lang="en-US" dirty="0"/>
              <a:t>Model and extend language: Read stories, encourage her to tell her own stories, and support early writing to expand vocabulary and imagination.</a:t>
            </a:r>
          </a:p>
          <a:p>
            <a:r>
              <a:rPr lang="en-US" dirty="0"/>
              <a:t>Support peer interaction: Help her engage with other children to strengthen language, thinking, and social skills.</a:t>
            </a:r>
          </a:p>
          <a:p>
            <a:r>
              <a:rPr lang="en-US" dirty="0"/>
              <a:t>Provide a consistent key person: Ensure Amira has a stable professional who develops a close, trusting relationship with her, supporting her sociocultural learning.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Strengths</a:t>
            </a:r>
          </a:p>
          <a:p>
            <a:r>
              <a:rPr lang="en-US"/>
              <a:t>Highlights how children can learn more effectively with support.</a:t>
            </a:r>
          </a:p>
          <a:p>
            <a:r>
              <a:rPr lang="en-US"/>
              <a:t>Emphasises the importance of social and cultural interaction.</a:t>
            </a:r>
          </a:p>
          <a:p>
            <a:r>
              <a:rPr lang="en-US"/>
              <a:t>Offers practical and widely used approaches for educators.</a:t>
            </a:r>
          </a:p>
          <a:p>
            <a:r>
              <a:rPr lang="en-US"/>
              <a:t>Limitations</a:t>
            </a:r>
          </a:p>
          <a:p>
            <a:r>
              <a:rPr lang="en-US"/>
              <a:t>Does not explore developmental limitations or specific learning difficulties in depth.</a:t>
            </a:r>
          </a:p>
          <a:p>
            <a:r>
              <a:rPr lang="en-US"/>
              <a:t>Assumes all children can progress through support without fully addressing individual developmental differences.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Conclusion</a:t>
            </a:r>
          </a:p>
          <a:p>
            <a:r>
              <a:rPr lang="en-US"/>
              <a:t>Amira’s case illustrates the relevance of Vygotsky’s sociocultural perspective.</a:t>
            </a:r>
          </a:p>
          <a:p>
            <a:r>
              <a:rPr lang="en-US"/>
              <a:t> Through empathy, symbolic play, storytelling, guided interaction, and professional support, children can build essential cognitive, social, and emotional skills.</a:t>
            </a:r>
          </a:p>
          <a:p>
            <a:r>
              <a:rPr lang="en-US"/>
              <a:t> Vygotsky’s theory highlights the importance of language, play, and social inclusion as key elements in early childhood development, promoting emotional wellbeing and successful learning.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www.bing.com/search?q=developmental+psychology+definition&amp;FORM=QSRE9" TargetMode="External"/><Relationship Id="rId7" Type="http://schemas.openxmlformats.org/officeDocument/2006/relationships/image" Target="../media/image13.jpeg"/><Relationship Id="rId2" Type="http://schemas.openxmlformats.org/officeDocument/2006/relationships/hyperlink" Target="https://simplyputpsych.co.uk/psych-101-1/defining-developmental-psychology" TargetMode="External"/><Relationship Id="rId1" Type="http://schemas.openxmlformats.org/officeDocument/2006/relationships/slideLayout" Target="../slideLayouts/slideLayout7.xml"/><Relationship Id="rId6" Type="http://schemas.openxmlformats.org/officeDocument/2006/relationships/hyperlink" Target="https://www.bing.com/images/search?view=detailV2&amp;ccid=2IOyFgQ2&amp;id=A01C93C8EBB9139894FE649C7CFCE0CDD45B503F&amp;thid=OIP.2IOyFgQ2x1TMHsDiU59_9AAAAA&amp;mediaurl=https%3a%2f%2fth.bing.com%2fth%2fid%2fR.d883b2160436c754cc1ec0e2539f7ff4%3frik%3dP1Bb1M3g%252fHycZA%26riu%3dhttp%253a%252f%252f2.bp.blogspot.com%252f-DKrja_xg_40%252fUkIZ9IceoCI%252fAAAAAAAAE68%252flR8jKlQ933o%252fs400%252fstages.png%26ehk%3d4%252bbMpGuBTKLAzr3kkvY9TdL%252f3BqXu6RhxNxmg3a6H4A%253d%26risl%3d%26pid%3dImgRaw%26r%3d0&amp;exph=301&amp;expw=400&amp;q=vygotskys+theories+of+early+child+concrete+operational+7-12+year+old&amp;FORM=IRPRST&amp;ck=30E04D2AA78D077EB659FCFDEA818F1A&amp;selectedIndex=8&amp;itb=0&amp;ajaxhist=0&amp;ajaxserp=0" TargetMode="External"/><Relationship Id="rId5" Type="http://schemas.openxmlformats.org/officeDocument/2006/relationships/hyperlink" Target="https://www.escuelaenlanube.com/etapas-desarrollo-infantil-segun-vigotsky/" TargetMode="External"/><Relationship Id="rId4" Type="http://schemas.openxmlformats.org/officeDocument/2006/relationships/hyperlink" Target="https://pmc.ncbi.nlm.nih.gov/articles/PMC959608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EFE"/>
        </a:solidFill>
        <a:effectLst/>
      </p:bgPr>
    </p:bg>
    <p:spTree>
      <p:nvGrpSpPr>
        <p:cNvPr id="1" name=""/>
        <p:cNvGrpSpPr/>
        <p:nvPr/>
      </p:nvGrpSpPr>
      <p:grpSpPr>
        <a:xfrm>
          <a:off x="0" y="0"/>
          <a:ext cx="0" cy="0"/>
          <a:chOff x="0" y="0"/>
          <a:chExt cx="0" cy="0"/>
        </a:xfrm>
      </p:grpSpPr>
      <p:grpSp>
        <p:nvGrpSpPr>
          <p:cNvPr id="2" name="Group 2"/>
          <p:cNvGrpSpPr/>
          <p:nvPr/>
        </p:nvGrpSpPr>
        <p:grpSpPr>
          <a:xfrm>
            <a:off x="10820400" y="243703"/>
            <a:ext cx="6893724" cy="1319490"/>
            <a:chOff x="0" y="0"/>
            <a:chExt cx="9999192" cy="1913890"/>
          </a:xfrm>
        </p:grpSpPr>
        <p:sp>
          <p:nvSpPr>
            <p:cNvPr id="3" name="Freeform 3"/>
            <p:cNvSpPr/>
            <p:nvPr/>
          </p:nvSpPr>
          <p:spPr>
            <a:xfrm>
              <a:off x="0" y="0"/>
              <a:ext cx="9999192" cy="1913890"/>
            </a:xfrm>
            <a:custGeom>
              <a:avLst/>
              <a:gdLst/>
              <a:ahLst/>
              <a:cxnLst/>
              <a:rect l="l" t="t" r="r" b="b"/>
              <a:pathLst>
                <a:path w="9999192" h="1913890">
                  <a:moveTo>
                    <a:pt x="9999192" y="956945"/>
                  </a:moveTo>
                  <a:cubicBezTo>
                    <a:pt x="9999192" y="1485392"/>
                    <a:pt x="9570820" y="1913890"/>
                    <a:pt x="9042247" y="1913890"/>
                  </a:cubicBezTo>
                  <a:lnTo>
                    <a:pt x="956945" y="1913890"/>
                  </a:lnTo>
                  <a:cubicBezTo>
                    <a:pt x="428371" y="1913890"/>
                    <a:pt x="0" y="1485392"/>
                    <a:pt x="0" y="956945"/>
                  </a:cubicBezTo>
                  <a:cubicBezTo>
                    <a:pt x="0" y="428371"/>
                    <a:pt x="428371" y="0"/>
                    <a:pt x="956945" y="0"/>
                  </a:cubicBezTo>
                  <a:lnTo>
                    <a:pt x="9042247" y="0"/>
                  </a:lnTo>
                  <a:cubicBezTo>
                    <a:pt x="9570694" y="0"/>
                    <a:pt x="9999192" y="428371"/>
                    <a:pt x="9999192" y="956945"/>
                  </a:cubicBezTo>
                  <a:close/>
                </a:path>
              </a:pathLst>
            </a:custGeom>
            <a:solidFill>
              <a:srgbClr val="1D4E55"/>
            </a:solidFill>
          </p:spPr>
          <p:txBody>
            <a:bodyPr/>
            <a:lstStyle/>
            <a:p>
              <a:endParaRPr lang="en-GB"/>
            </a:p>
          </p:txBody>
        </p:sp>
      </p:grpSp>
      <p:grpSp>
        <p:nvGrpSpPr>
          <p:cNvPr id="4" name="Group 4"/>
          <p:cNvGrpSpPr/>
          <p:nvPr/>
        </p:nvGrpSpPr>
        <p:grpSpPr>
          <a:xfrm>
            <a:off x="380999" y="8374613"/>
            <a:ext cx="17754601" cy="1668684"/>
            <a:chOff x="0" y="0"/>
            <a:chExt cx="29788293" cy="1913890"/>
          </a:xfrm>
        </p:grpSpPr>
        <p:sp>
          <p:nvSpPr>
            <p:cNvPr id="5" name="Freeform 5"/>
            <p:cNvSpPr/>
            <p:nvPr/>
          </p:nvSpPr>
          <p:spPr>
            <a:xfrm>
              <a:off x="0" y="0"/>
              <a:ext cx="29788293" cy="1913890"/>
            </a:xfrm>
            <a:custGeom>
              <a:avLst/>
              <a:gdLst/>
              <a:ahLst/>
              <a:cxnLst/>
              <a:rect l="l" t="t" r="r" b="b"/>
              <a:pathLst>
                <a:path w="29788293" h="1913890">
                  <a:moveTo>
                    <a:pt x="29788293" y="956945"/>
                  </a:moveTo>
                  <a:cubicBezTo>
                    <a:pt x="29788293" y="1485392"/>
                    <a:pt x="29359923" y="1913890"/>
                    <a:pt x="28831347" y="1913890"/>
                  </a:cubicBezTo>
                  <a:lnTo>
                    <a:pt x="956945" y="1913890"/>
                  </a:lnTo>
                  <a:cubicBezTo>
                    <a:pt x="428371" y="1913890"/>
                    <a:pt x="0" y="1485392"/>
                    <a:pt x="0" y="956945"/>
                  </a:cubicBezTo>
                  <a:cubicBezTo>
                    <a:pt x="0" y="428371"/>
                    <a:pt x="428371" y="0"/>
                    <a:pt x="956945" y="0"/>
                  </a:cubicBezTo>
                  <a:lnTo>
                    <a:pt x="28831347" y="0"/>
                  </a:lnTo>
                  <a:cubicBezTo>
                    <a:pt x="29359796" y="0"/>
                    <a:pt x="29788293" y="428371"/>
                    <a:pt x="29788293" y="956945"/>
                  </a:cubicBezTo>
                  <a:close/>
                </a:path>
              </a:pathLst>
            </a:custGeom>
            <a:solidFill>
              <a:srgbClr val="1D4E55"/>
            </a:solidFill>
          </p:spPr>
          <p:txBody>
            <a:bodyPr/>
            <a:lstStyle/>
            <a:p>
              <a:endParaRPr lang="en-GB"/>
            </a:p>
          </p:txBody>
        </p:sp>
      </p:grpSp>
      <p:grpSp>
        <p:nvGrpSpPr>
          <p:cNvPr id="6" name="Group 6"/>
          <p:cNvGrpSpPr/>
          <p:nvPr/>
        </p:nvGrpSpPr>
        <p:grpSpPr>
          <a:xfrm>
            <a:off x="1890039" y="1028700"/>
            <a:ext cx="6988550" cy="6988522"/>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2"/>
              <a:stretch>
                <a:fillRect l="-24976" r="-24976"/>
              </a:stretch>
            </a:blipFill>
          </p:spPr>
          <p:txBody>
            <a:bodyPr/>
            <a:lstStyle/>
            <a:p>
              <a:endParaRPr lang="en-GB"/>
            </a:p>
          </p:txBody>
        </p:sp>
      </p:grpSp>
      <p:grpSp>
        <p:nvGrpSpPr>
          <p:cNvPr id="8" name="Group 8"/>
          <p:cNvGrpSpPr>
            <a:grpSpLocks noChangeAspect="1"/>
          </p:cNvGrpSpPr>
          <p:nvPr/>
        </p:nvGrpSpPr>
        <p:grpSpPr>
          <a:xfrm>
            <a:off x="1280830" y="1241107"/>
            <a:ext cx="2670738" cy="2670738"/>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5E887C"/>
            </a:solidFill>
          </p:spPr>
          <p:txBody>
            <a:bodyPr/>
            <a:lstStyle/>
            <a:p>
              <a:endParaRPr lang="en-GB"/>
            </a:p>
          </p:txBody>
        </p:sp>
      </p:grpSp>
      <p:grpSp>
        <p:nvGrpSpPr>
          <p:cNvPr id="10" name="Group 10"/>
          <p:cNvGrpSpPr/>
          <p:nvPr/>
        </p:nvGrpSpPr>
        <p:grpSpPr>
          <a:xfrm>
            <a:off x="7760976" y="5143500"/>
            <a:ext cx="1766713" cy="1766713"/>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887C"/>
            </a:solidFill>
          </p:spPr>
          <p:txBody>
            <a:bodyPr/>
            <a:lstStyle/>
            <a:p>
              <a:endParaRPr lang="en-GB"/>
            </a:p>
          </p:txBody>
        </p:sp>
      </p:grpSp>
      <p:sp>
        <p:nvSpPr>
          <p:cNvPr id="12" name="Freeform 12"/>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3"/>
            <a:stretch>
              <a:fillRect/>
            </a:stretch>
          </a:blipFill>
        </p:spPr>
        <p:txBody>
          <a:bodyPr/>
          <a:lstStyle/>
          <a:p>
            <a:endParaRPr lang="en-GB"/>
          </a:p>
        </p:txBody>
      </p:sp>
      <p:sp>
        <p:nvSpPr>
          <p:cNvPr id="13" name="TextBox 13"/>
          <p:cNvSpPr txBox="1"/>
          <p:nvPr/>
        </p:nvSpPr>
        <p:spPr>
          <a:xfrm>
            <a:off x="9677400" y="2247900"/>
            <a:ext cx="8458200" cy="3154710"/>
          </a:xfrm>
          <a:prstGeom prst="rect">
            <a:avLst/>
          </a:prstGeom>
        </p:spPr>
        <p:txBody>
          <a:bodyPr wrap="square" lIns="0" tIns="0" rIns="0" bIns="0" rtlCol="0" anchor="t">
            <a:spAutoFit/>
          </a:bodyPr>
          <a:lstStyle/>
          <a:p>
            <a:pPr algn="r">
              <a:lnSpc>
                <a:spcPts val="8165"/>
              </a:lnSpc>
            </a:pPr>
            <a:r>
              <a:rPr lang="en-US" sz="8165" dirty="0">
                <a:solidFill>
                  <a:srgbClr val="1D4E55"/>
                </a:solidFill>
                <a:latin typeface="TT Tsars A"/>
                <a:ea typeface="TT Tsars A"/>
                <a:cs typeface="TT Tsars A"/>
                <a:sym typeface="TT Tsars A"/>
              </a:rPr>
              <a:t>Psychology in Health and Social Care</a:t>
            </a:r>
          </a:p>
        </p:txBody>
      </p:sp>
      <p:sp>
        <p:nvSpPr>
          <p:cNvPr id="14" name="TextBox 14"/>
          <p:cNvSpPr txBox="1"/>
          <p:nvPr/>
        </p:nvSpPr>
        <p:spPr>
          <a:xfrm>
            <a:off x="12208121" y="688246"/>
            <a:ext cx="6295530" cy="795208"/>
          </a:xfrm>
          <a:prstGeom prst="rect">
            <a:avLst/>
          </a:prstGeom>
        </p:spPr>
        <p:txBody>
          <a:bodyPr lIns="0" tIns="0" rIns="0" bIns="0" rtlCol="0" anchor="t">
            <a:spAutoFit/>
          </a:bodyPr>
          <a:lstStyle/>
          <a:p>
            <a:pPr algn="ctr">
              <a:lnSpc>
                <a:spcPts val="3075"/>
              </a:lnSpc>
            </a:pPr>
            <a:r>
              <a:rPr lang="en-US" sz="3075">
                <a:solidFill>
                  <a:srgbClr val="FBFDF4"/>
                </a:solidFill>
                <a:latin typeface="Garet"/>
                <a:ea typeface="Garet"/>
                <a:cs typeface="Garet"/>
                <a:sym typeface="Garet"/>
              </a:rPr>
              <a:t>University of Wales Trinity Saint David</a:t>
            </a:r>
          </a:p>
        </p:txBody>
      </p:sp>
      <p:sp>
        <p:nvSpPr>
          <p:cNvPr id="15" name="TextBox 15"/>
          <p:cNvSpPr txBox="1"/>
          <p:nvPr/>
        </p:nvSpPr>
        <p:spPr>
          <a:xfrm>
            <a:off x="9527689" y="6334266"/>
            <a:ext cx="8731736" cy="3600450"/>
          </a:xfrm>
          <a:prstGeom prst="rect">
            <a:avLst/>
          </a:prstGeom>
        </p:spPr>
        <p:txBody>
          <a:bodyPr lIns="0" tIns="0" rIns="0" bIns="0" rtlCol="0" anchor="t">
            <a:spAutoFit/>
          </a:bodyPr>
          <a:lstStyle/>
          <a:p>
            <a:pPr algn="r">
              <a:lnSpc>
                <a:spcPts val="4080"/>
              </a:lnSpc>
            </a:pPr>
            <a:r>
              <a:rPr lang="en-US" sz="3400" b="1" dirty="0">
                <a:solidFill>
                  <a:srgbClr val="1D4E55"/>
                </a:solidFill>
                <a:latin typeface="Garet Bold"/>
                <a:ea typeface="Garet Bold"/>
                <a:cs typeface="Garet Bold"/>
                <a:sym typeface="Garet Bold"/>
              </a:rPr>
              <a:t>Assessment 1:</a:t>
            </a:r>
            <a:r>
              <a:rPr lang="en-US" sz="3400" dirty="0">
                <a:solidFill>
                  <a:srgbClr val="1D4E55"/>
                </a:solidFill>
                <a:latin typeface="Garet"/>
                <a:ea typeface="Garet"/>
                <a:cs typeface="Garet"/>
                <a:sym typeface="Garet"/>
              </a:rPr>
              <a:t> Individual Presentation</a:t>
            </a:r>
          </a:p>
          <a:p>
            <a:pPr algn="r">
              <a:lnSpc>
                <a:spcPts val="4080"/>
              </a:lnSpc>
            </a:pPr>
            <a:r>
              <a:rPr lang="en-US" sz="3400" b="1" dirty="0">
                <a:solidFill>
                  <a:srgbClr val="1D4E55"/>
                </a:solidFill>
                <a:latin typeface="Garet Bold"/>
                <a:ea typeface="Garet Bold"/>
                <a:cs typeface="Garet Bold"/>
                <a:sym typeface="Garet Bold"/>
              </a:rPr>
              <a:t>Certificate </a:t>
            </a:r>
            <a:r>
              <a:rPr lang="en-US" sz="3400" b="1" dirty="0" err="1">
                <a:solidFill>
                  <a:srgbClr val="1D4E55"/>
                </a:solidFill>
                <a:latin typeface="Garet Bold"/>
                <a:ea typeface="Garet Bold"/>
                <a:cs typeface="Garet Bold"/>
                <a:sym typeface="Garet Bold"/>
              </a:rPr>
              <a:t>Programme</a:t>
            </a:r>
            <a:r>
              <a:rPr lang="en-US" sz="3400" b="1" dirty="0">
                <a:solidFill>
                  <a:srgbClr val="1D4E55"/>
                </a:solidFill>
                <a:latin typeface="Garet Bold"/>
                <a:ea typeface="Garet Bold"/>
                <a:cs typeface="Garet Bold"/>
                <a:sym typeface="Garet Bold"/>
              </a:rPr>
              <a:t>: </a:t>
            </a:r>
            <a:r>
              <a:rPr lang="en-US" sz="3400" dirty="0">
                <a:solidFill>
                  <a:srgbClr val="1D4E55"/>
                </a:solidFill>
                <a:latin typeface="Garet"/>
                <a:ea typeface="Garet"/>
                <a:cs typeface="Garet"/>
                <a:sym typeface="Garet"/>
              </a:rPr>
              <a:t>Education in Health and Social Care</a:t>
            </a:r>
          </a:p>
          <a:p>
            <a:pPr algn="r">
              <a:lnSpc>
                <a:spcPts val="4080"/>
              </a:lnSpc>
            </a:pPr>
            <a:r>
              <a:rPr lang="en-US" sz="3400" b="1" dirty="0">
                <a:solidFill>
                  <a:srgbClr val="1D4E55"/>
                </a:solidFill>
                <a:latin typeface="Garet Bold"/>
                <a:ea typeface="Garet Bold"/>
                <a:cs typeface="Garet Bold"/>
                <a:sym typeface="Garet Bold"/>
              </a:rPr>
              <a:t>Student Name:</a:t>
            </a:r>
            <a:r>
              <a:rPr lang="en-US" sz="3400" dirty="0">
                <a:solidFill>
                  <a:srgbClr val="1D4E55"/>
                </a:solidFill>
                <a:latin typeface="Garet"/>
                <a:ea typeface="Garet"/>
                <a:cs typeface="Garet"/>
                <a:sym typeface="Garet"/>
              </a:rPr>
              <a:t> Erika Dorado</a:t>
            </a:r>
          </a:p>
          <a:p>
            <a:pPr algn="r">
              <a:lnSpc>
                <a:spcPts val="4080"/>
              </a:lnSpc>
            </a:pPr>
            <a:r>
              <a:rPr lang="en-US" sz="3400" b="1" dirty="0">
                <a:solidFill>
                  <a:srgbClr val="FBFDF4"/>
                </a:solidFill>
                <a:latin typeface="Garet Bold"/>
                <a:ea typeface="Garet Bold"/>
                <a:cs typeface="Garet Bold"/>
                <a:sym typeface="Garet Bold"/>
              </a:rPr>
              <a:t>Student ID: </a:t>
            </a:r>
            <a:r>
              <a:rPr lang="en-US" sz="3400" dirty="0">
                <a:solidFill>
                  <a:srgbClr val="FBFDF4"/>
                </a:solidFill>
                <a:latin typeface="Garet"/>
                <a:ea typeface="Garet"/>
                <a:cs typeface="Garet"/>
                <a:sym typeface="Garet"/>
              </a:rPr>
              <a:t>2030471</a:t>
            </a:r>
          </a:p>
          <a:p>
            <a:pPr algn="r">
              <a:lnSpc>
                <a:spcPts val="4080"/>
              </a:lnSpc>
            </a:pPr>
            <a:r>
              <a:rPr lang="en-US" sz="3400" b="1" dirty="0">
                <a:solidFill>
                  <a:srgbClr val="FBFDF4"/>
                </a:solidFill>
                <a:latin typeface="Garet Bold"/>
                <a:ea typeface="Garet Bold"/>
                <a:cs typeface="Garet Bold"/>
                <a:sym typeface="Garet Bold"/>
              </a:rPr>
              <a:t>Lecturer’s:</a:t>
            </a:r>
            <a:r>
              <a:rPr lang="en-US" sz="3400" dirty="0">
                <a:solidFill>
                  <a:srgbClr val="FBFDF4"/>
                </a:solidFill>
                <a:latin typeface="Garet"/>
                <a:ea typeface="Garet"/>
                <a:cs typeface="Garet"/>
                <a:sym typeface="Garet"/>
              </a:rPr>
              <a:t> Bianca Sanfilippo</a:t>
            </a:r>
          </a:p>
          <a:p>
            <a:pPr algn="r">
              <a:lnSpc>
                <a:spcPts val="4080"/>
              </a:lnSpc>
            </a:pPr>
            <a:endParaRPr lang="en-US" sz="3400" dirty="0">
              <a:solidFill>
                <a:srgbClr val="FBFDF4"/>
              </a:solidFill>
              <a:latin typeface="Garet"/>
              <a:ea typeface="Garet"/>
              <a:cs typeface="Garet"/>
              <a:sym typeface="Gare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EFE"/>
        </a:solidFill>
        <a:effectLst/>
      </p:bgPr>
    </p:bg>
    <p:spTree>
      <p:nvGrpSpPr>
        <p:cNvPr id="1" name=""/>
        <p:cNvGrpSpPr/>
        <p:nvPr/>
      </p:nvGrpSpPr>
      <p:grpSpPr>
        <a:xfrm>
          <a:off x="0" y="0"/>
          <a:ext cx="0" cy="0"/>
          <a:chOff x="0" y="0"/>
          <a:chExt cx="0" cy="0"/>
        </a:xfrm>
      </p:grpSpPr>
      <p:grpSp>
        <p:nvGrpSpPr>
          <p:cNvPr id="2" name="Group 2"/>
          <p:cNvGrpSpPr/>
          <p:nvPr/>
        </p:nvGrpSpPr>
        <p:grpSpPr>
          <a:xfrm>
            <a:off x="0" y="342900"/>
            <a:ext cx="18059400" cy="205847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grpSp>
        <p:nvGrpSpPr>
          <p:cNvPr id="4" name="Group 4"/>
          <p:cNvGrpSpPr/>
          <p:nvPr/>
        </p:nvGrpSpPr>
        <p:grpSpPr>
          <a:xfrm>
            <a:off x="0" y="7734300"/>
            <a:ext cx="18364200" cy="2913687"/>
            <a:chOff x="0" y="0"/>
            <a:chExt cx="26189120" cy="3749155"/>
          </a:xfrm>
        </p:grpSpPr>
        <p:pic>
          <p:nvPicPr>
            <p:cNvPr id="5" name="Picture 5"/>
            <p:cNvPicPr>
              <a:picLocks noChangeAspect="1"/>
            </p:cNvPicPr>
            <p:nvPr/>
          </p:nvPicPr>
          <p:blipFill>
            <a:blip r:embed="rId3"/>
            <a:srcRect t="36366" b="36366"/>
            <a:stretch>
              <a:fillRect/>
            </a:stretch>
          </p:blipFill>
          <p:spPr>
            <a:xfrm>
              <a:off x="0" y="0"/>
              <a:ext cx="26189120" cy="3749155"/>
            </a:xfrm>
            <a:prstGeom prst="rect">
              <a:avLst/>
            </a:prstGeom>
          </p:spPr>
        </p:pic>
      </p:grpSp>
      <p:sp>
        <p:nvSpPr>
          <p:cNvPr id="6" name="TextBox 6"/>
          <p:cNvSpPr txBox="1"/>
          <p:nvPr/>
        </p:nvSpPr>
        <p:spPr>
          <a:xfrm>
            <a:off x="5402126" y="3624374"/>
            <a:ext cx="7846823" cy="2632073"/>
          </a:xfrm>
          <a:prstGeom prst="rect">
            <a:avLst/>
          </a:prstGeom>
        </p:spPr>
        <p:txBody>
          <a:bodyPr lIns="0" tIns="0" rIns="0" bIns="0" rtlCol="0" anchor="t">
            <a:spAutoFit/>
          </a:bodyPr>
          <a:lstStyle/>
          <a:p>
            <a:pPr algn="l">
              <a:lnSpc>
                <a:spcPts val="4250"/>
              </a:lnSpc>
            </a:pPr>
            <a:r>
              <a:rPr lang="en-US" sz="2500">
                <a:solidFill>
                  <a:srgbClr val="1D4E55"/>
                </a:solidFill>
                <a:latin typeface="Garet"/>
                <a:ea typeface="Garet"/>
                <a:cs typeface="Garet"/>
                <a:sym typeface="Garet"/>
              </a:rPr>
              <a:t>I confirm that I have not used any form of AI in my assignment. I confirm I have copies of my drafts, notes, and other resources I have used to prepare my assignment.</a:t>
            </a:r>
          </a:p>
          <a:p>
            <a:pPr algn="l">
              <a:lnSpc>
                <a:spcPts val="4250"/>
              </a:lnSpc>
            </a:pPr>
            <a:endParaRPr lang="en-US" sz="2500">
              <a:solidFill>
                <a:srgbClr val="1D4E55"/>
              </a:solidFill>
              <a:latin typeface="Garet"/>
              <a:ea typeface="Garet"/>
              <a:cs typeface="Garet"/>
              <a:sym typeface="Garet"/>
            </a:endParaRPr>
          </a:p>
        </p:txBody>
      </p:sp>
      <p:sp>
        <p:nvSpPr>
          <p:cNvPr id="7" name="TextBox 7"/>
          <p:cNvSpPr txBox="1"/>
          <p:nvPr/>
        </p:nvSpPr>
        <p:spPr>
          <a:xfrm>
            <a:off x="4049615" y="1298575"/>
            <a:ext cx="10188771"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Acknowledge use of AI</a:t>
            </a:r>
          </a:p>
        </p:txBody>
      </p:sp>
      <p:sp>
        <p:nvSpPr>
          <p:cNvPr id="8" name="Freeform 8"/>
          <p:cNvSpPr/>
          <p:nvPr/>
        </p:nvSpPr>
        <p:spPr>
          <a:xfrm>
            <a:off x="0" y="834390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028700" y="860803"/>
            <a:ext cx="5657850" cy="5657850"/>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grpSp>
        <p:nvGrpSpPr>
          <p:cNvPr id="4" name="Group 4"/>
          <p:cNvGrpSpPr/>
          <p:nvPr/>
        </p:nvGrpSpPr>
        <p:grpSpPr>
          <a:xfrm>
            <a:off x="1231249" y="5280379"/>
            <a:ext cx="1455644" cy="1455644"/>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grpSp>
        <p:nvGrpSpPr>
          <p:cNvPr id="6" name="Group 6"/>
          <p:cNvGrpSpPr/>
          <p:nvPr/>
        </p:nvGrpSpPr>
        <p:grpSpPr>
          <a:xfrm>
            <a:off x="228599" y="860803"/>
            <a:ext cx="17835917" cy="1933326"/>
            <a:chOff x="0" y="0"/>
            <a:chExt cx="29788293" cy="2807854"/>
          </a:xfrm>
        </p:grpSpPr>
        <p:sp>
          <p:nvSpPr>
            <p:cNvPr id="7" name="Freeform 7"/>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8" name="Freeform 8"/>
          <p:cNvSpPr/>
          <p:nvPr/>
        </p:nvSpPr>
        <p:spPr>
          <a:xfrm>
            <a:off x="3581401" y="6362700"/>
            <a:ext cx="3179648" cy="2667000"/>
          </a:xfrm>
          <a:custGeom>
            <a:avLst/>
            <a:gdLst/>
            <a:ahLst/>
            <a:cxnLst/>
            <a:rect l="l" t="t" r="r" b="b"/>
            <a:pathLst>
              <a:path w="4249833" h="4249833">
                <a:moveTo>
                  <a:pt x="0" y="0"/>
                </a:moveTo>
                <a:lnTo>
                  <a:pt x="4249833" y="0"/>
                </a:lnTo>
                <a:lnTo>
                  <a:pt x="4249833" y="4249833"/>
                </a:lnTo>
                <a:lnTo>
                  <a:pt x="0" y="424983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1520250" y="3514332"/>
            <a:ext cx="4674751" cy="1045844"/>
          </a:xfrm>
          <a:prstGeom prst="rect">
            <a:avLst/>
          </a:prstGeom>
        </p:spPr>
        <p:txBody>
          <a:bodyPr lIns="0" tIns="0" rIns="0" bIns="0" rtlCol="0" anchor="t">
            <a:spAutoFit/>
          </a:bodyPr>
          <a:lstStyle/>
          <a:p>
            <a:pPr algn="ctr">
              <a:lnSpc>
                <a:spcPts val="4200"/>
              </a:lnSpc>
            </a:pPr>
            <a:r>
              <a:rPr lang="en-US" sz="2800">
                <a:solidFill>
                  <a:srgbClr val="FBFDF4"/>
                </a:solidFill>
                <a:latin typeface="Garet"/>
                <a:ea typeface="Garet"/>
                <a:cs typeface="Garet"/>
                <a:sym typeface="Garet"/>
              </a:rPr>
              <a:t>Major sections of this  presentation</a:t>
            </a:r>
          </a:p>
        </p:txBody>
      </p:sp>
      <p:sp>
        <p:nvSpPr>
          <p:cNvPr id="10" name="TextBox 10"/>
          <p:cNvSpPr txBox="1"/>
          <p:nvPr/>
        </p:nvSpPr>
        <p:spPr>
          <a:xfrm>
            <a:off x="6237542" y="1143000"/>
            <a:ext cx="5812916" cy="869952"/>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Overview</a:t>
            </a:r>
          </a:p>
        </p:txBody>
      </p:sp>
      <p:sp>
        <p:nvSpPr>
          <p:cNvPr id="11" name="TextBox 11"/>
          <p:cNvSpPr txBox="1"/>
          <p:nvPr/>
        </p:nvSpPr>
        <p:spPr>
          <a:xfrm>
            <a:off x="7180147" y="2721255"/>
            <a:ext cx="4960915" cy="7552055"/>
          </a:xfrm>
          <a:prstGeom prst="rect">
            <a:avLst/>
          </a:prstGeom>
        </p:spPr>
        <p:txBody>
          <a:bodyPr lIns="0" tIns="0" rIns="0" bIns="0" rtlCol="0" anchor="t">
            <a:spAutoFit/>
          </a:bodyPr>
          <a:lstStyle/>
          <a:p>
            <a:pPr marL="474979" lvl="1" indent="-237490" algn="l">
              <a:lnSpc>
                <a:spcPts val="5499"/>
              </a:lnSpc>
              <a:buFont typeface="Arial"/>
              <a:buChar char="•"/>
            </a:pPr>
            <a:r>
              <a:rPr lang="en-US" sz="2199" dirty="0">
                <a:solidFill>
                  <a:srgbClr val="1D4E55"/>
                </a:solidFill>
                <a:latin typeface="Garet"/>
                <a:ea typeface="Garet"/>
                <a:cs typeface="Garet"/>
                <a:sym typeface="Garet"/>
              </a:rPr>
              <a:t>Introduction</a:t>
            </a:r>
          </a:p>
          <a:p>
            <a:pPr marL="474979" lvl="1" indent="-237490" algn="l">
              <a:lnSpc>
                <a:spcPts val="5499"/>
              </a:lnSpc>
              <a:buFont typeface="Arial"/>
              <a:buChar char="•"/>
            </a:pPr>
            <a:r>
              <a:rPr lang="en-US" sz="2199" dirty="0">
                <a:solidFill>
                  <a:srgbClr val="1D4E55"/>
                </a:solidFill>
                <a:latin typeface="Garet"/>
                <a:ea typeface="Garet"/>
                <a:cs typeface="Garet"/>
                <a:sym typeface="Garet"/>
              </a:rPr>
              <a:t>Psychology</a:t>
            </a:r>
          </a:p>
          <a:p>
            <a:pPr marL="474979" lvl="1" indent="-237490" algn="l">
              <a:lnSpc>
                <a:spcPts val="5499"/>
              </a:lnSpc>
              <a:buFont typeface="Arial"/>
              <a:buChar char="•"/>
            </a:pPr>
            <a:r>
              <a:rPr lang="en-US" sz="2199" dirty="0">
                <a:solidFill>
                  <a:srgbClr val="1D4E55"/>
                </a:solidFill>
                <a:latin typeface="Garet"/>
                <a:ea typeface="Garet"/>
                <a:cs typeface="Garet"/>
                <a:sym typeface="Garet"/>
              </a:rPr>
              <a:t>Developmental Psychology</a:t>
            </a:r>
          </a:p>
          <a:p>
            <a:pPr marL="474979" lvl="1" indent="-237490" algn="l">
              <a:lnSpc>
                <a:spcPts val="5499"/>
              </a:lnSpc>
              <a:buFont typeface="Arial"/>
              <a:buChar char="•"/>
            </a:pPr>
            <a:r>
              <a:rPr lang="en-US" sz="2199" dirty="0">
                <a:solidFill>
                  <a:srgbClr val="1D4E55"/>
                </a:solidFill>
                <a:latin typeface="Garet"/>
                <a:ea typeface="Garet"/>
                <a:cs typeface="Garet"/>
                <a:sym typeface="Garet"/>
              </a:rPr>
              <a:t>Importance for Professionals</a:t>
            </a:r>
          </a:p>
          <a:p>
            <a:pPr marL="474979" lvl="1" indent="-237490" algn="l">
              <a:lnSpc>
                <a:spcPts val="5499"/>
              </a:lnSpc>
              <a:buFont typeface="Arial"/>
              <a:buChar char="•"/>
            </a:pPr>
            <a:r>
              <a:rPr lang="en-US" sz="2199" dirty="0">
                <a:solidFill>
                  <a:srgbClr val="1D4E55"/>
                </a:solidFill>
                <a:latin typeface="Garet"/>
                <a:ea typeface="Garet"/>
                <a:cs typeface="Garet"/>
                <a:sym typeface="Garet"/>
              </a:rPr>
              <a:t>Early Childhood (Ages 3–5) &amp; Case Study: Amira</a:t>
            </a:r>
          </a:p>
          <a:p>
            <a:pPr marL="474979" lvl="1" indent="-237490" algn="l">
              <a:lnSpc>
                <a:spcPts val="5499"/>
              </a:lnSpc>
              <a:buFont typeface="Arial"/>
              <a:buChar char="•"/>
            </a:pPr>
            <a:r>
              <a:rPr lang="en-US" sz="2199" dirty="0">
                <a:solidFill>
                  <a:srgbClr val="1D4E55"/>
                </a:solidFill>
                <a:latin typeface="Garet"/>
                <a:ea typeface="Garet"/>
                <a:cs typeface="Garet"/>
                <a:sym typeface="Garet"/>
              </a:rPr>
              <a:t>Biography of Lev Vygotsky</a:t>
            </a:r>
          </a:p>
          <a:p>
            <a:pPr marL="474979" lvl="1" indent="-237490" algn="l">
              <a:lnSpc>
                <a:spcPts val="5499"/>
              </a:lnSpc>
              <a:buFont typeface="Arial"/>
              <a:buChar char="•"/>
            </a:pPr>
            <a:r>
              <a:rPr lang="en-US" sz="2199" dirty="0">
                <a:solidFill>
                  <a:srgbClr val="1D4E55"/>
                </a:solidFill>
                <a:latin typeface="Garet"/>
                <a:ea typeface="Garet"/>
                <a:cs typeface="Garet"/>
                <a:sym typeface="Garet"/>
              </a:rPr>
              <a:t>Vygotsky’s Sociocultural Theory</a:t>
            </a:r>
          </a:p>
          <a:p>
            <a:pPr algn="l">
              <a:lnSpc>
                <a:spcPts val="5499"/>
              </a:lnSpc>
            </a:pPr>
            <a:endParaRPr lang="en-US" sz="2199" dirty="0">
              <a:solidFill>
                <a:srgbClr val="1D4E55"/>
              </a:solidFill>
              <a:latin typeface="Garet"/>
              <a:ea typeface="Garet"/>
              <a:cs typeface="Garet"/>
              <a:sym typeface="Garet"/>
            </a:endParaRPr>
          </a:p>
          <a:p>
            <a:pPr algn="l">
              <a:lnSpc>
                <a:spcPts val="5499"/>
              </a:lnSpc>
            </a:pPr>
            <a:endParaRPr lang="en-US" sz="2199" dirty="0">
              <a:solidFill>
                <a:srgbClr val="1D4E55"/>
              </a:solidFill>
              <a:latin typeface="Garet"/>
              <a:ea typeface="Garet"/>
              <a:cs typeface="Garet"/>
              <a:sym typeface="Garet"/>
            </a:endParaRPr>
          </a:p>
        </p:txBody>
      </p:sp>
      <p:sp>
        <p:nvSpPr>
          <p:cNvPr id="12" name="Freeform 12"/>
          <p:cNvSpPr/>
          <p:nvPr/>
        </p:nvSpPr>
        <p:spPr>
          <a:xfrm>
            <a:off x="15553367" y="8742247"/>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
        <p:nvSpPr>
          <p:cNvPr id="13" name="TextBox 13"/>
          <p:cNvSpPr txBox="1"/>
          <p:nvPr/>
        </p:nvSpPr>
        <p:spPr>
          <a:xfrm>
            <a:off x="12560161" y="3521970"/>
            <a:ext cx="5504355" cy="6161405"/>
          </a:xfrm>
          <a:prstGeom prst="rect">
            <a:avLst/>
          </a:prstGeom>
        </p:spPr>
        <p:txBody>
          <a:bodyPr lIns="0" tIns="0" rIns="0" bIns="0" rtlCol="0" anchor="t">
            <a:spAutoFit/>
          </a:bodyPr>
          <a:lstStyle/>
          <a:p>
            <a:pPr marL="474979" lvl="1" indent="-237490" algn="l">
              <a:lnSpc>
                <a:spcPts val="5499"/>
              </a:lnSpc>
              <a:buFont typeface="Arial"/>
              <a:buChar char="•"/>
            </a:pPr>
            <a:r>
              <a:rPr lang="en-US" sz="2199" dirty="0">
                <a:solidFill>
                  <a:srgbClr val="1D4E55"/>
                </a:solidFill>
                <a:latin typeface="Garet"/>
                <a:ea typeface="Garet"/>
                <a:cs typeface="Garet"/>
                <a:sym typeface="Garet"/>
              </a:rPr>
              <a:t>Applying the Pre-operational Stage to Amira</a:t>
            </a:r>
          </a:p>
          <a:p>
            <a:pPr marL="474979" lvl="1" indent="-237490" algn="l">
              <a:lnSpc>
                <a:spcPts val="5499"/>
              </a:lnSpc>
              <a:buFont typeface="Arial"/>
              <a:buChar char="•"/>
            </a:pPr>
            <a:r>
              <a:rPr lang="en-US" sz="2199" dirty="0">
                <a:solidFill>
                  <a:srgbClr val="1D4E55"/>
                </a:solidFill>
                <a:latin typeface="Garet"/>
                <a:ea typeface="Garet"/>
                <a:cs typeface="Garet"/>
                <a:sym typeface="Garet"/>
              </a:rPr>
              <a:t>Practical Strategies and Interventions for Amira</a:t>
            </a:r>
          </a:p>
          <a:p>
            <a:pPr marL="474979" lvl="1" indent="-237490" algn="l">
              <a:lnSpc>
                <a:spcPts val="5499"/>
              </a:lnSpc>
              <a:buFont typeface="Arial"/>
              <a:buChar char="•"/>
            </a:pPr>
            <a:r>
              <a:rPr lang="en-US" sz="2199" dirty="0">
                <a:solidFill>
                  <a:srgbClr val="1D4E55"/>
                </a:solidFill>
                <a:latin typeface="Garet"/>
                <a:ea typeface="Garet"/>
                <a:cs typeface="Garet"/>
                <a:sym typeface="Garet"/>
              </a:rPr>
              <a:t>Critical Evaluation of Vygotsky’s Theory</a:t>
            </a:r>
          </a:p>
          <a:p>
            <a:pPr marL="474979" lvl="1" indent="-237490" algn="l">
              <a:lnSpc>
                <a:spcPts val="5499"/>
              </a:lnSpc>
              <a:buFont typeface="Arial"/>
              <a:buChar char="•"/>
            </a:pPr>
            <a:r>
              <a:rPr lang="en-US" sz="2199" dirty="0">
                <a:solidFill>
                  <a:srgbClr val="1D4E55"/>
                </a:solidFill>
                <a:latin typeface="Garet"/>
                <a:ea typeface="Garet"/>
                <a:cs typeface="Garet"/>
                <a:sym typeface="Garet"/>
              </a:rPr>
              <a:t>Conclusion</a:t>
            </a:r>
          </a:p>
          <a:p>
            <a:pPr algn="l">
              <a:lnSpc>
                <a:spcPts val="5499"/>
              </a:lnSpc>
            </a:pPr>
            <a:endParaRPr lang="en-US" sz="2199" dirty="0">
              <a:solidFill>
                <a:srgbClr val="1D4E55"/>
              </a:solidFill>
              <a:latin typeface="Garet"/>
              <a:ea typeface="Garet"/>
              <a:cs typeface="Garet"/>
              <a:sym typeface="Garet"/>
            </a:endParaRPr>
          </a:p>
          <a:p>
            <a:pPr algn="l">
              <a:lnSpc>
                <a:spcPts val="5499"/>
              </a:lnSpc>
            </a:pPr>
            <a:endParaRPr lang="en-US" sz="2199" dirty="0">
              <a:solidFill>
                <a:srgbClr val="1D4E55"/>
              </a:solidFill>
              <a:latin typeface="Garet"/>
              <a:ea typeface="Garet"/>
              <a:cs typeface="Garet"/>
              <a:sym typeface="Gare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304800" y="685981"/>
            <a:ext cx="17602200" cy="1958326"/>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FEFEFE"/>
            </a:solidFill>
          </p:spPr>
          <p:txBody>
            <a:bodyPr/>
            <a:lstStyle/>
            <a:p>
              <a:endParaRPr lang="en-GB"/>
            </a:p>
          </p:txBody>
        </p:sp>
      </p:grpSp>
      <p:grpSp>
        <p:nvGrpSpPr>
          <p:cNvPr id="4" name="Group 4"/>
          <p:cNvGrpSpPr>
            <a:grpSpLocks noChangeAspect="1"/>
          </p:cNvGrpSpPr>
          <p:nvPr/>
        </p:nvGrpSpPr>
        <p:grpSpPr>
          <a:xfrm>
            <a:off x="14937458" y="6587829"/>
            <a:ext cx="1958326" cy="1958326"/>
            <a:chOff x="0" y="0"/>
            <a:chExt cx="6355080" cy="6355080"/>
          </a:xfrm>
        </p:grpSpPr>
        <p:sp>
          <p:nvSpPr>
            <p:cNvPr id="5" name="Freeform 5"/>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grpSp>
        <p:nvGrpSpPr>
          <p:cNvPr id="6" name="Group 6"/>
          <p:cNvGrpSpPr/>
          <p:nvPr/>
        </p:nvGrpSpPr>
        <p:grpSpPr>
          <a:xfrm>
            <a:off x="10553700" y="1771715"/>
            <a:ext cx="6134099" cy="6134075"/>
            <a:chOff x="0" y="0"/>
            <a:chExt cx="6350000" cy="6349975"/>
          </a:xfrm>
        </p:grpSpPr>
        <p:sp>
          <p:nvSpPr>
            <p:cNvPr id="7" name="Freeform 7"/>
            <p:cNvSpPr/>
            <p:nvPr/>
          </p:nvSpPr>
          <p:spPr>
            <a:xfrm flipH="1">
              <a:off x="0" y="0"/>
              <a:ext cx="6350000" cy="6349975"/>
            </a:xfrm>
            <a:custGeom>
              <a:avLst/>
              <a:gdLst/>
              <a:ahLst/>
              <a:cxnLst/>
              <a:rect l="l" t="t" r="r" b="b"/>
              <a:pathLst>
                <a:path w="6350000" h="6349975">
                  <a:moveTo>
                    <a:pt x="0" y="3175025"/>
                  </a:moveTo>
                  <a:cubicBezTo>
                    <a:pt x="0" y="4928451"/>
                    <a:pt x="1421524" y="6349975"/>
                    <a:pt x="3175000" y="6349975"/>
                  </a:cubicBezTo>
                  <a:cubicBezTo>
                    <a:pt x="4928502" y="6349975"/>
                    <a:pt x="6350000" y="4928451"/>
                    <a:pt x="6350000" y="3175025"/>
                  </a:cubicBezTo>
                  <a:cubicBezTo>
                    <a:pt x="6350000" y="1421511"/>
                    <a:pt x="4928502" y="0"/>
                    <a:pt x="3175000" y="0"/>
                  </a:cubicBezTo>
                  <a:cubicBezTo>
                    <a:pt x="1421498" y="0"/>
                    <a:pt x="0" y="1421511"/>
                    <a:pt x="0" y="3175025"/>
                  </a:cubicBezTo>
                  <a:close/>
                </a:path>
              </a:pathLst>
            </a:custGeom>
            <a:blipFill>
              <a:blip r:embed="rId3"/>
              <a:stretch>
                <a:fillRect l="-10047" r="-42043"/>
              </a:stretch>
            </a:blipFill>
          </p:spPr>
          <p:txBody>
            <a:bodyPr/>
            <a:lstStyle/>
            <a:p>
              <a:endParaRPr lang="en-GB"/>
            </a:p>
          </p:txBody>
        </p:sp>
      </p:grpSp>
      <p:sp>
        <p:nvSpPr>
          <p:cNvPr id="8" name="TextBox 8"/>
          <p:cNvSpPr txBox="1"/>
          <p:nvPr/>
        </p:nvSpPr>
        <p:spPr>
          <a:xfrm>
            <a:off x="1028700" y="1295420"/>
            <a:ext cx="8371281" cy="876260"/>
          </a:xfrm>
          <a:prstGeom prst="rect">
            <a:avLst/>
          </a:prstGeom>
        </p:spPr>
        <p:txBody>
          <a:bodyPr lIns="0" tIns="0" rIns="0" bIns="0" rtlCol="0" anchor="t">
            <a:spAutoFit/>
          </a:bodyPr>
          <a:lstStyle/>
          <a:p>
            <a:pPr algn="ctr">
              <a:lnSpc>
                <a:spcPts val="6500"/>
              </a:lnSpc>
            </a:pPr>
            <a:r>
              <a:rPr lang="en-US" sz="6500" dirty="0">
                <a:solidFill>
                  <a:srgbClr val="1D4E55"/>
                </a:solidFill>
                <a:latin typeface="TT Tsars A"/>
                <a:ea typeface="TT Tsars A"/>
                <a:cs typeface="TT Tsars A"/>
                <a:sym typeface="TT Tsars A"/>
              </a:rPr>
              <a:t>Introduction</a:t>
            </a:r>
          </a:p>
        </p:txBody>
      </p:sp>
      <p:sp>
        <p:nvSpPr>
          <p:cNvPr id="9" name="TextBox 9"/>
          <p:cNvSpPr txBox="1"/>
          <p:nvPr/>
        </p:nvSpPr>
        <p:spPr>
          <a:xfrm>
            <a:off x="1592931" y="3757772"/>
            <a:ext cx="7242818" cy="3790949"/>
          </a:xfrm>
          <a:prstGeom prst="rect">
            <a:avLst/>
          </a:prstGeom>
        </p:spPr>
        <p:txBody>
          <a:bodyPr lIns="0" tIns="0" rIns="0" bIns="0" rtlCol="0" anchor="t">
            <a:spAutoFit/>
          </a:bodyPr>
          <a:lstStyle/>
          <a:p>
            <a:pPr algn="ctr">
              <a:lnSpc>
                <a:spcPts val="3750"/>
              </a:lnSpc>
            </a:pPr>
            <a:r>
              <a:rPr lang="en-US" sz="2500">
                <a:solidFill>
                  <a:srgbClr val="1D4E55"/>
                </a:solidFill>
                <a:latin typeface="Garet"/>
                <a:ea typeface="Garet"/>
                <a:cs typeface="Garet"/>
                <a:sym typeface="Garet"/>
              </a:rPr>
              <a:t>Psychology and developmental psychology allow us to understand how human beings think, feel, learn, and develop across the lifespan. These fields are essential for professionals working with children, as they provide the knowledge required to support physical, cognitive, social, and emotional growth.</a:t>
            </a:r>
          </a:p>
        </p:txBody>
      </p:sp>
      <p:grpSp>
        <p:nvGrpSpPr>
          <p:cNvPr id="10" name="Group 10"/>
          <p:cNvGrpSpPr/>
          <p:nvPr/>
        </p:nvGrpSpPr>
        <p:grpSpPr>
          <a:xfrm>
            <a:off x="9920008" y="2992410"/>
            <a:ext cx="1623732" cy="1623732"/>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887C"/>
            </a:solidFill>
          </p:spPr>
          <p:txBody>
            <a:bodyPr/>
            <a:lstStyle/>
            <a:p>
              <a:endParaRPr lang="en-GB"/>
            </a:p>
          </p:txBody>
        </p:sp>
      </p:grpSp>
      <p:grpSp>
        <p:nvGrpSpPr>
          <p:cNvPr id="12" name="Group 12"/>
          <p:cNvGrpSpPr/>
          <p:nvPr/>
        </p:nvGrpSpPr>
        <p:grpSpPr>
          <a:xfrm>
            <a:off x="8705436" y="6511753"/>
            <a:ext cx="3696527" cy="3696527"/>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sp>
        <p:nvSpPr>
          <p:cNvPr id="14" name="Freeform 14"/>
          <p:cNvSpPr/>
          <p:nvPr/>
        </p:nvSpPr>
        <p:spPr>
          <a:xfrm>
            <a:off x="15519017" y="8809655"/>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sp>
        <p:nvSpPr>
          <p:cNvPr id="2" name="TextBox 2"/>
          <p:cNvSpPr txBox="1"/>
          <p:nvPr/>
        </p:nvSpPr>
        <p:spPr>
          <a:xfrm>
            <a:off x="9712145" y="3498850"/>
            <a:ext cx="7449102" cy="3165475"/>
          </a:xfrm>
          <a:prstGeom prst="rect">
            <a:avLst/>
          </a:prstGeom>
        </p:spPr>
        <p:txBody>
          <a:bodyPr lIns="0" tIns="0" rIns="0" bIns="0" rtlCol="0" anchor="t">
            <a:spAutoFit/>
          </a:bodyPr>
          <a:lstStyle/>
          <a:p>
            <a:pPr algn="ctr">
              <a:lnSpc>
                <a:spcPts val="4250"/>
              </a:lnSpc>
            </a:pPr>
            <a:r>
              <a:rPr lang="en-US" sz="2500">
                <a:solidFill>
                  <a:srgbClr val="1D4E55"/>
                </a:solidFill>
                <a:latin typeface="Garet"/>
                <a:ea typeface="Garet"/>
                <a:cs typeface="Garet"/>
                <a:sym typeface="Garet"/>
              </a:rPr>
              <a:t>Psychology is the scientific study of human behaviour and mental processes. Over the years, the discipline has made considerable progress, contributing to improvements in mental health, emotional wellbeing, and human development at all stages of life.</a:t>
            </a:r>
          </a:p>
        </p:txBody>
      </p:sp>
      <p:grpSp>
        <p:nvGrpSpPr>
          <p:cNvPr id="3" name="Group 3"/>
          <p:cNvGrpSpPr/>
          <p:nvPr/>
        </p:nvGrpSpPr>
        <p:grpSpPr>
          <a:xfrm>
            <a:off x="1430431" y="1676400"/>
            <a:ext cx="6528237" cy="8947496"/>
            <a:chOff x="0" y="0"/>
            <a:chExt cx="8704316" cy="11929994"/>
          </a:xfrm>
        </p:grpSpPr>
        <p:pic>
          <p:nvPicPr>
            <p:cNvPr id="4" name="Picture 4"/>
            <p:cNvPicPr>
              <a:picLocks noChangeAspect="1"/>
            </p:cNvPicPr>
            <p:nvPr/>
          </p:nvPicPr>
          <p:blipFill>
            <a:blip r:embed="rId3"/>
            <a:srcRect l="25429" r="39883"/>
            <a:stretch>
              <a:fillRect/>
            </a:stretch>
          </p:blipFill>
          <p:spPr>
            <a:xfrm>
              <a:off x="0" y="0"/>
              <a:ext cx="8704316" cy="11929994"/>
            </a:xfrm>
            <a:prstGeom prst="rect">
              <a:avLst/>
            </a:prstGeom>
          </p:spPr>
        </p:pic>
      </p:grpSp>
      <p:grpSp>
        <p:nvGrpSpPr>
          <p:cNvPr id="5" name="Group 5"/>
          <p:cNvGrpSpPr/>
          <p:nvPr/>
        </p:nvGrpSpPr>
        <p:grpSpPr>
          <a:xfrm>
            <a:off x="304799" y="342900"/>
            <a:ext cx="17449801" cy="2301406"/>
            <a:chOff x="0" y="0"/>
            <a:chExt cx="29788293" cy="2807854"/>
          </a:xfrm>
        </p:grpSpPr>
        <p:sp>
          <p:nvSpPr>
            <p:cNvPr id="6" name="Freeform 6"/>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7" name="TextBox 7"/>
          <p:cNvSpPr txBox="1"/>
          <p:nvPr/>
        </p:nvSpPr>
        <p:spPr>
          <a:xfrm>
            <a:off x="10566144" y="1298575"/>
            <a:ext cx="5741105"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Psychology</a:t>
            </a:r>
          </a:p>
        </p:txBody>
      </p:sp>
      <p:grpSp>
        <p:nvGrpSpPr>
          <p:cNvPr id="8" name="Group 8"/>
          <p:cNvGrpSpPr>
            <a:grpSpLocks noChangeAspect="1"/>
          </p:cNvGrpSpPr>
          <p:nvPr/>
        </p:nvGrpSpPr>
        <p:grpSpPr>
          <a:xfrm>
            <a:off x="7354032" y="5861657"/>
            <a:ext cx="1472780" cy="1472780"/>
            <a:chOff x="0" y="0"/>
            <a:chExt cx="6355080" cy="6355080"/>
          </a:xfrm>
        </p:grpSpPr>
        <p:sp>
          <p:nvSpPr>
            <p:cNvPr id="9" name="Freeform 9"/>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8D9E96"/>
            </a:solidFill>
          </p:spPr>
          <p:txBody>
            <a:bodyPr/>
            <a:lstStyle/>
            <a:p>
              <a:endParaRPr lang="en-GB"/>
            </a:p>
          </p:txBody>
        </p:sp>
      </p:grpSp>
      <p:grpSp>
        <p:nvGrpSpPr>
          <p:cNvPr id="10" name="Group 10"/>
          <p:cNvGrpSpPr/>
          <p:nvPr/>
        </p:nvGrpSpPr>
        <p:grpSpPr>
          <a:xfrm>
            <a:off x="622912" y="2929057"/>
            <a:ext cx="1615038" cy="1615038"/>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887C"/>
            </a:solidFill>
          </p:spPr>
          <p:txBody>
            <a:bodyPr/>
            <a:lstStyle/>
            <a:p>
              <a:endParaRPr lang="en-GB"/>
            </a:p>
          </p:txBody>
        </p:sp>
      </p:grpSp>
      <p:sp>
        <p:nvSpPr>
          <p:cNvPr id="12" name="Freeform 12"/>
          <p:cNvSpPr/>
          <p:nvPr/>
        </p:nvSpPr>
        <p:spPr>
          <a:xfrm>
            <a:off x="15240000" y="8790053"/>
            <a:ext cx="2735799" cy="1496947"/>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4213730" y="2171680"/>
            <a:ext cx="2105992" cy="2105992"/>
            <a:chOff x="0" y="0"/>
            <a:chExt cx="6350000" cy="6350000"/>
          </a:xfrm>
        </p:grpSpPr>
        <p:sp>
          <p:nvSpPr>
            <p:cNvPr id="3" name="Freeform 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grpSp>
        <p:nvGrpSpPr>
          <p:cNvPr id="4" name="Group 4"/>
          <p:cNvGrpSpPr/>
          <p:nvPr/>
        </p:nvGrpSpPr>
        <p:grpSpPr>
          <a:xfrm>
            <a:off x="380999" y="796456"/>
            <a:ext cx="17602201" cy="1847850"/>
            <a:chOff x="0" y="0"/>
            <a:chExt cx="29788293" cy="2807854"/>
          </a:xfrm>
        </p:grpSpPr>
        <p:sp>
          <p:nvSpPr>
            <p:cNvPr id="5" name="Freeform 5"/>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6" name="TextBox 6"/>
          <p:cNvSpPr txBox="1"/>
          <p:nvPr/>
        </p:nvSpPr>
        <p:spPr>
          <a:xfrm>
            <a:off x="4074270" y="889000"/>
            <a:ext cx="10139459" cy="168910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Developmental Psychology</a:t>
            </a:r>
          </a:p>
        </p:txBody>
      </p:sp>
      <p:sp>
        <p:nvSpPr>
          <p:cNvPr id="7" name="TextBox 7"/>
          <p:cNvSpPr txBox="1"/>
          <p:nvPr/>
        </p:nvSpPr>
        <p:spPr>
          <a:xfrm>
            <a:off x="3262795" y="2650940"/>
            <a:ext cx="7558158" cy="3248025"/>
          </a:xfrm>
          <a:prstGeom prst="rect">
            <a:avLst/>
          </a:prstGeom>
        </p:spPr>
        <p:txBody>
          <a:bodyPr lIns="0" tIns="0" rIns="0" bIns="0" rtlCol="0" anchor="t">
            <a:spAutoFit/>
          </a:bodyPr>
          <a:lstStyle/>
          <a:p>
            <a:pPr algn="l">
              <a:lnSpc>
                <a:spcPts val="3749"/>
              </a:lnSpc>
            </a:pPr>
            <a:r>
              <a:rPr lang="en-US" sz="2499">
                <a:solidFill>
                  <a:srgbClr val="1D4E55"/>
                </a:solidFill>
                <a:latin typeface="Garet"/>
                <a:ea typeface="Garet"/>
                <a:cs typeface="Garet"/>
                <a:sym typeface="Garet"/>
              </a:rPr>
              <a:t>Focuses on the changes that occur throughout human life, including:</a:t>
            </a:r>
          </a:p>
          <a:p>
            <a:pPr marL="539749" lvl="1" indent="-269875" algn="l">
              <a:lnSpc>
                <a:spcPts val="3749"/>
              </a:lnSpc>
              <a:buFont typeface="Arial"/>
              <a:buChar char="•"/>
            </a:pPr>
            <a:r>
              <a:rPr lang="en-US" sz="2499">
                <a:solidFill>
                  <a:srgbClr val="1D4E55"/>
                </a:solidFill>
                <a:latin typeface="Garet"/>
                <a:ea typeface="Garet"/>
                <a:cs typeface="Garet"/>
                <a:sym typeface="Garet"/>
              </a:rPr>
              <a:t>Physical development</a:t>
            </a:r>
          </a:p>
          <a:p>
            <a:pPr marL="539749" lvl="1" indent="-269875" algn="l">
              <a:lnSpc>
                <a:spcPts val="3749"/>
              </a:lnSpc>
              <a:buFont typeface="Arial"/>
              <a:buChar char="•"/>
            </a:pPr>
            <a:r>
              <a:rPr lang="en-US" sz="2499">
                <a:solidFill>
                  <a:srgbClr val="1D4E55"/>
                </a:solidFill>
                <a:latin typeface="Garet"/>
                <a:ea typeface="Garet"/>
                <a:cs typeface="Garet"/>
                <a:sym typeface="Garet"/>
              </a:rPr>
              <a:t>Cognitive and intellectual development</a:t>
            </a:r>
          </a:p>
          <a:p>
            <a:pPr marL="539749" lvl="1" indent="-269875" algn="l">
              <a:lnSpc>
                <a:spcPts val="3749"/>
              </a:lnSpc>
              <a:buFont typeface="Arial"/>
              <a:buChar char="•"/>
            </a:pPr>
            <a:r>
              <a:rPr lang="en-US" sz="2499">
                <a:solidFill>
                  <a:srgbClr val="1D4E55"/>
                </a:solidFill>
                <a:latin typeface="Garet"/>
                <a:ea typeface="Garet"/>
                <a:cs typeface="Garet"/>
                <a:sym typeface="Garet"/>
              </a:rPr>
              <a:t>Emotional development</a:t>
            </a:r>
          </a:p>
          <a:p>
            <a:pPr marL="539749" lvl="1" indent="-269875" algn="l">
              <a:lnSpc>
                <a:spcPts val="3749"/>
              </a:lnSpc>
              <a:buFont typeface="Arial"/>
              <a:buChar char="•"/>
            </a:pPr>
            <a:r>
              <a:rPr lang="en-US" sz="2499">
                <a:solidFill>
                  <a:srgbClr val="1D4E55"/>
                </a:solidFill>
                <a:latin typeface="Garet"/>
                <a:ea typeface="Garet"/>
                <a:cs typeface="Garet"/>
                <a:sym typeface="Garet"/>
              </a:rPr>
              <a:t>Social development</a:t>
            </a:r>
          </a:p>
          <a:p>
            <a:pPr algn="l">
              <a:lnSpc>
                <a:spcPts val="3749"/>
              </a:lnSpc>
            </a:pPr>
            <a:endParaRPr lang="en-US" sz="2499">
              <a:solidFill>
                <a:srgbClr val="1D4E55"/>
              </a:solidFill>
              <a:latin typeface="Garet"/>
              <a:ea typeface="Garet"/>
              <a:cs typeface="Garet"/>
              <a:sym typeface="Garet"/>
            </a:endParaRPr>
          </a:p>
        </p:txBody>
      </p:sp>
      <p:sp>
        <p:nvSpPr>
          <p:cNvPr id="8" name="TextBox 8"/>
          <p:cNvSpPr txBox="1"/>
          <p:nvPr/>
        </p:nvSpPr>
        <p:spPr>
          <a:xfrm>
            <a:off x="9144000" y="6509671"/>
            <a:ext cx="8115300" cy="1847850"/>
          </a:xfrm>
          <a:prstGeom prst="rect">
            <a:avLst/>
          </a:prstGeom>
        </p:spPr>
        <p:txBody>
          <a:bodyPr lIns="0" tIns="0" rIns="0" bIns="0" rtlCol="0" anchor="t">
            <a:spAutoFit/>
          </a:bodyPr>
          <a:lstStyle/>
          <a:p>
            <a:pPr algn="r">
              <a:lnSpc>
                <a:spcPts val="3749"/>
              </a:lnSpc>
            </a:pPr>
            <a:r>
              <a:rPr lang="en-US" sz="2499">
                <a:solidFill>
                  <a:srgbClr val="1D4E55"/>
                </a:solidFill>
                <a:latin typeface="Garet"/>
                <a:ea typeface="Garet"/>
                <a:cs typeface="Garet"/>
                <a:sym typeface="Garet"/>
              </a:rPr>
              <a:t>It enables professionals to understand the biological and psychological changes that take place from birth through childhood, adolescence, and early adulthood.</a:t>
            </a:r>
          </a:p>
        </p:txBody>
      </p:sp>
      <p:grpSp>
        <p:nvGrpSpPr>
          <p:cNvPr id="9" name="Group 9"/>
          <p:cNvGrpSpPr/>
          <p:nvPr/>
        </p:nvGrpSpPr>
        <p:grpSpPr>
          <a:xfrm>
            <a:off x="1234095" y="5898965"/>
            <a:ext cx="6357292" cy="6357267"/>
            <a:chOff x="0" y="0"/>
            <a:chExt cx="6350000" cy="6349975"/>
          </a:xfrm>
        </p:grpSpPr>
        <p:sp>
          <p:nvSpPr>
            <p:cNvPr id="10" name="Freeform 10"/>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3"/>
              <a:stretch>
                <a:fillRect t="-49953"/>
              </a:stretch>
            </a:blipFill>
          </p:spPr>
          <p:txBody>
            <a:bodyPr/>
            <a:lstStyle/>
            <a:p>
              <a:endParaRPr lang="en-GB"/>
            </a:p>
          </p:txBody>
        </p:sp>
      </p:grpSp>
      <p:grpSp>
        <p:nvGrpSpPr>
          <p:cNvPr id="11" name="Group 11"/>
          <p:cNvGrpSpPr>
            <a:grpSpLocks noChangeAspect="1"/>
          </p:cNvGrpSpPr>
          <p:nvPr/>
        </p:nvGrpSpPr>
        <p:grpSpPr>
          <a:xfrm>
            <a:off x="1570276" y="5849481"/>
            <a:ext cx="1472780" cy="1472780"/>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8D9E96"/>
            </a:solidFill>
          </p:spPr>
          <p:txBody>
            <a:bodyPr/>
            <a:lstStyle/>
            <a:p>
              <a:endParaRPr lang="en-GB"/>
            </a:p>
          </p:txBody>
        </p:sp>
      </p:grpSp>
      <p:grpSp>
        <p:nvGrpSpPr>
          <p:cNvPr id="13" name="Group 13"/>
          <p:cNvGrpSpPr/>
          <p:nvPr/>
        </p:nvGrpSpPr>
        <p:grpSpPr>
          <a:xfrm>
            <a:off x="7041874" y="8485808"/>
            <a:ext cx="1544984" cy="1544984"/>
            <a:chOff x="0" y="0"/>
            <a:chExt cx="6350000" cy="6350000"/>
          </a:xfrm>
        </p:grpSpPr>
        <p:sp>
          <p:nvSpPr>
            <p:cNvPr id="14" name="Freeform 14"/>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887C"/>
            </a:solidFill>
          </p:spPr>
          <p:txBody>
            <a:bodyPr/>
            <a:lstStyle/>
            <a:p>
              <a:endParaRPr lang="en-GB"/>
            </a:p>
          </p:txBody>
        </p:sp>
      </p:grpSp>
      <p:sp>
        <p:nvSpPr>
          <p:cNvPr id="15" name="Freeform 15"/>
          <p:cNvSpPr/>
          <p:nvPr/>
        </p:nvSpPr>
        <p:spPr>
          <a:xfrm>
            <a:off x="15298681" y="890804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124443" y="708493"/>
            <a:ext cx="20536886" cy="193581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grpSp>
        <p:nvGrpSpPr>
          <p:cNvPr id="4" name="Group 4"/>
          <p:cNvGrpSpPr/>
          <p:nvPr/>
        </p:nvGrpSpPr>
        <p:grpSpPr>
          <a:xfrm rot="5400000">
            <a:off x="376139" y="2862360"/>
            <a:ext cx="5708160" cy="6460441"/>
            <a:chOff x="0" y="0"/>
            <a:chExt cx="4433570" cy="6350000"/>
          </a:xfrm>
        </p:grpSpPr>
        <p:sp>
          <p:nvSpPr>
            <p:cNvPr id="5" name="Freeform 5"/>
            <p:cNvSpPr/>
            <p:nvPr/>
          </p:nvSpPr>
          <p:spPr>
            <a:xfrm rot="-5400000">
              <a:off x="-958215" y="958215"/>
              <a:ext cx="6350000" cy="4433570"/>
            </a:xfrm>
            <a:custGeom>
              <a:avLst/>
              <a:gdLst/>
              <a:ahLst/>
              <a:cxnLst/>
              <a:rect l="l" t="t" r="r" b="b"/>
              <a:pathLst>
                <a:path w="6350000" h="4433570">
                  <a:moveTo>
                    <a:pt x="6350000" y="2217420"/>
                  </a:moveTo>
                  <a:cubicBezTo>
                    <a:pt x="6350000" y="3441700"/>
                    <a:pt x="5356860" y="4433570"/>
                    <a:pt x="4132580" y="4433570"/>
                  </a:cubicBezTo>
                  <a:lnTo>
                    <a:pt x="0" y="4433570"/>
                  </a:lnTo>
                  <a:lnTo>
                    <a:pt x="0" y="0"/>
                  </a:lnTo>
                  <a:lnTo>
                    <a:pt x="4132580" y="0"/>
                  </a:lnTo>
                  <a:cubicBezTo>
                    <a:pt x="5356860" y="0"/>
                    <a:pt x="6350000" y="993140"/>
                    <a:pt x="6350000" y="2217420"/>
                  </a:cubicBezTo>
                  <a:close/>
                </a:path>
              </a:pathLst>
            </a:custGeom>
            <a:blipFill>
              <a:blip r:embed="rId3"/>
              <a:stretch>
                <a:fillRect l="-2365" r="-2365"/>
              </a:stretch>
            </a:blipFill>
          </p:spPr>
          <p:txBody>
            <a:bodyPr/>
            <a:lstStyle/>
            <a:p>
              <a:endParaRPr lang="en-GB"/>
            </a:p>
          </p:txBody>
        </p:sp>
      </p:grpSp>
      <p:grpSp>
        <p:nvGrpSpPr>
          <p:cNvPr id="6" name="Group 6"/>
          <p:cNvGrpSpPr>
            <a:grpSpLocks noChangeAspect="1"/>
          </p:cNvGrpSpPr>
          <p:nvPr/>
        </p:nvGrpSpPr>
        <p:grpSpPr>
          <a:xfrm>
            <a:off x="15880872" y="1664746"/>
            <a:ext cx="1959121" cy="1959121"/>
            <a:chOff x="0" y="0"/>
            <a:chExt cx="6355080" cy="6355080"/>
          </a:xfrm>
        </p:grpSpPr>
        <p:sp>
          <p:nvSpPr>
            <p:cNvPr id="7" name="Freeform 7"/>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8D9E96"/>
            </a:solidFill>
          </p:spPr>
          <p:txBody>
            <a:bodyPr/>
            <a:lstStyle/>
            <a:p>
              <a:endParaRPr lang="en-GB"/>
            </a:p>
          </p:txBody>
        </p:sp>
      </p:grpSp>
      <p:grpSp>
        <p:nvGrpSpPr>
          <p:cNvPr id="8" name="Group 8"/>
          <p:cNvGrpSpPr/>
          <p:nvPr/>
        </p:nvGrpSpPr>
        <p:grpSpPr>
          <a:xfrm>
            <a:off x="8308163" y="8418418"/>
            <a:ext cx="1567704" cy="1567704"/>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5E887C"/>
            </a:solidFill>
          </p:spPr>
          <p:txBody>
            <a:bodyPr/>
            <a:lstStyle/>
            <a:p>
              <a:endParaRPr lang="en-GB"/>
            </a:p>
          </p:txBody>
        </p:sp>
      </p:grpSp>
      <p:sp>
        <p:nvSpPr>
          <p:cNvPr id="10" name="TextBox 10"/>
          <p:cNvSpPr txBox="1"/>
          <p:nvPr/>
        </p:nvSpPr>
        <p:spPr>
          <a:xfrm>
            <a:off x="7220134" y="3770218"/>
            <a:ext cx="8338302" cy="4648200"/>
          </a:xfrm>
          <a:prstGeom prst="rect">
            <a:avLst/>
          </a:prstGeom>
        </p:spPr>
        <p:txBody>
          <a:bodyPr lIns="0" tIns="0" rIns="0" bIns="0" rtlCol="0" anchor="t">
            <a:spAutoFit/>
          </a:bodyPr>
          <a:lstStyle/>
          <a:p>
            <a:pPr algn="l">
              <a:lnSpc>
                <a:spcPts val="3749"/>
              </a:lnSpc>
            </a:pPr>
            <a:r>
              <a:rPr lang="en-US" sz="2499">
                <a:solidFill>
                  <a:srgbClr val="1D4E55"/>
                </a:solidFill>
                <a:latin typeface="Garet"/>
                <a:ea typeface="Garet"/>
                <a:cs typeface="Garet"/>
                <a:sym typeface="Garet"/>
              </a:rPr>
              <a:t>For professionals working with children, understanding developmental psychology is vital. It allows them to:</a:t>
            </a:r>
          </a:p>
          <a:p>
            <a:pPr marL="539749" lvl="1" indent="-269875" algn="l">
              <a:lnSpc>
                <a:spcPts val="3749"/>
              </a:lnSpc>
              <a:buFont typeface="Arial"/>
              <a:buChar char="•"/>
            </a:pPr>
            <a:r>
              <a:rPr lang="en-US" sz="2499">
                <a:solidFill>
                  <a:srgbClr val="1D4E55"/>
                </a:solidFill>
                <a:latin typeface="Garet"/>
                <a:ea typeface="Garet"/>
                <a:cs typeface="Garet"/>
                <a:sym typeface="Garet"/>
              </a:rPr>
              <a:t>Identify individual needs and strengths</a:t>
            </a:r>
          </a:p>
          <a:p>
            <a:pPr marL="539749" lvl="1" indent="-269875" algn="l">
              <a:lnSpc>
                <a:spcPts val="3749"/>
              </a:lnSpc>
              <a:buFont typeface="Arial"/>
              <a:buChar char="•"/>
            </a:pPr>
            <a:r>
              <a:rPr lang="en-US" sz="2499">
                <a:solidFill>
                  <a:srgbClr val="1D4E55"/>
                </a:solidFill>
                <a:latin typeface="Garet"/>
                <a:ea typeface="Garet"/>
                <a:cs typeface="Garet"/>
                <a:sym typeface="Garet"/>
              </a:rPr>
              <a:t>Provide appropriate support at each developmental stage</a:t>
            </a:r>
          </a:p>
          <a:p>
            <a:pPr marL="539749" lvl="1" indent="-269875" algn="l">
              <a:lnSpc>
                <a:spcPts val="3749"/>
              </a:lnSpc>
              <a:buFont typeface="Arial"/>
              <a:buChar char="•"/>
            </a:pPr>
            <a:r>
              <a:rPr lang="en-US" sz="2499">
                <a:solidFill>
                  <a:srgbClr val="1D4E55"/>
                </a:solidFill>
                <a:latin typeface="Garet"/>
                <a:ea typeface="Garet"/>
                <a:cs typeface="Garet"/>
                <a:sym typeface="Garet"/>
              </a:rPr>
              <a:t>Respond to emotional and social challenges</a:t>
            </a:r>
          </a:p>
          <a:p>
            <a:pPr marL="539749" lvl="1" indent="-269875" algn="l">
              <a:lnSpc>
                <a:spcPts val="3749"/>
              </a:lnSpc>
              <a:buFont typeface="Arial"/>
              <a:buChar char="•"/>
            </a:pPr>
            <a:r>
              <a:rPr lang="en-US" sz="2499">
                <a:solidFill>
                  <a:srgbClr val="1D4E55"/>
                </a:solidFill>
                <a:latin typeface="Garet"/>
                <a:ea typeface="Garet"/>
                <a:cs typeface="Garet"/>
                <a:sym typeface="Garet"/>
              </a:rPr>
              <a:t>Adapt educational and caregiving strategies effectively</a:t>
            </a:r>
          </a:p>
          <a:p>
            <a:pPr algn="l">
              <a:lnSpc>
                <a:spcPts val="3749"/>
              </a:lnSpc>
            </a:pPr>
            <a:endParaRPr lang="en-US" sz="2499">
              <a:solidFill>
                <a:srgbClr val="1D4E55"/>
              </a:solidFill>
              <a:latin typeface="Garet"/>
              <a:ea typeface="Garet"/>
              <a:cs typeface="Garet"/>
              <a:sym typeface="Garet"/>
            </a:endParaRPr>
          </a:p>
        </p:txBody>
      </p:sp>
      <p:sp>
        <p:nvSpPr>
          <p:cNvPr id="11" name="TextBox 11"/>
          <p:cNvSpPr txBox="1"/>
          <p:nvPr/>
        </p:nvSpPr>
        <p:spPr>
          <a:xfrm>
            <a:off x="1028700" y="889000"/>
            <a:ext cx="9468579" cy="1689100"/>
          </a:xfrm>
          <a:prstGeom prst="rect">
            <a:avLst/>
          </a:prstGeom>
        </p:spPr>
        <p:txBody>
          <a:bodyPr lIns="0" tIns="0" rIns="0" bIns="0" rtlCol="0" anchor="t">
            <a:spAutoFit/>
          </a:bodyPr>
          <a:lstStyle/>
          <a:p>
            <a:pPr algn="ctr">
              <a:lnSpc>
                <a:spcPts val="6500"/>
              </a:lnSpc>
            </a:pPr>
            <a:r>
              <a:rPr lang="en-US" sz="6500" b="1">
                <a:solidFill>
                  <a:srgbClr val="FBFDF4"/>
                </a:solidFill>
                <a:latin typeface="TT Tsars A Bold"/>
                <a:ea typeface="TT Tsars A Bold"/>
                <a:cs typeface="TT Tsars A Bold"/>
                <a:sym typeface="TT Tsars A Bold"/>
              </a:rPr>
              <a:t>Importance for Professionals</a:t>
            </a:r>
          </a:p>
        </p:txBody>
      </p:sp>
      <p:sp>
        <p:nvSpPr>
          <p:cNvPr id="12" name="Freeform 12"/>
          <p:cNvSpPr/>
          <p:nvPr/>
        </p:nvSpPr>
        <p:spPr>
          <a:xfrm>
            <a:off x="14859000" y="8674253"/>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5490216" y="708493"/>
            <a:ext cx="13643628" cy="1935813"/>
            <a:chOff x="0" y="0"/>
            <a:chExt cx="13489114" cy="1913890"/>
          </a:xfrm>
        </p:grpSpPr>
        <p:sp>
          <p:nvSpPr>
            <p:cNvPr id="3" name="Freeform 3"/>
            <p:cNvSpPr/>
            <p:nvPr/>
          </p:nvSpPr>
          <p:spPr>
            <a:xfrm>
              <a:off x="0" y="0"/>
              <a:ext cx="13489115" cy="1913890"/>
            </a:xfrm>
            <a:custGeom>
              <a:avLst/>
              <a:gdLst/>
              <a:ahLst/>
              <a:cxnLst/>
              <a:rect l="l" t="t" r="r" b="b"/>
              <a:pathLst>
                <a:path w="13489115" h="1913890">
                  <a:moveTo>
                    <a:pt x="13489115" y="956945"/>
                  </a:moveTo>
                  <a:cubicBezTo>
                    <a:pt x="13489115" y="1485392"/>
                    <a:pt x="13060742" y="1913890"/>
                    <a:pt x="12532168" y="1913890"/>
                  </a:cubicBezTo>
                  <a:lnTo>
                    <a:pt x="956945" y="1913890"/>
                  </a:lnTo>
                  <a:cubicBezTo>
                    <a:pt x="428371" y="1913890"/>
                    <a:pt x="0" y="1485392"/>
                    <a:pt x="0" y="956945"/>
                  </a:cubicBezTo>
                  <a:cubicBezTo>
                    <a:pt x="0" y="428371"/>
                    <a:pt x="428371" y="0"/>
                    <a:pt x="956945" y="0"/>
                  </a:cubicBezTo>
                  <a:lnTo>
                    <a:pt x="12532168" y="0"/>
                  </a:lnTo>
                  <a:cubicBezTo>
                    <a:pt x="13060617" y="0"/>
                    <a:pt x="13489115" y="428371"/>
                    <a:pt x="13489115" y="956945"/>
                  </a:cubicBezTo>
                  <a:close/>
                </a:path>
              </a:pathLst>
            </a:custGeom>
            <a:solidFill>
              <a:srgbClr val="FBFDF4"/>
            </a:solidFill>
          </p:spPr>
          <p:txBody>
            <a:bodyPr/>
            <a:lstStyle/>
            <a:p>
              <a:endParaRPr lang="en-GB"/>
            </a:p>
          </p:txBody>
        </p:sp>
      </p:grpSp>
      <p:sp>
        <p:nvSpPr>
          <p:cNvPr id="4" name="TextBox 4"/>
          <p:cNvSpPr txBox="1"/>
          <p:nvPr/>
        </p:nvSpPr>
        <p:spPr>
          <a:xfrm>
            <a:off x="6740598" y="1007545"/>
            <a:ext cx="11142863" cy="1423435"/>
          </a:xfrm>
          <a:prstGeom prst="rect">
            <a:avLst/>
          </a:prstGeom>
        </p:spPr>
        <p:txBody>
          <a:bodyPr lIns="0" tIns="0" rIns="0" bIns="0" rtlCol="0" anchor="t">
            <a:spAutoFit/>
          </a:bodyPr>
          <a:lstStyle/>
          <a:p>
            <a:pPr algn="l">
              <a:lnSpc>
                <a:spcPts val="5439"/>
              </a:lnSpc>
            </a:pPr>
            <a:r>
              <a:rPr lang="en-US" sz="5439">
                <a:solidFill>
                  <a:srgbClr val="1D4E55"/>
                </a:solidFill>
                <a:latin typeface="TT Tsars A"/>
                <a:ea typeface="TT Tsars A"/>
                <a:cs typeface="TT Tsars A"/>
                <a:sym typeface="TT Tsars A"/>
              </a:rPr>
              <a:t>Early Childhood (Ages 3–5) &amp; Case Study: Amira</a:t>
            </a:r>
          </a:p>
        </p:txBody>
      </p:sp>
      <p:sp>
        <p:nvSpPr>
          <p:cNvPr id="5" name="TextBox 5"/>
          <p:cNvSpPr txBox="1"/>
          <p:nvPr/>
        </p:nvSpPr>
        <p:spPr>
          <a:xfrm>
            <a:off x="9673933" y="5163725"/>
            <a:ext cx="6971388" cy="3698875"/>
          </a:xfrm>
          <a:prstGeom prst="rect">
            <a:avLst/>
          </a:prstGeom>
        </p:spPr>
        <p:txBody>
          <a:bodyPr lIns="0" tIns="0" rIns="0" bIns="0" rtlCol="0" anchor="t">
            <a:spAutoFit/>
          </a:bodyPr>
          <a:lstStyle/>
          <a:p>
            <a:pPr marL="539751" lvl="1" indent="-269876" algn="ctr">
              <a:lnSpc>
                <a:spcPts val="4250"/>
              </a:lnSpc>
              <a:buFont typeface="Arial"/>
              <a:buChar char="•"/>
            </a:pPr>
            <a:r>
              <a:rPr lang="en-US" sz="2500">
                <a:solidFill>
                  <a:srgbClr val="1D4E55"/>
                </a:solidFill>
                <a:latin typeface="Garet"/>
                <a:ea typeface="Garet"/>
                <a:cs typeface="Garet"/>
                <a:sym typeface="Garet"/>
              </a:rPr>
              <a:t>Emotional understanding expands through interaction.</a:t>
            </a:r>
          </a:p>
          <a:p>
            <a:pPr marL="539751" lvl="1" indent="-269876" algn="ctr">
              <a:lnSpc>
                <a:spcPts val="4250"/>
              </a:lnSpc>
              <a:buFont typeface="Arial"/>
              <a:buChar char="•"/>
            </a:pPr>
            <a:r>
              <a:rPr lang="en-US" sz="2500">
                <a:solidFill>
                  <a:srgbClr val="1D4E55"/>
                </a:solidFill>
                <a:latin typeface="Garet"/>
                <a:ea typeface="Garet"/>
                <a:cs typeface="Garet"/>
                <a:sym typeface="Garet"/>
              </a:rPr>
              <a:t>Children learn by observing, listening, and following guidance.</a:t>
            </a:r>
          </a:p>
          <a:p>
            <a:pPr marL="539751" lvl="1" indent="-269876" algn="ctr">
              <a:lnSpc>
                <a:spcPts val="4250"/>
              </a:lnSpc>
              <a:buFont typeface="Arial"/>
              <a:buChar char="•"/>
            </a:pPr>
            <a:r>
              <a:rPr lang="en-US" sz="2500">
                <a:solidFill>
                  <a:srgbClr val="1D4E55"/>
                </a:solidFill>
                <a:latin typeface="Garet"/>
                <a:ea typeface="Garet"/>
                <a:cs typeface="Garet"/>
                <a:sym typeface="Garet"/>
              </a:rPr>
              <a:t>Supportive relationships help them feel secure and confident.</a:t>
            </a:r>
          </a:p>
          <a:p>
            <a:pPr algn="ctr">
              <a:lnSpc>
                <a:spcPts val="4250"/>
              </a:lnSpc>
            </a:pPr>
            <a:endParaRPr lang="en-US" sz="2500">
              <a:solidFill>
                <a:srgbClr val="1D4E55"/>
              </a:solidFill>
              <a:latin typeface="Garet"/>
              <a:ea typeface="Garet"/>
              <a:cs typeface="Garet"/>
              <a:sym typeface="Garet"/>
            </a:endParaRPr>
          </a:p>
        </p:txBody>
      </p:sp>
      <p:grpSp>
        <p:nvGrpSpPr>
          <p:cNvPr id="6" name="Group 6"/>
          <p:cNvGrpSpPr/>
          <p:nvPr/>
        </p:nvGrpSpPr>
        <p:grpSpPr>
          <a:xfrm>
            <a:off x="3574890" y="3482000"/>
            <a:ext cx="5527087" cy="5527087"/>
            <a:chOff x="5898328" y="2410255"/>
            <a:chExt cx="6350000" cy="6350000"/>
          </a:xfrm>
        </p:grpSpPr>
        <p:sp>
          <p:nvSpPr>
            <p:cNvPr id="7" name="Freeform 7"/>
            <p:cNvSpPr/>
            <p:nvPr/>
          </p:nvSpPr>
          <p:spPr>
            <a:xfrm>
              <a:off x="5898328" y="2410255"/>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sp>
        <p:nvSpPr>
          <p:cNvPr id="8" name="TextBox 8"/>
          <p:cNvSpPr txBox="1"/>
          <p:nvPr/>
        </p:nvSpPr>
        <p:spPr>
          <a:xfrm>
            <a:off x="10185783" y="3891589"/>
            <a:ext cx="5947689" cy="914400"/>
          </a:xfrm>
          <a:prstGeom prst="rect">
            <a:avLst/>
          </a:prstGeom>
        </p:spPr>
        <p:txBody>
          <a:bodyPr lIns="0" tIns="0" rIns="0" bIns="0" rtlCol="0" anchor="t">
            <a:spAutoFit/>
          </a:bodyPr>
          <a:lstStyle/>
          <a:p>
            <a:pPr algn="ctr">
              <a:lnSpc>
                <a:spcPts val="3600"/>
              </a:lnSpc>
            </a:pPr>
            <a:r>
              <a:rPr lang="en-US" sz="3000" b="1">
                <a:solidFill>
                  <a:srgbClr val="1D4E55"/>
                </a:solidFill>
                <a:latin typeface="Garet Bold"/>
                <a:ea typeface="Garet Bold"/>
                <a:cs typeface="Garet Bold"/>
                <a:sym typeface="Garet Bold"/>
              </a:rPr>
              <a:t>Emotional Development       (3–5 years)</a:t>
            </a:r>
          </a:p>
        </p:txBody>
      </p:sp>
      <p:grpSp>
        <p:nvGrpSpPr>
          <p:cNvPr id="9" name="Group 9"/>
          <p:cNvGrpSpPr>
            <a:grpSpLocks noChangeAspect="1"/>
          </p:cNvGrpSpPr>
          <p:nvPr/>
        </p:nvGrpSpPr>
        <p:grpSpPr>
          <a:xfrm>
            <a:off x="1642679" y="1422412"/>
            <a:ext cx="2303713" cy="2303713"/>
            <a:chOff x="0" y="0"/>
            <a:chExt cx="6355080" cy="6355080"/>
          </a:xfrm>
        </p:grpSpPr>
        <p:sp>
          <p:nvSpPr>
            <p:cNvPr id="10" name="Freeform 10"/>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sp>
        <p:nvSpPr>
          <p:cNvPr id="11" name="TextBox 11"/>
          <p:cNvSpPr txBox="1"/>
          <p:nvPr/>
        </p:nvSpPr>
        <p:spPr>
          <a:xfrm>
            <a:off x="1642679" y="5163725"/>
            <a:ext cx="6803297" cy="4232275"/>
          </a:xfrm>
          <a:prstGeom prst="rect">
            <a:avLst/>
          </a:prstGeom>
        </p:spPr>
        <p:txBody>
          <a:bodyPr lIns="0" tIns="0" rIns="0" bIns="0" rtlCol="0" anchor="t">
            <a:spAutoFit/>
          </a:bodyPr>
          <a:lstStyle/>
          <a:p>
            <a:pPr marL="539751" lvl="1" indent="-269876" algn="ctr">
              <a:lnSpc>
                <a:spcPts val="4250"/>
              </a:lnSpc>
              <a:buFont typeface="Arial"/>
              <a:buChar char="•"/>
            </a:pPr>
            <a:r>
              <a:rPr lang="en-US" sz="2500">
                <a:solidFill>
                  <a:srgbClr val="1D4E55"/>
                </a:solidFill>
                <a:latin typeface="Garet"/>
                <a:ea typeface="Garet"/>
                <a:cs typeface="Garet"/>
                <a:sym typeface="Garet"/>
              </a:rPr>
              <a:t>Children develop better balance, coordination, and motor skills.</a:t>
            </a:r>
          </a:p>
          <a:p>
            <a:pPr marL="539751" lvl="1" indent="-269876" algn="ctr">
              <a:lnSpc>
                <a:spcPts val="4250"/>
              </a:lnSpc>
              <a:buFont typeface="Arial"/>
              <a:buChar char="•"/>
            </a:pPr>
            <a:r>
              <a:rPr lang="en-US" sz="2500">
                <a:solidFill>
                  <a:srgbClr val="1D4E55"/>
                </a:solidFill>
                <a:latin typeface="Garet"/>
                <a:ea typeface="Garet"/>
                <a:cs typeface="Garet"/>
                <a:sym typeface="Garet"/>
              </a:rPr>
              <a:t>They can run, jump, and climb with increased ease.</a:t>
            </a:r>
          </a:p>
          <a:p>
            <a:pPr marL="539751" lvl="1" indent="-269876" algn="ctr">
              <a:lnSpc>
                <a:spcPts val="4250"/>
              </a:lnSpc>
              <a:buFont typeface="Arial"/>
              <a:buChar char="•"/>
            </a:pPr>
            <a:r>
              <a:rPr lang="en-US" sz="2500">
                <a:solidFill>
                  <a:srgbClr val="1D4E55"/>
                </a:solidFill>
                <a:latin typeface="Garet"/>
                <a:ea typeface="Garet"/>
                <a:cs typeface="Garet"/>
                <a:sym typeface="Garet"/>
              </a:rPr>
              <a:t>Fine motor skills improve, enabling them to handle small objects more effectively.</a:t>
            </a:r>
          </a:p>
          <a:p>
            <a:pPr algn="ctr">
              <a:lnSpc>
                <a:spcPts val="4250"/>
              </a:lnSpc>
            </a:pPr>
            <a:endParaRPr lang="en-US" sz="2500">
              <a:solidFill>
                <a:srgbClr val="1D4E55"/>
              </a:solidFill>
              <a:latin typeface="Garet"/>
              <a:ea typeface="Garet"/>
              <a:cs typeface="Garet"/>
              <a:sym typeface="Garet"/>
            </a:endParaRPr>
          </a:p>
        </p:txBody>
      </p:sp>
      <p:sp>
        <p:nvSpPr>
          <p:cNvPr id="12" name="TextBox 12"/>
          <p:cNvSpPr txBox="1"/>
          <p:nvPr/>
        </p:nvSpPr>
        <p:spPr>
          <a:xfrm>
            <a:off x="2070483" y="3891589"/>
            <a:ext cx="5947689" cy="914400"/>
          </a:xfrm>
          <a:prstGeom prst="rect">
            <a:avLst/>
          </a:prstGeom>
        </p:spPr>
        <p:txBody>
          <a:bodyPr lIns="0" tIns="0" rIns="0" bIns="0" rtlCol="0" anchor="t">
            <a:spAutoFit/>
          </a:bodyPr>
          <a:lstStyle/>
          <a:p>
            <a:pPr algn="ctr">
              <a:lnSpc>
                <a:spcPts val="3600"/>
              </a:lnSpc>
            </a:pPr>
            <a:r>
              <a:rPr lang="en-US" sz="3000" b="1">
                <a:solidFill>
                  <a:srgbClr val="1D4E55"/>
                </a:solidFill>
                <a:latin typeface="Garet Bold"/>
                <a:ea typeface="Garet Bold"/>
                <a:cs typeface="Garet Bold"/>
                <a:sym typeface="Garet Bold"/>
              </a:rPr>
              <a:t>Physical Development           (3–5 years)</a:t>
            </a:r>
          </a:p>
        </p:txBody>
      </p:sp>
      <p:sp>
        <p:nvSpPr>
          <p:cNvPr id="13" name="Freeform 13"/>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5490216" y="708493"/>
            <a:ext cx="13643628" cy="1935813"/>
            <a:chOff x="0" y="0"/>
            <a:chExt cx="13489114" cy="1913890"/>
          </a:xfrm>
        </p:grpSpPr>
        <p:sp>
          <p:nvSpPr>
            <p:cNvPr id="3" name="Freeform 3"/>
            <p:cNvSpPr/>
            <p:nvPr/>
          </p:nvSpPr>
          <p:spPr>
            <a:xfrm>
              <a:off x="0" y="0"/>
              <a:ext cx="13489115" cy="1913890"/>
            </a:xfrm>
            <a:custGeom>
              <a:avLst/>
              <a:gdLst/>
              <a:ahLst/>
              <a:cxnLst/>
              <a:rect l="l" t="t" r="r" b="b"/>
              <a:pathLst>
                <a:path w="13489115" h="1913890">
                  <a:moveTo>
                    <a:pt x="13489115" y="956945"/>
                  </a:moveTo>
                  <a:cubicBezTo>
                    <a:pt x="13489115" y="1485392"/>
                    <a:pt x="13060742" y="1913890"/>
                    <a:pt x="12532168" y="1913890"/>
                  </a:cubicBezTo>
                  <a:lnTo>
                    <a:pt x="956945" y="1913890"/>
                  </a:lnTo>
                  <a:cubicBezTo>
                    <a:pt x="428371" y="1913890"/>
                    <a:pt x="0" y="1485392"/>
                    <a:pt x="0" y="956945"/>
                  </a:cubicBezTo>
                  <a:cubicBezTo>
                    <a:pt x="0" y="428371"/>
                    <a:pt x="428371" y="0"/>
                    <a:pt x="956945" y="0"/>
                  </a:cubicBezTo>
                  <a:lnTo>
                    <a:pt x="12532168" y="0"/>
                  </a:lnTo>
                  <a:cubicBezTo>
                    <a:pt x="13060617" y="0"/>
                    <a:pt x="13489115" y="428371"/>
                    <a:pt x="13489115" y="956945"/>
                  </a:cubicBezTo>
                  <a:close/>
                </a:path>
              </a:pathLst>
            </a:custGeom>
            <a:solidFill>
              <a:srgbClr val="FBFDF4"/>
            </a:solidFill>
          </p:spPr>
          <p:txBody>
            <a:bodyPr/>
            <a:lstStyle/>
            <a:p>
              <a:endParaRPr lang="en-GB"/>
            </a:p>
          </p:txBody>
        </p:sp>
      </p:grpSp>
      <p:sp>
        <p:nvSpPr>
          <p:cNvPr id="4" name="TextBox 4"/>
          <p:cNvSpPr txBox="1"/>
          <p:nvPr/>
        </p:nvSpPr>
        <p:spPr>
          <a:xfrm>
            <a:off x="6740598" y="1007545"/>
            <a:ext cx="11142863" cy="1423435"/>
          </a:xfrm>
          <a:prstGeom prst="rect">
            <a:avLst/>
          </a:prstGeom>
        </p:spPr>
        <p:txBody>
          <a:bodyPr lIns="0" tIns="0" rIns="0" bIns="0" rtlCol="0" anchor="t">
            <a:spAutoFit/>
          </a:bodyPr>
          <a:lstStyle/>
          <a:p>
            <a:pPr algn="l">
              <a:lnSpc>
                <a:spcPts val="5439"/>
              </a:lnSpc>
            </a:pPr>
            <a:r>
              <a:rPr lang="en-US" sz="5439">
                <a:solidFill>
                  <a:srgbClr val="1D4E55"/>
                </a:solidFill>
                <a:latin typeface="TT Tsars A"/>
                <a:ea typeface="TT Tsars A"/>
                <a:cs typeface="TT Tsars A"/>
                <a:sym typeface="TT Tsars A"/>
              </a:rPr>
              <a:t>Early Childhood (Ages 3–5) &amp; Case Study: Amira</a:t>
            </a:r>
          </a:p>
        </p:txBody>
      </p:sp>
      <p:sp>
        <p:nvSpPr>
          <p:cNvPr id="5" name="TextBox 5"/>
          <p:cNvSpPr txBox="1"/>
          <p:nvPr/>
        </p:nvSpPr>
        <p:spPr>
          <a:xfrm>
            <a:off x="9673933" y="5163725"/>
            <a:ext cx="6971388" cy="4232275"/>
          </a:xfrm>
          <a:prstGeom prst="rect">
            <a:avLst/>
          </a:prstGeom>
        </p:spPr>
        <p:txBody>
          <a:bodyPr lIns="0" tIns="0" rIns="0" bIns="0" rtlCol="0" anchor="t">
            <a:spAutoFit/>
          </a:bodyPr>
          <a:lstStyle/>
          <a:p>
            <a:pPr marL="539751" lvl="1" indent="-269876" algn="ctr">
              <a:lnSpc>
                <a:spcPts val="4250"/>
              </a:lnSpc>
              <a:buFont typeface="Arial"/>
              <a:buChar char="•"/>
            </a:pPr>
            <a:r>
              <a:rPr lang="en-US" sz="2500">
                <a:solidFill>
                  <a:srgbClr val="1D4E55"/>
                </a:solidFill>
                <a:latin typeface="Garet"/>
                <a:ea typeface="Garet"/>
                <a:cs typeface="Garet"/>
                <a:sym typeface="Garet"/>
              </a:rPr>
              <a:t>Peer interaction becomes essential for learning.</a:t>
            </a:r>
          </a:p>
          <a:p>
            <a:pPr marL="539751" lvl="1" indent="-269876" algn="ctr">
              <a:lnSpc>
                <a:spcPts val="4250"/>
              </a:lnSpc>
              <a:buFont typeface="Arial"/>
              <a:buChar char="•"/>
            </a:pPr>
            <a:r>
              <a:rPr lang="en-US" sz="2500">
                <a:solidFill>
                  <a:srgbClr val="1D4E55"/>
                </a:solidFill>
                <a:latin typeface="Garet"/>
                <a:ea typeface="Garet"/>
                <a:cs typeface="Garet"/>
                <a:sym typeface="Garet"/>
              </a:rPr>
              <a:t>Children learn to share, take turns, and follow simple rules.</a:t>
            </a:r>
          </a:p>
          <a:p>
            <a:pPr marL="539751" lvl="1" indent="-269876" algn="ctr">
              <a:lnSpc>
                <a:spcPts val="4250"/>
              </a:lnSpc>
              <a:buFont typeface="Arial"/>
              <a:buChar char="•"/>
            </a:pPr>
            <a:r>
              <a:rPr lang="en-US" sz="2500">
                <a:solidFill>
                  <a:srgbClr val="1D4E55"/>
                </a:solidFill>
                <a:latin typeface="Garet"/>
                <a:ea typeface="Garet"/>
                <a:cs typeface="Garet"/>
                <a:sym typeface="Garet"/>
              </a:rPr>
              <a:t>Social experiences support communication, emotional regulation, and problem-solving.</a:t>
            </a:r>
          </a:p>
          <a:p>
            <a:pPr algn="ctr">
              <a:lnSpc>
                <a:spcPts val="4250"/>
              </a:lnSpc>
            </a:pPr>
            <a:endParaRPr lang="en-US" sz="2500">
              <a:solidFill>
                <a:srgbClr val="1D4E55"/>
              </a:solidFill>
              <a:latin typeface="Garet"/>
              <a:ea typeface="Garet"/>
              <a:cs typeface="Garet"/>
              <a:sym typeface="Garet"/>
            </a:endParaRPr>
          </a:p>
        </p:txBody>
      </p:sp>
      <p:grpSp>
        <p:nvGrpSpPr>
          <p:cNvPr id="6" name="Group 6"/>
          <p:cNvGrpSpPr/>
          <p:nvPr/>
        </p:nvGrpSpPr>
        <p:grpSpPr>
          <a:xfrm>
            <a:off x="5850524" y="3922315"/>
            <a:ext cx="5527087" cy="5527087"/>
            <a:chOff x="0" y="0"/>
            <a:chExt cx="6350000" cy="6350000"/>
          </a:xfrm>
        </p:grpSpPr>
        <p:sp>
          <p:nvSpPr>
            <p:cNvPr id="7" name="Freeform 7"/>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sp>
        <p:nvSpPr>
          <p:cNvPr id="8" name="TextBox 8"/>
          <p:cNvSpPr txBox="1"/>
          <p:nvPr/>
        </p:nvSpPr>
        <p:spPr>
          <a:xfrm>
            <a:off x="10185783" y="3891589"/>
            <a:ext cx="5947689" cy="914400"/>
          </a:xfrm>
          <a:prstGeom prst="rect">
            <a:avLst/>
          </a:prstGeom>
        </p:spPr>
        <p:txBody>
          <a:bodyPr lIns="0" tIns="0" rIns="0" bIns="0" rtlCol="0" anchor="t">
            <a:spAutoFit/>
          </a:bodyPr>
          <a:lstStyle/>
          <a:p>
            <a:pPr algn="ctr">
              <a:lnSpc>
                <a:spcPts val="3600"/>
              </a:lnSpc>
            </a:pPr>
            <a:r>
              <a:rPr lang="en-US" sz="3000" b="1">
                <a:solidFill>
                  <a:srgbClr val="1D4E55"/>
                </a:solidFill>
                <a:latin typeface="Garet Bold"/>
                <a:ea typeface="Garet Bold"/>
                <a:cs typeface="Garet Bold"/>
                <a:sym typeface="Garet Bold"/>
              </a:rPr>
              <a:t>Social Development                (3–5 years)</a:t>
            </a:r>
          </a:p>
        </p:txBody>
      </p:sp>
      <p:grpSp>
        <p:nvGrpSpPr>
          <p:cNvPr id="9" name="Group 9"/>
          <p:cNvGrpSpPr>
            <a:grpSpLocks noChangeAspect="1"/>
          </p:cNvGrpSpPr>
          <p:nvPr/>
        </p:nvGrpSpPr>
        <p:grpSpPr>
          <a:xfrm>
            <a:off x="1642679" y="1422412"/>
            <a:ext cx="2303713" cy="2303713"/>
            <a:chOff x="0" y="0"/>
            <a:chExt cx="6355080" cy="6355080"/>
          </a:xfrm>
        </p:grpSpPr>
        <p:sp>
          <p:nvSpPr>
            <p:cNvPr id="10" name="Freeform 10"/>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sp>
        <p:nvSpPr>
          <p:cNvPr id="11" name="TextBox 11"/>
          <p:cNvSpPr txBox="1"/>
          <p:nvPr/>
        </p:nvSpPr>
        <p:spPr>
          <a:xfrm>
            <a:off x="2071304" y="5163725"/>
            <a:ext cx="6803297" cy="4232275"/>
          </a:xfrm>
          <a:prstGeom prst="rect">
            <a:avLst/>
          </a:prstGeom>
        </p:spPr>
        <p:txBody>
          <a:bodyPr lIns="0" tIns="0" rIns="0" bIns="0" rtlCol="0" anchor="t">
            <a:spAutoFit/>
          </a:bodyPr>
          <a:lstStyle/>
          <a:p>
            <a:pPr marL="539751" lvl="1" indent="-269876" algn="ctr">
              <a:lnSpc>
                <a:spcPts val="4250"/>
              </a:lnSpc>
              <a:buFont typeface="Arial"/>
              <a:buChar char="•"/>
            </a:pPr>
            <a:r>
              <a:rPr lang="en-US" sz="2500">
                <a:solidFill>
                  <a:srgbClr val="1D4E55"/>
                </a:solidFill>
                <a:latin typeface="Garet"/>
                <a:ea typeface="Garet"/>
                <a:cs typeface="Garet"/>
                <a:sym typeface="Garet"/>
              </a:rPr>
              <a:t>Language develops significantly through reading, storytelling, and conversations.</a:t>
            </a:r>
          </a:p>
          <a:p>
            <a:pPr marL="539751" lvl="1" indent="-269876" algn="ctr">
              <a:lnSpc>
                <a:spcPts val="4250"/>
              </a:lnSpc>
              <a:buFont typeface="Arial"/>
              <a:buChar char="•"/>
            </a:pPr>
            <a:r>
              <a:rPr lang="en-US" sz="2500">
                <a:solidFill>
                  <a:srgbClr val="1D4E55"/>
                </a:solidFill>
                <a:latin typeface="Garet"/>
                <a:ea typeface="Garet"/>
                <a:cs typeface="Garet"/>
                <a:sym typeface="Garet"/>
              </a:rPr>
              <a:t>Symbolic thinking becomes more prominent.</a:t>
            </a:r>
          </a:p>
          <a:p>
            <a:pPr marL="539751" lvl="1" indent="-269876" algn="ctr">
              <a:lnSpc>
                <a:spcPts val="4250"/>
              </a:lnSpc>
              <a:buFont typeface="Arial"/>
              <a:buChar char="•"/>
            </a:pPr>
            <a:r>
              <a:rPr lang="en-US" sz="2500">
                <a:solidFill>
                  <a:srgbClr val="1D4E55"/>
                </a:solidFill>
                <a:latin typeface="Garet"/>
                <a:ea typeface="Garet"/>
                <a:cs typeface="Garet"/>
                <a:sym typeface="Garet"/>
              </a:rPr>
              <a:t>Guided dialogue helps children formulate thoughts and deepen understanding.</a:t>
            </a:r>
          </a:p>
        </p:txBody>
      </p:sp>
      <p:sp>
        <p:nvSpPr>
          <p:cNvPr id="12" name="TextBox 12"/>
          <p:cNvSpPr txBox="1"/>
          <p:nvPr/>
        </p:nvSpPr>
        <p:spPr>
          <a:xfrm>
            <a:off x="2499108" y="3891589"/>
            <a:ext cx="5947689" cy="914400"/>
          </a:xfrm>
          <a:prstGeom prst="rect">
            <a:avLst/>
          </a:prstGeom>
        </p:spPr>
        <p:txBody>
          <a:bodyPr lIns="0" tIns="0" rIns="0" bIns="0" rtlCol="0" anchor="t">
            <a:spAutoFit/>
          </a:bodyPr>
          <a:lstStyle/>
          <a:p>
            <a:pPr algn="ctr">
              <a:lnSpc>
                <a:spcPts val="3600"/>
              </a:lnSpc>
            </a:pPr>
            <a:r>
              <a:rPr lang="en-US" sz="3000" b="1">
                <a:solidFill>
                  <a:srgbClr val="1D4E55"/>
                </a:solidFill>
                <a:latin typeface="Garet Bold"/>
                <a:ea typeface="Garet Bold"/>
                <a:cs typeface="Garet Bold"/>
                <a:sym typeface="Garet Bold"/>
              </a:rPr>
              <a:t>Cognitive / Language Development (3–5 years)</a:t>
            </a:r>
          </a:p>
        </p:txBody>
      </p:sp>
      <p:sp>
        <p:nvSpPr>
          <p:cNvPr id="13" name="Freeform 13"/>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281397" y="583852"/>
            <a:ext cx="8089651" cy="1935813"/>
            <a:chOff x="0" y="0"/>
            <a:chExt cx="7998036" cy="1913890"/>
          </a:xfrm>
        </p:grpSpPr>
        <p:sp>
          <p:nvSpPr>
            <p:cNvPr id="3" name="Freeform 3"/>
            <p:cNvSpPr/>
            <p:nvPr/>
          </p:nvSpPr>
          <p:spPr>
            <a:xfrm>
              <a:off x="0" y="0"/>
              <a:ext cx="7998036" cy="1913890"/>
            </a:xfrm>
            <a:custGeom>
              <a:avLst/>
              <a:gdLst/>
              <a:ahLst/>
              <a:cxnLst/>
              <a:rect l="l" t="t" r="r" b="b"/>
              <a:pathLst>
                <a:path w="7998036" h="1913890">
                  <a:moveTo>
                    <a:pt x="7998036" y="956945"/>
                  </a:moveTo>
                  <a:cubicBezTo>
                    <a:pt x="7998036" y="1485392"/>
                    <a:pt x="7569665" y="1913890"/>
                    <a:pt x="7041091" y="1913890"/>
                  </a:cubicBezTo>
                  <a:lnTo>
                    <a:pt x="956945" y="1913890"/>
                  </a:lnTo>
                  <a:cubicBezTo>
                    <a:pt x="428371" y="1913890"/>
                    <a:pt x="0" y="1485392"/>
                    <a:pt x="0" y="956945"/>
                  </a:cubicBezTo>
                  <a:cubicBezTo>
                    <a:pt x="0" y="428371"/>
                    <a:pt x="428371" y="0"/>
                    <a:pt x="956945" y="0"/>
                  </a:cubicBezTo>
                  <a:lnTo>
                    <a:pt x="7041091" y="0"/>
                  </a:lnTo>
                  <a:cubicBezTo>
                    <a:pt x="7569538" y="0"/>
                    <a:pt x="7998036" y="428371"/>
                    <a:pt x="7998036" y="956945"/>
                  </a:cubicBezTo>
                  <a:close/>
                </a:path>
              </a:pathLst>
            </a:custGeom>
            <a:solidFill>
              <a:srgbClr val="FBFDF4"/>
            </a:solidFill>
          </p:spPr>
          <p:txBody>
            <a:bodyPr/>
            <a:lstStyle/>
            <a:p>
              <a:endParaRPr lang="en-GB"/>
            </a:p>
          </p:txBody>
        </p:sp>
      </p:grpSp>
      <p:grpSp>
        <p:nvGrpSpPr>
          <p:cNvPr id="4" name="Group 4"/>
          <p:cNvGrpSpPr>
            <a:grpSpLocks noChangeAspect="1"/>
          </p:cNvGrpSpPr>
          <p:nvPr/>
        </p:nvGrpSpPr>
        <p:grpSpPr>
          <a:xfrm>
            <a:off x="12797127" y="962460"/>
            <a:ext cx="2266931" cy="2266931"/>
            <a:chOff x="0" y="0"/>
            <a:chExt cx="6355080" cy="6355080"/>
          </a:xfrm>
        </p:grpSpPr>
        <p:sp>
          <p:nvSpPr>
            <p:cNvPr id="5" name="Freeform 5"/>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grpSp>
        <p:nvGrpSpPr>
          <p:cNvPr id="6" name="Group 6"/>
          <p:cNvGrpSpPr/>
          <p:nvPr/>
        </p:nvGrpSpPr>
        <p:grpSpPr>
          <a:xfrm>
            <a:off x="12601033" y="2095926"/>
            <a:ext cx="5686967" cy="8145184"/>
            <a:chOff x="0" y="0"/>
            <a:chExt cx="4433570" cy="6350000"/>
          </a:xfrm>
        </p:grpSpPr>
        <p:sp>
          <p:nvSpPr>
            <p:cNvPr id="7" name="Freeform 7"/>
            <p:cNvSpPr/>
            <p:nvPr/>
          </p:nvSpPr>
          <p:spPr>
            <a:xfrm>
              <a:off x="0" y="0"/>
              <a:ext cx="4433570" cy="6350000"/>
            </a:xfrm>
            <a:custGeom>
              <a:avLst/>
              <a:gdLst/>
              <a:ahLst/>
              <a:cxnLst/>
              <a:rect l="l" t="t" r="r" b="b"/>
              <a:pathLst>
                <a:path w="4433570" h="6350000">
                  <a:moveTo>
                    <a:pt x="2217420" y="0"/>
                  </a:moveTo>
                  <a:cubicBezTo>
                    <a:pt x="3441700" y="0"/>
                    <a:pt x="4433570" y="993140"/>
                    <a:pt x="4433570" y="2217420"/>
                  </a:cubicBezTo>
                  <a:lnTo>
                    <a:pt x="4433570" y="6350000"/>
                  </a:lnTo>
                  <a:lnTo>
                    <a:pt x="0" y="6350000"/>
                  </a:lnTo>
                  <a:lnTo>
                    <a:pt x="0" y="2217420"/>
                  </a:lnTo>
                  <a:cubicBezTo>
                    <a:pt x="0" y="993140"/>
                    <a:pt x="993140" y="0"/>
                    <a:pt x="2217420" y="0"/>
                  </a:cubicBezTo>
                  <a:close/>
                </a:path>
              </a:pathLst>
            </a:custGeom>
            <a:blipFill>
              <a:blip r:embed="rId3"/>
              <a:stretch>
                <a:fillRect l="-1924" r="-1924"/>
              </a:stretch>
            </a:blipFill>
          </p:spPr>
          <p:txBody>
            <a:bodyPr/>
            <a:lstStyle/>
            <a:p>
              <a:endParaRPr lang="en-GB"/>
            </a:p>
          </p:txBody>
        </p:sp>
      </p:grpSp>
      <p:grpSp>
        <p:nvGrpSpPr>
          <p:cNvPr id="8" name="Group 8"/>
          <p:cNvGrpSpPr/>
          <p:nvPr/>
        </p:nvGrpSpPr>
        <p:grpSpPr>
          <a:xfrm>
            <a:off x="2913087" y="9317752"/>
            <a:ext cx="923358" cy="923358"/>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sp>
        <p:nvSpPr>
          <p:cNvPr id="10" name="TextBox 10"/>
          <p:cNvSpPr txBox="1"/>
          <p:nvPr/>
        </p:nvSpPr>
        <p:spPr>
          <a:xfrm>
            <a:off x="281397" y="889000"/>
            <a:ext cx="6186738" cy="1689100"/>
          </a:xfrm>
          <a:prstGeom prst="rect">
            <a:avLst/>
          </a:prstGeom>
        </p:spPr>
        <p:txBody>
          <a:bodyPr lIns="0" tIns="0" rIns="0" bIns="0" rtlCol="0" anchor="t">
            <a:spAutoFit/>
          </a:bodyPr>
          <a:lstStyle/>
          <a:p>
            <a:pPr algn="r">
              <a:lnSpc>
                <a:spcPts val="6500"/>
              </a:lnSpc>
            </a:pPr>
            <a:r>
              <a:rPr lang="en-US" sz="6500">
                <a:solidFill>
                  <a:srgbClr val="1D4E55"/>
                </a:solidFill>
                <a:latin typeface="TT Tsars A"/>
                <a:ea typeface="TT Tsars A"/>
                <a:cs typeface="TT Tsars A"/>
                <a:sym typeface="TT Tsars A"/>
              </a:rPr>
              <a:t>Biography of Lev Vygotsky</a:t>
            </a:r>
          </a:p>
        </p:txBody>
      </p:sp>
      <p:sp>
        <p:nvSpPr>
          <p:cNvPr id="11" name="TextBox 11"/>
          <p:cNvSpPr txBox="1"/>
          <p:nvPr/>
        </p:nvSpPr>
        <p:spPr>
          <a:xfrm>
            <a:off x="2839636" y="4612133"/>
            <a:ext cx="7256997" cy="3046095"/>
          </a:xfrm>
          <a:prstGeom prst="rect">
            <a:avLst/>
          </a:prstGeom>
        </p:spPr>
        <p:txBody>
          <a:bodyPr lIns="0" tIns="0" rIns="0" bIns="0" rtlCol="0" anchor="t">
            <a:spAutoFit/>
          </a:bodyPr>
          <a:lstStyle/>
          <a:p>
            <a:pPr algn="ctr">
              <a:lnSpc>
                <a:spcPts val="3450"/>
              </a:lnSpc>
            </a:pPr>
            <a:r>
              <a:rPr lang="en-US" sz="2300">
                <a:solidFill>
                  <a:srgbClr val="1D4E55"/>
                </a:solidFill>
                <a:latin typeface="Garet"/>
                <a:ea typeface="Garet"/>
                <a:cs typeface="Garet"/>
                <a:sym typeface="Garet"/>
              </a:rPr>
              <a:t>Lev Vygotsky was born in 1896 and studied literature, psychology, and education. His pioneering work highlighted the social foundations of cognitive development.</a:t>
            </a:r>
          </a:p>
          <a:p>
            <a:pPr algn="ctr">
              <a:lnSpc>
                <a:spcPts val="3450"/>
              </a:lnSpc>
            </a:pPr>
            <a:r>
              <a:rPr lang="en-US" sz="2300">
                <a:solidFill>
                  <a:srgbClr val="1D4E55"/>
                </a:solidFill>
                <a:latin typeface="Garet"/>
                <a:ea typeface="Garet"/>
                <a:cs typeface="Garet"/>
                <a:sym typeface="Garet"/>
              </a:rPr>
              <a:t> Despite his early death at 37 in 1934, his theories have had a lasting influence on modern psychology and education.</a:t>
            </a:r>
          </a:p>
        </p:txBody>
      </p:sp>
      <p:sp>
        <p:nvSpPr>
          <p:cNvPr id="12" name="Freeform 12"/>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304799" y="839054"/>
            <a:ext cx="17526001" cy="1805252"/>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4" name="TextBox 4"/>
          <p:cNvSpPr txBox="1"/>
          <p:nvPr/>
        </p:nvSpPr>
        <p:spPr>
          <a:xfrm>
            <a:off x="0" y="2654701"/>
            <a:ext cx="5178170" cy="7545705"/>
          </a:xfrm>
          <a:prstGeom prst="rect">
            <a:avLst/>
          </a:prstGeom>
        </p:spPr>
        <p:txBody>
          <a:bodyPr lIns="0" tIns="0" rIns="0" bIns="0" rtlCol="0" anchor="t">
            <a:spAutoFit/>
          </a:bodyPr>
          <a:lstStyle/>
          <a:p>
            <a:pPr algn="ctr">
              <a:lnSpc>
                <a:spcPts val="4049"/>
              </a:lnSpc>
            </a:pPr>
            <a:r>
              <a:rPr lang="en-US" sz="2699">
                <a:solidFill>
                  <a:srgbClr val="1D4E55"/>
                </a:solidFill>
                <a:latin typeface="Garet"/>
                <a:ea typeface="Garet"/>
                <a:cs typeface="Garet"/>
                <a:sym typeface="Garet"/>
              </a:rPr>
              <a:t>Vygotsky argued that children learn and develop through social interaction and cultural influences. His theory emphasises:</a:t>
            </a:r>
          </a:p>
          <a:p>
            <a:pPr marL="582928" lvl="1" indent="-291464" algn="ctr">
              <a:lnSpc>
                <a:spcPts val="4049"/>
              </a:lnSpc>
              <a:buFont typeface="Arial"/>
              <a:buChar char="•"/>
            </a:pPr>
            <a:r>
              <a:rPr lang="en-US" sz="2699">
                <a:solidFill>
                  <a:srgbClr val="1D4E55"/>
                </a:solidFill>
                <a:latin typeface="Garet"/>
                <a:ea typeface="Garet"/>
                <a:cs typeface="Garet"/>
                <a:sym typeface="Garet"/>
              </a:rPr>
              <a:t>Language as the foundation of thinking</a:t>
            </a:r>
          </a:p>
          <a:p>
            <a:pPr marL="582928" lvl="1" indent="-291464" algn="ctr">
              <a:lnSpc>
                <a:spcPts val="4049"/>
              </a:lnSpc>
              <a:buFont typeface="Arial"/>
              <a:buChar char="•"/>
            </a:pPr>
            <a:r>
              <a:rPr lang="en-US" sz="2699">
                <a:solidFill>
                  <a:srgbClr val="1D4E55"/>
                </a:solidFill>
                <a:latin typeface="Garet"/>
                <a:ea typeface="Garet"/>
                <a:cs typeface="Garet"/>
                <a:sym typeface="Garet"/>
              </a:rPr>
              <a:t>The role of culture and society in learning</a:t>
            </a:r>
          </a:p>
          <a:p>
            <a:pPr marL="582928" lvl="1" indent="-291464" algn="ctr">
              <a:lnSpc>
                <a:spcPts val="4049"/>
              </a:lnSpc>
              <a:buFont typeface="Arial"/>
              <a:buChar char="•"/>
            </a:pPr>
            <a:r>
              <a:rPr lang="en-US" sz="2699">
                <a:solidFill>
                  <a:srgbClr val="1D4E55"/>
                </a:solidFill>
                <a:latin typeface="Garet"/>
                <a:ea typeface="Garet"/>
                <a:cs typeface="Garet"/>
                <a:sym typeface="Garet"/>
              </a:rPr>
              <a:t>The Zone of Proximal Development (ZPD)</a:t>
            </a:r>
          </a:p>
          <a:p>
            <a:pPr marL="582928" lvl="1" indent="-291464" algn="ctr">
              <a:lnSpc>
                <a:spcPts val="4049"/>
              </a:lnSpc>
              <a:buFont typeface="Arial"/>
              <a:buChar char="•"/>
            </a:pPr>
            <a:r>
              <a:rPr lang="en-US" sz="2699">
                <a:solidFill>
                  <a:srgbClr val="1D4E55"/>
                </a:solidFill>
                <a:latin typeface="Garet"/>
                <a:ea typeface="Garet"/>
                <a:cs typeface="Garet"/>
                <a:sym typeface="Garet"/>
              </a:rPr>
              <a:t>Guidance from adults and peers as mediators of learning</a:t>
            </a:r>
          </a:p>
          <a:p>
            <a:pPr algn="ctr">
              <a:lnSpc>
                <a:spcPts val="4049"/>
              </a:lnSpc>
            </a:pPr>
            <a:endParaRPr lang="en-US" sz="2699">
              <a:solidFill>
                <a:srgbClr val="1D4E55"/>
              </a:solidFill>
              <a:latin typeface="Garet"/>
              <a:ea typeface="Garet"/>
              <a:cs typeface="Garet"/>
              <a:sym typeface="Garet"/>
            </a:endParaRPr>
          </a:p>
        </p:txBody>
      </p:sp>
      <p:grpSp>
        <p:nvGrpSpPr>
          <p:cNvPr id="5" name="Group 5"/>
          <p:cNvGrpSpPr/>
          <p:nvPr/>
        </p:nvGrpSpPr>
        <p:grpSpPr>
          <a:xfrm>
            <a:off x="14823176" y="7150464"/>
            <a:ext cx="2996472" cy="2996472"/>
            <a:chOff x="0" y="0"/>
            <a:chExt cx="6350000" cy="6350000"/>
          </a:xfrm>
        </p:grpSpPr>
        <p:sp>
          <p:nvSpPr>
            <p:cNvPr id="6" name="Freeform 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grpSp>
        <p:nvGrpSpPr>
          <p:cNvPr id="7" name="Group 7"/>
          <p:cNvGrpSpPr>
            <a:grpSpLocks noChangeAspect="1"/>
          </p:cNvGrpSpPr>
          <p:nvPr/>
        </p:nvGrpSpPr>
        <p:grpSpPr>
          <a:xfrm>
            <a:off x="4465400" y="8648700"/>
            <a:ext cx="1805252" cy="1523438"/>
            <a:chOff x="0" y="0"/>
            <a:chExt cx="6355080" cy="6355080"/>
          </a:xfrm>
        </p:grpSpPr>
        <p:sp>
          <p:nvSpPr>
            <p:cNvPr id="8" name="Freeform 8"/>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grpSp>
        <p:nvGrpSpPr>
          <p:cNvPr id="9" name="Group 9"/>
          <p:cNvGrpSpPr/>
          <p:nvPr/>
        </p:nvGrpSpPr>
        <p:grpSpPr>
          <a:xfrm>
            <a:off x="6280484" y="2816925"/>
            <a:ext cx="2373725" cy="1297846"/>
            <a:chOff x="0" y="0"/>
            <a:chExt cx="553817" cy="302802"/>
          </a:xfrm>
        </p:grpSpPr>
        <p:sp>
          <p:nvSpPr>
            <p:cNvPr id="10" name="Freeform 10"/>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EDCA3D"/>
            </a:solidFill>
          </p:spPr>
          <p:txBody>
            <a:bodyPr/>
            <a:lstStyle/>
            <a:p>
              <a:endParaRPr lang="en-GB"/>
            </a:p>
          </p:txBody>
        </p:sp>
        <p:sp>
          <p:nvSpPr>
            <p:cNvPr id="11" name="TextBox 11"/>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b="1">
                  <a:solidFill>
                    <a:srgbClr val="000000"/>
                  </a:solidFill>
                  <a:latin typeface="Canva Sans Bold"/>
                  <a:ea typeface="Canva Sans Bold"/>
                  <a:cs typeface="Canva Sans Bold"/>
                  <a:sym typeface="Canva Sans Bold"/>
                </a:rPr>
                <a:t>Sensorimotor</a:t>
              </a:r>
            </a:p>
          </p:txBody>
        </p:sp>
      </p:grpSp>
      <p:grpSp>
        <p:nvGrpSpPr>
          <p:cNvPr id="12" name="Group 12"/>
          <p:cNvGrpSpPr/>
          <p:nvPr/>
        </p:nvGrpSpPr>
        <p:grpSpPr>
          <a:xfrm>
            <a:off x="9149508" y="2816925"/>
            <a:ext cx="2373725" cy="1297846"/>
            <a:chOff x="0" y="0"/>
            <a:chExt cx="553817" cy="302802"/>
          </a:xfrm>
        </p:grpSpPr>
        <p:sp>
          <p:nvSpPr>
            <p:cNvPr id="13" name="Freeform 13"/>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BD59"/>
            </a:solidFill>
          </p:spPr>
          <p:txBody>
            <a:bodyPr/>
            <a:lstStyle/>
            <a:p>
              <a:endParaRPr lang="en-GB"/>
            </a:p>
          </p:txBody>
        </p:sp>
        <p:sp>
          <p:nvSpPr>
            <p:cNvPr id="14" name="TextBox 14"/>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b="1">
                  <a:solidFill>
                    <a:srgbClr val="000000"/>
                  </a:solidFill>
                  <a:latin typeface="Canva Sans Bold"/>
                  <a:ea typeface="Canva Sans Bold"/>
                  <a:cs typeface="Canva Sans Bold"/>
                  <a:sym typeface="Canva Sans Bold"/>
                </a:rPr>
                <a:t>Preoperational</a:t>
              </a:r>
            </a:p>
          </p:txBody>
        </p:sp>
      </p:grpSp>
      <p:grpSp>
        <p:nvGrpSpPr>
          <p:cNvPr id="15" name="Group 15"/>
          <p:cNvGrpSpPr/>
          <p:nvPr/>
        </p:nvGrpSpPr>
        <p:grpSpPr>
          <a:xfrm>
            <a:off x="12018533" y="2816925"/>
            <a:ext cx="2373725" cy="1297846"/>
            <a:chOff x="0" y="0"/>
            <a:chExt cx="553817" cy="302802"/>
          </a:xfrm>
        </p:grpSpPr>
        <p:sp>
          <p:nvSpPr>
            <p:cNvPr id="16" name="Freeform 16"/>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914D"/>
            </a:solidFill>
          </p:spPr>
          <p:txBody>
            <a:bodyPr/>
            <a:lstStyle/>
            <a:p>
              <a:endParaRPr lang="en-GB"/>
            </a:p>
          </p:txBody>
        </p:sp>
        <p:sp>
          <p:nvSpPr>
            <p:cNvPr id="17" name="TextBox 17"/>
            <p:cNvSpPr txBox="1"/>
            <p:nvPr/>
          </p:nvSpPr>
          <p:spPr>
            <a:xfrm>
              <a:off x="0" y="-38100"/>
              <a:ext cx="553817" cy="340902"/>
            </a:xfrm>
            <a:prstGeom prst="rect">
              <a:avLst/>
            </a:prstGeom>
          </p:spPr>
          <p:txBody>
            <a:bodyPr lIns="50800" tIns="50800" rIns="50800" bIns="50800" rtlCol="0" anchor="ctr"/>
            <a:lstStyle/>
            <a:p>
              <a:pPr algn="ctr">
                <a:lnSpc>
                  <a:spcPts val="2659"/>
                </a:lnSpc>
              </a:pPr>
              <a:r>
                <a:rPr lang="en-US" sz="1899" b="1">
                  <a:solidFill>
                    <a:srgbClr val="000000"/>
                  </a:solidFill>
                  <a:latin typeface="Canva Sans Bold"/>
                  <a:ea typeface="Canva Sans Bold"/>
                  <a:cs typeface="Canva Sans Bold"/>
                  <a:sym typeface="Canva Sans Bold"/>
                </a:rPr>
                <a:t>Concrete</a:t>
              </a:r>
            </a:p>
            <a:p>
              <a:pPr algn="ctr">
                <a:lnSpc>
                  <a:spcPts val="2659"/>
                </a:lnSpc>
                <a:spcBef>
                  <a:spcPct val="0"/>
                </a:spcBef>
              </a:pPr>
              <a:r>
                <a:rPr lang="en-US" sz="1899" b="1">
                  <a:solidFill>
                    <a:srgbClr val="000000"/>
                  </a:solidFill>
                  <a:latin typeface="Canva Sans Bold"/>
                  <a:ea typeface="Canva Sans Bold"/>
                  <a:cs typeface="Canva Sans Bold"/>
                  <a:sym typeface="Canva Sans Bold"/>
                </a:rPr>
                <a:t>Operational</a:t>
              </a:r>
            </a:p>
          </p:txBody>
        </p:sp>
      </p:grpSp>
      <p:grpSp>
        <p:nvGrpSpPr>
          <p:cNvPr id="18" name="Group 18"/>
          <p:cNvGrpSpPr/>
          <p:nvPr/>
        </p:nvGrpSpPr>
        <p:grpSpPr>
          <a:xfrm>
            <a:off x="14885575" y="2816925"/>
            <a:ext cx="2373725" cy="1297846"/>
            <a:chOff x="0" y="0"/>
            <a:chExt cx="553817" cy="302802"/>
          </a:xfrm>
        </p:grpSpPr>
        <p:sp>
          <p:nvSpPr>
            <p:cNvPr id="19" name="Freeform 19"/>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751F"/>
            </a:solidFill>
          </p:spPr>
          <p:txBody>
            <a:bodyPr/>
            <a:lstStyle/>
            <a:p>
              <a:endParaRPr lang="en-GB"/>
            </a:p>
          </p:txBody>
        </p:sp>
        <p:sp>
          <p:nvSpPr>
            <p:cNvPr id="20" name="TextBox 20"/>
            <p:cNvSpPr txBox="1"/>
            <p:nvPr/>
          </p:nvSpPr>
          <p:spPr>
            <a:xfrm>
              <a:off x="0" y="-38100"/>
              <a:ext cx="553817" cy="340902"/>
            </a:xfrm>
            <a:prstGeom prst="rect">
              <a:avLst/>
            </a:prstGeom>
          </p:spPr>
          <p:txBody>
            <a:bodyPr lIns="50800" tIns="50800" rIns="50800" bIns="50800" rtlCol="0" anchor="ctr"/>
            <a:lstStyle/>
            <a:p>
              <a:pPr algn="ctr">
                <a:lnSpc>
                  <a:spcPts val="2659"/>
                </a:lnSpc>
              </a:pPr>
              <a:r>
                <a:rPr lang="en-US" sz="1899" b="1">
                  <a:solidFill>
                    <a:srgbClr val="000000"/>
                  </a:solidFill>
                  <a:latin typeface="Canva Sans Bold"/>
                  <a:ea typeface="Canva Sans Bold"/>
                  <a:cs typeface="Canva Sans Bold"/>
                  <a:sym typeface="Canva Sans Bold"/>
                </a:rPr>
                <a:t>Formal</a:t>
              </a:r>
            </a:p>
            <a:p>
              <a:pPr algn="ctr">
                <a:lnSpc>
                  <a:spcPts val="2659"/>
                </a:lnSpc>
                <a:spcBef>
                  <a:spcPct val="0"/>
                </a:spcBef>
              </a:pPr>
              <a:r>
                <a:rPr lang="en-US" sz="1899" b="1">
                  <a:solidFill>
                    <a:srgbClr val="000000"/>
                  </a:solidFill>
                  <a:latin typeface="Canva Sans Bold"/>
                  <a:ea typeface="Canva Sans Bold"/>
                  <a:cs typeface="Canva Sans Bold"/>
                  <a:sym typeface="Canva Sans Bold"/>
                </a:rPr>
                <a:t>Operational</a:t>
              </a:r>
            </a:p>
          </p:txBody>
        </p:sp>
      </p:grpSp>
      <p:grpSp>
        <p:nvGrpSpPr>
          <p:cNvPr id="21" name="Group 21"/>
          <p:cNvGrpSpPr/>
          <p:nvPr/>
        </p:nvGrpSpPr>
        <p:grpSpPr>
          <a:xfrm>
            <a:off x="6280484" y="4286220"/>
            <a:ext cx="2373725" cy="1297846"/>
            <a:chOff x="0" y="0"/>
            <a:chExt cx="553817" cy="302802"/>
          </a:xfrm>
        </p:grpSpPr>
        <p:sp>
          <p:nvSpPr>
            <p:cNvPr id="22" name="Freeform 22"/>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EDCA3D"/>
            </a:solidFill>
          </p:spPr>
          <p:txBody>
            <a:bodyPr/>
            <a:lstStyle/>
            <a:p>
              <a:endParaRPr lang="en-GB"/>
            </a:p>
          </p:txBody>
        </p:sp>
        <p:sp>
          <p:nvSpPr>
            <p:cNvPr id="23" name="TextBox 23"/>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Birth - 2 Years</a:t>
              </a:r>
            </a:p>
          </p:txBody>
        </p:sp>
      </p:grpSp>
      <p:grpSp>
        <p:nvGrpSpPr>
          <p:cNvPr id="24" name="Group 24"/>
          <p:cNvGrpSpPr/>
          <p:nvPr/>
        </p:nvGrpSpPr>
        <p:grpSpPr>
          <a:xfrm>
            <a:off x="9149508" y="4286220"/>
            <a:ext cx="2373725" cy="1297846"/>
            <a:chOff x="0" y="0"/>
            <a:chExt cx="553817" cy="302802"/>
          </a:xfrm>
        </p:grpSpPr>
        <p:sp>
          <p:nvSpPr>
            <p:cNvPr id="25" name="Freeform 25"/>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BD59"/>
            </a:solidFill>
          </p:spPr>
          <p:txBody>
            <a:bodyPr/>
            <a:lstStyle/>
            <a:p>
              <a:endParaRPr lang="en-GB"/>
            </a:p>
          </p:txBody>
        </p:sp>
        <p:sp>
          <p:nvSpPr>
            <p:cNvPr id="26" name="TextBox 26"/>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2 - 7 Years</a:t>
              </a:r>
            </a:p>
          </p:txBody>
        </p:sp>
      </p:grpSp>
      <p:grpSp>
        <p:nvGrpSpPr>
          <p:cNvPr id="27" name="Group 27"/>
          <p:cNvGrpSpPr/>
          <p:nvPr/>
        </p:nvGrpSpPr>
        <p:grpSpPr>
          <a:xfrm>
            <a:off x="12018533" y="4286220"/>
            <a:ext cx="2373725" cy="1297846"/>
            <a:chOff x="0" y="0"/>
            <a:chExt cx="553817" cy="302802"/>
          </a:xfrm>
        </p:grpSpPr>
        <p:sp>
          <p:nvSpPr>
            <p:cNvPr id="28" name="Freeform 28"/>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914D"/>
            </a:solidFill>
          </p:spPr>
          <p:txBody>
            <a:bodyPr/>
            <a:lstStyle/>
            <a:p>
              <a:endParaRPr lang="en-GB"/>
            </a:p>
          </p:txBody>
        </p:sp>
        <p:sp>
          <p:nvSpPr>
            <p:cNvPr id="29" name="TextBox 29"/>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7 - 12 Years</a:t>
              </a:r>
            </a:p>
          </p:txBody>
        </p:sp>
      </p:grpSp>
      <p:grpSp>
        <p:nvGrpSpPr>
          <p:cNvPr id="30" name="Group 30"/>
          <p:cNvGrpSpPr/>
          <p:nvPr/>
        </p:nvGrpSpPr>
        <p:grpSpPr>
          <a:xfrm>
            <a:off x="14885575" y="4286220"/>
            <a:ext cx="2373725" cy="1297846"/>
            <a:chOff x="0" y="0"/>
            <a:chExt cx="553817" cy="302802"/>
          </a:xfrm>
        </p:grpSpPr>
        <p:sp>
          <p:nvSpPr>
            <p:cNvPr id="31" name="Freeform 31"/>
            <p:cNvSpPr/>
            <p:nvPr/>
          </p:nvSpPr>
          <p:spPr>
            <a:xfrm>
              <a:off x="0" y="0"/>
              <a:ext cx="553817" cy="302802"/>
            </a:xfrm>
            <a:custGeom>
              <a:avLst/>
              <a:gdLst/>
              <a:ahLst/>
              <a:cxnLst/>
              <a:rect l="l" t="t" r="r" b="b"/>
              <a:pathLst>
                <a:path w="553817" h="302802">
                  <a:moveTo>
                    <a:pt x="151401" y="0"/>
                  </a:moveTo>
                  <a:lnTo>
                    <a:pt x="402416" y="0"/>
                  </a:lnTo>
                  <a:cubicBezTo>
                    <a:pt x="442570" y="0"/>
                    <a:pt x="481079" y="15951"/>
                    <a:pt x="509472" y="44344"/>
                  </a:cubicBezTo>
                  <a:cubicBezTo>
                    <a:pt x="537866" y="72738"/>
                    <a:pt x="553817" y="111247"/>
                    <a:pt x="553817" y="151401"/>
                  </a:cubicBezTo>
                  <a:lnTo>
                    <a:pt x="553817" y="151401"/>
                  </a:lnTo>
                  <a:cubicBezTo>
                    <a:pt x="553817" y="191555"/>
                    <a:pt x="537866" y="230064"/>
                    <a:pt x="509472" y="258458"/>
                  </a:cubicBezTo>
                  <a:cubicBezTo>
                    <a:pt x="481079" y="286851"/>
                    <a:pt x="442570" y="302802"/>
                    <a:pt x="402416" y="302802"/>
                  </a:cubicBezTo>
                  <a:lnTo>
                    <a:pt x="151401" y="302802"/>
                  </a:lnTo>
                  <a:cubicBezTo>
                    <a:pt x="111247" y="302802"/>
                    <a:pt x="72738" y="286851"/>
                    <a:pt x="44344" y="258458"/>
                  </a:cubicBezTo>
                  <a:cubicBezTo>
                    <a:pt x="15951" y="230064"/>
                    <a:pt x="0" y="191555"/>
                    <a:pt x="0" y="151401"/>
                  </a:cubicBezTo>
                  <a:lnTo>
                    <a:pt x="0" y="151401"/>
                  </a:lnTo>
                  <a:cubicBezTo>
                    <a:pt x="0" y="111247"/>
                    <a:pt x="15951" y="72738"/>
                    <a:pt x="44344" y="44344"/>
                  </a:cubicBezTo>
                  <a:cubicBezTo>
                    <a:pt x="72738" y="15951"/>
                    <a:pt x="111247" y="0"/>
                    <a:pt x="151401" y="0"/>
                  </a:cubicBezTo>
                  <a:close/>
                </a:path>
              </a:pathLst>
            </a:custGeom>
            <a:solidFill>
              <a:srgbClr val="FF751F"/>
            </a:solidFill>
          </p:spPr>
          <p:txBody>
            <a:bodyPr/>
            <a:lstStyle/>
            <a:p>
              <a:endParaRPr lang="en-GB"/>
            </a:p>
          </p:txBody>
        </p:sp>
        <p:sp>
          <p:nvSpPr>
            <p:cNvPr id="32" name="TextBox 32"/>
            <p:cNvSpPr txBox="1"/>
            <p:nvPr/>
          </p:nvSpPr>
          <p:spPr>
            <a:xfrm>
              <a:off x="0" y="-38100"/>
              <a:ext cx="553817" cy="340902"/>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12 Years Onward</a:t>
              </a:r>
            </a:p>
          </p:txBody>
        </p:sp>
      </p:grpSp>
      <p:grpSp>
        <p:nvGrpSpPr>
          <p:cNvPr id="33" name="Group 33"/>
          <p:cNvGrpSpPr/>
          <p:nvPr/>
        </p:nvGrpSpPr>
        <p:grpSpPr>
          <a:xfrm>
            <a:off x="6280484" y="5755516"/>
            <a:ext cx="2373725" cy="3824241"/>
            <a:chOff x="0" y="0"/>
            <a:chExt cx="553817" cy="892238"/>
          </a:xfrm>
        </p:grpSpPr>
        <p:sp>
          <p:nvSpPr>
            <p:cNvPr id="34" name="Freeform 34"/>
            <p:cNvSpPr/>
            <p:nvPr/>
          </p:nvSpPr>
          <p:spPr>
            <a:xfrm>
              <a:off x="0" y="0"/>
              <a:ext cx="553817" cy="892238"/>
            </a:xfrm>
            <a:custGeom>
              <a:avLst/>
              <a:gdLst/>
              <a:ahLst/>
              <a:cxnLst/>
              <a:rect l="l" t="t" r="r" b="b"/>
              <a:pathLst>
                <a:path w="553817" h="892238">
                  <a:moveTo>
                    <a:pt x="166337" y="0"/>
                  </a:moveTo>
                  <a:lnTo>
                    <a:pt x="387480" y="0"/>
                  </a:lnTo>
                  <a:cubicBezTo>
                    <a:pt x="431595" y="0"/>
                    <a:pt x="473903" y="17525"/>
                    <a:pt x="505098" y="48719"/>
                  </a:cubicBezTo>
                  <a:cubicBezTo>
                    <a:pt x="536292" y="79913"/>
                    <a:pt x="553817" y="122222"/>
                    <a:pt x="553817" y="166337"/>
                  </a:cubicBezTo>
                  <a:lnTo>
                    <a:pt x="553817" y="725901"/>
                  </a:lnTo>
                  <a:cubicBezTo>
                    <a:pt x="553817" y="817767"/>
                    <a:pt x="479345" y="892238"/>
                    <a:pt x="387480" y="892238"/>
                  </a:cubicBezTo>
                  <a:lnTo>
                    <a:pt x="166337" y="892238"/>
                  </a:lnTo>
                  <a:cubicBezTo>
                    <a:pt x="74472" y="892238"/>
                    <a:pt x="0" y="817767"/>
                    <a:pt x="0" y="725901"/>
                  </a:cubicBezTo>
                  <a:lnTo>
                    <a:pt x="0" y="166337"/>
                  </a:lnTo>
                  <a:cubicBezTo>
                    <a:pt x="0" y="74472"/>
                    <a:pt x="74472" y="0"/>
                    <a:pt x="166337" y="0"/>
                  </a:cubicBezTo>
                  <a:close/>
                </a:path>
              </a:pathLst>
            </a:custGeom>
            <a:solidFill>
              <a:srgbClr val="EDCA3D"/>
            </a:solidFill>
          </p:spPr>
          <p:txBody>
            <a:bodyPr/>
            <a:lstStyle/>
            <a:p>
              <a:endParaRPr lang="en-GB"/>
            </a:p>
          </p:txBody>
        </p:sp>
        <p:sp>
          <p:nvSpPr>
            <p:cNvPr id="35" name="TextBox 35"/>
            <p:cNvSpPr txBox="1"/>
            <p:nvPr/>
          </p:nvSpPr>
          <p:spPr>
            <a:xfrm>
              <a:off x="0" y="-38100"/>
              <a:ext cx="553817" cy="930338"/>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Understands world through senses and actions</a:t>
              </a:r>
            </a:p>
          </p:txBody>
        </p:sp>
      </p:grpSp>
      <p:grpSp>
        <p:nvGrpSpPr>
          <p:cNvPr id="36" name="Group 36"/>
          <p:cNvGrpSpPr/>
          <p:nvPr/>
        </p:nvGrpSpPr>
        <p:grpSpPr>
          <a:xfrm>
            <a:off x="9149508" y="5755516"/>
            <a:ext cx="2373725" cy="3824241"/>
            <a:chOff x="0" y="0"/>
            <a:chExt cx="553817" cy="892238"/>
          </a:xfrm>
        </p:grpSpPr>
        <p:sp>
          <p:nvSpPr>
            <p:cNvPr id="37" name="Freeform 37"/>
            <p:cNvSpPr/>
            <p:nvPr/>
          </p:nvSpPr>
          <p:spPr>
            <a:xfrm>
              <a:off x="0" y="0"/>
              <a:ext cx="553817" cy="892238"/>
            </a:xfrm>
            <a:custGeom>
              <a:avLst/>
              <a:gdLst/>
              <a:ahLst/>
              <a:cxnLst/>
              <a:rect l="l" t="t" r="r" b="b"/>
              <a:pathLst>
                <a:path w="553817" h="892238">
                  <a:moveTo>
                    <a:pt x="166337" y="0"/>
                  </a:moveTo>
                  <a:lnTo>
                    <a:pt x="387480" y="0"/>
                  </a:lnTo>
                  <a:cubicBezTo>
                    <a:pt x="431595" y="0"/>
                    <a:pt x="473903" y="17525"/>
                    <a:pt x="505098" y="48719"/>
                  </a:cubicBezTo>
                  <a:cubicBezTo>
                    <a:pt x="536292" y="79913"/>
                    <a:pt x="553817" y="122222"/>
                    <a:pt x="553817" y="166337"/>
                  </a:cubicBezTo>
                  <a:lnTo>
                    <a:pt x="553817" y="725901"/>
                  </a:lnTo>
                  <a:cubicBezTo>
                    <a:pt x="553817" y="817767"/>
                    <a:pt x="479345" y="892238"/>
                    <a:pt x="387480" y="892238"/>
                  </a:cubicBezTo>
                  <a:lnTo>
                    <a:pt x="166337" y="892238"/>
                  </a:lnTo>
                  <a:cubicBezTo>
                    <a:pt x="74472" y="892238"/>
                    <a:pt x="0" y="817767"/>
                    <a:pt x="0" y="725901"/>
                  </a:cubicBezTo>
                  <a:lnTo>
                    <a:pt x="0" y="166337"/>
                  </a:lnTo>
                  <a:cubicBezTo>
                    <a:pt x="0" y="74472"/>
                    <a:pt x="74472" y="0"/>
                    <a:pt x="166337" y="0"/>
                  </a:cubicBezTo>
                  <a:close/>
                </a:path>
              </a:pathLst>
            </a:custGeom>
            <a:solidFill>
              <a:srgbClr val="FFBD59"/>
            </a:solidFill>
          </p:spPr>
          <p:txBody>
            <a:bodyPr/>
            <a:lstStyle/>
            <a:p>
              <a:endParaRPr lang="en-GB"/>
            </a:p>
          </p:txBody>
        </p:sp>
        <p:sp>
          <p:nvSpPr>
            <p:cNvPr id="38" name="TextBox 38"/>
            <p:cNvSpPr txBox="1"/>
            <p:nvPr/>
          </p:nvSpPr>
          <p:spPr>
            <a:xfrm>
              <a:off x="0" y="-38100"/>
              <a:ext cx="553817" cy="930338"/>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Understands world through language and mental images</a:t>
              </a:r>
            </a:p>
          </p:txBody>
        </p:sp>
      </p:grpSp>
      <p:grpSp>
        <p:nvGrpSpPr>
          <p:cNvPr id="39" name="Group 39"/>
          <p:cNvGrpSpPr/>
          <p:nvPr/>
        </p:nvGrpSpPr>
        <p:grpSpPr>
          <a:xfrm>
            <a:off x="12018533" y="5755516"/>
            <a:ext cx="2373725" cy="3824241"/>
            <a:chOff x="0" y="0"/>
            <a:chExt cx="553817" cy="892238"/>
          </a:xfrm>
        </p:grpSpPr>
        <p:sp>
          <p:nvSpPr>
            <p:cNvPr id="40" name="Freeform 40"/>
            <p:cNvSpPr/>
            <p:nvPr/>
          </p:nvSpPr>
          <p:spPr>
            <a:xfrm>
              <a:off x="0" y="0"/>
              <a:ext cx="553817" cy="892238"/>
            </a:xfrm>
            <a:custGeom>
              <a:avLst/>
              <a:gdLst/>
              <a:ahLst/>
              <a:cxnLst/>
              <a:rect l="l" t="t" r="r" b="b"/>
              <a:pathLst>
                <a:path w="553817" h="892238">
                  <a:moveTo>
                    <a:pt x="166337" y="0"/>
                  </a:moveTo>
                  <a:lnTo>
                    <a:pt x="387480" y="0"/>
                  </a:lnTo>
                  <a:cubicBezTo>
                    <a:pt x="431595" y="0"/>
                    <a:pt x="473903" y="17525"/>
                    <a:pt x="505098" y="48719"/>
                  </a:cubicBezTo>
                  <a:cubicBezTo>
                    <a:pt x="536292" y="79913"/>
                    <a:pt x="553817" y="122222"/>
                    <a:pt x="553817" y="166337"/>
                  </a:cubicBezTo>
                  <a:lnTo>
                    <a:pt x="553817" y="725901"/>
                  </a:lnTo>
                  <a:cubicBezTo>
                    <a:pt x="553817" y="817767"/>
                    <a:pt x="479345" y="892238"/>
                    <a:pt x="387480" y="892238"/>
                  </a:cubicBezTo>
                  <a:lnTo>
                    <a:pt x="166337" y="892238"/>
                  </a:lnTo>
                  <a:cubicBezTo>
                    <a:pt x="74472" y="892238"/>
                    <a:pt x="0" y="817767"/>
                    <a:pt x="0" y="725901"/>
                  </a:cubicBezTo>
                  <a:lnTo>
                    <a:pt x="0" y="166337"/>
                  </a:lnTo>
                  <a:cubicBezTo>
                    <a:pt x="0" y="74472"/>
                    <a:pt x="74472" y="0"/>
                    <a:pt x="166337" y="0"/>
                  </a:cubicBezTo>
                  <a:close/>
                </a:path>
              </a:pathLst>
            </a:custGeom>
            <a:solidFill>
              <a:srgbClr val="FF914D"/>
            </a:solidFill>
          </p:spPr>
          <p:txBody>
            <a:bodyPr/>
            <a:lstStyle/>
            <a:p>
              <a:endParaRPr lang="en-GB"/>
            </a:p>
          </p:txBody>
        </p:sp>
        <p:sp>
          <p:nvSpPr>
            <p:cNvPr id="41" name="TextBox 41"/>
            <p:cNvSpPr txBox="1"/>
            <p:nvPr/>
          </p:nvSpPr>
          <p:spPr>
            <a:xfrm>
              <a:off x="0" y="-38100"/>
              <a:ext cx="553817" cy="930338"/>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Understands world through logical thinking and categories</a:t>
              </a:r>
            </a:p>
          </p:txBody>
        </p:sp>
      </p:grpSp>
      <p:grpSp>
        <p:nvGrpSpPr>
          <p:cNvPr id="42" name="Group 42"/>
          <p:cNvGrpSpPr/>
          <p:nvPr/>
        </p:nvGrpSpPr>
        <p:grpSpPr>
          <a:xfrm>
            <a:off x="14885575" y="5755516"/>
            <a:ext cx="2373725" cy="3824241"/>
            <a:chOff x="0" y="0"/>
            <a:chExt cx="553817" cy="892238"/>
          </a:xfrm>
        </p:grpSpPr>
        <p:sp>
          <p:nvSpPr>
            <p:cNvPr id="43" name="Freeform 43"/>
            <p:cNvSpPr/>
            <p:nvPr/>
          </p:nvSpPr>
          <p:spPr>
            <a:xfrm>
              <a:off x="0" y="0"/>
              <a:ext cx="553817" cy="892238"/>
            </a:xfrm>
            <a:custGeom>
              <a:avLst/>
              <a:gdLst/>
              <a:ahLst/>
              <a:cxnLst/>
              <a:rect l="l" t="t" r="r" b="b"/>
              <a:pathLst>
                <a:path w="553817" h="892238">
                  <a:moveTo>
                    <a:pt x="166337" y="0"/>
                  </a:moveTo>
                  <a:lnTo>
                    <a:pt x="387480" y="0"/>
                  </a:lnTo>
                  <a:cubicBezTo>
                    <a:pt x="431595" y="0"/>
                    <a:pt x="473903" y="17525"/>
                    <a:pt x="505098" y="48719"/>
                  </a:cubicBezTo>
                  <a:cubicBezTo>
                    <a:pt x="536292" y="79913"/>
                    <a:pt x="553817" y="122222"/>
                    <a:pt x="553817" y="166337"/>
                  </a:cubicBezTo>
                  <a:lnTo>
                    <a:pt x="553817" y="725901"/>
                  </a:lnTo>
                  <a:cubicBezTo>
                    <a:pt x="553817" y="817767"/>
                    <a:pt x="479345" y="892238"/>
                    <a:pt x="387480" y="892238"/>
                  </a:cubicBezTo>
                  <a:lnTo>
                    <a:pt x="166337" y="892238"/>
                  </a:lnTo>
                  <a:cubicBezTo>
                    <a:pt x="74472" y="892238"/>
                    <a:pt x="0" y="817767"/>
                    <a:pt x="0" y="725901"/>
                  </a:cubicBezTo>
                  <a:lnTo>
                    <a:pt x="0" y="166337"/>
                  </a:lnTo>
                  <a:cubicBezTo>
                    <a:pt x="0" y="74472"/>
                    <a:pt x="74472" y="0"/>
                    <a:pt x="166337" y="0"/>
                  </a:cubicBezTo>
                  <a:close/>
                </a:path>
              </a:pathLst>
            </a:custGeom>
            <a:solidFill>
              <a:srgbClr val="FF751F"/>
            </a:solidFill>
          </p:spPr>
          <p:txBody>
            <a:bodyPr/>
            <a:lstStyle/>
            <a:p>
              <a:endParaRPr lang="en-GB"/>
            </a:p>
          </p:txBody>
        </p:sp>
        <p:sp>
          <p:nvSpPr>
            <p:cNvPr id="44" name="TextBox 44"/>
            <p:cNvSpPr txBox="1"/>
            <p:nvPr/>
          </p:nvSpPr>
          <p:spPr>
            <a:xfrm>
              <a:off x="0" y="-38100"/>
              <a:ext cx="553817" cy="930338"/>
            </a:xfrm>
            <a:prstGeom prst="rect">
              <a:avLst/>
            </a:prstGeom>
          </p:spPr>
          <p:txBody>
            <a:bodyPr lIns="50800" tIns="50800" rIns="50800" bIns="50800" rtlCol="0" anchor="ctr"/>
            <a:lstStyle/>
            <a:p>
              <a:pPr algn="ctr">
                <a:lnSpc>
                  <a:spcPts val="2659"/>
                </a:lnSpc>
                <a:spcBef>
                  <a:spcPct val="0"/>
                </a:spcBef>
              </a:pPr>
              <a:r>
                <a:rPr lang="en-US" sz="1899">
                  <a:solidFill>
                    <a:srgbClr val="000000"/>
                  </a:solidFill>
                  <a:latin typeface="Canva Sans"/>
                  <a:ea typeface="Canva Sans"/>
                  <a:cs typeface="Canva Sans"/>
                  <a:sym typeface="Canva Sans"/>
                </a:rPr>
                <a:t>Understands world through hypothetical thinking and scientific reasoning</a:t>
              </a:r>
            </a:p>
          </p:txBody>
        </p:sp>
      </p:grpSp>
      <p:grpSp>
        <p:nvGrpSpPr>
          <p:cNvPr id="45" name="Group 45"/>
          <p:cNvGrpSpPr/>
          <p:nvPr/>
        </p:nvGrpSpPr>
        <p:grpSpPr>
          <a:xfrm>
            <a:off x="8644808" y="3216251"/>
            <a:ext cx="499192" cy="499192"/>
            <a:chOff x="0" y="0"/>
            <a:chExt cx="812800" cy="812800"/>
          </a:xfrm>
        </p:grpSpPr>
        <p:sp>
          <p:nvSpPr>
            <p:cNvPr id="46" name="Freeform 46"/>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gradFill rotWithShape="1">
              <a:gsLst>
                <a:gs pos="0">
                  <a:srgbClr val="FFDE59">
                    <a:alpha val="100000"/>
                  </a:srgbClr>
                </a:gs>
                <a:gs pos="100000">
                  <a:srgbClr val="FF914D">
                    <a:alpha val="100000"/>
                  </a:srgbClr>
                </a:gs>
              </a:gsLst>
              <a:lin ang="0"/>
            </a:gradFill>
          </p:spPr>
          <p:txBody>
            <a:bodyPr/>
            <a:lstStyle/>
            <a:p>
              <a:endParaRPr lang="en-GB"/>
            </a:p>
          </p:txBody>
        </p:sp>
        <p:sp>
          <p:nvSpPr>
            <p:cNvPr id="47" name="TextBox 47"/>
            <p:cNvSpPr txBox="1"/>
            <p:nvPr/>
          </p:nvSpPr>
          <p:spPr>
            <a:xfrm>
              <a:off x="0" y="165100"/>
              <a:ext cx="711200" cy="444500"/>
            </a:xfrm>
            <a:prstGeom prst="rect">
              <a:avLst/>
            </a:prstGeom>
          </p:spPr>
          <p:txBody>
            <a:bodyPr lIns="50800" tIns="50800" rIns="50800" bIns="50800" rtlCol="0" anchor="ctr"/>
            <a:lstStyle/>
            <a:p>
              <a:pPr algn="ctr">
                <a:lnSpc>
                  <a:spcPts val="2659"/>
                </a:lnSpc>
              </a:pPr>
              <a:endParaRPr/>
            </a:p>
          </p:txBody>
        </p:sp>
      </p:grpSp>
      <p:sp>
        <p:nvSpPr>
          <p:cNvPr id="48" name="TextBox 48"/>
          <p:cNvSpPr txBox="1"/>
          <p:nvPr/>
        </p:nvSpPr>
        <p:spPr>
          <a:xfrm>
            <a:off x="5889192" y="823670"/>
            <a:ext cx="11081085" cy="168910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Vygotsky’s Sociocultural Theory</a:t>
            </a:r>
          </a:p>
        </p:txBody>
      </p:sp>
      <p:grpSp>
        <p:nvGrpSpPr>
          <p:cNvPr id="49" name="Group 49"/>
          <p:cNvGrpSpPr/>
          <p:nvPr/>
        </p:nvGrpSpPr>
        <p:grpSpPr>
          <a:xfrm>
            <a:off x="11515595" y="3215667"/>
            <a:ext cx="499192" cy="499192"/>
            <a:chOff x="0" y="0"/>
            <a:chExt cx="812800" cy="812800"/>
          </a:xfrm>
        </p:grpSpPr>
        <p:sp>
          <p:nvSpPr>
            <p:cNvPr id="50" name="Freeform 50"/>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gradFill rotWithShape="1">
              <a:gsLst>
                <a:gs pos="0">
                  <a:srgbClr val="FFDE59">
                    <a:alpha val="100000"/>
                  </a:srgbClr>
                </a:gs>
                <a:gs pos="100000">
                  <a:srgbClr val="FF914D">
                    <a:alpha val="100000"/>
                  </a:srgbClr>
                </a:gs>
              </a:gsLst>
              <a:lin ang="0"/>
            </a:gradFill>
          </p:spPr>
          <p:txBody>
            <a:bodyPr/>
            <a:lstStyle/>
            <a:p>
              <a:endParaRPr lang="en-GB"/>
            </a:p>
          </p:txBody>
        </p:sp>
        <p:sp>
          <p:nvSpPr>
            <p:cNvPr id="51" name="TextBox 51"/>
            <p:cNvSpPr txBox="1"/>
            <p:nvPr/>
          </p:nvSpPr>
          <p:spPr>
            <a:xfrm>
              <a:off x="0" y="165100"/>
              <a:ext cx="711200" cy="444500"/>
            </a:xfrm>
            <a:prstGeom prst="rect">
              <a:avLst/>
            </a:prstGeom>
          </p:spPr>
          <p:txBody>
            <a:bodyPr lIns="50800" tIns="50800" rIns="50800" bIns="50800" rtlCol="0" anchor="ctr"/>
            <a:lstStyle/>
            <a:p>
              <a:pPr algn="ctr">
                <a:lnSpc>
                  <a:spcPts val="2659"/>
                </a:lnSpc>
              </a:pPr>
              <a:endParaRPr/>
            </a:p>
          </p:txBody>
        </p:sp>
      </p:grpSp>
      <p:grpSp>
        <p:nvGrpSpPr>
          <p:cNvPr id="52" name="Group 52"/>
          <p:cNvGrpSpPr/>
          <p:nvPr/>
        </p:nvGrpSpPr>
        <p:grpSpPr>
          <a:xfrm>
            <a:off x="14386383" y="3215667"/>
            <a:ext cx="499192" cy="499192"/>
            <a:chOff x="0" y="0"/>
            <a:chExt cx="812800" cy="812800"/>
          </a:xfrm>
        </p:grpSpPr>
        <p:sp>
          <p:nvSpPr>
            <p:cNvPr id="53" name="Freeform 53"/>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gradFill rotWithShape="1">
              <a:gsLst>
                <a:gs pos="0">
                  <a:srgbClr val="FF3131">
                    <a:alpha val="100000"/>
                  </a:srgbClr>
                </a:gs>
                <a:gs pos="100000">
                  <a:srgbClr val="FF914D">
                    <a:alpha val="100000"/>
                  </a:srgbClr>
                </a:gs>
              </a:gsLst>
              <a:lin ang="0"/>
            </a:gradFill>
          </p:spPr>
          <p:txBody>
            <a:bodyPr/>
            <a:lstStyle/>
            <a:p>
              <a:endParaRPr lang="en-GB"/>
            </a:p>
          </p:txBody>
        </p:sp>
        <p:sp>
          <p:nvSpPr>
            <p:cNvPr id="54" name="TextBox 54"/>
            <p:cNvSpPr txBox="1"/>
            <p:nvPr/>
          </p:nvSpPr>
          <p:spPr>
            <a:xfrm>
              <a:off x="0" y="165100"/>
              <a:ext cx="711200" cy="444500"/>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1" y="876300"/>
            <a:ext cx="18288001" cy="1768006"/>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grpSp>
        <p:nvGrpSpPr>
          <p:cNvPr id="4" name="Group 4"/>
          <p:cNvGrpSpPr>
            <a:grpSpLocks noChangeAspect="1"/>
          </p:cNvGrpSpPr>
          <p:nvPr/>
        </p:nvGrpSpPr>
        <p:grpSpPr>
          <a:xfrm>
            <a:off x="-883003" y="8088696"/>
            <a:ext cx="3205426" cy="3205426"/>
            <a:chOff x="0" y="0"/>
            <a:chExt cx="6355080" cy="6355080"/>
          </a:xfrm>
        </p:grpSpPr>
        <p:sp>
          <p:nvSpPr>
            <p:cNvPr id="5" name="Freeform 5"/>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grpSp>
        <p:nvGrpSpPr>
          <p:cNvPr id="6" name="Group 6"/>
          <p:cNvGrpSpPr/>
          <p:nvPr/>
        </p:nvGrpSpPr>
        <p:grpSpPr>
          <a:xfrm>
            <a:off x="13805803" y="5143500"/>
            <a:ext cx="7064888" cy="7064860"/>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3"/>
              <a:stretch>
                <a:fillRect l="-61744" r="-48596"/>
              </a:stretch>
            </a:blipFill>
          </p:spPr>
          <p:txBody>
            <a:bodyPr/>
            <a:lstStyle/>
            <a:p>
              <a:endParaRPr lang="en-GB"/>
            </a:p>
          </p:txBody>
        </p:sp>
      </p:grpSp>
      <p:sp>
        <p:nvSpPr>
          <p:cNvPr id="8" name="TextBox 8"/>
          <p:cNvSpPr txBox="1"/>
          <p:nvPr/>
        </p:nvSpPr>
        <p:spPr>
          <a:xfrm>
            <a:off x="3158087" y="3162796"/>
            <a:ext cx="11162072" cy="5209587"/>
          </a:xfrm>
          <a:prstGeom prst="rect">
            <a:avLst/>
          </a:prstGeom>
        </p:spPr>
        <p:txBody>
          <a:bodyPr lIns="0" tIns="0" rIns="0" bIns="0" rtlCol="0" anchor="t">
            <a:spAutoFit/>
          </a:bodyPr>
          <a:lstStyle/>
          <a:p>
            <a:pPr algn="ctr">
              <a:lnSpc>
                <a:spcPts val="4148"/>
              </a:lnSpc>
            </a:pPr>
            <a:r>
              <a:rPr lang="en-US" sz="2765">
                <a:solidFill>
                  <a:srgbClr val="1D4E55"/>
                </a:solidFill>
                <a:latin typeface="Garet"/>
                <a:ea typeface="Garet"/>
                <a:cs typeface="Garet"/>
                <a:sym typeface="Garet"/>
              </a:rPr>
              <a:t>Amira is in the pre-operational stage, during which children:</a:t>
            </a:r>
          </a:p>
          <a:p>
            <a:pPr marL="597058" lvl="1" indent="-298529" algn="l">
              <a:lnSpc>
                <a:spcPts val="4148"/>
              </a:lnSpc>
              <a:buFont typeface="Arial"/>
              <a:buChar char="•"/>
            </a:pPr>
            <a:r>
              <a:rPr lang="en-US" sz="2765">
                <a:solidFill>
                  <a:srgbClr val="1D4E55"/>
                </a:solidFill>
                <a:latin typeface="Garet"/>
                <a:ea typeface="Garet"/>
                <a:cs typeface="Garet"/>
                <a:sym typeface="Garet"/>
              </a:rPr>
              <a:t>Use symbolic play and imagination</a:t>
            </a:r>
          </a:p>
          <a:p>
            <a:pPr marL="597058" lvl="1" indent="-298529" algn="l">
              <a:lnSpc>
                <a:spcPts val="4148"/>
              </a:lnSpc>
              <a:buFont typeface="Arial"/>
              <a:buChar char="•"/>
            </a:pPr>
            <a:r>
              <a:rPr lang="en-US" sz="2765">
                <a:solidFill>
                  <a:srgbClr val="1D4E55"/>
                </a:solidFill>
                <a:latin typeface="Garet"/>
                <a:ea typeface="Garet"/>
                <a:cs typeface="Garet"/>
                <a:sym typeface="Garet"/>
              </a:rPr>
              <a:t>Learn through interaction with adults and peers</a:t>
            </a:r>
          </a:p>
          <a:p>
            <a:pPr marL="597058" lvl="1" indent="-298529" algn="l">
              <a:lnSpc>
                <a:spcPts val="4148"/>
              </a:lnSpc>
              <a:buFont typeface="Arial"/>
              <a:buChar char="•"/>
            </a:pPr>
            <a:r>
              <a:rPr lang="en-US" sz="2765">
                <a:solidFill>
                  <a:srgbClr val="1D4E55"/>
                </a:solidFill>
                <a:latin typeface="Garet"/>
                <a:ea typeface="Garet"/>
                <a:cs typeface="Garet"/>
                <a:sym typeface="Garet"/>
              </a:rPr>
              <a:t>Develop language through storytelling, reading, and guided discussion</a:t>
            </a:r>
          </a:p>
          <a:p>
            <a:pPr marL="597058" lvl="1" indent="-298529" algn="l">
              <a:lnSpc>
                <a:spcPts val="4148"/>
              </a:lnSpc>
              <a:buFont typeface="Arial"/>
              <a:buChar char="•"/>
            </a:pPr>
            <a:r>
              <a:rPr lang="en-US" sz="2765">
                <a:solidFill>
                  <a:srgbClr val="1D4E55"/>
                </a:solidFill>
                <a:latin typeface="Garet"/>
                <a:ea typeface="Garet"/>
                <a:cs typeface="Garet"/>
                <a:sym typeface="Garet"/>
              </a:rPr>
              <a:t>Benefit from structured support to extend their abilities</a:t>
            </a:r>
          </a:p>
          <a:p>
            <a:pPr algn="l">
              <a:lnSpc>
                <a:spcPts val="4148"/>
              </a:lnSpc>
            </a:pPr>
            <a:r>
              <a:rPr lang="en-US" sz="2765">
                <a:solidFill>
                  <a:srgbClr val="1D4E55"/>
                </a:solidFill>
                <a:latin typeface="Garet"/>
                <a:ea typeface="Garet"/>
                <a:cs typeface="Garet"/>
                <a:sym typeface="Garet"/>
              </a:rPr>
              <a:t>Vygotsky’s work shows that children learn in different ways and can make progress when given appropriate stimulation, regardless of limitations.</a:t>
            </a:r>
          </a:p>
          <a:p>
            <a:pPr algn="ctr">
              <a:lnSpc>
                <a:spcPts val="4148"/>
              </a:lnSpc>
            </a:pPr>
            <a:endParaRPr lang="en-US" sz="2765">
              <a:solidFill>
                <a:srgbClr val="1D4E55"/>
              </a:solidFill>
              <a:latin typeface="Garet"/>
              <a:ea typeface="Garet"/>
              <a:cs typeface="Garet"/>
              <a:sym typeface="Garet"/>
            </a:endParaRPr>
          </a:p>
        </p:txBody>
      </p:sp>
      <p:sp>
        <p:nvSpPr>
          <p:cNvPr id="9" name="TextBox 9"/>
          <p:cNvSpPr txBox="1"/>
          <p:nvPr/>
        </p:nvSpPr>
        <p:spPr>
          <a:xfrm>
            <a:off x="1066800" y="952500"/>
            <a:ext cx="16192500" cy="1667123"/>
          </a:xfrm>
          <a:prstGeom prst="rect">
            <a:avLst/>
          </a:prstGeom>
        </p:spPr>
        <p:txBody>
          <a:bodyPr wrap="square" lIns="0" tIns="0" rIns="0" bIns="0" rtlCol="0" anchor="t">
            <a:spAutoFit/>
          </a:bodyPr>
          <a:lstStyle/>
          <a:p>
            <a:pPr algn="ctr">
              <a:lnSpc>
                <a:spcPts val="6500"/>
              </a:lnSpc>
            </a:pPr>
            <a:r>
              <a:rPr lang="en-US" sz="6500" dirty="0">
                <a:solidFill>
                  <a:srgbClr val="FBFDF4"/>
                </a:solidFill>
                <a:latin typeface="TT Tsars A"/>
                <a:ea typeface="TT Tsars A"/>
                <a:cs typeface="TT Tsars A"/>
                <a:sym typeface="TT Tsars A"/>
              </a:rPr>
              <a:t>Applying the Pre-operational Stage (2–7 years) to Amira (3 years old)</a:t>
            </a:r>
          </a:p>
        </p:txBody>
      </p:sp>
      <p:sp>
        <p:nvSpPr>
          <p:cNvPr id="10" name="Freeform 10"/>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5476944" y="3215133"/>
            <a:ext cx="2106130" cy="2106130"/>
            <a:chOff x="0" y="0"/>
            <a:chExt cx="6355080" cy="6355080"/>
          </a:xfrm>
        </p:grpSpPr>
        <p:sp>
          <p:nvSpPr>
            <p:cNvPr id="3" name="Freeform 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grpSp>
        <p:nvGrpSpPr>
          <p:cNvPr id="4" name="Group 4"/>
          <p:cNvGrpSpPr/>
          <p:nvPr/>
        </p:nvGrpSpPr>
        <p:grpSpPr>
          <a:xfrm>
            <a:off x="634488" y="2738344"/>
            <a:ext cx="3588099" cy="3588099"/>
            <a:chOff x="0" y="0"/>
            <a:chExt cx="6350000" cy="6350000"/>
          </a:xfrm>
        </p:grpSpPr>
        <p:sp>
          <p:nvSpPr>
            <p:cNvPr id="5" name="Freeform 5"/>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sp>
        <p:nvSpPr>
          <p:cNvPr id="6" name="TextBox 6"/>
          <p:cNvSpPr txBox="1"/>
          <p:nvPr/>
        </p:nvSpPr>
        <p:spPr>
          <a:xfrm>
            <a:off x="1047569" y="3131692"/>
            <a:ext cx="2786128" cy="3031083"/>
          </a:xfrm>
          <a:prstGeom prst="rect">
            <a:avLst/>
          </a:prstGeom>
        </p:spPr>
        <p:txBody>
          <a:bodyPr lIns="0" tIns="0" rIns="0" bIns="0" rtlCol="0" anchor="t">
            <a:spAutoFit/>
          </a:bodyPr>
          <a:lstStyle/>
          <a:p>
            <a:pPr algn="ctr">
              <a:lnSpc>
                <a:spcPts val="3002"/>
              </a:lnSpc>
            </a:pPr>
            <a:r>
              <a:rPr lang="en-US" sz="1766" b="1">
                <a:solidFill>
                  <a:srgbClr val="FBFDF4"/>
                </a:solidFill>
                <a:latin typeface="Garet Bold"/>
                <a:ea typeface="Garet Bold"/>
                <a:cs typeface="Garet Bold"/>
                <a:sym typeface="Garet Bold"/>
              </a:rPr>
              <a:t>Build empathy and trust: </a:t>
            </a:r>
            <a:r>
              <a:rPr lang="en-US" sz="1766">
                <a:solidFill>
                  <a:srgbClr val="FBFDF4"/>
                </a:solidFill>
                <a:latin typeface="Garet"/>
                <a:ea typeface="Garet"/>
                <a:cs typeface="Garet"/>
                <a:sym typeface="Garet"/>
              </a:rPr>
              <a:t>Help Amira feel comfortable by welcoming her, showing understanding, and integrating her gradually.</a:t>
            </a:r>
          </a:p>
        </p:txBody>
      </p:sp>
      <p:grpSp>
        <p:nvGrpSpPr>
          <p:cNvPr id="7" name="Group 7"/>
          <p:cNvGrpSpPr/>
          <p:nvPr/>
        </p:nvGrpSpPr>
        <p:grpSpPr>
          <a:xfrm>
            <a:off x="152399" y="822793"/>
            <a:ext cx="18135601" cy="1821513"/>
            <a:chOff x="0" y="0"/>
            <a:chExt cx="29788293" cy="2807854"/>
          </a:xfrm>
        </p:grpSpPr>
        <p:sp>
          <p:nvSpPr>
            <p:cNvPr id="8" name="Freeform 8"/>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FBFDF4"/>
            </a:solidFill>
          </p:spPr>
          <p:txBody>
            <a:bodyPr/>
            <a:lstStyle/>
            <a:p>
              <a:endParaRPr lang="en-GB"/>
            </a:p>
          </p:txBody>
        </p:sp>
      </p:grpSp>
      <p:sp>
        <p:nvSpPr>
          <p:cNvPr id="9" name="TextBox 9"/>
          <p:cNvSpPr txBox="1"/>
          <p:nvPr/>
        </p:nvSpPr>
        <p:spPr>
          <a:xfrm>
            <a:off x="1811567" y="822793"/>
            <a:ext cx="14664865" cy="2508250"/>
          </a:xfrm>
          <a:prstGeom prst="rect">
            <a:avLst/>
          </a:prstGeom>
        </p:spPr>
        <p:txBody>
          <a:bodyPr lIns="0" tIns="0" rIns="0" bIns="0" rtlCol="0" anchor="t">
            <a:spAutoFit/>
          </a:bodyPr>
          <a:lstStyle/>
          <a:p>
            <a:pPr algn="ctr">
              <a:lnSpc>
                <a:spcPts val="6500"/>
              </a:lnSpc>
            </a:pPr>
            <a:r>
              <a:rPr lang="en-US" sz="6500">
                <a:solidFill>
                  <a:srgbClr val="1D4E55"/>
                </a:solidFill>
                <a:latin typeface="TT Tsars A"/>
                <a:ea typeface="TT Tsars A"/>
                <a:cs typeface="TT Tsars A"/>
                <a:sym typeface="TT Tsars A"/>
              </a:rPr>
              <a:t>Practical Strategies and Interventions for Amira</a:t>
            </a:r>
          </a:p>
          <a:p>
            <a:pPr algn="ctr">
              <a:lnSpc>
                <a:spcPts val="6500"/>
              </a:lnSpc>
            </a:pPr>
            <a:endParaRPr lang="en-US" sz="6500">
              <a:solidFill>
                <a:srgbClr val="1D4E55"/>
              </a:solidFill>
              <a:latin typeface="TT Tsars A"/>
              <a:ea typeface="TT Tsars A"/>
              <a:cs typeface="TT Tsars A"/>
              <a:sym typeface="TT Tsars A"/>
            </a:endParaRPr>
          </a:p>
        </p:txBody>
      </p:sp>
      <p:grpSp>
        <p:nvGrpSpPr>
          <p:cNvPr id="10" name="Group 10"/>
          <p:cNvGrpSpPr/>
          <p:nvPr/>
        </p:nvGrpSpPr>
        <p:grpSpPr>
          <a:xfrm>
            <a:off x="2774177" y="9258300"/>
            <a:ext cx="2015715" cy="2015715"/>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grpSp>
        <p:nvGrpSpPr>
          <p:cNvPr id="12" name="Group 12"/>
          <p:cNvGrpSpPr/>
          <p:nvPr/>
        </p:nvGrpSpPr>
        <p:grpSpPr>
          <a:xfrm>
            <a:off x="4789891" y="2737141"/>
            <a:ext cx="3588099" cy="3588099"/>
            <a:chOff x="0" y="0"/>
            <a:chExt cx="6350000" cy="6350000"/>
          </a:xfrm>
        </p:grpSpPr>
        <p:sp>
          <p:nvSpPr>
            <p:cNvPr id="13" name="Freeform 13"/>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sp>
        <p:nvSpPr>
          <p:cNvPr id="14" name="TextBox 14"/>
          <p:cNvSpPr txBox="1"/>
          <p:nvPr/>
        </p:nvSpPr>
        <p:spPr>
          <a:xfrm>
            <a:off x="5190877" y="3350227"/>
            <a:ext cx="2786128" cy="2269083"/>
          </a:xfrm>
          <a:prstGeom prst="rect">
            <a:avLst/>
          </a:prstGeom>
        </p:spPr>
        <p:txBody>
          <a:bodyPr lIns="0" tIns="0" rIns="0" bIns="0" rtlCol="0" anchor="t">
            <a:spAutoFit/>
          </a:bodyPr>
          <a:lstStyle/>
          <a:p>
            <a:pPr algn="ctr">
              <a:lnSpc>
                <a:spcPts val="3002"/>
              </a:lnSpc>
            </a:pPr>
            <a:r>
              <a:rPr lang="en-US" sz="1766" b="1">
                <a:solidFill>
                  <a:srgbClr val="FBFDF4"/>
                </a:solidFill>
                <a:latin typeface="Garet Bold"/>
                <a:ea typeface="Garet Bold"/>
                <a:cs typeface="Garet Bold"/>
                <a:sym typeface="Garet Bold"/>
              </a:rPr>
              <a:t>Encourage symbolic play:</a:t>
            </a:r>
            <a:r>
              <a:rPr lang="en-US" sz="1766">
                <a:solidFill>
                  <a:srgbClr val="FBFDF4"/>
                </a:solidFill>
                <a:latin typeface="Garet"/>
                <a:ea typeface="Garet"/>
                <a:cs typeface="Garet"/>
                <a:sym typeface="Garet"/>
              </a:rPr>
              <a:t> Use dolls, figures, and role-play activities to support cognitive and emotional development.</a:t>
            </a:r>
          </a:p>
        </p:txBody>
      </p:sp>
      <p:grpSp>
        <p:nvGrpSpPr>
          <p:cNvPr id="15" name="Group 15"/>
          <p:cNvGrpSpPr/>
          <p:nvPr/>
        </p:nvGrpSpPr>
        <p:grpSpPr>
          <a:xfrm>
            <a:off x="8858722" y="2737141"/>
            <a:ext cx="3588099" cy="3588099"/>
            <a:chOff x="0" y="0"/>
            <a:chExt cx="6350000" cy="6350000"/>
          </a:xfrm>
        </p:grpSpPr>
        <p:sp>
          <p:nvSpPr>
            <p:cNvPr id="16" name="Freeform 16"/>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sp>
        <p:nvSpPr>
          <p:cNvPr id="17" name="TextBox 17"/>
          <p:cNvSpPr txBox="1"/>
          <p:nvPr/>
        </p:nvSpPr>
        <p:spPr>
          <a:xfrm>
            <a:off x="9271803" y="3130489"/>
            <a:ext cx="2786128" cy="2650083"/>
          </a:xfrm>
          <a:prstGeom prst="rect">
            <a:avLst/>
          </a:prstGeom>
        </p:spPr>
        <p:txBody>
          <a:bodyPr lIns="0" tIns="0" rIns="0" bIns="0" rtlCol="0" anchor="t">
            <a:spAutoFit/>
          </a:bodyPr>
          <a:lstStyle/>
          <a:p>
            <a:pPr algn="ctr">
              <a:lnSpc>
                <a:spcPts val="3002"/>
              </a:lnSpc>
            </a:pPr>
            <a:r>
              <a:rPr lang="en-US" sz="1766" b="1">
                <a:solidFill>
                  <a:srgbClr val="FBFDF4"/>
                </a:solidFill>
                <a:latin typeface="Garet Bold"/>
                <a:ea typeface="Garet Bold"/>
                <a:cs typeface="Garet Bold"/>
                <a:sym typeface="Garet Bold"/>
              </a:rPr>
              <a:t>Model and extend language:</a:t>
            </a:r>
            <a:r>
              <a:rPr lang="en-US" sz="1766">
                <a:solidFill>
                  <a:srgbClr val="FBFDF4"/>
                </a:solidFill>
                <a:latin typeface="Garet"/>
                <a:ea typeface="Garet"/>
                <a:cs typeface="Garet"/>
                <a:sym typeface="Garet"/>
              </a:rPr>
              <a:t> Read stories, encourage her to tell her own stories, and support early writing to expand vocabulary and imagination.</a:t>
            </a:r>
          </a:p>
        </p:txBody>
      </p:sp>
      <p:grpSp>
        <p:nvGrpSpPr>
          <p:cNvPr id="18" name="Group 18"/>
          <p:cNvGrpSpPr/>
          <p:nvPr/>
        </p:nvGrpSpPr>
        <p:grpSpPr>
          <a:xfrm>
            <a:off x="6820867" y="6698901"/>
            <a:ext cx="3588099" cy="3588099"/>
            <a:chOff x="0" y="0"/>
            <a:chExt cx="6350000" cy="6350000"/>
          </a:xfrm>
        </p:grpSpPr>
        <p:sp>
          <p:nvSpPr>
            <p:cNvPr id="19" name="Freeform 1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sp>
        <p:nvSpPr>
          <p:cNvPr id="20" name="TextBox 20"/>
          <p:cNvSpPr txBox="1"/>
          <p:nvPr/>
        </p:nvSpPr>
        <p:spPr>
          <a:xfrm>
            <a:off x="7221853" y="7310784"/>
            <a:ext cx="2786128" cy="2269083"/>
          </a:xfrm>
          <a:prstGeom prst="rect">
            <a:avLst/>
          </a:prstGeom>
        </p:spPr>
        <p:txBody>
          <a:bodyPr lIns="0" tIns="0" rIns="0" bIns="0" rtlCol="0" anchor="t">
            <a:spAutoFit/>
          </a:bodyPr>
          <a:lstStyle/>
          <a:p>
            <a:pPr algn="ctr">
              <a:lnSpc>
                <a:spcPts val="3002"/>
              </a:lnSpc>
            </a:pPr>
            <a:r>
              <a:rPr lang="en-US" sz="1766" b="1">
                <a:solidFill>
                  <a:srgbClr val="FBFDF4"/>
                </a:solidFill>
                <a:latin typeface="Garet Bold"/>
                <a:ea typeface="Garet Bold"/>
                <a:cs typeface="Garet Bold"/>
                <a:sym typeface="Garet Bold"/>
              </a:rPr>
              <a:t>Support peer interaction: </a:t>
            </a:r>
            <a:r>
              <a:rPr lang="en-US" sz="1766">
                <a:solidFill>
                  <a:srgbClr val="FBFDF4"/>
                </a:solidFill>
                <a:latin typeface="Garet"/>
                <a:ea typeface="Garet"/>
                <a:cs typeface="Garet"/>
                <a:sym typeface="Garet"/>
              </a:rPr>
              <a:t>Help her engage with other children to strengthen language, thinking, and social skills.</a:t>
            </a:r>
          </a:p>
        </p:txBody>
      </p:sp>
      <p:grpSp>
        <p:nvGrpSpPr>
          <p:cNvPr id="21" name="Group 21"/>
          <p:cNvGrpSpPr/>
          <p:nvPr/>
        </p:nvGrpSpPr>
        <p:grpSpPr>
          <a:xfrm>
            <a:off x="11148600" y="6672216"/>
            <a:ext cx="3588099" cy="3588099"/>
            <a:chOff x="0" y="0"/>
            <a:chExt cx="6350000" cy="6350000"/>
          </a:xfrm>
        </p:grpSpPr>
        <p:sp>
          <p:nvSpPr>
            <p:cNvPr id="22" name="Freeform 22"/>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1D4E55"/>
            </a:solidFill>
          </p:spPr>
          <p:txBody>
            <a:bodyPr/>
            <a:lstStyle/>
            <a:p>
              <a:endParaRPr lang="en-GB"/>
            </a:p>
          </p:txBody>
        </p:sp>
      </p:grpSp>
      <p:sp>
        <p:nvSpPr>
          <p:cNvPr id="23" name="TextBox 23"/>
          <p:cNvSpPr txBox="1"/>
          <p:nvPr/>
        </p:nvSpPr>
        <p:spPr>
          <a:xfrm>
            <a:off x="11676821" y="7106760"/>
            <a:ext cx="2531658" cy="2705705"/>
          </a:xfrm>
          <a:prstGeom prst="rect">
            <a:avLst/>
          </a:prstGeom>
        </p:spPr>
        <p:txBody>
          <a:bodyPr lIns="0" tIns="0" rIns="0" bIns="0" rtlCol="0" anchor="t">
            <a:spAutoFit/>
          </a:bodyPr>
          <a:lstStyle/>
          <a:p>
            <a:pPr algn="ctr">
              <a:lnSpc>
                <a:spcPts val="2699"/>
              </a:lnSpc>
            </a:pPr>
            <a:r>
              <a:rPr lang="en-US" sz="1587" b="1">
                <a:solidFill>
                  <a:srgbClr val="FBFDF4"/>
                </a:solidFill>
                <a:latin typeface="Garet Bold"/>
                <a:ea typeface="Garet Bold"/>
                <a:cs typeface="Garet Bold"/>
                <a:sym typeface="Garet Bold"/>
              </a:rPr>
              <a:t>Provide a consistent key person: </a:t>
            </a:r>
            <a:r>
              <a:rPr lang="en-US" sz="1587">
                <a:solidFill>
                  <a:srgbClr val="FBFDF4"/>
                </a:solidFill>
                <a:latin typeface="Garet"/>
                <a:ea typeface="Garet"/>
                <a:cs typeface="Garet"/>
                <a:sym typeface="Garet"/>
              </a:rPr>
              <a:t>Ensure Amira has a stable professional who develops a close, trusting relationship with her, supporting her sociocultural learning.</a:t>
            </a:r>
          </a:p>
        </p:txBody>
      </p:sp>
      <p:sp>
        <p:nvSpPr>
          <p:cNvPr id="24" name="Freeform 24"/>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p:nvPr/>
        </p:nvGrpSpPr>
        <p:grpSpPr>
          <a:xfrm>
            <a:off x="304799" y="889000"/>
            <a:ext cx="17754601" cy="1755306"/>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4" name="TextBox 4"/>
          <p:cNvSpPr txBox="1"/>
          <p:nvPr/>
        </p:nvSpPr>
        <p:spPr>
          <a:xfrm>
            <a:off x="2257748" y="3465611"/>
            <a:ext cx="4734414" cy="1085850"/>
          </a:xfrm>
          <a:prstGeom prst="rect">
            <a:avLst/>
          </a:prstGeom>
        </p:spPr>
        <p:txBody>
          <a:bodyPr lIns="0" tIns="0" rIns="0" bIns="0" rtlCol="0" anchor="t">
            <a:spAutoFit/>
          </a:bodyPr>
          <a:lstStyle/>
          <a:p>
            <a:pPr algn="ctr">
              <a:lnSpc>
                <a:spcPts val="8640"/>
              </a:lnSpc>
            </a:pPr>
            <a:r>
              <a:rPr lang="en-US" sz="7200">
                <a:solidFill>
                  <a:srgbClr val="1D4E55"/>
                </a:solidFill>
                <a:latin typeface="Garet"/>
                <a:ea typeface="Garet"/>
                <a:cs typeface="Garet"/>
                <a:sym typeface="Garet"/>
              </a:rPr>
              <a:t>Strengths</a:t>
            </a:r>
          </a:p>
        </p:txBody>
      </p:sp>
      <p:sp>
        <p:nvSpPr>
          <p:cNvPr id="5" name="TextBox 5"/>
          <p:cNvSpPr txBox="1"/>
          <p:nvPr/>
        </p:nvSpPr>
        <p:spPr>
          <a:xfrm>
            <a:off x="1786455" y="4766955"/>
            <a:ext cx="5677001" cy="4765675"/>
          </a:xfrm>
          <a:prstGeom prst="rect">
            <a:avLst/>
          </a:prstGeom>
        </p:spPr>
        <p:txBody>
          <a:bodyPr lIns="0" tIns="0" rIns="0" bIns="0" rtlCol="0" anchor="t">
            <a:spAutoFit/>
          </a:bodyPr>
          <a:lstStyle/>
          <a:p>
            <a:pPr marL="539749" lvl="1" indent="-269875" algn="l">
              <a:lnSpc>
                <a:spcPts val="4249"/>
              </a:lnSpc>
              <a:buFont typeface="Arial"/>
              <a:buChar char="•"/>
            </a:pPr>
            <a:r>
              <a:rPr lang="en-US" sz="2499">
                <a:solidFill>
                  <a:srgbClr val="1D4E55"/>
                </a:solidFill>
                <a:latin typeface="Garet"/>
                <a:ea typeface="Garet"/>
                <a:cs typeface="Garet"/>
                <a:sym typeface="Garet"/>
              </a:rPr>
              <a:t>Highlights how children can learn more effectively with support.</a:t>
            </a:r>
          </a:p>
          <a:p>
            <a:pPr marL="539749" lvl="1" indent="-269875" algn="l">
              <a:lnSpc>
                <a:spcPts val="4249"/>
              </a:lnSpc>
              <a:buFont typeface="Arial"/>
              <a:buChar char="•"/>
            </a:pPr>
            <a:r>
              <a:rPr lang="en-US" sz="2499">
                <a:solidFill>
                  <a:srgbClr val="1D4E55"/>
                </a:solidFill>
                <a:latin typeface="Garet"/>
                <a:ea typeface="Garet"/>
                <a:cs typeface="Garet"/>
                <a:sym typeface="Garet"/>
              </a:rPr>
              <a:t>Emphasises the importance of social and cultural interaction.</a:t>
            </a:r>
          </a:p>
          <a:p>
            <a:pPr marL="539749" lvl="1" indent="-269875" algn="l">
              <a:lnSpc>
                <a:spcPts val="4249"/>
              </a:lnSpc>
              <a:buFont typeface="Arial"/>
              <a:buChar char="•"/>
            </a:pPr>
            <a:r>
              <a:rPr lang="en-US" sz="2499">
                <a:solidFill>
                  <a:srgbClr val="1D4E55"/>
                </a:solidFill>
                <a:latin typeface="Garet"/>
                <a:ea typeface="Garet"/>
                <a:cs typeface="Garet"/>
                <a:sym typeface="Garet"/>
              </a:rPr>
              <a:t>Offers practical and widely used approaches for educators.</a:t>
            </a:r>
          </a:p>
          <a:p>
            <a:pPr algn="l">
              <a:lnSpc>
                <a:spcPts val="4249"/>
              </a:lnSpc>
            </a:pPr>
            <a:endParaRPr lang="en-US" sz="2499">
              <a:solidFill>
                <a:srgbClr val="1D4E55"/>
              </a:solidFill>
              <a:latin typeface="Garet"/>
              <a:ea typeface="Garet"/>
              <a:cs typeface="Garet"/>
              <a:sym typeface="Garet"/>
            </a:endParaRPr>
          </a:p>
        </p:txBody>
      </p:sp>
      <p:sp>
        <p:nvSpPr>
          <p:cNvPr id="6" name="TextBox 6"/>
          <p:cNvSpPr txBox="1"/>
          <p:nvPr/>
        </p:nvSpPr>
        <p:spPr>
          <a:xfrm>
            <a:off x="10396993" y="4492625"/>
            <a:ext cx="5939492" cy="4765675"/>
          </a:xfrm>
          <a:prstGeom prst="rect">
            <a:avLst/>
          </a:prstGeom>
        </p:spPr>
        <p:txBody>
          <a:bodyPr lIns="0" tIns="0" rIns="0" bIns="0" rtlCol="0" anchor="t">
            <a:spAutoFit/>
          </a:bodyPr>
          <a:lstStyle/>
          <a:p>
            <a:pPr marL="539749" lvl="1" indent="-269875" algn="l">
              <a:lnSpc>
                <a:spcPts val="4249"/>
              </a:lnSpc>
              <a:buFont typeface="Arial"/>
              <a:buChar char="•"/>
            </a:pPr>
            <a:r>
              <a:rPr lang="en-US" sz="2499">
                <a:solidFill>
                  <a:srgbClr val="1D4E55"/>
                </a:solidFill>
                <a:latin typeface="Garet"/>
                <a:ea typeface="Garet"/>
                <a:cs typeface="Garet"/>
                <a:sym typeface="Garet"/>
              </a:rPr>
              <a:t>Does not explore developmental limitations or specific learning difficulties in depth.</a:t>
            </a:r>
          </a:p>
          <a:p>
            <a:pPr marL="539749" lvl="1" indent="-269875" algn="l">
              <a:lnSpc>
                <a:spcPts val="4249"/>
              </a:lnSpc>
              <a:buFont typeface="Arial"/>
              <a:buChar char="•"/>
            </a:pPr>
            <a:r>
              <a:rPr lang="en-US" sz="2499">
                <a:solidFill>
                  <a:srgbClr val="1D4E55"/>
                </a:solidFill>
                <a:latin typeface="Garet"/>
                <a:ea typeface="Garet"/>
                <a:cs typeface="Garet"/>
                <a:sym typeface="Garet"/>
              </a:rPr>
              <a:t>Assumes all children can progress through support without fully addressing individual developmental differences.</a:t>
            </a:r>
          </a:p>
          <a:p>
            <a:pPr algn="l">
              <a:lnSpc>
                <a:spcPts val="4249"/>
              </a:lnSpc>
            </a:pPr>
            <a:endParaRPr lang="en-US" sz="2499">
              <a:solidFill>
                <a:srgbClr val="1D4E55"/>
              </a:solidFill>
              <a:latin typeface="Garet"/>
              <a:ea typeface="Garet"/>
              <a:cs typeface="Garet"/>
              <a:sym typeface="Garet"/>
            </a:endParaRPr>
          </a:p>
        </p:txBody>
      </p:sp>
      <p:sp>
        <p:nvSpPr>
          <p:cNvPr id="7" name="TextBox 7"/>
          <p:cNvSpPr txBox="1"/>
          <p:nvPr/>
        </p:nvSpPr>
        <p:spPr>
          <a:xfrm>
            <a:off x="10502224" y="3571276"/>
            <a:ext cx="5729029" cy="954405"/>
          </a:xfrm>
          <a:prstGeom prst="rect">
            <a:avLst/>
          </a:prstGeom>
        </p:spPr>
        <p:txBody>
          <a:bodyPr lIns="0" tIns="0" rIns="0" bIns="0" rtlCol="0" anchor="t">
            <a:spAutoFit/>
          </a:bodyPr>
          <a:lstStyle/>
          <a:p>
            <a:pPr algn="ctr">
              <a:lnSpc>
                <a:spcPts val="7200"/>
              </a:lnSpc>
            </a:pPr>
            <a:r>
              <a:rPr lang="en-US" sz="7200">
                <a:solidFill>
                  <a:srgbClr val="1D4E55"/>
                </a:solidFill>
                <a:latin typeface="Garet"/>
                <a:ea typeface="Garet"/>
                <a:cs typeface="Garet"/>
                <a:sym typeface="Garet"/>
              </a:rPr>
              <a:t>Limitations</a:t>
            </a:r>
          </a:p>
        </p:txBody>
      </p:sp>
      <p:sp>
        <p:nvSpPr>
          <p:cNvPr id="8" name="TextBox 8"/>
          <p:cNvSpPr txBox="1"/>
          <p:nvPr/>
        </p:nvSpPr>
        <p:spPr>
          <a:xfrm>
            <a:off x="4624955" y="889000"/>
            <a:ext cx="10445004" cy="1689100"/>
          </a:xfrm>
          <a:prstGeom prst="rect">
            <a:avLst/>
          </a:prstGeom>
        </p:spPr>
        <p:txBody>
          <a:bodyPr lIns="0" tIns="0" rIns="0" bIns="0" rtlCol="0" anchor="t">
            <a:spAutoFit/>
          </a:bodyPr>
          <a:lstStyle/>
          <a:p>
            <a:pPr algn="ctr">
              <a:lnSpc>
                <a:spcPts val="6500"/>
              </a:lnSpc>
            </a:pPr>
            <a:r>
              <a:rPr lang="en-US" sz="6500" dirty="0">
                <a:solidFill>
                  <a:srgbClr val="FBFDF4"/>
                </a:solidFill>
                <a:latin typeface="TT Tsars A"/>
                <a:ea typeface="TT Tsars A"/>
                <a:cs typeface="TT Tsars A"/>
                <a:sym typeface="TT Tsars A"/>
              </a:rPr>
              <a:t>Critical Evaluation of Vygotsky’s Theory</a:t>
            </a:r>
          </a:p>
        </p:txBody>
      </p:sp>
      <p:grpSp>
        <p:nvGrpSpPr>
          <p:cNvPr id="9" name="Group 9"/>
          <p:cNvGrpSpPr/>
          <p:nvPr/>
        </p:nvGrpSpPr>
        <p:grpSpPr>
          <a:xfrm>
            <a:off x="16535400" y="3870434"/>
            <a:ext cx="1189936" cy="1189936"/>
            <a:chOff x="0" y="0"/>
            <a:chExt cx="6350000" cy="6350000"/>
          </a:xfrm>
        </p:grpSpPr>
        <p:sp>
          <p:nvSpPr>
            <p:cNvPr id="10" name="Freeform 10"/>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grpSp>
        <p:nvGrpSpPr>
          <p:cNvPr id="11" name="Group 11"/>
          <p:cNvGrpSpPr>
            <a:grpSpLocks noChangeAspect="1"/>
          </p:cNvGrpSpPr>
          <p:nvPr/>
        </p:nvGrpSpPr>
        <p:grpSpPr>
          <a:xfrm>
            <a:off x="7557915" y="6286500"/>
            <a:ext cx="2322488" cy="2531752"/>
            <a:chOff x="0" y="0"/>
            <a:chExt cx="6355080" cy="6355080"/>
          </a:xfrm>
        </p:grpSpPr>
        <p:sp>
          <p:nvSpPr>
            <p:cNvPr id="12" name="Freeform 12"/>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FDF4"/>
        </a:solidFill>
        <a:effectLst/>
      </p:bgPr>
    </p:bg>
    <p:spTree>
      <p:nvGrpSpPr>
        <p:cNvPr id="1" name=""/>
        <p:cNvGrpSpPr/>
        <p:nvPr/>
      </p:nvGrpSpPr>
      <p:grpSpPr>
        <a:xfrm>
          <a:off x="0" y="0"/>
          <a:ext cx="0" cy="0"/>
          <a:chOff x="0" y="0"/>
          <a:chExt cx="0" cy="0"/>
        </a:xfrm>
      </p:grpSpPr>
      <p:grpSp>
        <p:nvGrpSpPr>
          <p:cNvPr id="2" name="Group 2"/>
          <p:cNvGrpSpPr>
            <a:grpSpLocks noChangeAspect="1"/>
          </p:cNvGrpSpPr>
          <p:nvPr/>
        </p:nvGrpSpPr>
        <p:grpSpPr>
          <a:xfrm>
            <a:off x="15071722" y="6846602"/>
            <a:ext cx="2867607" cy="2867607"/>
            <a:chOff x="0" y="0"/>
            <a:chExt cx="6355080" cy="6355080"/>
          </a:xfrm>
        </p:grpSpPr>
        <p:sp>
          <p:nvSpPr>
            <p:cNvPr id="3" name="Freeform 3"/>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sp>
        <p:nvSpPr>
          <p:cNvPr id="4" name="TextBox 4"/>
          <p:cNvSpPr txBox="1"/>
          <p:nvPr/>
        </p:nvSpPr>
        <p:spPr>
          <a:xfrm>
            <a:off x="8878458" y="2897506"/>
            <a:ext cx="8064269" cy="6913244"/>
          </a:xfrm>
          <a:prstGeom prst="rect">
            <a:avLst/>
          </a:prstGeom>
        </p:spPr>
        <p:txBody>
          <a:bodyPr lIns="0" tIns="0" rIns="0" bIns="0" rtlCol="0" anchor="t">
            <a:spAutoFit/>
          </a:bodyPr>
          <a:lstStyle/>
          <a:p>
            <a:pPr algn="ctr">
              <a:lnSpc>
                <a:spcPts val="4200"/>
              </a:lnSpc>
            </a:pPr>
            <a:r>
              <a:rPr lang="en-US" sz="2800" dirty="0">
                <a:solidFill>
                  <a:srgbClr val="1D4E55"/>
                </a:solidFill>
                <a:latin typeface="Garet"/>
                <a:ea typeface="Garet"/>
                <a:cs typeface="Garet"/>
                <a:sym typeface="Garet"/>
              </a:rPr>
              <a:t>Amira’s case illustrates the relevance of Vygotsky’s sociocultural perspective.</a:t>
            </a:r>
          </a:p>
          <a:p>
            <a:pPr algn="ctr">
              <a:lnSpc>
                <a:spcPts val="4200"/>
              </a:lnSpc>
            </a:pPr>
            <a:r>
              <a:rPr lang="en-US" sz="2800" dirty="0">
                <a:solidFill>
                  <a:srgbClr val="1D4E55"/>
                </a:solidFill>
                <a:latin typeface="Garet"/>
                <a:ea typeface="Garet"/>
                <a:cs typeface="Garet"/>
                <a:sym typeface="Garet"/>
              </a:rPr>
              <a:t> Through empathy, symbolic play, storytelling, guided interaction, and professional support, children can build essential cognitive, social, and emotional skills.</a:t>
            </a:r>
          </a:p>
          <a:p>
            <a:pPr algn="ctr">
              <a:lnSpc>
                <a:spcPts val="4200"/>
              </a:lnSpc>
            </a:pPr>
            <a:r>
              <a:rPr lang="en-US" sz="2800" dirty="0">
                <a:solidFill>
                  <a:srgbClr val="1D4E55"/>
                </a:solidFill>
                <a:latin typeface="Garet"/>
                <a:ea typeface="Garet"/>
                <a:cs typeface="Garet"/>
                <a:sym typeface="Garet"/>
              </a:rPr>
              <a:t> Vygotsky’s theory highlights the importance of language, play, and social inclusion as key elements in early childhood development, promoting emotional wellbeing and successful learning.</a:t>
            </a:r>
          </a:p>
          <a:p>
            <a:pPr algn="ctr">
              <a:lnSpc>
                <a:spcPts val="4200"/>
              </a:lnSpc>
            </a:pPr>
            <a:endParaRPr lang="en-US" sz="2800" dirty="0">
              <a:solidFill>
                <a:srgbClr val="1D4E55"/>
              </a:solidFill>
              <a:latin typeface="Garet"/>
              <a:ea typeface="Garet"/>
              <a:cs typeface="Garet"/>
              <a:sym typeface="Garet"/>
            </a:endParaRPr>
          </a:p>
        </p:txBody>
      </p:sp>
      <p:grpSp>
        <p:nvGrpSpPr>
          <p:cNvPr id="5" name="Group 5"/>
          <p:cNvGrpSpPr/>
          <p:nvPr/>
        </p:nvGrpSpPr>
        <p:grpSpPr>
          <a:xfrm>
            <a:off x="380999" y="800100"/>
            <a:ext cx="17449801" cy="1844206"/>
            <a:chOff x="0" y="0"/>
            <a:chExt cx="29788293" cy="2807854"/>
          </a:xfrm>
        </p:grpSpPr>
        <p:sp>
          <p:nvSpPr>
            <p:cNvPr id="6" name="Freeform 6"/>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7" name="TextBox 7"/>
          <p:cNvSpPr txBox="1"/>
          <p:nvPr/>
        </p:nvSpPr>
        <p:spPr>
          <a:xfrm>
            <a:off x="9315659" y="1298575"/>
            <a:ext cx="7189867" cy="86995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Conclusion</a:t>
            </a:r>
          </a:p>
        </p:txBody>
      </p:sp>
      <p:grpSp>
        <p:nvGrpSpPr>
          <p:cNvPr id="8" name="Group 8"/>
          <p:cNvGrpSpPr/>
          <p:nvPr/>
        </p:nvGrpSpPr>
        <p:grpSpPr>
          <a:xfrm>
            <a:off x="1345273" y="1892615"/>
            <a:ext cx="6103701" cy="8742052"/>
            <a:chOff x="0" y="0"/>
            <a:chExt cx="4433570" cy="6350000"/>
          </a:xfrm>
        </p:grpSpPr>
        <p:sp>
          <p:nvSpPr>
            <p:cNvPr id="9" name="Freeform 9"/>
            <p:cNvSpPr/>
            <p:nvPr/>
          </p:nvSpPr>
          <p:spPr>
            <a:xfrm flipH="1">
              <a:off x="0" y="0"/>
              <a:ext cx="4433570" cy="6350000"/>
            </a:xfrm>
            <a:custGeom>
              <a:avLst/>
              <a:gdLst/>
              <a:ahLst/>
              <a:cxnLst/>
              <a:rect l="l" t="t" r="r" b="b"/>
              <a:pathLst>
                <a:path w="4433570" h="6350000">
                  <a:moveTo>
                    <a:pt x="2216150" y="0"/>
                  </a:moveTo>
                  <a:cubicBezTo>
                    <a:pt x="991870" y="0"/>
                    <a:pt x="0" y="993140"/>
                    <a:pt x="0" y="2217420"/>
                  </a:cubicBezTo>
                  <a:lnTo>
                    <a:pt x="0" y="6350000"/>
                  </a:lnTo>
                  <a:lnTo>
                    <a:pt x="4433570" y="6350000"/>
                  </a:lnTo>
                  <a:lnTo>
                    <a:pt x="4433570" y="2217420"/>
                  </a:lnTo>
                  <a:cubicBezTo>
                    <a:pt x="4433570" y="993140"/>
                    <a:pt x="3440430" y="0"/>
                    <a:pt x="2216150" y="0"/>
                  </a:cubicBezTo>
                  <a:close/>
                </a:path>
              </a:pathLst>
            </a:custGeom>
            <a:blipFill>
              <a:blip r:embed="rId3"/>
              <a:stretch>
                <a:fillRect l="-66114" r="-48723"/>
              </a:stretch>
            </a:blipFill>
          </p:spPr>
          <p:txBody>
            <a:bodyPr/>
            <a:lstStyle/>
            <a:p>
              <a:endParaRPr lang="en-GB"/>
            </a:p>
          </p:txBody>
        </p:sp>
      </p:grpSp>
      <p:grpSp>
        <p:nvGrpSpPr>
          <p:cNvPr id="10" name="Group 10"/>
          <p:cNvGrpSpPr/>
          <p:nvPr/>
        </p:nvGrpSpPr>
        <p:grpSpPr>
          <a:xfrm>
            <a:off x="7786301" y="1985458"/>
            <a:ext cx="1355797" cy="1355797"/>
            <a:chOff x="0" y="0"/>
            <a:chExt cx="6350000" cy="6350000"/>
          </a:xfrm>
        </p:grpSpPr>
        <p:sp>
          <p:nvSpPr>
            <p:cNvPr id="11" name="Freeform 11"/>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sp>
        <p:nvSpPr>
          <p:cNvPr id="12" name="Freeform 12"/>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0DFD8"/>
        </a:solidFill>
        <a:effectLst/>
      </p:bgPr>
    </p:bg>
    <p:spTree>
      <p:nvGrpSpPr>
        <p:cNvPr id="1" name=""/>
        <p:cNvGrpSpPr/>
        <p:nvPr/>
      </p:nvGrpSpPr>
      <p:grpSpPr>
        <a:xfrm>
          <a:off x="0" y="0"/>
          <a:ext cx="0" cy="0"/>
          <a:chOff x="0" y="0"/>
          <a:chExt cx="0" cy="0"/>
        </a:xfrm>
      </p:grpSpPr>
      <p:grpSp>
        <p:nvGrpSpPr>
          <p:cNvPr id="2" name="Group 2"/>
          <p:cNvGrpSpPr/>
          <p:nvPr/>
        </p:nvGrpSpPr>
        <p:grpSpPr>
          <a:xfrm>
            <a:off x="152399" y="839053"/>
            <a:ext cx="18135601" cy="1952803"/>
            <a:chOff x="0" y="0"/>
            <a:chExt cx="29788293" cy="2807854"/>
          </a:xfrm>
        </p:grpSpPr>
        <p:sp>
          <p:nvSpPr>
            <p:cNvPr id="3" name="Freeform 3"/>
            <p:cNvSpPr/>
            <p:nvPr/>
          </p:nvSpPr>
          <p:spPr>
            <a:xfrm>
              <a:off x="0" y="0"/>
              <a:ext cx="29788293" cy="2807853"/>
            </a:xfrm>
            <a:custGeom>
              <a:avLst/>
              <a:gdLst/>
              <a:ahLst/>
              <a:cxnLst/>
              <a:rect l="l" t="t" r="r" b="b"/>
              <a:pathLst>
                <a:path w="29788293" h="2807853">
                  <a:moveTo>
                    <a:pt x="29788293" y="1403927"/>
                  </a:moveTo>
                  <a:cubicBezTo>
                    <a:pt x="29788293" y="2379356"/>
                    <a:pt x="29359923" y="2807853"/>
                    <a:pt x="28831347" y="2807853"/>
                  </a:cubicBezTo>
                  <a:lnTo>
                    <a:pt x="956945" y="2807853"/>
                  </a:lnTo>
                  <a:cubicBezTo>
                    <a:pt x="428371" y="2807853"/>
                    <a:pt x="0" y="2379356"/>
                    <a:pt x="0" y="1403927"/>
                  </a:cubicBezTo>
                  <a:cubicBezTo>
                    <a:pt x="0" y="428371"/>
                    <a:pt x="428371" y="0"/>
                    <a:pt x="956945" y="0"/>
                  </a:cubicBezTo>
                  <a:lnTo>
                    <a:pt x="28831347" y="0"/>
                  </a:lnTo>
                  <a:cubicBezTo>
                    <a:pt x="29359796" y="0"/>
                    <a:pt x="29788293" y="428371"/>
                    <a:pt x="29788293" y="1403927"/>
                  </a:cubicBezTo>
                  <a:close/>
                </a:path>
              </a:pathLst>
            </a:custGeom>
            <a:solidFill>
              <a:srgbClr val="1D4E55"/>
            </a:solidFill>
          </p:spPr>
          <p:txBody>
            <a:bodyPr/>
            <a:lstStyle/>
            <a:p>
              <a:endParaRPr lang="en-GB"/>
            </a:p>
          </p:txBody>
        </p:sp>
      </p:grpSp>
      <p:sp>
        <p:nvSpPr>
          <p:cNvPr id="4" name="TextBox 4"/>
          <p:cNvSpPr txBox="1"/>
          <p:nvPr/>
        </p:nvSpPr>
        <p:spPr>
          <a:xfrm>
            <a:off x="11179903" y="1295400"/>
            <a:ext cx="6079397" cy="876300"/>
          </a:xfrm>
          <a:prstGeom prst="rect">
            <a:avLst/>
          </a:prstGeom>
        </p:spPr>
        <p:txBody>
          <a:bodyPr lIns="0" tIns="0" rIns="0" bIns="0" rtlCol="0" anchor="t">
            <a:spAutoFit/>
          </a:bodyPr>
          <a:lstStyle/>
          <a:p>
            <a:pPr algn="ctr">
              <a:lnSpc>
                <a:spcPts val="6500"/>
              </a:lnSpc>
            </a:pPr>
            <a:r>
              <a:rPr lang="en-US" sz="6500">
                <a:solidFill>
                  <a:srgbClr val="FBFDF4"/>
                </a:solidFill>
                <a:latin typeface="TT Tsars A"/>
                <a:ea typeface="TT Tsars A"/>
                <a:cs typeface="TT Tsars A"/>
                <a:sym typeface="TT Tsars A"/>
              </a:rPr>
              <a:t>References</a:t>
            </a:r>
          </a:p>
        </p:txBody>
      </p:sp>
      <p:sp>
        <p:nvSpPr>
          <p:cNvPr id="5" name="TextBox 5"/>
          <p:cNvSpPr txBox="1"/>
          <p:nvPr/>
        </p:nvSpPr>
        <p:spPr>
          <a:xfrm>
            <a:off x="9316655" y="3121477"/>
            <a:ext cx="8396477" cy="6879162"/>
          </a:xfrm>
          <a:prstGeom prst="rect">
            <a:avLst/>
          </a:prstGeom>
        </p:spPr>
        <p:txBody>
          <a:bodyPr lIns="0" tIns="0" rIns="0" bIns="0" rtlCol="0" anchor="t">
            <a:spAutoFit/>
          </a:bodyPr>
          <a:lstStyle/>
          <a:p>
            <a:pPr algn="l">
              <a:lnSpc>
                <a:spcPts val="3881"/>
              </a:lnSpc>
            </a:pPr>
            <a:r>
              <a:rPr lang="en-US" sz="2587">
                <a:solidFill>
                  <a:srgbClr val="1D4E55"/>
                </a:solidFill>
                <a:latin typeface="Garet"/>
                <a:ea typeface="Garet"/>
                <a:cs typeface="Garet"/>
                <a:sym typeface="Garet"/>
              </a:rPr>
              <a:t>•</a:t>
            </a:r>
            <a:r>
              <a:rPr lang="en-US" sz="2587" u="sng">
                <a:solidFill>
                  <a:srgbClr val="1D4E55"/>
                </a:solidFill>
                <a:latin typeface="Garet"/>
                <a:ea typeface="Garet"/>
                <a:cs typeface="Garet"/>
                <a:sym typeface="Garet"/>
                <a:hlinkClick r:id="rId2" tooltip="https://simplyputpsych.co.uk/psych-101-1/defining-developmental-psychology"/>
              </a:rPr>
              <a:t>What is Developmental Psychology? Theories, Stages, and Key Concepts Explained — Simply Put Psych</a:t>
            </a:r>
          </a:p>
          <a:p>
            <a:pPr algn="l">
              <a:lnSpc>
                <a:spcPts val="3881"/>
              </a:lnSpc>
            </a:pPr>
            <a:endParaRPr lang="en-US" sz="2587" u="sng">
              <a:solidFill>
                <a:srgbClr val="1D4E55"/>
              </a:solidFill>
              <a:latin typeface="Garet"/>
              <a:ea typeface="Garet"/>
              <a:cs typeface="Garet"/>
              <a:sym typeface="Garet"/>
              <a:hlinkClick r:id="rId2" tooltip="https://simplyputpsych.co.uk/psych-101-1/defining-developmental-psychology"/>
            </a:endParaRPr>
          </a:p>
          <a:p>
            <a:pPr algn="l">
              <a:lnSpc>
                <a:spcPts val="3881"/>
              </a:lnSpc>
            </a:pPr>
            <a:r>
              <a:rPr lang="en-US" sz="2587">
                <a:solidFill>
                  <a:srgbClr val="1D4E55"/>
                </a:solidFill>
                <a:latin typeface="Garet"/>
                <a:ea typeface="Garet"/>
                <a:cs typeface="Garet"/>
                <a:sym typeface="Garet"/>
              </a:rPr>
              <a:t>•D</a:t>
            </a:r>
            <a:r>
              <a:rPr lang="en-US" sz="2587" u="sng">
                <a:solidFill>
                  <a:srgbClr val="1D4E55"/>
                </a:solidFill>
                <a:latin typeface="Garet"/>
                <a:ea typeface="Garet"/>
                <a:cs typeface="Garet"/>
                <a:sym typeface="Garet"/>
                <a:hlinkClick r:id="rId3" tooltip="https://www.bing.com/search?q=developmental+psychology+definition&amp;FORM=QSRE9"/>
              </a:rPr>
              <a:t>evelopmental psychology definition – Search</a:t>
            </a:r>
          </a:p>
          <a:p>
            <a:pPr algn="l">
              <a:lnSpc>
                <a:spcPts val="3881"/>
              </a:lnSpc>
            </a:pPr>
            <a:r>
              <a:rPr lang="en-US" sz="2587">
                <a:solidFill>
                  <a:srgbClr val="1D4E55"/>
                </a:solidFill>
                <a:latin typeface="Garet"/>
                <a:ea typeface="Garet"/>
                <a:cs typeface="Garet"/>
                <a:sym typeface="Garet"/>
              </a:rPr>
              <a:t>•</a:t>
            </a:r>
            <a:r>
              <a:rPr lang="en-US" sz="2587" u="sng">
                <a:solidFill>
                  <a:srgbClr val="1D4E55"/>
                </a:solidFill>
                <a:latin typeface="Garet"/>
                <a:ea typeface="Garet"/>
                <a:cs typeface="Garet"/>
                <a:sym typeface="Garet"/>
                <a:hlinkClick r:id="rId4" tooltip="https://pmc.ncbi.nlm.nih.gov/articles/PMC9596089/"/>
              </a:rPr>
              <a:t>Early Childhood Development and Social Determinants – PMC</a:t>
            </a:r>
          </a:p>
          <a:p>
            <a:pPr algn="l">
              <a:lnSpc>
                <a:spcPts val="3881"/>
              </a:lnSpc>
            </a:pPr>
            <a:endParaRPr lang="en-US" sz="2587" u="sng">
              <a:solidFill>
                <a:srgbClr val="1D4E55"/>
              </a:solidFill>
              <a:latin typeface="Garet"/>
              <a:ea typeface="Garet"/>
              <a:cs typeface="Garet"/>
              <a:sym typeface="Garet"/>
              <a:hlinkClick r:id="rId4" tooltip="https://pmc.ncbi.nlm.nih.gov/articles/PMC9596089/"/>
            </a:endParaRPr>
          </a:p>
          <a:p>
            <a:pPr algn="l">
              <a:lnSpc>
                <a:spcPts val="3881"/>
              </a:lnSpc>
            </a:pPr>
            <a:r>
              <a:rPr lang="en-US" sz="2587">
                <a:solidFill>
                  <a:srgbClr val="1D4E55"/>
                </a:solidFill>
                <a:latin typeface="Garet"/>
                <a:ea typeface="Garet"/>
                <a:cs typeface="Garet"/>
                <a:sym typeface="Garet"/>
              </a:rPr>
              <a:t>•</a:t>
            </a:r>
            <a:r>
              <a:rPr lang="en-US" sz="2587" u="sng">
                <a:solidFill>
                  <a:srgbClr val="1D4E55"/>
                </a:solidFill>
                <a:latin typeface="Garet"/>
                <a:ea typeface="Garet"/>
                <a:cs typeface="Garet"/>
                <a:sym typeface="Garet"/>
                <a:hlinkClick r:id="rId5" tooltip="https://www.escuelaenlanube.com/etapas-desarrollo-infantil-segun-vigotsky/"/>
              </a:rPr>
              <a:t>https://www.escuelaenlanube.com/etapas-desarrollo-infantil-segun-vigotsky/</a:t>
            </a:r>
            <a:r>
              <a:rPr lang="en-US" sz="2587">
                <a:solidFill>
                  <a:srgbClr val="1D4E55"/>
                </a:solidFill>
                <a:latin typeface="Garet"/>
                <a:ea typeface="Garet"/>
                <a:cs typeface="Garet"/>
                <a:sym typeface="Garet"/>
              </a:rPr>
              <a:t> </a:t>
            </a:r>
          </a:p>
          <a:p>
            <a:pPr algn="l">
              <a:lnSpc>
                <a:spcPts val="3881"/>
              </a:lnSpc>
            </a:pPr>
            <a:endParaRPr lang="en-US" sz="2587">
              <a:solidFill>
                <a:srgbClr val="1D4E55"/>
              </a:solidFill>
              <a:latin typeface="Garet"/>
              <a:ea typeface="Garet"/>
              <a:cs typeface="Garet"/>
              <a:sym typeface="Garet"/>
            </a:endParaRPr>
          </a:p>
          <a:p>
            <a:pPr algn="l">
              <a:lnSpc>
                <a:spcPts val="3881"/>
              </a:lnSpc>
            </a:pPr>
            <a:r>
              <a:rPr lang="en-US" sz="2587">
                <a:solidFill>
                  <a:srgbClr val="1D4E55"/>
                </a:solidFill>
                <a:latin typeface="Garet"/>
                <a:ea typeface="Garet"/>
                <a:cs typeface="Garet"/>
                <a:sym typeface="Garet"/>
              </a:rPr>
              <a:t>•</a:t>
            </a:r>
            <a:r>
              <a:rPr lang="en-US" sz="2587" u="sng">
                <a:solidFill>
                  <a:srgbClr val="1D4E55"/>
                </a:solidFill>
                <a:latin typeface="Garet"/>
                <a:ea typeface="Garet"/>
                <a:cs typeface="Garet"/>
                <a:sym typeface="Garet"/>
                <a:hlinkClick r:id="rId6" tooltip="https://www.bing.com/images/search?view=detailV2&amp;ccid=2IOyFgQ2&amp;id=A01C93C8EBB9139894FE649C7CFCE0CDD45B503F&amp;thid=OIP.2IOyFgQ2x1TMHsDiU59_9AAAAA&amp;mediaurl=https%3a%2f%2fth.bing.com%2fth%2fid%2fR.d883b2160436c754cc1ec0e2539f7ff4%3frik%3dP1Bb1M3g%252fHycZA%26riu%3dhttp%253a%252f%252f2.bp.blogspot.com%252f-DKrja_xg_40%252fUkIZ9IceoCI%252fAAAAAAAAE68%252flR8jKlQ933o%252fs400%252fstages.png%26ehk%3d4%252bbMpGuBTKLAzr3kkvY9TdL%252f3BqXu6RhxNxmg3a6H4A%253d%26risl%3d%26pid%3dImgRaw%26r%3d0&amp;exph=301&amp;expw=400&amp;q=vygotskys+theories+of+early+child+concrete+operational+7-12+year+old&amp;FORM=IRPRST&amp;ck=30E04D2AA78D077EB659FCFDEA818F1A&amp;selectedIndex=8&amp;itb=0&amp;ajaxhist=0&amp;ajaxserp=0"/>
              </a:rPr>
              <a:t>vygotskys theories of early child concrete operational 7-12 year old - Search Images</a:t>
            </a:r>
          </a:p>
          <a:p>
            <a:pPr algn="l">
              <a:lnSpc>
                <a:spcPts val="3881"/>
              </a:lnSpc>
            </a:pPr>
            <a:endParaRPr lang="en-US" sz="2587" u="sng">
              <a:solidFill>
                <a:srgbClr val="1D4E55"/>
              </a:solidFill>
              <a:latin typeface="Garet"/>
              <a:ea typeface="Garet"/>
              <a:cs typeface="Garet"/>
              <a:sym typeface="Garet"/>
              <a:hlinkClick r:id="rId6" tooltip="https://www.bing.com/images/search?view=detailV2&amp;ccid=2IOyFgQ2&amp;id=A01C93C8EBB9139894FE649C7CFCE0CDD45B503F&amp;thid=OIP.2IOyFgQ2x1TMHsDiU59_9AAAAA&amp;mediaurl=https%3a%2f%2fth.bing.com%2fth%2fid%2fR.d883b2160436c754cc1ec0e2539f7ff4%3frik%3dP1Bb1M3g%252fHycZA%26riu%3dhttp%253a%252f%252f2.bp.blogspot.com%252f-DKrja_xg_40%252fUkIZ9IceoCI%252fAAAAAAAAE68%252flR8jKlQ933o%252fs400%252fstages.png%26ehk%3d4%252bbMpGuBTKLAzr3kkvY9TdL%252f3BqXu6RhxNxmg3a6H4A%253d%26risl%3d%26pid%3dImgRaw%26r%3d0&amp;exph=301&amp;expw=400&amp;q=vygotskys+theories+of+early+child+concrete+operational+7-12+year+old&amp;FORM=IRPRST&amp;ck=30E04D2AA78D077EB659FCFDEA818F1A&amp;selectedIndex=8&amp;itb=0&amp;ajaxhist=0&amp;ajaxserp=0"/>
            </a:endParaRPr>
          </a:p>
        </p:txBody>
      </p:sp>
      <p:grpSp>
        <p:nvGrpSpPr>
          <p:cNvPr id="6" name="Group 6"/>
          <p:cNvGrpSpPr/>
          <p:nvPr/>
        </p:nvGrpSpPr>
        <p:grpSpPr>
          <a:xfrm>
            <a:off x="1452497" y="1611070"/>
            <a:ext cx="7064888" cy="7064860"/>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7"/>
              <a:stretch>
                <a:fillRect l="-49999"/>
              </a:stretch>
            </a:blipFill>
          </p:spPr>
          <p:txBody>
            <a:bodyPr/>
            <a:lstStyle/>
            <a:p>
              <a:endParaRPr lang="en-GB"/>
            </a:p>
          </p:txBody>
        </p:sp>
      </p:grpSp>
      <p:grpSp>
        <p:nvGrpSpPr>
          <p:cNvPr id="8" name="Group 8"/>
          <p:cNvGrpSpPr/>
          <p:nvPr/>
        </p:nvGrpSpPr>
        <p:grpSpPr>
          <a:xfrm>
            <a:off x="6154034" y="8049063"/>
            <a:ext cx="2463073" cy="1952802"/>
            <a:chOff x="0" y="0"/>
            <a:chExt cx="6350000" cy="6350000"/>
          </a:xfrm>
        </p:grpSpPr>
        <p:sp>
          <p:nvSpPr>
            <p:cNvPr id="9" name="Freeform 9"/>
            <p:cNvSpPr/>
            <p:nvPr/>
          </p:nvSpPr>
          <p:spPr>
            <a:xfrm>
              <a:off x="0" y="0"/>
              <a:ext cx="6350000" cy="6350000"/>
            </a:xfrm>
            <a:custGeom>
              <a:avLst/>
              <a:gdLst/>
              <a:ahLst/>
              <a:cxnLst/>
              <a:rect l="l" t="t" r="r" b="b"/>
              <a:pathLst>
                <a:path w="6350000" h="6350000">
                  <a:moveTo>
                    <a:pt x="3175000" y="0"/>
                  </a:moveTo>
                  <a:cubicBezTo>
                    <a:pt x="1421496" y="0"/>
                    <a:pt x="0" y="1421496"/>
                    <a:pt x="0" y="3175000"/>
                  </a:cubicBezTo>
                  <a:cubicBezTo>
                    <a:pt x="0" y="4928504"/>
                    <a:pt x="1421496" y="6350000"/>
                    <a:pt x="3175000" y="6350000"/>
                  </a:cubicBezTo>
                  <a:cubicBezTo>
                    <a:pt x="4928504" y="6350000"/>
                    <a:pt x="6350000" y="4928504"/>
                    <a:pt x="6350000" y="3175000"/>
                  </a:cubicBezTo>
                  <a:cubicBezTo>
                    <a:pt x="6350000" y="1421496"/>
                    <a:pt x="4928504" y="0"/>
                    <a:pt x="3175000" y="0"/>
                  </a:cubicBezTo>
                  <a:close/>
                </a:path>
              </a:pathLst>
            </a:custGeom>
            <a:solidFill>
              <a:srgbClr val="8D9E96"/>
            </a:solidFill>
          </p:spPr>
          <p:txBody>
            <a:bodyPr/>
            <a:lstStyle/>
            <a:p>
              <a:endParaRPr lang="en-GB"/>
            </a:p>
          </p:txBody>
        </p:sp>
      </p:grpSp>
      <p:grpSp>
        <p:nvGrpSpPr>
          <p:cNvPr id="10" name="Group 10"/>
          <p:cNvGrpSpPr>
            <a:grpSpLocks noChangeAspect="1"/>
          </p:cNvGrpSpPr>
          <p:nvPr/>
        </p:nvGrpSpPr>
        <p:grpSpPr>
          <a:xfrm>
            <a:off x="1452497" y="6541058"/>
            <a:ext cx="1805252" cy="1805252"/>
            <a:chOff x="0" y="0"/>
            <a:chExt cx="6355080" cy="6355080"/>
          </a:xfrm>
        </p:grpSpPr>
        <p:sp>
          <p:nvSpPr>
            <p:cNvPr id="11" name="Freeform 11"/>
            <p:cNvSpPr/>
            <p:nvPr/>
          </p:nvSpPr>
          <p:spPr>
            <a:xfrm>
              <a:off x="0" y="0"/>
              <a:ext cx="6355080" cy="6355080"/>
            </a:xfrm>
            <a:custGeom>
              <a:avLst/>
              <a:gdLst/>
              <a:ahLst/>
              <a:cxnLst/>
              <a:rect l="l" t="t" r="r" b="b"/>
              <a:pathLst>
                <a:path w="6355080" h="6355080">
                  <a:moveTo>
                    <a:pt x="3177540" y="6355080"/>
                  </a:moveTo>
                  <a:cubicBezTo>
                    <a:pt x="2329180" y="6355080"/>
                    <a:pt x="1530350" y="6024880"/>
                    <a:pt x="930910" y="5424170"/>
                  </a:cubicBezTo>
                  <a:cubicBezTo>
                    <a:pt x="330200" y="4824730"/>
                    <a:pt x="0" y="4025900"/>
                    <a:pt x="0" y="3177540"/>
                  </a:cubicBezTo>
                  <a:cubicBezTo>
                    <a:pt x="0" y="2329180"/>
                    <a:pt x="330200" y="1530350"/>
                    <a:pt x="930910" y="930910"/>
                  </a:cubicBezTo>
                  <a:cubicBezTo>
                    <a:pt x="1530350" y="330200"/>
                    <a:pt x="2329180" y="0"/>
                    <a:pt x="3177540" y="0"/>
                  </a:cubicBezTo>
                  <a:cubicBezTo>
                    <a:pt x="4025900" y="0"/>
                    <a:pt x="4824730" y="330200"/>
                    <a:pt x="5424170" y="930910"/>
                  </a:cubicBezTo>
                  <a:cubicBezTo>
                    <a:pt x="6024880" y="1531620"/>
                    <a:pt x="6355080" y="2329180"/>
                    <a:pt x="6355080" y="3177540"/>
                  </a:cubicBezTo>
                  <a:cubicBezTo>
                    <a:pt x="6355080" y="4025900"/>
                    <a:pt x="6024880" y="4824730"/>
                    <a:pt x="5424170" y="5424170"/>
                  </a:cubicBezTo>
                  <a:cubicBezTo>
                    <a:pt x="4824730" y="6024880"/>
                    <a:pt x="4025900" y="6355080"/>
                    <a:pt x="3177540" y="6355080"/>
                  </a:cubicBezTo>
                  <a:close/>
                  <a:moveTo>
                    <a:pt x="3177540" y="190500"/>
                  </a:moveTo>
                  <a:cubicBezTo>
                    <a:pt x="2379980" y="190500"/>
                    <a:pt x="1629410" y="501650"/>
                    <a:pt x="1065530" y="1065530"/>
                  </a:cubicBezTo>
                  <a:cubicBezTo>
                    <a:pt x="501650" y="1629410"/>
                    <a:pt x="190500" y="2379980"/>
                    <a:pt x="190500" y="3177540"/>
                  </a:cubicBezTo>
                  <a:cubicBezTo>
                    <a:pt x="190500" y="3975100"/>
                    <a:pt x="501650" y="4725670"/>
                    <a:pt x="1065530" y="5289550"/>
                  </a:cubicBezTo>
                  <a:cubicBezTo>
                    <a:pt x="1629410" y="5853430"/>
                    <a:pt x="2379980" y="6164580"/>
                    <a:pt x="3177540" y="6164580"/>
                  </a:cubicBezTo>
                  <a:cubicBezTo>
                    <a:pt x="3975100" y="6164580"/>
                    <a:pt x="4725670" y="5853430"/>
                    <a:pt x="5289550" y="5289550"/>
                  </a:cubicBezTo>
                  <a:cubicBezTo>
                    <a:pt x="5853430" y="4725670"/>
                    <a:pt x="6164580" y="3975100"/>
                    <a:pt x="6164580" y="3177540"/>
                  </a:cubicBezTo>
                  <a:cubicBezTo>
                    <a:pt x="6164580" y="2379980"/>
                    <a:pt x="5853430" y="1629410"/>
                    <a:pt x="5289550" y="1065530"/>
                  </a:cubicBezTo>
                  <a:cubicBezTo>
                    <a:pt x="4725670" y="501650"/>
                    <a:pt x="3975100" y="190500"/>
                    <a:pt x="3177540" y="190500"/>
                  </a:cubicBezTo>
                  <a:close/>
                </a:path>
              </a:pathLst>
            </a:custGeom>
            <a:solidFill>
              <a:srgbClr val="1D4E55"/>
            </a:solidFill>
          </p:spPr>
          <p:txBody>
            <a:bodyPr/>
            <a:lstStyle/>
            <a:p>
              <a:endParaRPr lang="en-GB"/>
            </a:p>
          </p:txBody>
        </p:sp>
      </p:grpSp>
      <p:sp>
        <p:nvSpPr>
          <p:cNvPr id="12" name="Freeform 12"/>
          <p:cNvSpPr/>
          <p:nvPr/>
        </p:nvSpPr>
        <p:spPr>
          <a:xfrm>
            <a:off x="0" y="8346310"/>
            <a:ext cx="2735799" cy="1367899"/>
          </a:xfrm>
          <a:custGeom>
            <a:avLst/>
            <a:gdLst/>
            <a:ahLst/>
            <a:cxnLst/>
            <a:rect l="l" t="t" r="r" b="b"/>
            <a:pathLst>
              <a:path w="2735799" h="1367899">
                <a:moveTo>
                  <a:pt x="0" y="0"/>
                </a:moveTo>
                <a:lnTo>
                  <a:pt x="2735799" y="0"/>
                </a:lnTo>
                <a:lnTo>
                  <a:pt x="2735799" y="1367900"/>
                </a:lnTo>
                <a:lnTo>
                  <a:pt x="0" y="1367900"/>
                </a:lnTo>
                <a:lnTo>
                  <a:pt x="0" y="0"/>
                </a:lnTo>
                <a:close/>
              </a:path>
            </a:pathLst>
          </a:custGeom>
          <a:blipFill>
            <a:blip r:embed="rId8"/>
            <a:stretch>
              <a:fillRect/>
            </a:stretch>
          </a:blipFill>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TotalTime>
  <Words>1838</Words>
  <Application>Microsoft Office PowerPoint</Application>
  <PresentationFormat>Custom</PresentationFormat>
  <Paragraphs>202</Paragraphs>
  <Slides>16</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Canva Sans Bold</vt:lpstr>
      <vt:lpstr>Garet Bold</vt:lpstr>
      <vt:lpstr>Canva Sans</vt:lpstr>
      <vt:lpstr>Calibri</vt:lpstr>
      <vt:lpstr>TT Tsars A</vt:lpstr>
      <vt:lpstr>Arial</vt:lpstr>
      <vt:lpstr>TT Tsars A Bold</vt:lpstr>
      <vt:lpstr>Garet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Prifysgol Cymru Y Drindod Dewi Sant | University of Wales Trinity Saint David</dc:title>
  <cp:lastModifiedBy>Erika Dorado</cp:lastModifiedBy>
  <cp:revision>1</cp:revision>
  <dcterms:created xsi:type="dcterms:W3CDTF">2006-08-16T00:00:00Z</dcterms:created>
  <dcterms:modified xsi:type="dcterms:W3CDTF">2025-12-10T16:00:07Z</dcterms:modified>
  <dc:identifier>DAG6RuMjzHo</dc:identifier>
</cp:coreProperties>
</file>