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0" r:id="rId1"/>
  </p:sldMasterIdLst>
  <p:notesMasterIdLst>
    <p:notesMasterId r:id="rId12"/>
  </p:notesMasterIdLst>
  <p:sldIdLst>
    <p:sldId id="256" r:id="rId2"/>
    <p:sldId id="258" r:id="rId3"/>
    <p:sldId id="268" r:id="rId4"/>
    <p:sldId id="267" r:id="rId5"/>
    <p:sldId id="262" r:id="rId6"/>
    <p:sldId id="263" r:id="rId7"/>
    <p:sldId id="261" r:id="rId8"/>
    <p:sldId id="257" r:id="rId9"/>
    <p:sldId id="272" r:id="rId10"/>
    <p:sldId id="27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158"/>
    <p:restoredTop sz="94707"/>
  </p:normalViewPr>
  <p:slideViewPr>
    <p:cSldViewPr snapToGrid="0" snapToObjects="1">
      <p:cViewPr varScale="1">
        <p:scale>
          <a:sx n="97" d="100"/>
          <a:sy n="97" d="100"/>
        </p:scale>
        <p:origin x="216" y="8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F199F2-B7CF-A048-A5FC-E3C96A3B9F3F}" type="datetimeFigureOut">
              <a:rPr lang="en-US" smtClean="0"/>
              <a:t>9/20/18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51FEB-5A25-CB4E-9267-942B87F20B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972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31761F75-8C8E-C44E-A9C6-AFA4D7A7A42B}" type="datetimeFigureOut">
              <a:rPr lang="en-US" smtClean="0"/>
              <a:t>9/20/18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09E9DFE-1EE7-4C44-9664-AFE6A8C383D8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61F75-8C8E-C44E-A9C6-AFA4D7A7A42B}" type="datetimeFigureOut">
              <a:rPr lang="en-US" smtClean="0"/>
              <a:t>9/20/18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9DFE-1EE7-4C44-9664-AFE6A8C383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31761F75-8C8E-C44E-A9C6-AFA4D7A7A42B}" type="datetimeFigureOut">
              <a:rPr lang="en-US" smtClean="0"/>
              <a:t>9/20/18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009E9DFE-1EE7-4C44-9664-AFE6A8C383D8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61F75-8C8E-C44E-A9C6-AFA4D7A7A42B}" type="datetimeFigureOut">
              <a:rPr lang="en-US" smtClean="0"/>
              <a:t>9/20/18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9DFE-1EE7-4C44-9664-AFE6A8C383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61F75-8C8E-C44E-A9C6-AFA4D7A7A42B}" type="datetimeFigureOut">
              <a:rPr lang="en-US" smtClean="0"/>
              <a:t>9/20/18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9DFE-1EE7-4C44-9664-AFE6A8C383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61F75-8C8E-C44E-A9C6-AFA4D7A7A42B}" type="datetimeFigureOut">
              <a:rPr lang="en-US" smtClean="0"/>
              <a:t>9/20/18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9DFE-1EE7-4C44-9664-AFE6A8C383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61F75-8C8E-C44E-A9C6-AFA4D7A7A42B}" type="datetimeFigureOut">
              <a:rPr lang="en-US" smtClean="0"/>
              <a:t>9/20/18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9DFE-1EE7-4C44-9664-AFE6A8C383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61F75-8C8E-C44E-A9C6-AFA4D7A7A42B}" type="datetimeFigureOut">
              <a:rPr lang="en-US" smtClean="0"/>
              <a:t>9/20/18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009E9DFE-1EE7-4C44-9664-AFE6A8C383D8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31761F75-8C8E-C44E-A9C6-AFA4D7A7A42B}" type="datetimeFigureOut">
              <a:rPr lang="en-US" smtClean="0"/>
              <a:t>9/20/18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009E9DFE-1EE7-4C44-9664-AFE6A8C383D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61F75-8C8E-C44E-A9C6-AFA4D7A7A42B}" type="datetimeFigureOut">
              <a:rPr lang="en-US" smtClean="0"/>
              <a:t>9/20/18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9DFE-1EE7-4C44-9664-AFE6A8C383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61F75-8C8E-C44E-A9C6-AFA4D7A7A42B}" type="datetimeFigureOut">
              <a:rPr lang="en-US" smtClean="0"/>
              <a:t>9/20/18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9DFE-1EE7-4C44-9664-AFE6A8C383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1761F75-8C8E-C44E-A9C6-AFA4D7A7A42B}" type="datetimeFigureOut">
              <a:rPr lang="en-US" smtClean="0"/>
              <a:t>9/20/18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09E9DFE-1EE7-4C44-9664-AFE6A8C383D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809993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-l-m.com/learning-and-development/management/management-and-leadership-generic/8604-level-4-leadership" TargetMode="External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tx1"/>
                </a:solidFill>
                <a:latin typeface="Times" pitchFamily="2" charset="0"/>
              </a:rPr>
              <a:t>Leadership Styles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By: Jonathan Lowe</a:t>
            </a:r>
          </a:p>
        </p:txBody>
      </p:sp>
    </p:spTree>
    <p:extLst>
      <p:ext uri="{BB962C8B-B14F-4D97-AF65-F5344CB8AC3E}">
        <p14:creationId xmlns:p14="http://schemas.microsoft.com/office/powerpoint/2010/main" val="16998180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" pitchFamily="2" charset="0"/>
              </a:rPr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81540" y="2610542"/>
            <a:ext cx="11439939" cy="3931920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buFont typeface="Wingdings" charset="2"/>
              <a:buChar char="v"/>
            </a:pPr>
            <a:r>
              <a:rPr lang="en-US" sz="2400" b="1" dirty="0">
                <a:latin typeface="Times" charset="0"/>
                <a:ea typeface="Times" charset="0"/>
                <a:cs typeface="Times" charset="0"/>
              </a:rPr>
              <a:t>Recall &amp; identify the three main leadership styles used in business</a:t>
            </a:r>
          </a:p>
          <a:p>
            <a:pPr>
              <a:lnSpc>
                <a:spcPct val="200000"/>
              </a:lnSpc>
              <a:buFont typeface="Wingdings" charset="2"/>
              <a:buChar char="v"/>
            </a:pPr>
            <a:r>
              <a:rPr lang="en-US" sz="2400" b="1" dirty="0">
                <a:latin typeface="Times" charset="0"/>
                <a:ea typeface="Times" charset="0"/>
                <a:cs typeface="Times" charset="0"/>
              </a:rPr>
              <a:t>Participate in activity provided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C16E4F-F51C-7B46-8A4E-C00F358580BE}"/>
              </a:ext>
            </a:extLst>
          </p:cNvPr>
          <p:cNvSpPr txBox="1">
            <a:spLocks noChangeArrowheads="1"/>
          </p:cNvSpPr>
          <p:nvPr/>
        </p:nvSpPr>
        <p:spPr>
          <a:xfrm>
            <a:off x="699387" y="2095432"/>
            <a:ext cx="4489062" cy="6127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2400" dirty="0">
                <a:latin typeface="Times" pitchFamily="2" charset="0"/>
              </a:rPr>
              <a:t>Student will be able to:</a:t>
            </a:r>
          </a:p>
        </p:txBody>
      </p:sp>
    </p:spTree>
    <p:extLst>
      <p:ext uri="{BB962C8B-B14F-4D97-AF65-F5344CB8AC3E}">
        <p14:creationId xmlns:p14="http://schemas.microsoft.com/office/powerpoint/2010/main" val="1151107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091ACA92-39AF-034E-9049-2E8E472AD31F}"/>
              </a:ext>
            </a:extLst>
          </p:cNvPr>
          <p:cNvSpPr txBox="1">
            <a:spLocks noChangeArrowheads="1"/>
          </p:cNvSpPr>
          <p:nvPr/>
        </p:nvSpPr>
        <p:spPr>
          <a:xfrm>
            <a:off x="2908810" y="634656"/>
            <a:ext cx="7340600" cy="13795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4800" dirty="0">
                <a:latin typeface="Times" pitchFamily="2" charset="0"/>
              </a:rPr>
              <a:t>Leadership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6B2384AD-DF71-D541-96B5-A7CFE082DAB1}"/>
              </a:ext>
            </a:extLst>
          </p:cNvPr>
          <p:cNvSpPr txBox="1">
            <a:spLocks noChangeArrowheads="1"/>
          </p:cNvSpPr>
          <p:nvPr/>
        </p:nvSpPr>
        <p:spPr>
          <a:xfrm>
            <a:off x="798778" y="2146313"/>
            <a:ext cx="4489062" cy="6127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2400" dirty="0">
                <a:latin typeface="Times" pitchFamily="2" charset="0"/>
              </a:rPr>
              <a:t>What is Leadership?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48C95CD-7ED0-FB4D-BAE0-789AE9AA9E38}"/>
              </a:ext>
            </a:extLst>
          </p:cNvPr>
          <p:cNvSpPr/>
          <p:nvPr/>
        </p:nvSpPr>
        <p:spPr>
          <a:xfrm>
            <a:off x="1464399" y="2759088"/>
            <a:ext cx="839702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fontAlgn="base">
              <a:lnSpc>
                <a:spcPct val="150000"/>
              </a:lnSpc>
              <a:buFont typeface="Wingdings" charset="2"/>
              <a:buChar char="v"/>
            </a:pPr>
            <a:r>
              <a:rPr lang="en-GB" sz="2400" b="1" dirty="0">
                <a:latin typeface="Times" pitchFamily="2" charset="0"/>
              </a:rPr>
              <a:t>An explorer, cutting a path through the jungle for the rest of his group to follow.</a:t>
            </a:r>
          </a:p>
          <a:p>
            <a:pPr marL="342900" indent="-342900" fontAlgn="base">
              <a:lnSpc>
                <a:spcPct val="150000"/>
              </a:lnSpc>
              <a:buFont typeface="Wingdings" charset="2"/>
              <a:buChar char="v"/>
            </a:pPr>
            <a:r>
              <a:rPr lang="en-GB" sz="2400" b="1" dirty="0">
                <a:latin typeface="Times" pitchFamily="2" charset="0"/>
              </a:rPr>
              <a:t>An executive, developing their company's strategy to beat the competition.</a:t>
            </a:r>
          </a:p>
          <a:p>
            <a:pPr marL="342900" indent="-342900" fontAlgn="base">
              <a:lnSpc>
                <a:spcPct val="150000"/>
              </a:lnSpc>
              <a:buFont typeface="Wingdings" charset="2"/>
              <a:buChar char="v"/>
            </a:pPr>
            <a:r>
              <a:rPr lang="en-GB" sz="2400" b="1" dirty="0">
                <a:latin typeface="Times" pitchFamily="2" charset="0"/>
              </a:rPr>
              <a:t>A political leader pursuing a passionate cause.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6A24D4-E485-4446-B430-4818E1A258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4612" y="2933560"/>
            <a:ext cx="1338333" cy="95746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9A981BF-4E59-3E44-ADBE-53E9E00062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4612" y="4046817"/>
            <a:ext cx="1335934" cy="95746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6697435-4F61-584D-A76C-6D5810920B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04612" y="5160074"/>
            <a:ext cx="1335934" cy="957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5867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Times" pitchFamily="2" charset="0"/>
              </a:rPr>
              <a:t>Leadership Styles describe the main types of stereotypical managers there are: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2613" y="2342818"/>
            <a:ext cx="10058400" cy="3931920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Times" pitchFamily="2" charset="0"/>
                <a:ea typeface="Times" charset="0"/>
                <a:cs typeface="Times" charset="0"/>
              </a:rPr>
              <a:t>According to </a:t>
            </a:r>
            <a:r>
              <a:rPr lang="en-GB" dirty="0">
                <a:latin typeface="Times" pitchFamily="2" charset="0"/>
              </a:rPr>
              <a:t>(Bevan, et al., 2010) </a:t>
            </a:r>
            <a:r>
              <a:rPr lang="en-US" sz="2000" dirty="0">
                <a:latin typeface="Times" pitchFamily="2" charset="0"/>
              </a:rPr>
              <a:t>t</a:t>
            </a:r>
            <a:r>
              <a:rPr lang="en-US" sz="2000" dirty="0">
                <a:latin typeface="Times" pitchFamily="2" charset="0"/>
                <a:ea typeface="Times" charset="0"/>
                <a:cs typeface="Times" charset="0"/>
              </a:rPr>
              <a:t>he three popular styles consist of……..</a:t>
            </a:r>
          </a:p>
          <a:p>
            <a:endParaRPr lang="en-US" sz="2000" dirty="0">
              <a:latin typeface="Times" pitchFamily="2" charset="0"/>
              <a:ea typeface="Times" charset="0"/>
              <a:cs typeface="Times" charset="0"/>
            </a:endParaRPr>
          </a:p>
          <a:p>
            <a:pPr algn="ctr">
              <a:lnSpc>
                <a:spcPct val="200000"/>
              </a:lnSpc>
              <a:buFont typeface="Wingdings" charset="2"/>
              <a:buChar char="v"/>
            </a:pPr>
            <a:r>
              <a:rPr lang="en-US" sz="2400" b="1" dirty="0">
                <a:latin typeface="Times" charset="0"/>
                <a:ea typeface="Times" charset="0"/>
                <a:cs typeface="Times" charset="0"/>
              </a:rPr>
              <a:t>Autocratic  </a:t>
            </a:r>
          </a:p>
          <a:p>
            <a:pPr algn="ctr">
              <a:lnSpc>
                <a:spcPct val="200000"/>
              </a:lnSpc>
              <a:buFont typeface="Wingdings" charset="2"/>
              <a:buChar char="v"/>
            </a:pPr>
            <a:r>
              <a:rPr lang="en-US" sz="2400" b="1" dirty="0">
                <a:latin typeface="Times" charset="0"/>
                <a:ea typeface="Times" charset="0"/>
                <a:cs typeface="Times" charset="0"/>
              </a:rPr>
              <a:t>Democratic</a:t>
            </a:r>
          </a:p>
          <a:p>
            <a:pPr algn="ctr">
              <a:lnSpc>
                <a:spcPct val="200000"/>
              </a:lnSpc>
              <a:buFont typeface="Wingdings" charset="2"/>
              <a:buChar char="v"/>
            </a:pPr>
            <a:r>
              <a:rPr lang="en-US" sz="2400" b="1" dirty="0">
                <a:latin typeface="Times" charset="0"/>
                <a:ea typeface="Times" charset="0"/>
                <a:cs typeface="Times" charset="0"/>
              </a:rPr>
              <a:t>Laissez-faire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50D5829-C938-B245-B388-5E8D54451207}"/>
              </a:ext>
            </a:extLst>
          </p:cNvPr>
          <p:cNvSpPr txBox="1">
            <a:spLocks noChangeArrowheads="1"/>
          </p:cNvSpPr>
          <p:nvPr/>
        </p:nvSpPr>
        <p:spPr>
          <a:xfrm>
            <a:off x="7909458" y="4184292"/>
            <a:ext cx="1950160" cy="921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1600" i="1" dirty="0">
                <a:latin typeface="Times" pitchFamily="2" charset="0"/>
              </a:rPr>
              <a:t>Please be aware of the different Leadership styles</a:t>
            </a:r>
          </a:p>
          <a:p>
            <a:pPr marL="0" indent="0">
              <a:buNone/>
            </a:pPr>
            <a:endParaRPr lang="en-GB" altLang="en-US" dirty="0"/>
          </a:p>
        </p:txBody>
      </p:sp>
      <p:sp>
        <p:nvSpPr>
          <p:cNvPr id="5" name="Left Brace 4">
            <a:extLst>
              <a:ext uri="{FF2B5EF4-FFF2-40B4-BE49-F238E27FC236}">
                <a16:creationId xmlns:a16="http://schemas.microsoft.com/office/drawing/2014/main" id="{740B1809-F4E8-DC4D-B13E-EE478AB5C063}"/>
              </a:ext>
            </a:extLst>
          </p:cNvPr>
          <p:cNvSpPr/>
          <p:nvPr/>
        </p:nvSpPr>
        <p:spPr>
          <a:xfrm flipH="1">
            <a:off x="6738088" y="3419061"/>
            <a:ext cx="1075935" cy="2252869"/>
          </a:xfrm>
          <a:prstGeom prst="leftBrace">
            <a:avLst>
              <a:gd name="adj1" fmla="val 8333"/>
              <a:gd name="adj2" fmla="val 49576"/>
            </a:avLst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6961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" charset="0"/>
                <a:ea typeface="Times" charset="0"/>
                <a:cs typeface="Times" charset="0"/>
              </a:rPr>
              <a:t>Autocratic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GB" altLang="en-US" sz="2400" b="1" dirty="0">
                <a:latin typeface="Times" charset="0"/>
                <a:ea typeface="Times" charset="0"/>
                <a:cs typeface="Times" charset="0"/>
              </a:rPr>
              <a:t>Full control of decision making.</a:t>
            </a:r>
          </a:p>
          <a:p>
            <a:pPr>
              <a:lnSpc>
                <a:spcPct val="90000"/>
              </a:lnSpc>
              <a:buFont typeface="Wingdings" charset="2"/>
              <a:buChar char="v"/>
            </a:pPr>
            <a:endParaRPr lang="en-GB" altLang="en-US" sz="2400" b="1" dirty="0">
              <a:latin typeface="Times" charset="0"/>
              <a:ea typeface="Times" charset="0"/>
              <a:cs typeface="Times" charset="0"/>
            </a:endParaRPr>
          </a:p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GB" altLang="en-US" sz="2400" b="1" dirty="0">
                <a:latin typeface="Times" charset="0"/>
                <a:ea typeface="Times" charset="0"/>
                <a:cs typeface="Times" charset="0"/>
              </a:rPr>
              <a:t>Motivation through rewards.</a:t>
            </a:r>
          </a:p>
          <a:p>
            <a:pPr>
              <a:lnSpc>
                <a:spcPct val="90000"/>
              </a:lnSpc>
              <a:buFont typeface="Wingdings" charset="2"/>
              <a:buChar char="v"/>
            </a:pPr>
            <a:endParaRPr lang="en-GB" altLang="en-US" sz="2400" b="1" dirty="0">
              <a:latin typeface="Times" charset="0"/>
              <a:ea typeface="Times" charset="0"/>
              <a:cs typeface="Times" charset="0"/>
            </a:endParaRPr>
          </a:p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GB" altLang="en-US" sz="2400" b="1" dirty="0">
                <a:latin typeface="Times" charset="0"/>
                <a:ea typeface="Times" charset="0"/>
                <a:cs typeface="Times" charset="0"/>
              </a:rPr>
              <a:t>Good in crisis situations.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400" b="1" dirty="0">
              <a:latin typeface="Times" charset="0"/>
              <a:ea typeface="Times" charset="0"/>
              <a:cs typeface="Times" charset="0"/>
            </a:endParaRPr>
          </a:p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GB" altLang="en-US" sz="2400" b="1" dirty="0">
                <a:latin typeface="Times" charset="0"/>
                <a:ea typeface="Times" charset="0"/>
                <a:cs typeface="Times" charset="0"/>
              </a:rPr>
              <a:t>Employees have little or no input.</a:t>
            </a:r>
          </a:p>
          <a:p>
            <a:pPr>
              <a:lnSpc>
                <a:spcPct val="90000"/>
              </a:lnSpc>
              <a:buFont typeface="Wingdings" charset="2"/>
              <a:buChar char="v"/>
            </a:pPr>
            <a:endParaRPr lang="en-GB" altLang="en-US" sz="2400" b="1" dirty="0">
              <a:latin typeface="Times" charset="0"/>
              <a:ea typeface="Times" charset="0"/>
              <a:cs typeface="Times" charset="0"/>
            </a:endParaRPr>
          </a:p>
          <a:p>
            <a:pPr>
              <a:lnSpc>
                <a:spcPct val="90000"/>
              </a:lnSpc>
              <a:buFont typeface="Wingdings" charset="2"/>
              <a:buChar char="v"/>
            </a:pPr>
            <a:endParaRPr lang="en-GB" altLang="en-US" sz="2400" b="1" dirty="0">
              <a:latin typeface="Times" charset="0"/>
              <a:ea typeface="Times" charset="0"/>
              <a:cs typeface="Times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D8F440-EB98-C148-8A09-DD5F20F726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126" y="1417872"/>
            <a:ext cx="1834091" cy="14705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435B274-F5BD-3C47-8FB8-C5A2EC02B8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96446" y="1446447"/>
            <a:ext cx="1905756" cy="14211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864C669-B31A-F847-B33D-C0F08C8943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2016" y="3247217"/>
            <a:ext cx="1839283" cy="134510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D75C969-05D5-DE4C-9C65-B7B0D91E5E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55812" y="4845330"/>
            <a:ext cx="1816039" cy="132082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7D4125A-03BB-2149-B7FD-7C0CFEF3497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02017" y="4845330"/>
            <a:ext cx="1824927" cy="132082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6180D7B-D94A-C44C-9742-37EBAC16B48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98609" y="3248265"/>
            <a:ext cx="1903593" cy="134510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B376640A-9816-D04B-AA65-5DCEFF5EB49E}"/>
              </a:ext>
            </a:extLst>
          </p:cNvPr>
          <p:cNvSpPr/>
          <p:nvPr/>
        </p:nvSpPr>
        <p:spPr>
          <a:xfrm>
            <a:off x="520149" y="5800800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According to (scientific &amp; academic publishing, 2015)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b="1" i="1" dirty="0">
                <a:latin typeface="Times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“Autocratic leadership is often best used in crises situations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4485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" charset="0"/>
                <a:ea typeface="Times" charset="0"/>
                <a:cs typeface="Times" charset="0"/>
              </a:rPr>
              <a:t>Democratic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7226" y="2103119"/>
            <a:ext cx="10058400" cy="321431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GB" altLang="en-US" sz="2400" b="1" dirty="0">
                <a:latin typeface="Times" charset="0"/>
                <a:ea typeface="Times" charset="0"/>
                <a:cs typeface="Times" charset="0"/>
              </a:rPr>
              <a:t>Encourages participation in decision making.</a:t>
            </a:r>
          </a:p>
          <a:p>
            <a:pPr>
              <a:lnSpc>
                <a:spcPct val="90000"/>
              </a:lnSpc>
              <a:buFont typeface="Wingdings" charset="2"/>
              <a:buChar char="v"/>
            </a:pPr>
            <a:endParaRPr lang="en-GB" altLang="en-US" sz="2400" b="1" dirty="0">
              <a:latin typeface="Times" charset="0"/>
              <a:ea typeface="Times" charset="0"/>
              <a:cs typeface="Times" charset="0"/>
            </a:endParaRPr>
          </a:p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GB" altLang="en-US" sz="2400" b="1" dirty="0">
                <a:latin typeface="Times" charset="0"/>
                <a:ea typeface="Times" charset="0"/>
                <a:cs typeface="Times" charset="0"/>
              </a:rPr>
              <a:t>Strong coaching, listening and motivating skills.</a:t>
            </a:r>
          </a:p>
          <a:p>
            <a:pPr>
              <a:lnSpc>
                <a:spcPct val="90000"/>
              </a:lnSpc>
              <a:buFont typeface="Wingdings" charset="2"/>
              <a:buChar char="v"/>
            </a:pPr>
            <a:endParaRPr lang="en-GB" altLang="en-US" sz="2400" b="1" dirty="0">
              <a:latin typeface="Times" charset="0"/>
              <a:ea typeface="Times" charset="0"/>
              <a:cs typeface="Times" charset="0"/>
            </a:endParaRPr>
          </a:p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GB" altLang="en-US" sz="2400" b="1" dirty="0">
                <a:latin typeface="Times" charset="0"/>
                <a:ea typeface="Times" charset="0"/>
                <a:cs typeface="Times" charset="0"/>
              </a:rPr>
              <a:t>Teamwork and communication is important.</a:t>
            </a:r>
          </a:p>
          <a:p>
            <a:pPr>
              <a:lnSpc>
                <a:spcPct val="90000"/>
              </a:lnSpc>
              <a:buFont typeface="Wingdings" charset="2"/>
              <a:buChar char="v"/>
            </a:pPr>
            <a:endParaRPr lang="en-GB" altLang="en-US" sz="2400" b="1" dirty="0">
              <a:latin typeface="Times" charset="0"/>
              <a:ea typeface="Times" charset="0"/>
              <a:cs typeface="Times" charset="0"/>
            </a:endParaRPr>
          </a:p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GB" altLang="en-US" sz="2400" b="1" dirty="0">
                <a:latin typeface="Times" charset="0"/>
                <a:ea typeface="Times" charset="0"/>
                <a:cs typeface="Times" charset="0"/>
              </a:rPr>
              <a:t>Prepared to make final decision when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400" b="1" dirty="0">
                <a:latin typeface="Times" charset="0"/>
                <a:ea typeface="Times" charset="0"/>
                <a:cs typeface="Times" charset="0"/>
              </a:rPr>
              <a:t>agreement can’t be reached.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38CC80C-8791-2D46-95FA-0A795C417A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3511" y="2078997"/>
            <a:ext cx="1795865" cy="140100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53FBF05-BD49-074C-B1EF-A183057EEF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6415" y="2078997"/>
            <a:ext cx="1795865" cy="138630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68E5240-8AB0-944E-A4F8-A7D9361311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83581" y="3789785"/>
            <a:ext cx="1780149" cy="137159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553C84C-57FB-F14D-B3AF-422A504E8671}"/>
              </a:ext>
            </a:extLst>
          </p:cNvPr>
          <p:cNvSpPr txBox="1"/>
          <p:nvPr/>
        </p:nvSpPr>
        <p:spPr>
          <a:xfrm>
            <a:off x="10267122" y="3789785"/>
            <a:ext cx="13020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b="1" dirty="0">
                <a:solidFill>
                  <a:srgbClr val="FF0000"/>
                </a:solidFill>
                <a:latin typeface="Hiragino Kaku Gothic StdN W8" panose="020B0800000000000000" pitchFamily="34" charset="-128"/>
                <a:ea typeface="Hiragino Kaku Gothic StdN W8" panose="020B0800000000000000" pitchFamily="34" charset="-128"/>
                <a:cs typeface="Krungthep" panose="02000400000000000000" pitchFamily="2" charset="-34"/>
              </a:rPr>
              <a:t>?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DB72D0F-876F-2447-AC3B-19CE44CD51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6415" y="3789785"/>
            <a:ext cx="1823003" cy="137159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7A668DC-7594-1F45-BFB1-7BBAAF91C5D9}"/>
              </a:ext>
            </a:extLst>
          </p:cNvPr>
          <p:cNvSpPr/>
          <p:nvPr/>
        </p:nvSpPr>
        <p:spPr>
          <a:xfrm>
            <a:off x="414130" y="5831002"/>
            <a:ext cx="81633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(TEC, 2018) </a:t>
            </a:r>
            <a:r>
              <a:rPr lang="en-GB" b="1" i="1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GB" b="1" i="1" dirty="0">
                <a:latin typeface="Times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Workers usually report higher levels of job satisfaction in these environments and the company can benefit from better creativity”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3056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" charset="0"/>
                <a:ea typeface="Times" charset="0"/>
                <a:cs typeface="Times" charset="0"/>
              </a:rPr>
              <a:t>Laissez-faire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2458941"/>
          </a:xfrm>
        </p:spPr>
        <p:txBody>
          <a:bodyPr>
            <a:normAutofit fontScale="92500" lnSpcReduction="10000"/>
          </a:bodyPr>
          <a:lstStyle/>
          <a:p>
            <a:pPr>
              <a:buFont typeface="Wingdings" charset="2"/>
              <a:buChar char="v"/>
            </a:pPr>
            <a:r>
              <a:rPr lang="en-GB" altLang="en-US" sz="2400" b="1" dirty="0">
                <a:latin typeface="Times" charset="0"/>
                <a:ea typeface="Times" charset="0"/>
                <a:cs typeface="Times" charset="0"/>
              </a:rPr>
              <a:t>Gives employees as much freedom as possible.</a:t>
            </a:r>
          </a:p>
          <a:p>
            <a:pPr>
              <a:buFont typeface="Wingdings" charset="2"/>
              <a:buChar char="v"/>
            </a:pPr>
            <a:endParaRPr lang="en-GB" altLang="en-US" sz="2400" b="1" dirty="0">
              <a:latin typeface="Times" charset="0"/>
              <a:ea typeface="Times" charset="0"/>
              <a:cs typeface="Times" charset="0"/>
            </a:endParaRPr>
          </a:p>
          <a:p>
            <a:pPr>
              <a:lnSpc>
                <a:spcPct val="150000"/>
              </a:lnSpc>
              <a:buFont typeface="Wingdings" charset="2"/>
              <a:buChar char="v"/>
            </a:pPr>
            <a:r>
              <a:rPr lang="en-GB" altLang="en-US" sz="2400" b="1" dirty="0">
                <a:latin typeface="Times" charset="0"/>
                <a:ea typeface="Times" charset="0"/>
                <a:cs typeface="Times" charset="0"/>
              </a:rPr>
              <a:t>Managers communicate goals to employees but allow them to choose how to complete objectives.</a:t>
            </a:r>
          </a:p>
          <a:p>
            <a:pPr>
              <a:lnSpc>
                <a:spcPct val="150000"/>
              </a:lnSpc>
              <a:buFont typeface="Wingdings" charset="2"/>
              <a:buChar char="v"/>
            </a:pPr>
            <a:r>
              <a:rPr lang="en-GB" altLang="en-US" sz="2400" b="1" dirty="0">
                <a:latin typeface="Times" charset="0"/>
                <a:ea typeface="Times" charset="0"/>
                <a:cs typeface="Times" charset="0"/>
              </a:rPr>
              <a:t>make decisions and resolve problems on their own.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CF5FA0-BAD4-6647-BD9E-0C05D5009C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232" y="4562061"/>
            <a:ext cx="1770821" cy="168401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6A75E89-D5F0-A945-81E3-050028D027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336" y="4562061"/>
            <a:ext cx="1770821" cy="168401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8BF0DC1-E008-5B4D-8925-BF79569B8BAF}"/>
              </a:ext>
            </a:extLst>
          </p:cNvPr>
          <p:cNvSpPr/>
          <p:nvPr/>
        </p:nvSpPr>
        <p:spPr>
          <a:xfrm>
            <a:off x="6947452" y="4768749"/>
            <a:ext cx="425394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(Virgin, 2018) </a:t>
            </a:r>
            <a:r>
              <a:rPr lang="en-GB" b="1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“Laissez-faire leaders have very little involvement in decision-making, mostly leaving everything up to their team”.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30366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CD5B047E-F23A-0449-810F-8FD8F5F0F562}"/>
              </a:ext>
            </a:extLst>
          </p:cNvPr>
          <p:cNvSpPr txBox="1">
            <a:spLocks noChangeArrowheads="1"/>
          </p:cNvSpPr>
          <p:nvPr/>
        </p:nvSpPr>
        <p:spPr>
          <a:xfrm>
            <a:off x="2144105" y="539842"/>
            <a:ext cx="8015287" cy="914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altLang="en-US" dirty="0">
                <a:latin typeface="Times" charset="0"/>
                <a:ea typeface="Times" charset="0"/>
                <a:cs typeface="Times" charset="0"/>
              </a:rPr>
              <a:t>Why is effective Leadership important: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B3A20C7A-3FA0-7B48-B520-4FAEBAD90656}"/>
              </a:ext>
            </a:extLst>
          </p:cNvPr>
          <p:cNvSpPr txBox="1">
            <a:spLocks noChangeArrowheads="1"/>
          </p:cNvSpPr>
          <p:nvPr/>
        </p:nvSpPr>
        <p:spPr>
          <a:xfrm>
            <a:off x="748747" y="1699592"/>
            <a:ext cx="9706377" cy="44196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GB" dirty="0">
                <a:latin typeface="Times" pitchFamily="2" charset="0"/>
              </a:rPr>
              <a:t>Improved productivity of the workforce.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GB" dirty="0">
                <a:latin typeface="Times" pitchFamily="2" charset="0"/>
              </a:rPr>
              <a:t>Improved ability to succeed under pressure.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GB" dirty="0">
                <a:latin typeface="Times" pitchFamily="2" charset="0"/>
              </a:rPr>
              <a:t>Increased emotional intelligence.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GB" dirty="0">
                <a:latin typeface="Times" pitchFamily="2" charset="0"/>
              </a:rPr>
              <a:t>Improved charisma and seriousness in business operations.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GB" dirty="0">
                <a:latin typeface="Times" pitchFamily="2" charset="0"/>
              </a:rPr>
              <a:t>Growth in confidence in your team.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GB" dirty="0">
                <a:latin typeface="Times" pitchFamily="2" charset="0"/>
              </a:rPr>
              <a:t>Improved listening and communication skills.</a:t>
            </a:r>
          </a:p>
          <a:p>
            <a:pPr>
              <a:lnSpc>
                <a:spcPct val="150000"/>
              </a:lnSpc>
              <a:buFont typeface="Wingdings" charset="2"/>
              <a:buChar char="v"/>
            </a:pPr>
            <a:endParaRPr lang="en-US" altLang="en-US" sz="2400" b="1" dirty="0">
              <a:latin typeface="Times" charset="0"/>
              <a:ea typeface="Times" charset="0"/>
              <a:cs typeface="Times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E8197E2-199B-5B47-8044-8F66AE6C6236}"/>
              </a:ext>
            </a:extLst>
          </p:cNvPr>
          <p:cNvSpPr/>
          <p:nvPr/>
        </p:nvSpPr>
        <p:spPr>
          <a:xfrm>
            <a:off x="9048328" y="6119192"/>
            <a:ext cx="28135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(Zaccaro &amp; Klimoski, 2001)</a:t>
            </a:r>
          </a:p>
        </p:txBody>
      </p:sp>
    </p:spTree>
    <p:extLst>
      <p:ext uri="{BB962C8B-B14F-4D97-AF65-F5344CB8AC3E}">
        <p14:creationId xmlns:p14="http://schemas.microsoft.com/office/powerpoint/2010/main" val="2680859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b="1" i="1" dirty="0">
                <a:latin typeface="Times" pitchFamily="2" charset="0"/>
              </a:rPr>
              <a:t>Thank you</a:t>
            </a:r>
            <a:br>
              <a:rPr lang="en-US" b="1" i="1" dirty="0">
                <a:latin typeface="Times" pitchFamily="2" charset="0"/>
              </a:rPr>
            </a:br>
            <a:r>
              <a:rPr lang="en-US" b="1" i="1" dirty="0">
                <a:latin typeface="Times" pitchFamily="2" charset="0"/>
              </a:rPr>
              <a:t>Any questions?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6750DF9-607D-164F-A73D-5F99EDF4EC23}"/>
              </a:ext>
            </a:extLst>
          </p:cNvPr>
          <p:cNvGrpSpPr/>
          <p:nvPr/>
        </p:nvGrpSpPr>
        <p:grpSpPr>
          <a:xfrm>
            <a:off x="1066800" y="2115125"/>
            <a:ext cx="9945757" cy="3597965"/>
            <a:chOff x="1066800" y="2115125"/>
            <a:chExt cx="6100761" cy="3597965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51DF6C12-0F39-B740-A90E-7D131BCFD3EF}"/>
                </a:ext>
              </a:extLst>
            </p:cNvPr>
            <p:cNvGrpSpPr/>
            <p:nvPr/>
          </p:nvGrpSpPr>
          <p:grpSpPr>
            <a:xfrm>
              <a:off x="1066800" y="2115125"/>
              <a:ext cx="6100761" cy="3597965"/>
              <a:chOff x="2983604" y="2335696"/>
              <a:chExt cx="6100761" cy="3597965"/>
            </a:xfrm>
          </p:grpSpPr>
          <p:sp>
            <p:nvSpPr>
              <p:cNvPr id="6" name="Rounded Rectangle 5">
                <a:extLst>
                  <a:ext uri="{FF2B5EF4-FFF2-40B4-BE49-F238E27FC236}">
                    <a16:creationId xmlns:a16="http://schemas.microsoft.com/office/drawing/2014/main" id="{800C4E2D-E268-6E4F-AF07-C549C6A09B39}"/>
                  </a:ext>
                </a:extLst>
              </p:cNvPr>
              <p:cNvSpPr/>
              <p:nvPr/>
            </p:nvSpPr>
            <p:spPr>
              <a:xfrm>
                <a:off x="2983604" y="2335696"/>
                <a:ext cx="6100761" cy="3597965"/>
              </a:xfrm>
              <a:prstGeom prst="roundRect">
                <a:avLst/>
              </a:prstGeom>
              <a:ln w="11430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5" name="Picture 4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13116" y="2564294"/>
                <a:ext cx="5602893" cy="3151628"/>
              </a:xfrm>
              <a:prstGeom prst="rect">
                <a:avLst/>
              </a:prstGeom>
            </p:spPr>
          </p:pic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43FE0279-C9E4-4A4C-A4CB-68452D55B9A9}"/>
                  </a:ext>
                </a:extLst>
              </p:cNvPr>
              <p:cNvSpPr txBox="1"/>
              <p:nvPr/>
            </p:nvSpPr>
            <p:spPr>
              <a:xfrm>
                <a:off x="4372960" y="4744410"/>
                <a:ext cx="4303643" cy="769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extrusionH="57150">
                  <a:bevelT w="146050" h="88900" prst="relaxedInset"/>
                  <a:extrusionClr>
                    <a:schemeClr val="tx1"/>
                  </a:extrusionClr>
                </a:sp3d>
              </a:bodyPr>
              <a:lstStyle/>
              <a:p>
                <a:r>
                  <a:rPr lang="en-US" sz="4400" b="1" dirty="0">
                    <a:solidFill>
                      <a:srgbClr val="FF0000"/>
                    </a:solidFill>
                    <a:latin typeface="Times" pitchFamily="2" charset="0"/>
                  </a:rPr>
                  <a:t>Diolch Yn Fawr</a:t>
                </a:r>
              </a:p>
            </p:txBody>
          </p:sp>
        </p:grpSp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1C37793F-4139-6E43-949C-F66505C9F40B}"/>
                </a:ext>
              </a:extLst>
            </p:cNvPr>
            <p:cNvSpPr/>
            <p:nvPr/>
          </p:nvSpPr>
          <p:spPr>
            <a:xfrm>
              <a:off x="5901892" y="5109634"/>
              <a:ext cx="857907" cy="385717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E6AAC077-F726-FC4E-82B3-174DB843151E}"/>
              </a:ext>
            </a:extLst>
          </p:cNvPr>
          <p:cNvSpPr/>
          <p:nvPr/>
        </p:nvSpPr>
        <p:spPr>
          <a:xfrm>
            <a:off x="5583840" y="6115521"/>
            <a:ext cx="374042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1" dirty="0">
                <a:solidFill>
                  <a:srgbClr val="00B0F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Institute of leadership &amp; Management </a:t>
            </a:r>
            <a:endParaRPr lang="en-US" sz="1400" b="1" dirty="0">
              <a:solidFill>
                <a:srgbClr val="00B0F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34FD44-D114-1541-B510-AB868C28ED13}"/>
              </a:ext>
            </a:extLst>
          </p:cNvPr>
          <p:cNvSpPr txBox="1"/>
          <p:nvPr/>
        </p:nvSpPr>
        <p:spPr>
          <a:xfrm>
            <a:off x="289425" y="6130911"/>
            <a:ext cx="8637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To visit courses related to Leadership &amp; Management please visit the hyperlink provided:</a:t>
            </a:r>
          </a:p>
        </p:txBody>
      </p:sp>
    </p:spTree>
    <p:extLst>
      <p:ext uri="{BB962C8B-B14F-4D97-AF65-F5344CB8AC3E}">
        <p14:creationId xmlns:p14="http://schemas.microsoft.com/office/powerpoint/2010/main" val="142930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7BCB7-7906-9D4C-BFA8-E17EC0422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815008"/>
            <a:ext cx="10058400" cy="136166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br>
              <a:rPr lang="en-US" dirty="0"/>
            </a:br>
            <a:endParaRPr lang="en-US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45943EFD-71E6-EF47-9DA2-8BA2AF8E80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15008" y="1561091"/>
            <a:ext cx="10195605" cy="50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v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Bevan, J. et al., 2010.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Business Level 3.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First Edition ed. Edinburgh: Edexcel.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v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Times" pitchFamily="2" charset="0"/>
              <a:ea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Wingdings" pitchFamily="2" charset="2"/>
              <a:buChar char="v"/>
            </a:pPr>
            <a:r>
              <a:rPr lang="en-GB" dirty="0">
                <a:latin typeface="Times" pitchFamily="2" charset="0"/>
              </a:rPr>
              <a:t>Scientific &amp; academic publishing), 2015. </a:t>
            </a:r>
            <a:r>
              <a:rPr lang="en-GB" i="1" dirty="0">
                <a:latin typeface="Times" pitchFamily="2" charset="0"/>
              </a:rPr>
              <a:t>Autocratic leadership is often best used in crises situations. </a:t>
            </a:r>
            <a:r>
              <a:rPr lang="en-GB" dirty="0">
                <a:latin typeface="Times" pitchFamily="2" charset="0"/>
              </a:rPr>
              <a:t>[Online] 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Times" pitchFamily="2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v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Times" pitchFamily="2" charset="0"/>
              <a:ea typeface="Times New Roman" panose="02020603050405020304" pitchFamily="18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v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TEC, 2018.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Common leadership styles.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[Online] 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Available at: </a:t>
            </a:r>
            <a:r>
              <a:rPr kumimoji="0" lang="en-US" altLang="en-US" b="0" i="0" u="sng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https://tec.com.au/resource/9-common-leadership-styles-which-type-of-leader-are-you/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[Accessed 23 9 2018].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v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Times" pitchFamily="2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v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Virgin, 2018.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Leadership.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[Online] 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Available at: </a:t>
            </a:r>
            <a:r>
              <a:rPr kumimoji="0" lang="en-US" altLang="en-US" b="0" i="0" u="sng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https://www.virgin.com/entrepreneur/autocratic-democratic-or-laissez-faire-whats-your-leadership-style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[Accessed 22 9 2018].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v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Times" pitchFamily="2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v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Zaccaro, S. J. &amp; Klimoski, R. J., 2001.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Nature of Organizational Leadership.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" pitchFamily="2" charset="0"/>
                <a:ea typeface="Times New Roman" panose="02020603050405020304" pitchFamily="18" charset="0"/>
              </a:rPr>
              <a:t>First Edition ed. California: Jossey Bass.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89734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736059"/>
      </a:dk2>
      <a:lt2>
        <a:srgbClr val="E7E0C7"/>
      </a:lt2>
      <a:accent1>
        <a:srgbClr val="92B0C8"/>
      </a:accent1>
      <a:accent2>
        <a:srgbClr val="E37C3D"/>
      </a:accent2>
      <a:accent3>
        <a:srgbClr val="A5AB81"/>
      </a:accent3>
      <a:accent4>
        <a:srgbClr val="E9B635"/>
      </a:accent4>
      <a:accent5>
        <a:srgbClr val="7BA79D"/>
      </a:accent5>
      <a:accent6>
        <a:srgbClr val="968C8C"/>
      </a:accent6>
      <a:hlink>
        <a:srgbClr val="F7A115"/>
      </a:hlink>
      <a:folHlink>
        <a:srgbClr val="969696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6136</TotalTime>
  <Words>384</Words>
  <Application>Microsoft Macintosh PowerPoint</Application>
  <PresentationFormat>Widescreen</PresentationFormat>
  <Paragraphs>66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Hiragino Kaku Gothic StdN W8</vt:lpstr>
      <vt:lpstr>Arial</vt:lpstr>
      <vt:lpstr>Calibri</vt:lpstr>
      <vt:lpstr>Garamond</vt:lpstr>
      <vt:lpstr>Krungthep</vt:lpstr>
      <vt:lpstr>Times</vt:lpstr>
      <vt:lpstr>Times New Roman</vt:lpstr>
      <vt:lpstr>Wingdings</vt:lpstr>
      <vt:lpstr>Savon</vt:lpstr>
      <vt:lpstr>Leadership Styles</vt:lpstr>
      <vt:lpstr>Learning Objectives</vt:lpstr>
      <vt:lpstr>PowerPoint Presentation</vt:lpstr>
      <vt:lpstr>Leadership Styles describe the main types of stereotypical managers there are:</vt:lpstr>
      <vt:lpstr>Autocratic</vt:lpstr>
      <vt:lpstr>Democratic</vt:lpstr>
      <vt:lpstr>Laissez-faire</vt:lpstr>
      <vt:lpstr>PowerPoint Presentation</vt:lpstr>
      <vt:lpstr>Thank you Any questions? </vt:lpstr>
      <vt:lpstr>References  </vt:lpstr>
    </vt:vector>
  </TitlesOfParts>
  <Company/>
  <LinksUpToDate>false</LinksUpToDate>
  <SharedDoc>false</SharedDoc>
  <HyperlinksChanged>false</HyperlinksChanged>
  <AppVersion>16.0015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Styles</dc:title>
  <dc:creator>jonathan Lowe</dc:creator>
  <cp:lastModifiedBy>Microsoft Office User</cp:lastModifiedBy>
  <cp:revision>43</cp:revision>
  <dcterms:created xsi:type="dcterms:W3CDTF">2018-09-19T19:09:23Z</dcterms:created>
  <dcterms:modified xsi:type="dcterms:W3CDTF">2018-09-24T13:36:44Z</dcterms:modified>
</cp:coreProperties>
</file>