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0"/>
  </p:notesMasterIdLst>
  <p:sldIdLst>
    <p:sldId id="256" r:id="rId5"/>
    <p:sldId id="257" r:id="rId6"/>
    <p:sldId id="258" r:id="rId7"/>
    <p:sldId id="310" r:id="rId8"/>
    <p:sldId id="311" r:id="rId9"/>
    <p:sldId id="278" r:id="rId10"/>
    <p:sldId id="281" r:id="rId11"/>
    <p:sldId id="298" r:id="rId12"/>
    <p:sldId id="299" r:id="rId13"/>
    <p:sldId id="301" r:id="rId14"/>
    <p:sldId id="268" r:id="rId15"/>
    <p:sldId id="307" r:id="rId16"/>
    <p:sldId id="302" r:id="rId17"/>
    <p:sldId id="290" r:id="rId18"/>
    <p:sldId id="312" r:id="rId19"/>
    <p:sldId id="303" r:id="rId20"/>
    <p:sldId id="313" r:id="rId21"/>
    <p:sldId id="309" r:id="rId22"/>
    <p:sldId id="283" r:id="rId23"/>
    <p:sldId id="304" r:id="rId24"/>
    <p:sldId id="314" r:id="rId25"/>
    <p:sldId id="305" r:id="rId26"/>
    <p:sldId id="300" r:id="rId27"/>
    <p:sldId id="308" r:id="rId28"/>
    <p:sldId id="276" r:id="rId2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351A3E8-F6C2-449C-ACAE-433128BC052E}" v="98" dt="2025-02-14T19:58:11.6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922" autoAdjust="0"/>
  </p:normalViewPr>
  <p:slideViewPr>
    <p:cSldViewPr>
      <p:cViewPr varScale="1">
        <p:scale>
          <a:sx n="106" d="100"/>
          <a:sy n="106" d="100"/>
        </p:scale>
        <p:origin x="708" y="64"/>
      </p:cViewPr>
      <p:guideLst>
        <p:guide orient="horz" pos="2160"/>
        <p:guide pos="2880"/>
      </p:guideLst>
    </p:cSldViewPr>
  </p:slideViewPr>
  <p:notesTextViewPr>
    <p:cViewPr>
      <p:scale>
        <a:sx n="1" d="1"/>
        <a:sy n="1" d="1"/>
      </p:scale>
      <p:origin x="0" y="0"/>
    </p:cViewPr>
  </p:notesTextViewPr>
  <p:sorterViewPr>
    <p:cViewPr>
      <p:scale>
        <a:sx n="100" d="100"/>
        <a:sy n="100" d="100"/>
      </p:scale>
      <p:origin x="0" y="-330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microsoft.com/office/2015/10/relationships/revisionInfo" Target="revisionInfo.xml"/><Relationship Id="rId8" Type="http://schemas.openxmlformats.org/officeDocument/2006/relationships/slide" Target="slides/slide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D2D418B-F2BE-4232-9925-DF8BABD14753}" type="datetimeFigureOut">
              <a:rPr lang="en-GB" smtClean="0"/>
              <a:pPr/>
              <a:t>26/02/2025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D34C8D-7B3A-44E8-96E0-EF5C0B618739}" type="slidenum">
              <a:rPr lang="en-GB" smtClean="0"/>
              <a:pPr/>
              <a:t>‹#›</a:t>
            </a:fld>
            <a:endParaRPr lang="en-GB"/>
          </a:p>
        </p:txBody>
      </p:sp>
    </p:spTree>
    <p:extLst>
      <p:ext uri="{BB962C8B-B14F-4D97-AF65-F5344CB8AC3E}">
        <p14:creationId xmlns:p14="http://schemas.microsoft.com/office/powerpoint/2010/main" val="3747257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DBA1CE4-805E-494F-9649-F267684B608E}" type="slidenum">
              <a:rPr lang="en-GB" smtClean="0"/>
              <a:pPr/>
              <a:t>11</a:t>
            </a:fld>
            <a:endParaRPr lang="en-GB"/>
          </a:p>
        </p:txBody>
      </p:sp>
    </p:spTree>
    <p:extLst>
      <p:ext uri="{BB962C8B-B14F-4D97-AF65-F5344CB8AC3E}">
        <p14:creationId xmlns:p14="http://schemas.microsoft.com/office/powerpoint/2010/main" val="17630548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23412568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8440433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7A2D791-CC8F-4DFF-9C61-B100C55EE8C1}" type="datetimeFigureOut">
              <a:rPr lang="en-GB" smtClean="0"/>
              <a:pPr/>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23401894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7A2D791-CC8F-4DFF-9C61-B100C55EE8C1}" type="datetimeFigureOut">
              <a:rPr lang="en-GB" smtClean="0"/>
              <a:pPr/>
              <a:t>26/02/2025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090770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7A2D791-CC8F-4DFF-9C61-B100C55EE8C1}" type="datetimeFigureOut">
              <a:rPr lang="en-GB" smtClean="0"/>
              <a:pPr/>
              <a:t>26/02/2025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044743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7A2D791-CC8F-4DFF-9C61-B100C55EE8C1}" type="datetimeFigureOut">
              <a:rPr lang="en-GB" smtClean="0"/>
              <a:pPr/>
              <a:t>26/02/2025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2647750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A2D791-CC8F-4DFF-9C61-B100C55EE8C1}" type="datetimeFigureOut">
              <a:rPr lang="en-GB" smtClean="0"/>
              <a:pPr/>
              <a:t>26/02/2025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387232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A2D791-CC8F-4DFF-9C61-B100C55EE8C1}" type="datetimeFigureOut">
              <a:rPr lang="en-GB" smtClean="0"/>
              <a:pPr/>
              <a:t>26/02/2025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2562511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A2D791-CC8F-4DFF-9C61-B100C55EE8C1}" type="datetimeFigureOut">
              <a:rPr lang="en-GB" smtClean="0"/>
              <a:pPr/>
              <a:t>26/02/2025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3460246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3596110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7A2D791-CC8F-4DFF-9C61-B100C55EE8C1}" type="datetimeFigureOut">
              <a:rPr lang="en-GB" smtClean="0"/>
              <a:pPr/>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F2038A-ED81-420E-B7DD-8971A5FD23A3}" type="slidenum">
              <a:rPr lang="en-GB" smtClean="0"/>
              <a:pPr/>
              <a:t>‹#›</a:t>
            </a:fld>
            <a:endParaRPr lang="en-GB"/>
          </a:p>
        </p:txBody>
      </p:sp>
    </p:spTree>
    <p:extLst>
      <p:ext uri="{BB962C8B-B14F-4D97-AF65-F5344CB8AC3E}">
        <p14:creationId xmlns:p14="http://schemas.microsoft.com/office/powerpoint/2010/main" val="16336669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00">
            <a:alpha val="10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A2D791-CC8F-4DFF-9C61-B100C55EE8C1}" type="datetimeFigureOut">
              <a:rPr lang="en-GB" smtClean="0"/>
              <a:pPr/>
              <a:t>26/02/2025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F2038A-ED81-420E-B7DD-8971A5FD23A3}" type="slidenum">
              <a:rPr lang="en-GB" smtClean="0"/>
              <a:pPr/>
              <a:t>‹#›</a:t>
            </a:fld>
            <a:endParaRPr lang="en-GB"/>
          </a:p>
        </p:txBody>
      </p:sp>
    </p:spTree>
    <p:extLst>
      <p:ext uri="{BB962C8B-B14F-4D97-AF65-F5344CB8AC3E}">
        <p14:creationId xmlns:p14="http://schemas.microsoft.com/office/powerpoint/2010/main" val="23922220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verywellmind.com/what-is-the-need-to-belong-2795393" TargetMode="External"/><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hyperlink" Target="https://willingness.com.mt/working-within-a-multidisciplinary-team/" TargetMode="External"/><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otosection.com/el-valor-de-la-inclusion-social-en-las-empresas/"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fr.wikipedia.org/wiki/Exclusion_des_personnes_autistes"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spreadprivacy.com/privacy-companies-call-for-vote/"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www.executivecompass.co.uk/blog/general/importance-equality-act-2010-tendering/"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2.xml"/><Relationship Id="rId1" Type="http://schemas.openxmlformats.org/officeDocument/2006/relationships/video" Target="https://www.youtube.com/embed/VXLtKlmtrvM?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webstockreview.net/explore/combine-png-files-into-one/"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kirafonteneau.com/types-of-discrimination-explained/" TargetMode="External"/><Relationship Id="rId2" Type="http://schemas.openxmlformats.org/officeDocument/2006/relationships/image" Target="../media/image11.gi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pngwing.com/id/free-png-pziuv"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cva.cymru/cy/deddf-llesiant-cenedlaethaur-dyfodol/"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llyw.cymru/deddf-llesiant-cenedlaethaur-dyfodol-cymru-2015-yr-hanfodion-html" TargetMode="External"/><Relationship Id="rId2" Type="http://schemas.openxmlformats.org/officeDocument/2006/relationships/image" Target="../media/image15.png"/><Relationship Id="rId1" Type="http://schemas.openxmlformats.org/officeDocument/2006/relationships/slideLayout" Target="../slideLayouts/slideLayout2.xml"/><Relationship Id="rId5" Type="http://schemas.openxmlformats.org/officeDocument/2006/relationships/hyperlink" Target="https://www.gov.wales/well-being-future-generations-act-essentials-html" TargetMode="External"/><Relationship Id="rId4" Type="http://schemas.openxmlformats.org/officeDocument/2006/relationships/image" Target="../media/image16.png"/></Relationships>
</file>

<file path=ppt/slides/_rels/slide23.xml.rels><?xml version="1.0" encoding="UTF-8" standalone="yes"?>
<Relationships xmlns="http://schemas.openxmlformats.org/package/2006/relationships"><Relationship Id="rId3" Type="http://schemas.openxmlformats.org/officeDocument/2006/relationships/hyperlink" Target="https://www.vectorstock.com/royalty-free-vector/people-watch-a-video-presentation-cinema-flat-vector-28403539" TargetMode="External"/><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zdV8OpXhl2g?feature=oembed" TargetMode="External"/></Relationships>
</file>

<file path=ppt/slides/_rels/slide25.xml.rels><?xml version="1.0" encoding="UTF-8" standalone="yes"?>
<Relationships xmlns="http://schemas.openxmlformats.org/package/2006/relationships"><Relationship Id="rId2" Type="http://schemas.openxmlformats.org/officeDocument/2006/relationships/hyperlink" Target="https://www.un.org/esa/socdev/rwss/2016/full-repor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32656"/>
            <a:ext cx="7772400" cy="1470025"/>
          </a:xfrm>
        </p:spPr>
        <p:txBody>
          <a:bodyPr/>
          <a:lstStyle/>
          <a:p>
            <a:r>
              <a:rPr lang="en-GB" dirty="0"/>
              <a:t>ECES4013C</a:t>
            </a:r>
          </a:p>
        </p:txBody>
      </p:sp>
      <p:sp>
        <p:nvSpPr>
          <p:cNvPr id="3" name="Subtitle 2"/>
          <p:cNvSpPr>
            <a:spLocks noGrp="1"/>
          </p:cNvSpPr>
          <p:nvPr>
            <p:ph type="subTitle" idx="1"/>
          </p:nvPr>
        </p:nvSpPr>
        <p:spPr>
          <a:xfrm>
            <a:off x="1259632" y="4581128"/>
            <a:ext cx="7088832" cy="1752600"/>
          </a:xfrm>
        </p:spPr>
        <p:txBody>
          <a:bodyPr>
            <a:normAutofit/>
          </a:bodyPr>
          <a:lstStyle/>
          <a:p>
            <a:r>
              <a:rPr lang="en-GB" i="1" dirty="0" err="1">
                <a:solidFill>
                  <a:schemeClr val="tx1"/>
                </a:solidFill>
              </a:rPr>
              <a:t>Cydraddoldeb</a:t>
            </a:r>
            <a:r>
              <a:rPr lang="en-GB" i="1" dirty="0">
                <a:solidFill>
                  <a:schemeClr val="tx1"/>
                </a:solidFill>
              </a:rPr>
              <a:t> </a:t>
            </a:r>
            <a:r>
              <a:rPr lang="en-GB" i="1" dirty="0" err="1">
                <a:solidFill>
                  <a:schemeClr val="tx1"/>
                </a:solidFill>
              </a:rPr>
              <a:t>i</a:t>
            </a:r>
            <a:r>
              <a:rPr lang="en-GB" i="1" dirty="0">
                <a:solidFill>
                  <a:schemeClr val="tx1"/>
                </a:solidFill>
              </a:rPr>
              <a:t> </a:t>
            </a:r>
            <a:r>
              <a:rPr lang="en-GB" i="1" dirty="0" err="1">
                <a:solidFill>
                  <a:schemeClr val="tx1"/>
                </a:solidFill>
              </a:rPr>
              <a:t>Bawb</a:t>
            </a:r>
            <a:r>
              <a:rPr lang="en-GB" i="1" dirty="0">
                <a:solidFill>
                  <a:schemeClr val="tx1"/>
                </a:solidFill>
              </a:rPr>
              <a:t>? </a:t>
            </a:r>
          </a:p>
          <a:p>
            <a:r>
              <a:rPr lang="en-GB" i="1" dirty="0">
                <a:solidFill>
                  <a:schemeClr val="tx1"/>
                </a:solidFill>
              </a:rPr>
              <a:t>All Things Being Equal? </a:t>
            </a:r>
          </a:p>
          <a:p>
            <a:r>
              <a:rPr lang="en-GB" dirty="0" err="1">
                <a:solidFill>
                  <a:schemeClr val="tx1"/>
                </a:solidFill>
              </a:rPr>
              <a:t>Sesiwn</a:t>
            </a:r>
            <a:r>
              <a:rPr lang="en-GB" dirty="0">
                <a:solidFill>
                  <a:schemeClr val="tx1"/>
                </a:solidFill>
              </a:rPr>
              <a:t> / </a:t>
            </a:r>
            <a:r>
              <a:rPr lang="en-GB">
                <a:solidFill>
                  <a:schemeClr val="tx1"/>
                </a:solidFill>
              </a:rPr>
              <a:t>Session 2</a:t>
            </a:r>
            <a:endParaRPr lang="en-GB" dirty="0">
              <a:solidFill>
                <a:schemeClr val="tx1"/>
              </a:solidFill>
            </a:endParaRPr>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99792" y="1772816"/>
            <a:ext cx="3956976" cy="25378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313962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Amcan</a:t>
            </a:r>
            <a:r>
              <a:rPr lang="en-GB" dirty="0">
                <a:solidFill>
                  <a:schemeClr val="accent4">
                    <a:lumMod val="75000"/>
                  </a:schemeClr>
                </a:solidFill>
              </a:rPr>
              <a:t> </a:t>
            </a:r>
            <a:br>
              <a:rPr lang="en-GB" dirty="0">
                <a:solidFill>
                  <a:schemeClr val="accent4">
                    <a:lumMod val="75000"/>
                  </a:schemeClr>
                </a:solidFill>
              </a:rPr>
            </a:br>
            <a:r>
              <a:rPr lang="en-GB" dirty="0">
                <a:solidFill>
                  <a:schemeClr val="accent5"/>
                </a:solidFill>
              </a:rPr>
              <a:t>Aim</a:t>
            </a:r>
            <a:endParaRPr lang="en-GB" dirty="0"/>
          </a:p>
        </p:txBody>
      </p:sp>
      <p:sp>
        <p:nvSpPr>
          <p:cNvPr id="4" name="Content Placeholder 3"/>
          <p:cNvSpPr>
            <a:spLocks noGrp="1"/>
          </p:cNvSpPr>
          <p:nvPr>
            <p:ph sz="half" idx="1"/>
          </p:nvPr>
        </p:nvSpPr>
        <p:spPr/>
        <p:style>
          <a:lnRef idx="2">
            <a:schemeClr val="accent4"/>
          </a:lnRef>
          <a:fillRef idx="1">
            <a:schemeClr val="lt1"/>
          </a:fillRef>
          <a:effectRef idx="0">
            <a:schemeClr val="accent4"/>
          </a:effectRef>
          <a:fontRef idx="minor">
            <a:schemeClr val="dk1"/>
          </a:fontRef>
        </p:style>
        <p:txBody>
          <a:bodyPr>
            <a:normAutofit lnSpcReduction="10000"/>
          </a:bodyPr>
          <a:lstStyle/>
          <a:p>
            <a:r>
              <a:rPr lang="cy-GB" sz="2800" dirty="0"/>
              <a:t>Datblygu dealltwriaeth o ddeddfwriaeth a pholisi cyfredol sy'n ymwneud ag arfer cynhwysol ac ystyried y dulliau a'r strategaethau ar gyfer datblygu arfer cynhwysol effeithiol mewn cyd-destunau addysgol.</a:t>
            </a:r>
          </a:p>
        </p:txBody>
      </p:sp>
      <p:sp>
        <p:nvSpPr>
          <p:cNvPr id="5" name="Content Placeholder 4"/>
          <p:cNvSpPr>
            <a:spLocks noGrp="1"/>
          </p:cNvSpPr>
          <p:nvPr>
            <p:ph sz="half" idx="2"/>
          </p:nvPr>
        </p:nvSpPr>
        <p:spPr/>
        <p:style>
          <a:lnRef idx="2">
            <a:schemeClr val="accent5"/>
          </a:lnRef>
          <a:fillRef idx="1">
            <a:schemeClr val="lt1"/>
          </a:fillRef>
          <a:effectRef idx="0">
            <a:schemeClr val="accent5"/>
          </a:effectRef>
          <a:fontRef idx="minor">
            <a:schemeClr val="dk1"/>
          </a:fontRef>
        </p:style>
        <p:txBody>
          <a:bodyPr>
            <a:normAutofit lnSpcReduction="10000"/>
          </a:bodyPr>
          <a:lstStyle/>
          <a:p>
            <a:r>
              <a:rPr lang="en-GB" sz="2800" dirty="0"/>
              <a:t>To develop an understanding of current legislation and policy concerning inclusive practice and to consider the approaches and strategies for developing effective inclusive practice in educational contexts.</a:t>
            </a:r>
          </a:p>
          <a:p>
            <a:endParaRPr lang="en-GB" dirty="0"/>
          </a:p>
        </p:txBody>
      </p:sp>
    </p:spTree>
    <p:extLst>
      <p:ext uri="{BB962C8B-B14F-4D97-AF65-F5344CB8AC3E}">
        <p14:creationId xmlns:p14="http://schemas.microsoft.com/office/powerpoint/2010/main" val="26134070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deall effaith </a:t>
            </a:r>
            <a:r>
              <a:rPr lang="cy-GB" sz="2800" dirty="0" err="1"/>
              <a:t>allgáu</a:t>
            </a:r>
            <a:r>
              <a:rPr lang="cy-GB" sz="2800" dirty="0"/>
              <a:t> cymdeithasol ar blant, eu teuluoedd a'r gymuned ehangach;</a:t>
            </a:r>
          </a:p>
          <a:p>
            <a:pPr lvl="0" fontAlgn="base" hangingPunct="0"/>
            <a:endParaRPr lang="en-GB" dirty="0">
              <a:effectLst/>
            </a:endParaRPr>
          </a:p>
        </p:txBody>
      </p:sp>
      <p:sp>
        <p:nvSpPr>
          <p:cNvPr id="5" name="Content Placeholder 4"/>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understand the impact of social exclusion on children, their families and the wider community;</a:t>
            </a:r>
          </a:p>
          <a:p>
            <a:endParaRPr lang="en-GB" dirty="0"/>
          </a:p>
        </p:txBody>
      </p:sp>
      <p:pic>
        <p:nvPicPr>
          <p:cNvPr id="3074"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8494004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4034D5-299E-E516-B510-699C222406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AFF0201-9AA3-C1E7-CCFE-A56C797C23AB}"/>
              </a:ext>
            </a:extLst>
          </p:cNvPr>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a:extLst>
              <a:ext uri="{FF2B5EF4-FFF2-40B4-BE49-F238E27FC236}">
                <a16:creationId xmlns:a16="http://schemas.microsoft.com/office/drawing/2014/main" id="{D7BD973F-EFDE-F168-C4F0-21C508836089}"/>
              </a:ext>
            </a:extLst>
          </p:cNvPr>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gwerthuso rôl yr ymarferydd wrth weithredu strategaethau i gefnogi arfer cynhwysol</a:t>
            </a:r>
            <a:r>
              <a:rPr lang="cy-GB" sz="3200" dirty="0"/>
              <a:t>;</a:t>
            </a:r>
          </a:p>
          <a:p>
            <a:pPr lvl="0" fontAlgn="base" hangingPunct="0"/>
            <a:endParaRPr lang="en-GB" dirty="0">
              <a:effectLst/>
            </a:endParaRPr>
          </a:p>
        </p:txBody>
      </p:sp>
      <p:sp>
        <p:nvSpPr>
          <p:cNvPr id="5" name="Content Placeholder 4">
            <a:extLst>
              <a:ext uri="{FF2B5EF4-FFF2-40B4-BE49-F238E27FC236}">
                <a16:creationId xmlns:a16="http://schemas.microsoft.com/office/drawing/2014/main" id="{F1FCC7F5-B653-3323-3891-026814C7B9F7}"/>
              </a:ext>
            </a:extLst>
          </p:cNvPr>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evaluate the role of the practitioner in implementing strategies to support inclusive practice</a:t>
            </a:r>
            <a:r>
              <a:rPr lang="en-GB" sz="3200" dirty="0"/>
              <a:t>;</a:t>
            </a:r>
          </a:p>
          <a:p>
            <a:pPr marL="0" indent="0">
              <a:buNone/>
            </a:pPr>
            <a:endParaRPr lang="en-GB" dirty="0"/>
          </a:p>
        </p:txBody>
      </p:sp>
      <p:pic>
        <p:nvPicPr>
          <p:cNvPr id="3074" name="Picture 2">
            <a:extLst>
              <a:ext uri="{FF2B5EF4-FFF2-40B4-BE49-F238E27FC236}">
                <a16:creationId xmlns:a16="http://schemas.microsoft.com/office/drawing/2014/main" id="{D3575E30-E6C3-8D28-DFE4-505AC66BA5B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317663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1A7B27-A455-4C47-FCB7-281FEA1128A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124182-F1DB-5907-B6FE-6735B5876B77}"/>
              </a:ext>
            </a:extLst>
          </p:cNvPr>
          <p:cNvSpPr>
            <a:spLocks noGrp="1"/>
          </p:cNvSpPr>
          <p:nvPr>
            <p:ph type="title"/>
          </p:nvPr>
        </p:nvSpPr>
        <p:spPr/>
        <p:txBody>
          <a:bodyPr>
            <a:normAutofit fontScale="90000"/>
          </a:bodyPr>
          <a:lstStyle/>
          <a:p>
            <a:r>
              <a:rPr lang="en-GB" i="1" dirty="0" err="1">
                <a:solidFill>
                  <a:schemeClr val="accent4">
                    <a:lumMod val="75000"/>
                  </a:schemeClr>
                </a:solidFill>
              </a:rPr>
              <a:t>Deilliannau</a:t>
            </a:r>
            <a:r>
              <a:rPr lang="en-GB" i="1" dirty="0">
                <a:solidFill>
                  <a:schemeClr val="accent4">
                    <a:lumMod val="75000"/>
                  </a:schemeClr>
                </a:solidFill>
              </a:rPr>
              <a:t> </a:t>
            </a:r>
            <a:r>
              <a:rPr lang="en-GB" i="1" dirty="0" err="1">
                <a:solidFill>
                  <a:schemeClr val="accent4">
                    <a:lumMod val="75000"/>
                  </a:schemeClr>
                </a:solidFill>
              </a:rPr>
              <a:t>Dysgu</a:t>
            </a:r>
            <a:r>
              <a:rPr lang="en-GB" i="1" dirty="0">
                <a:solidFill>
                  <a:schemeClr val="accent4">
                    <a:lumMod val="75000"/>
                  </a:schemeClr>
                </a:solidFill>
              </a:rPr>
              <a:t> </a:t>
            </a:r>
            <a:br>
              <a:rPr lang="en-GB" dirty="0">
                <a:solidFill>
                  <a:schemeClr val="accent4">
                    <a:lumMod val="75000"/>
                  </a:schemeClr>
                </a:solidFill>
              </a:rPr>
            </a:br>
            <a:r>
              <a:rPr lang="en-GB" dirty="0">
                <a:solidFill>
                  <a:schemeClr val="accent5"/>
                </a:solidFill>
              </a:rPr>
              <a:t>Learning Outcomes </a:t>
            </a:r>
            <a:endParaRPr lang="en-GB" dirty="0"/>
          </a:p>
        </p:txBody>
      </p:sp>
      <p:sp>
        <p:nvSpPr>
          <p:cNvPr id="4" name="Content Placeholder 3">
            <a:extLst>
              <a:ext uri="{FF2B5EF4-FFF2-40B4-BE49-F238E27FC236}">
                <a16:creationId xmlns:a16="http://schemas.microsoft.com/office/drawing/2014/main" id="{7FEC2273-ADB5-9DD2-F648-DE7ACDBA2754}"/>
              </a:ext>
            </a:extLst>
          </p:cNvPr>
          <p:cNvSpPr>
            <a:spLocks noGrp="1"/>
          </p:cNvSpPr>
          <p:nvPr>
            <p:ph sz="half" idx="1"/>
          </p:nvPr>
        </p:nvSpPr>
        <p:spPr>
          <a:xfrm>
            <a:off x="457200" y="3356992"/>
            <a:ext cx="4038600" cy="2769171"/>
          </a:xfrm>
        </p:spPr>
        <p:style>
          <a:lnRef idx="2">
            <a:schemeClr val="accent4"/>
          </a:lnRef>
          <a:fillRef idx="1">
            <a:schemeClr val="lt1"/>
          </a:fillRef>
          <a:effectRef idx="0">
            <a:schemeClr val="accent4"/>
          </a:effectRef>
          <a:fontRef idx="minor">
            <a:schemeClr val="dk1"/>
          </a:fontRef>
        </p:style>
        <p:txBody>
          <a:bodyPr>
            <a:normAutofit/>
          </a:bodyPr>
          <a:lstStyle/>
          <a:p>
            <a:pPr marL="457200" lvl="1" indent="0">
              <a:buNone/>
            </a:pPr>
            <a:r>
              <a:rPr lang="cy-GB" sz="2800" dirty="0"/>
              <a:t>Nodi rhwystrau rhag addysg gynhwysol i ddysgwyr</a:t>
            </a:r>
            <a:r>
              <a:rPr lang="en-GB" sz="2800" dirty="0"/>
              <a:t>.</a:t>
            </a:r>
          </a:p>
          <a:p>
            <a:pPr lvl="0" fontAlgn="base" hangingPunct="0"/>
            <a:endParaRPr lang="en-GB" dirty="0">
              <a:effectLst/>
            </a:endParaRPr>
          </a:p>
        </p:txBody>
      </p:sp>
      <p:sp>
        <p:nvSpPr>
          <p:cNvPr id="5" name="Content Placeholder 4">
            <a:extLst>
              <a:ext uri="{FF2B5EF4-FFF2-40B4-BE49-F238E27FC236}">
                <a16:creationId xmlns:a16="http://schemas.microsoft.com/office/drawing/2014/main" id="{F45BF906-4087-72B5-C3C9-07697CFA1F83}"/>
              </a:ext>
            </a:extLst>
          </p:cNvPr>
          <p:cNvSpPr>
            <a:spLocks noGrp="1"/>
          </p:cNvSpPr>
          <p:nvPr>
            <p:ph sz="half" idx="2"/>
          </p:nvPr>
        </p:nvSpPr>
        <p:spPr>
          <a:xfrm>
            <a:off x="4648200" y="3356992"/>
            <a:ext cx="4038600" cy="2769171"/>
          </a:xfrm>
        </p:spPr>
        <p:style>
          <a:lnRef idx="2">
            <a:schemeClr val="accent5"/>
          </a:lnRef>
          <a:fillRef idx="1">
            <a:schemeClr val="lt1"/>
          </a:fillRef>
          <a:effectRef idx="0">
            <a:schemeClr val="accent5"/>
          </a:effectRef>
          <a:fontRef idx="minor">
            <a:schemeClr val="dk1"/>
          </a:fontRef>
        </p:style>
        <p:txBody>
          <a:bodyPr>
            <a:normAutofit/>
          </a:bodyPr>
          <a:lstStyle/>
          <a:p>
            <a:pPr marL="457200" lvl="1" indent="0">
              <a:buNone/>
            </a:pPr>
            <a:r>
              <a:rPr lang="en-GB" sz="2800" dirty="0"/>
              <a:t>Identify barriers to inclusive education for learners.</a:t>
            </a:r>
          </a:p>
        </p:txBody>
      </p:sp>
      <p:pic>
        <p:nvPicPr>
          <p:cNvPr id="3074" name="Picture 2">
            <a:extLst>
              <a:ext uri="{FF2B5EF4-FFF2-40B4-BE49-F238E27FC236}">
                <a16:creationId xmlns:a16="http://schemas.microsoft.com/office/drawing/2014/main" id="{E13AA904-F89E-C2DB-F82B-97695EA9D76B}"/>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203848" y="1628800"/>
            <a:ext cx="2709209" cy="144016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161752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Perthyn</a:t>
            </a:r>
            <a:br>
              <a:rPr lang="en-GB" dirty="0"/>
            </a:br>
            <a:r>
              <a:rPr lang="en-GB" i="1" dirty="0"/>
              <a:t>Belonging </a:t>
            </a:r>
          </a:p>
        </p:txBody>
      </p:sp>
      <p:sp>
        <p:nvSpPr>
          <p:cNvPr id="3" name="Content Placeholder 2"/>
          <p:cNvSpPr>
            <a:spLocks noGrp="1"/>
          </p:cNvSpPr>
          <p:nvPr>
            <p:ph sz="half" idx="1"/>
          </p:nvPr>
        </p:nvSpPr>
        <p:spPr/>
        <p:txBody>
          <a:bodyPr/>
          <a:lstStyle/>
          <a:p>
            <a:r>
              <a:rPr lang="en-GB" dirty="0"/>
              <a:t>Beth </a:t>
            </a:r>
            <a:r>
              <a:rPr lang="en-GB" dirty="0" err="1"/>
              <a:t>yw</a:t>
            </a:r>
            <a:r>
              <a:rPr lang="en-GB" dirty="0"/>
              <a:t> </a:t>
            </a:r>
            <a:r>
              <a:rPr lang="en-GB" dirty="0" err="1"/>
              <a:t>ystyr</a:t>
            </a:r>
            <a:r>
              <a:rPr lang="en-GB" dirty="0"/>
              <a:t> ‘</a:t>
            </a:r>
            <a:r>
              <a:rPr lang="en-GB" dirty="0" err="1"/>
              <a:t>perthyn</a:t>
            </a:r>
            <a:r>
              <a:rPr lang="en-GB" dirty="0"/>
              <a:t>’ </a:t>
            </a:r>
            <a:r>
              <a:rPr lang="en-GB" dirty="0" err="1"/>
              <a:t>i</a:t>
            </a:r>
            <a:r>
              <a:rPr lang="en-GB" dirty="0"/>
              <a:t> </a:t>
            </a:r>
            <a:r>
              <a:rPr lang="en-GB" dirty="0" err="1"/>
              <a:t>gymdeithas</a:t>
            </a:r>
            <a:r>
              <a:rPr lang="en-GB" dirty="0"/>
              <a:t>? </a:t>
            </a:r>
          </a:p>
          <a:p>
            <a:r>
              <a:rPr lang="en-GB" dirty="0"/>
              <a:t>Beth </a:t>
            </a:r>
            <a:r>
              <a:rPr lang="en-GB" dirty="0" err="1"/>
              <a:t>mae</a:t>
            </a:r>
            <a:r>
              <a:rPr lang="en-GB" dirty="0"/>
              <a:t> </a:t>
            </a:r>
            <a:r>
              <a:rPr lang="en-GB" dirty="0" err="1"/>
              <a:t>perthyn</a:t>
            </a:r>
            <a:r>
              <a:rPr lang="en-GB" dirty="0"/>
              <a:t>:</a:t>
            </a:r>
          </a:p>
          <a:p>
            <a:pPr lvl="1"/>
            <a:r>
              <a:rPr lang="en-GB" dirty="0" err="1"/>
              <a:t>Yn</a:t>
            </a:r>
            <a:r>
              <a:rPr lang="en-GB" dirty="0"/>
              <a:t> </a:t>
            </a:r>
            <a:r>
              <a:rPr lang="en-GB" dirty="0" err="1"/>
              <a:t>teimlo</a:t>
            </a:r>
            <a:r>
              <a:rPr lang="en-GB" dirty="0"/>
              <a:t> </a:t>
            </a:r>
            <a:r>
              <a:rPr lang="en-GB" dirty="0" err="1"/>
              <a:t>fel</a:t>
            </a:r>
            <a:r>
              <a:rPr lang="en-GB" dirty="0"/>
              <a:t>?</a:t>
            </a:r>
          </a:p>
          <a:p>
            <a:pPr lvl="1"/>
            <a:r>
              <a:rPr lang="en-GB" dirty="0" err="1"/>
              <a:t>Yn</a:t>
            </a:r>
            <a:r>
              <a:rPr lang="en-GB" dirty="0"/>
              <a:t> </a:t>
            </a:r>
            <a:r>
              <a:rPr lang="en-GB" dirty="0" err="1"/>
              <a:t>edrych</a:t>
            </a:r>
            <a:r>
              <a:rPr lang="en-GB" dirty="0"/>
              <a:t> </a:t>
            </a:r>
            <a:r>
              <a:rPr lang="en-GB" dirty="0" err="1"/>
              <a:t>fel</a:t>
            </a:r>
            <a:r>
              <a:rPr lang="en-GB" dirty="0"/>
              <a:t>? </a:t>
            </a:r>
          </a:p>
          <a:p>
            <a:r>
              <a:rPr lang="en-GB" dirty="0"/>
              <a:t>Beth all </a:t>
            </a:r>
            <a:r>
              <a:rPr lang="en-GB" dirty="0" err="1"/>
              <a:t>ddigwydd</a:t>
            </a:r>
            <a:r>
              <a:rPr lang="en-GB" dirty="0"/>
              <a:t> pan </a:t>
            </a:r>
            <a:r>
              <a:rPr lang="en-GB" dirty="0" err="1"/>
              <a:t>nad</a:t>
            </a:r>
            <a:r>
              <a:rPr lang="en-GB" dirty="0"/>
              <a:t> </a:t>
            </a:r>
            <a:r>
              <a:rPr lang="en-GB" dirty="0" err="1"/>
              <a:t>yw</a:t>
            </a:r>
            <a:r>
              <a:rPr lang="en-GB" dirty="0"/>
              <a:t> person </a:t>
            </a:r>
            <a:r>
              <a:rPr lang="en-GB" dirty="0" err="1"/>
              <a:t>yn</a:t>
            </a:r>
            <a:r>
              <a:rPr lang="en-GB" dirty="0"/>
              <a:t> </a:t>
            </a:r>
            <a:r>
              <a:rPr lang="en-GB" dirty="0" err="1"/>
              <a:t>teimlo</a:t>
            </a:r>
            <a:r>
              <a:rPr lang="en-GB" dirty="0"/>
              <a:t> </a:t>
            </a:r>
            <a:r>
              <a:rPr lang="en-GB" dirty="0" err="1"/>
              <a:t>ei</a:t>
            </a:r>
            <a:r>
              <a:rPr lang="en-GB" dirty="0"/>
              <a:t> f/</a:t>
            </a:r>
            <a:r>
              <a:rPr lang="en-GB" dirty="0" err="1"/>
              <a:t>bod</a:t>
            </a:r>
            <a:r>
              <a:rPr lang="en-GB" dirty="0"/>
              <a:t> </a:t>
            </a:r>
            <a:r>
              <a:rPr lang="en-GB" dirty="0" err="1"/>
              <a:t>nhw’n</a:t>
            </a:r>
            <a:r>
              <a:rPr lang="en-GB" dirty="0"/>
              <a:t> ‘</a:t>
            </a:r>
            <a:r>
              <a:rPr lang="en-GB" dirty="0" err="1"/>
              <a:t>perthyn</a:t>
            </a:r>
            <a:r>
              <a:rPr lang="en-GB" dirty="0"/>
              <a:t>’? </a:t>
            </a:r>
          </a:p>
        </p:txBody>
      </p:sp>
      <p:sp>
        <p:nvSpPr>
          <p:cNvPr id="4" name="Content Placeholder 3"/>
          <p:cNvSpPr>
            <a:spLocks noGrp="1"/>
          </p:cNvSpPr>
          <p:nvPr>
            <p:ph sz="half" idx="2"/>
          </p:nvPr>
        </p:nvSpPr>
        <p:spPr/>
        <p:txBody>
          <a:bodyPr/>
          <a:lstStyle/>
          <a:p>
            <a:r>
              <a:rPr lang="en-GB" i="1" dirty="0"/>
              <a:t>What does it mean to ‘belong’ to society? </a:t>
            </a:r>
          </a:p>
          <a:p>
            <a:r>
              <a:rPr lang="en-GB" i="1" dirty="0"/>
              <a:t>What does it:</a:t>
            </a:r>
          </a:p>
          <a:p>
            <a:pPr lvl="1"/>
            <a:r>
              <a:rPr lang="en-GB" i="1" dirty="0"/>
              <a:t>Feel like to belong?</a:t>
            </a:r>
          </a:p>
          <a:p>
            <a:pPr lvl="1"/>
            <a:r>
              <a:rPr lang="en-GB" i="1" dirty="0"/>
              <a:t>Look like in practice?</a:t>
            </a:r>
          </a:p>
          <a:p>
            <a:r>
              <a:rPr lang="en-GB" i="1" dirty="0"/>
              <a:t>What can happen if someone feels like they don’t ‘belong’ in society? </a:t>
            </a:r>
          </a:p>
        </p:txBody>
      </p:sp>
      <p:pic>
        <p:nvPicPr>
          <p:cNvPr id="6" name="Picture 5" descr="A group of people holding hands&#10;&#10;Description automatically generated">
            <a:extLst>
              <a:ext uri="{FF2B5EF4-FFF2-40B4-BE49-F238E27FC236}">
                <a16:creationId xmlns:a16="http://schemas.microsoft.com/office/drawing/2014/main" id="{4B5DCF6B-2EA1-5052-6AC2-9DB5057A103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667500" y="274638"/>
            <a:ext cx="1714500" cy="1143000"/>
          </a:xfrm>
          <a:prstGeom prst="rect">
            <a:avLst/>
          </a:prstGeom>
        </p:spPr>
      </p:pic>
    </p:spTree>
    <p:extLst>
      <p:ext uri="{BB962C8B-B14F-4D97-AF65-F5344CB8AC3E}">
        <p14:creationId xmlns:p14="http://schemas.microsoft.com/office/powerpoint/2010/main" val="31156298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Tasg</a:t>
            </a:r>
            <a:br>
              <a:rPr lang="en-GB" dirty="0"/>
            </a:br>
            <a:r>
              <a:rPr lang="en-GB" i="1" dirty="0"/>
              <a:t>Task</a:t>
            </a:r>
            <a:r>
              <a:rPr lang="en-GB" dirty="0"/>
              <a:t> </a:t>
            </a:r>
          </a:p>
        </p:txBody>
      </p:sp>
      <p:sp>
        <p:nvSpPr>
          <p:cNvPr id="3" name="Content Placeholder 2"/>
          <p:cNvSpPr>
            <a:spLocks noGrp="1"/>
          </p:cNvSpPr>
          <p:nvPr>
            <p:ph sz="half" idx="1"/>
          </p:nvPr>
        </p:nvSpPr>
        <p:spPr/>
        <p:txBody>
          <a:bodyPr>
            <a:normAutofit fontScale="92500" lnSpcReduction="20000"/>
          </a:bodyPr>
          <a:lstStyle/>
          <a:p>
            <a:r>
              <a:rPr lang="en-GB" dirty="0" err="1"/>
              <a:t>Adfyfyriwch</a:t>
            </a:r>
            <a:r>
              <a:rPr lang="en-GB" dirty="0"/>
              <a:t> </a:t>
            </a:r>
            <a:r>
              <a:rPr lang="en-GB" dirty="0" err="1"/>
              <a:t>ar</a:t>
            </a:r>
            <a:r>
              <a:rPr lang="en-GB" dirty="0"/>
              <a:t> y </a:t>
            </a:r>
            <a:r>
              <a:rPr lang="en-GB" dirty="0" err="1"/>
              <a:t>diffiniadau</a:t>
            </a:r>
            <a:r>
              <a:rPr lang="en-GB" dirty="0"/>
              <a:t> o </a:t>
            </a:r>
            <a:r>
              <a:rPr lang="en-GB" dirty="0" err="1"/>
              <a:t>eithrio</a:t>
            </a:r>
            <a:r>
              <a:rPr lang="en-GB" dirty="0"/>
              <a:t> </a:t>
            </a:r>
            <a:r>
              <a:rPr lang="en-GB" dirty="0" err="1"/>
              <a:t>cymdeithasol</a:t>
            </a:r>
            <a:r>
              <a:rPr lang="en-GB" dirty="0"/>
              <a:t> a </a:t>
            </a:r>
            <a:r>
              <a:rPr lang="en-GB" dirty="0" err="1"/>
              <a:t>drafodwyd</a:t>
            </a:r>
            <a:r>
              <a:rPr lang="en-GB" dirty="0"/>
              <a:t> </a:t>
            </a:r>
            <a:r>
              <a:rPr lang="en-GB" dirty="0" err="1"/>
              <a:t>yn</a:t>
            </a:r>
            <a:r>
              <a:rPr lang="en-GB" dirty="0"/>
              <a:t> </a:t>
            </a:r>
            <a:r>
              <a:rPr lang="en-GB" dirty="0" err="1"/>
              <a:t>flaenorol</a:t>
            </a:r>
            <a:r>
              <a:rPr lang="en-GB" dirty="0"/>
              <a:t>. </a:t>
            </a:r>
          </a:p>
          <a:p>
            <a:r>
              <a:rPr lang="en-GB" dirty="0" err="1"/>
              <a:t>Ysgrifennwch</a:t>
            </a:r>
            <a:r>
              <a:rPr lang="en-GB" dirty="0"/>
              <a:t> </a:t>
            </a:r>
            <a:r>
              <a:rPr lang="en-GB" dirty="0" err="1"/>
              <a:t>restr</a:t>
            </a:r>
            <a:r>
              <a:rPr lang="en-GB" dirty="0"/>
              <a:t> o </a:t>
            </a:r>
            <a:r>
              <a:rPr lang="en-GB" dirty="0" err="1"/>
              <a:t>esiamplau</a:t>
            </a:r>
            <a:r>
              <a:rPr lang="en-GB" dirty="0"/>
              <a:t> </a:t>
            </a:r>
            <a:r>
              <a:rPr lang="en-GB" dirty="0" err="1"/>
              <a:t>ymarferol</a:t>
            </a:r>
            <a:r>
              <a:rPr lang="en-GB" dirty="0"/>
              <a:t> o </a:t>
            </a:r>
            <a:r>
              <a:rPr lang="en-GB" dirty="0" err="1"/>
              <a:t>eithrio</a:t>
            </a:r>
            <a:r>
              <a:rPr lang="en-GB" dirty="0"/>
              <a:t> </a:t>
            </a:r>
            <a:r>
              <a:rPr lang="en-GB" dirty="0" err="1"/>
              <a:t>cymdeithasol</a:t>
            </a:r>
            <a:r>
              <a:rPr lang="en-GB" dirty="0"/>
              <a:t>. </a:t>
            </a:r>
            <a:r>
              <a:rPr lang="en-GB" dirty="0" err="1"/>
              <a:t>Ystyriwch</a:t>
            </a:r>
            <a:r>
              <a:rPr lang="en-GB" dirty="0"/>
              <a:t>:</a:t>
            </a:r>
          </a:p>
          <a:p>
            <a:pPr lvl="1"/>
            <a:r>
              <a:rPr lang="en-GB" dirty="0" err="1"/>
              <a:t>Pwy</a:t>
            </a:r>
            <a:r>
              <a:rPr lang="en-GB" dirty="0"/>
              <a:t> all </a:t>
            </a:r>
            <a:r>
              <a:rPr lang="en-GB" dirty="0" err="1"/>
              <a:t>gael</a:t>
            </a:r>
            <a:r>
              <a:rPr lang="en-GB" dirty="0"/>
              <a:t> </a:t>
            </a:r>
            <a:r>
              <a:rPr lang="en-GB" dirty="0" err="1"/>
              <a:t>eu</a:t>
            </a:r>
            <a:r>
              <a:rPr lang="en-GB" dirty="0"/>
              <a:t> </a:t>
            </a:r>
            <a:r>
              <a:rPr lang="en-GB" dirty="0" err="1"/>
              <a:t>effeithio</a:t>
            </a:r>
            <a:r>
              <a:rPr lang="en-GB" dirty="0"/>
              <a:t>?</a:t>
            </a:r>
          </a:p>
          <a:p>
            <a:pPr lvl="1"/>
            <a:r>
              <a:rPr lang="en-GB" dirty="0"/>
              <a:t>Pam </a:t>
            </a:r>
            <a:r>
              <a:rPr lang="en-GB" dirty="0" err="1"/>
              <a:t>mae</a:t>
            </a:r>
            <a:r>
              <a:rPr lang="en-GB" dirty="0"/>
              <a:t> </a:t>
            </a:r>
            <a:r>
              <a:rPr lang="en-GB" dirty="0" err="1"/>
              <a:t>nhw’n</a:t>
            </a:r>
            <a:r>
              <a:rPr lang="en-GB" dirty="0"/>
              <a:t> </a:t>
            </a:r>
            <a:r>
              <a:rPr lang="en-GB" dirty="0" err="1"/>
              <a:t>cael</a:t>
            </a:r>
            <a:r>
              <a:rPr lang="en-GB" dirty="0"/>
              <a:t> </a:t>
            </a:r>
            <a:r>
              <a:rPr lang="en-GB" dirty="0" err="1"/>
              <a:t>eu</a:t>
            </a:r>
            <a:r>
              <a:rPr lang="en-GB" dirty="0"/>
              <a:t> </a:t>
            </a:r>
            <a:r>
              <a:rPr lang="en-GB" dirty="0" err="1"/>
              <a:t>effeithio</a:t>
            </a:r>
            <a:r>
              <a:rPr lang="en-GB" dirty="0"/>
              <a:t>?</a:t>
            </a:r>
          </a:p>
          <a:p>
            <a:pPr lvl="1"/>
            <a:r>
              <a:rPr lang="en-GB" dirty="0" err="1"/>
              <a:t>Sut</a:t>
            </a:r>
            <a:r>
              <a:rPr lang="en-GB" dirty="0"/>
              <a:t> </a:t>
            </a:r>
            <a:r>
              <a:rPr lang="en-GB" dirty="0" err="1"/>
              <a:t>mae</a:t>
            </a:r>
            <a:r>
              <a:rPr lang="en-GB" dirty="0"/>
              <a:t> </a:t>
            </a:r>
            <a:r>
              <a:rPr lang="en-GB" dirty="0" err="1"/>
              <a:t>nhw</a:t>
            </a:r>
            <a:r>
              <a:rPr lang="en-GB" dirty="0"/>
              <a:t> </a:t>
            </a:r>
            <a:r>
              <a:rPr lang="en-GB" dirty="0" err="1"/>
              <a:t>yn</a:t>
            </a:r>
            <a:r>
              <a:rPr lang="en-GB" dirty="0"/>
              <a:t> </a:t>
            </a:r>
            <a:r>
              <a:rPr lang="en-GB" dirty="0" err="1"/>
              <a:t>cael</a:t>
            </a:r>
            <a:r>
              <a:rPr lang="en-GB" dirty="0"/>
              <a:t> </a:t>
            </a:r>
            <a:r>
              <a:rPr lang="en-GB" dirty="0" err="1"/>
              <a:t>eu</a:t>
            </a:r>
            <a:r>
              <a:rPr lang="en-GB" dirty="0"/>
              <a:t> </a:t>
            </a:r>
            <a:r>
              <a:rPr lang="en-GB" dirty="0" err="1"/>
              <a:t>effeithio</a:t>
            </a:r>
            <a:r>
              <a:rPr lang="en-GB" dirty="0"/>
              <a:t>? </a:t>
            </a:r>
          </a:p>
        </p:txBody>
      </p:sp>
      <p:sp>
        <p:nvSpPr>
          <p:cNvPr id="4" name="Content Placeholder 3"/>
          <p:cNvSpPr>
            <a:spLocks noGrp="1"/>
          </p:cNvSpPr>
          <p:nvPr>
            <p:ph sz="half" idx="2"/>
          </p:nvPr>
        </p:nvSpPr>
        <p:spPr>
          <a:xfrm>
            <a:off x="4670217" y="2076252"/>
            <a:ext cx="4038600" cy="4525963"/>
          </a:xfrm>
        </p:spPr>
        <p:txBody>
          <a:bodyPr>
            <a:normAutofit fontScale="92500" lnSpcReduction="20000"/>
          </a:bodyPr>
          <a:lstStyle/>
          <a:p>
            <a:r>
              <a:rPr lang="en-GB" i="1" dirty="0"/>
              <a:t>Reflect on the definitions of social exclusion discussed previously. </a:t>
            </a:r>
          </a:p>
          <a:p>
            <a:r>
              <a:rPr lang="en-GB" i="1" dirty="0"/>
              <a:t>Write a list of examples of what social exclusion might look like in practice. Consider:</a:t>
            </a:r>
          </a:p>
          <a:p>
            <a:pPr lvl="1"/>
            <a:r>
              <a:rPr lang="en-GB" i="1" dirty="0"/>
              <a:t>Who might be affected? </a:t>
            </a:r>
          </a:p>
          <a:p>
            <a:pPr lvl="1"/>
            <a:r>
              <a:rPr lang="en-GB" i="1" dirty="0"/>
              <a:t>Why are they affected?</a:t>
            </a:r>
          </a:p>
          <a:p>
            <a:pPr lvl="1"/>
            <a:r>
              <a:rPr lang="en-GB" i="1" dirty="0"/>
              <a:t>How are they affected? </a:t>
            </a:r>
          </a:p>
        </p:txBody>
      </p:sp>
      <p:pic>
        <p:nvPicPr>
          <p:cNvPr id="6" name="Picture 5" descr="A few cartoon puppets holding a puzzle piece&#10;&#10;Description automatically generated with medium confidence">
            <a:extLst>
              <a:ext uri="{FF2B5EF4-FFF2-40B4-BE49-F238E27FC236}">
                <a16:creationId xmlns:a16="http://schemas.microsoft.com/office/drawing/2014/main" id="{6A9B0642-C9C4-5665-DCAC-38556D3F6C7A}"/>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372200" y="381062"/>
            <a:ext cx="1676150" cy="1044320"/>
          </a:xfrm>
          <a:prstGeom prst="rect">
            <a:avLst/>
          </a:prstGeom>
        </p:spPr>
      </p:pic>
    </p:spTree>
    <p:extLst>
      <p:ext uri="{BB962C8B-B14F-4D97-AF65-F5344CB8AC3E}">
        <p14:creationId xmlns:p14="http://schemas.microsoft.com/office/powerpoint/2010/main" val="36338320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0F76A4A7-1EAF-4080-BCBE-0E57FDE2A84A}"/>
              </a:ext>
            </a:extLst>
          </p:cNvPr>
          <p:cNvSpPr>
            <a:spLocks noGrp="1" noChangeArrowheads="1"/>
          </p:cNvSpPr>
          <p:nvPr>
            <p:ph type="title"/>
          </p:nvPr>
        </p:nvSpPr>
        <p:spPr/>
        <p:txBody>
          <a:bodyPr/>
          <a:lstStyle/>
          <a:p>
            <a:pPr eaLnBrk="1" hangingPunct="1"/>
            <a:r>
              <a:rPr lang="en-GB" altLang="en-US" dirty="0" err="1"/>
              <a:t>Cynhwysiant</a:t>
            </a:r>
            <a:r>
              <a:rPr lang="en-GB" altLang="en-US" dirty="0"/>
              <a:t> </a:t>
            </a:r>
            <a:r>
              <a:rPr lang="en-GB" altLang="en-US" dirty="0" err="1"/>
              <a:t>yw</a:t>
            </a:r>
            <a:r>
              <a:rPr lang="en-GB" altLang="en-US" dirty="0"/>
              <a:t>: /  Inclusion is:</a:t>
            </a:r>
          </a:p>
        </p:txBody>
      </p:sp>
      <p:sp>
        <p:nvSpPr>
          <p:cNvPr id="15363" name="Rectangle 3">
            <a:extLst>
              <a:ext uri="{FF2B5EF4-FFF2-40B4-BE49-F238E27FC236}">
                <a16:creationId xmlns:a16="http://schemas.microsoft.com/office/drawing/2014/main" id="{913DB42D-C7E0-4FEE-B8A6-009E75AF4DDF}"/>
              </a:ext>
            </a:extLst>
          </p:cNvPr>
          <p:cNvSpPr>
            <a:spLocks noGrp="1" noChangeArrowheads="1"/>
          </p:cNvSpPr>
          <p:nvPr>
            <p:ph type="body" idx="1"/>
          </p:nvPr>
        </p:nvSpPr>
        <p:spPr>
          <a:xfrm>
            <a:off x="4860032" y="1600200"/>
            <a:ext cx="3826768" cy="4525963"/>
          </a:xfrm>
        </p:spPr>
        <p:txBody>
          <a:bodyPr>
            <a:normAutofit/>
          </a:bodyPr>
          <a:lstStyle/>
          <a:p>
            <a:pPr eaLnBrk="1" hangingPunct="1"/>
            <a:r>
              <a:rPr lang="en-GB" altLang="en-US" sz="2800" dirty="0"/>
              <a:t>The manipulation of the system to fit the child</a:t>
            </a:r>
          </a:p>
          <a:p>
            <a:pPr eaLnBrk="1" hangingPunct="1"/>
            <a:r>
              <a:rPr lang="en-GB" altLang="en-US" sz="2800" dirty="0"/>
              <a:t>Changing the policies, practices and cultures of a setting to be inclusive</a:t>
            </a:r>
          </a:p>
          <a:p>
            <a:pPr eaLnBrk="1" hangingPunct="1"/>
            <a:r>
              <a:rPr lang="en-GB" altLang="en-US" sz="2800" dirty="0"/>
              <a:t>The feeling derived from being included</a:t>
            </a:r>
          </a:p>
        </p:txBody>
      </p:sp>
      <p:sp>
        <p:nvSpPr>
          <p:cNvPr id="3" name="TextBox 2">
            <a:extLst>
              <a:ext uri="{FF2B5EF4-FFF2-40B4-BE49-F238E27FC236}">
                <a16:creationId xmlns:a16="http://schemas.microsoft.com/office/drawing/2014/main" id="{62DFF34A-5C9E-1197-3F56-D3B7A649D235}"/>
              </a:ext>
            </a:extLst>
          </p:cNvPr>
          <p:cNvSpPr txBox="1"/>
          <p:nvPr/>
        </p:nvSpPr>
        <p:spPr>
          <a:xfrm>
            <a:off x="251520" y="1844824"/>
            <a:ext cx="3960440" cy="3539430"/>
          </a:xfrm>
          <a:prstGeom prst="rect">
            <a:avLst/>
          </a:prstGeom>
          <a:noFill/>
        </p:spPr>
        <p:txBody>
          <a:bodyPr wrap="square">
            <a:spAutoFit/>
          </a:bodyPr>
          <a:lstStyle/>
          <a:p>
            <a:pPr marL="457200" indent="-457200">
              <a:buFont typeface="Arial" panose="020B0604020202020204" pitchFamily="34" charset="0"/>
              <a:buChar char="•"/>
            </a:pPr>
            <a:r>
              <a:rPr lang="en-GB" sz="2800" b="0" i="0" u="none" strike="noStrike" dirty="0">
                <a:effectLst/>
                <a:latin typeface="-apple-system"/>
              </a:rPr>
              <a:t>Trin y system </a:t>
            </a:r>
            <a:r>
              <a:rPr lang="en-GB" sz="2800" b="0" i="0" u="none" strike="noStrike" dirty="0" err="1">
                <a:effectLst/>
                <a:latin typeface="-apple-system"/>
              </a:rPr>
              <a:t>i</a:t>
            </a:r>
            <a:r>
              <a:rPr lang="en-GB" sz="2800" b="0" i="0" u="none" strike="noStrike" dirty="0">
                <a:effectLst/>
                <a:latin typeface="-apple-system"/>
              </a:rPr>
              <a:t> </a:t>
            </a:r>
            <a:r>
              <a:rPr lang="en-GB" sz="2800" b="0" i="0" u="none" strike="noStrike" dirty="0" err="1">
                <a:effectLst/>
                <a:latin typeface="-apple-system"/>
              </a:rPr>
              <a:t>ffitio'r</a:t>
            </a:r>
            <a:r>
              <a:rPr lang="en-GB" sz="2800" b="0" i="0" u="none" strike="noStrike" dirty="0">
                <a:effectLst/>
                <a:latin typeface="-apple-system"/>
              </a:rPr>
              <a:t> </a:t>
            </a:r>
            <a:r>
              <a:rPr lang="en-GB" sz="2800" b="0" i="0" u="none" strike="noStrike" dirty="0" err="1">
                <a:effectLst/>
                <a:latin typeface="-apple-system"/>
              </a:rPr>
              <a:t>plentyn</a:t>
            </a:r>
            <a:r>
              <a:rPr lang="en-GB" sz="2800" b="0" i="0" u="none" strike="noStrike" dirty="0">
                <a:effectLst/>
                <a:latin typeface="-apple-system"/>
              </a:rPr>
              <a:t> </a:t>
            </a:r>
          </a:p>
          <a:p>
            <a:pPr marL="457200" indent="-457200">
              <a:buFont typeface="Arial" panose="020B0604020202020204" pitchFamily="34" charset="0"/>
              <a:buChar char="•"/>
            </a:pPr>
            <a:r>
              <a:rPr lang="en-GB" sz="2800" b="0" i="0" u="none" strike="noStrike" dirty="0" err="1">
                <a:effectLst/>
                <a:latin typeface="-apple-system"/>
              </a:rPr>
              <a:t>Newid</a:t>
            </a:r>
            <a:r>
              <a:rPr lang="en-GB" sz="2800" b="0" i="0" u="none" strike="noStrike" dirty="0">
                <a:effectLst/>
                <a:latin typeface="-apple-system"/>
              </a:rPr>
              <a:t> </a:t>
            </a:r>
            <a:r>
              <a:rPr lang="en-GB" sz="2800" b="0" i="0" u="none" strike="noStrike" dirty="0" err="1">
                <a:effectLst/>
                <a:latin typeface="-apple-system"/>
              </a:rPr>
              <a:t>polisïau</a:t>
            </a:r>
            <a:r>
              <a:rPr lang="en-GB" sz="2800" b="0" i="0" u="none" strike="noStrike" dirty="0">
                <a:effectLst/>
                <a:latin typeface="-apple-system"/>
              </a:rPr>
              <a:t>, </a:t>
            </a:r>
            <a:r>
              <a:rPr lang="en-GB" sz="2800" b="0" i="0" u="none" strike="noStrike" dirty="0" err="1">
                <a:effectLst/>
                <a:latin typeface="-apple-system"/>
              </a:rPr>
              <a:t>arferion</a:t>
            </a:r>
            <a:r>
              <a:rPr lang="en-GB" sz="2800" b="0" i="0" u="none" strike="noStrike" dirty="0">
                <a:effectLst/>
                <a:latin typeface="-apple-system"/>
              </a:rPr>
              <a:t> a </a:t>
            </a:r>
            <a:r>
              <a:rPr lang="en-GB" sz="2800" b="0" i="0" u="none" strike="noStrike" dirty="0" err="1">
                <a:effectLst/>
                <a:latin typeface="-apple-system"/>
              </a:rPr>
              <a:t>diwylliannau</a:t>
            </a:r>
            <a:r>
              <a:rPr lang="en-GB" sz="2800" b="0" i="0" u="none" strike="noStrike" dirty="0">
                <a:effectLst/>
                <a:latin typeface="-apple-system"/>
              </a:rPr>
              <a:t> </a:t>
            </a:r>
            <a:r>
              <a:rPr lang="en-GB" sz="2800" b="0" i="0" u="none" strike="noStrike" dirty="0" err="1">
                <a:effectLst/>
                <a:latin typeface="-apple-system"/>
              </a:rPr>
              <a:t>lleoliad</a:t>
            </a:r>
            <a:r>
              <a:rPr lang="en-GB" sz="2800" b="0" i="0" u="none" strike="noStrike" dirty="0">
                <a:effectLst/>
                <a:latin typeface="-apple-system"/>
              </a:rPr>
              <a:t> </a:t>
            </a:r>
            <a:r>
              <a:rPr lang="en-GB" sz="2800" b="0" i="0" u="none" strike="noStrike" dirty="0" err="1">
                <a:effectLst/>
                <a:latin typeface="-apple-system"/>
              </a:rPr>
              <a:t>i</a:t>
            </a:r>
            <a:r>
              <a:rPr lang="en-GB" sz="2800" b="0" i="0" u="none" strike="noStrike" dirty="0">
                <a:effectLst/>
                <a:latin typeface="-apple-system"/>
              </a:rPr>
              <a:t> </a:t>
            </a:r>
            <a:r>
              <a:rPr lang="en-GB" sz="2800" b="0" i="0" u="none" strike="noStrike" dirty="0" err="1">
                <a:effectLst/>
                <a:latin typeface="-apple-system"/>
              </a:rPr>
              <a:t>fod</a:t>
            </a:r>
            <a:r>
              <a:rPr lang="en-GB" sz="2800" b="0" i="0" u="none" strike="noStrike" dirty="0">
                <a:effectLst/>
                <a:latin typeface="-apple-system"/>
              </a:rPr>
              <a:t> </a:t>
            </a:r>
            <a:r>
              <a:rPr lang="en-GB" sz="2800" b="0" i="0" u="none" strike="noStrike" dirty="0" err="1">
                <a:effectLst/>
                <a:latin typeface="-apple-system"/>
              </a:rPr>
              <a:t>yn</a:t>
            </a:r>
            <a:r>
              <a:rPr lang="en-GB" sz="2800" b="0" i="0" u="none" strike="noStrike" dirty="0">
                <a:effectLst/>
                <a:latin typeface="-apple-system"/>
              </a:rPr>
              <a:t> </a:t>
            </a:r>
            <a:r>
              <a:rPr lang="en-GB" sz="2800" b="0" i="0" u="none" strike="noStrike" dirty="0" err="1">
                <a:effectLst/>
                <a:latin typeface="-apple-system"/>
              </a:rPr>
              <a:t>gynhwysol</a:t>
            </a:r>
            <a:r>
              <a:rPr lang="en-GB" sz="2800" b="0" i="0" u="none" strike="noStrike" dirty="0">
                <a:effectLst/>
                <a:latin typeface="-apple-system"/>
              </a:rPr>
              <a:t> </a:t>
            </a:r>
          </a:p>
          <a:p>
            <a:pPr marL="457200" indent="-457200">
              <a:buFont typeface="Arial" panose="020B0604020202020204" pitchFamily="34" charset="0"/>
              <a:buChar char="•"/>
            </a:pPr>
            <a:r>
              <a:rPr lang="en-GB" sz="2800" b="0" i="0" u="none" strike="noStrike" dirty="0">
                <a:effectLst/>
                <a:latin typeface="-apple-system"/>
              </a:rPr>
              <a:t>Y </a:t>
            </a:r>
            <a:r>
              <a:rPr lang="en-GB" sz="2800" b="0" i="0" u="none" strike="noStrike" dirty="0" err="1">
                <a:effectLst/>
                <a:latin typeface="-apple-system"/>
              </a:rPr>
              <a:t>teimlad</a:t>
            </a:r>
            <a:r>
              <a:rPr lang="en-GB" sz="2800" b="0" i="0" u="none" strike="noStrike" dirty="0">
                <a:effectLst/>
                <a:latin typeface="-apple-system"/>
              </a:rPr>
              <a:t> sy'n </a:t>
            </a:r>
            <a:r>
              <a:rPr lang="en-GB" sz="2800" b="0" i="0" u="none" strike="noStrike" dirty="0" err="1">
                <a:effectLst/>
                <a:latin typeface="-apple-system"/>
              </a:rPr>
              <a:t>deillio</a:t>
            </a:r>
            <a:r>
              <a:rPr lang="en-GB" sz="2800" b="0" i="0" u="none" strike="noStrike" dirty="0">
                <a:effectLst/>
                <a:latin typeface="-apple-system"/>
              </a:rPr>
              <a:t> o </a:t>
            </a:r>
            <a:r>
              <a:rPr lang="en-GB" sz="2800" b="0" i="0" u="none" strike="noStrike" dirty="0" err="1">
                <a:effectLst/>
                <a:latin typeface="-apple-system"/>
              </a:rPr>
              <a:t>gael</a:t>
            </a:r>
            <a:r>
              <a:rPr lang="en-GB" sz="2800" b="0" i="0" u="none" strike="noStrike" dirty="0">
                <a:effectLst/>
                <a:latin typeface="-apple-system"/>
              </a:rPr>
              <a:t> </a:t>
            </a:r>
            <a:r>
              <a:rPr lang="en-GB" sz="2800" b="0" i="0" u="none" strike="noStrike" dirty="0" err="1">
                <a:effectLst/>
                <a:latin typeface="-apple-system"/>
              </a:rPr>
              <a:t>ein</a:t>
            </a:r>
            <a:r>
              <a:rPr lang="en-GB" sz="2800" b="0" i="0" u="none" strike="noStrike" dirty="0">
                <a:effectLst/>
                <a:latin typeface="-apple-system"/>
              </a:rPr>
              <a:t> </a:t>
            </a:r>
            <a:r>
              <a:rPr lang="en-GB" sz="2800" dirty="0">
                <a:latin typeface="-apple-system"/>
              </a:rPr>
              <a:t>c</a:t>
            </a:r>
            <a:r>
              <a:rPr lang="en-GB" sz="2800" b="0" i="0" u="none" strike="noStrike" dirty="0">
                <a:effectLst/>
                <a:latin typeface="-apple-system"/>
              </a:rPr>
              <a:t>ynnwys</a:t>
            </a:r>
            <a:endParaRPr lang="en-GB" sz="2800" dirty="0"/>
          </a:p>
        </p:txBody>
      </p:sp>
      <p:pic>
        <p:nvPicPr>
          <p:cNvPr id="4" name="Picture 3" descr="A group of people holding hands&#10;&#10;Description automatically generated">
            <a:extLst>
              <a:ext uri="{FF2B5EF4-FFF2-40B4-BE49-F238E27FC236}">
                <a16:creationId xmlns:a16="http://schemas.microsoft.com/office/drawing/2014/main" id="{9F8CEE4E-C481-FAAF-505C-13B24B94405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808312" y="5407570"/>
            <a:ext cx="1763688" cy="117579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4EFDB9B6-58A4-46A2-8F4B-A50C15DAE47A}"/>
              </a:ext>
            </a:extLst>
          </p:cNvPr>
          <p:cNvSpPr>
            <a:spLocks noGrp="1" noChangeArrowheads="1"/>
          </p:cNvSpPr>
          <p:nvPr>
            <p:ph type="title"/>
          </p:nvPr>
        </p:nvSpPr>
        <p:spPr/>
        <p:txBody>
          <a:bodyPr/>
          <a:lstStyle/>
          <a:p>
            <a:pPr eaLnBrk="1" hangingPunct="1"/>
            <a:r>
              <a:rPr lang="en-GB" altLang="en-US" sz="3400" dirty="0" err="1"/>
              <a:t>Pwy</a:t>
            </a:r>
            <a:r>
              <a:rPr lang="en-GB" altLang="en-US" sz="3400" dirty="0"/>
              <a:t> sy’n </a:t>
            </a:r>
            <a:r>
              <a:rPr lang="en-GB" altLang="en-US" sz="3400" dirty="0" err="1"/>
              <a:t>cael</a:t>
            </a:r>
            <a:r>
              <a:rPr lang="en-GB" altLang="en-US" sz="3400" dirty="0"/>
              <a:t> </a:t>
            </a:r>
            <a:r>
              <a:rPr lang="en-GB" altLang="en-US" sz="3400" dirty="0" err="1"/>
              <a:t>eu</a:t>
            </a:r>
            <a:r>
              <a:rPr lang="en-GB" altLang="en-US" sz="3400" dirty="0"/>
              <a:t> </a:t>
            </a:r>
            <a:r>
              <a:rPr lang="en-GB" altLang="en-US" sz="3400" dirty="0" err="1"/>
              <a:t>heffeithio</a:t>
            </a:r>
            <a:r>
              <a:rPr lang="en-GB" altLang="en-US" sz="3400" dirty="0"/>
              <a:t> </a:t>
            </a:r>
            <a:r>
              <a:rPr lang="en-GB" altLang="en-US" sz="3400" dirty="0" err="1"/>
              <a:t>gan</a:t>
            </a:r>
            <a:r>
              <a:rPr lang="en-GB" altLang="en-US" sz="3400" dirty="0"/>
              <a:t> </a:t>
            </a:r>
            <a:r>
              <a:rPr lang="en-GB" altLang="en-US" sz="3400" dirty="0" err="1"/>
              <a:t>allgau</a:t>
            </a:r>
            <a:r>
              <a:rPr lang="en-GB" altLang="en-US" sz="3400" dirty="0"/>
              <a:t>?</a:t>
            </a:r>
            <a:br>
              <a:rPr lang="en-GB" altLang="en-US" sz="3400" dirty="0"/>
            </a:br>
            <a:r>
              <a:rPr lang="en-GB" altLang="en-US" sz="3400" dirty="0"/>
              <a:t>Who is affected by exclusion?</a:t>
            </a:r>
          </a:p>
        </p:txBody>
      </p:sp>
      <p:sp>
        <p:nvSpPr>
          <p:cNvPr id="16387" name="Rectangle 3">
            <a:extLst>
              <a:ext uri="{FF2B5EF4-FFF2-40B4-BE49-F238E27FC236}">
                <a16:creationId xmlns:a16="http://schemas.microsoft.com/office/drawing/2014/main" id="{309EA7BA-92E5-48E3-9C21-EBEF850A70F2}"/>
              </a:ext>
            </a:extLst>
          </p:cNvPr>
          <p:cNvSpPr>
            <a:spLocks noGrp="1" noChangeArrowheads="1"/>
          </p:cNvSpPr>
          <p:nvPr>
            <p:ph type="body" idx="1"/>
          </p:nvPr>
        </p:nvSpPr>
        <p:spPr>
          <a:xfrm>
            <a:off x="4674840" y="1597879"/>
            <a:ext cx="4258816" cy="5013176"/>
          </a:xfrm>
        </p:spPr>
        <p:txBody>
          <a:bodyPr>
            <a:normAutofit fontScale="92500" lnSpcReduction="20000"/>
          </a:bodyPr>
          <a:lstStyle/>
          <a:p>
            <a:pPr eaLnBrk="1" hangingPunct="1">
              <a:lnSpc>
                <a:spcPct val="80000"/>
              </a:lnSpc>
            </a:pPr>
            <a:r>
              <a:rPr lang="en-GB" altLang="en-US" sz="2200" b="1" dirty="0"/>
              <a:t>Girls and boys</a:t>
            </a:r>
          </a:p>
          <a:p>
            <a:pPr eaLnBrk="1" hangingPunct="1">
              <a:lnSpc>
                <a:spcPct val="80000"/>
              </a:lnSpc>
            </a:pPr>
            <a:r>
              <a:rPr lang="en-GB" altLang="en-US" sz="2200" b="1" dirty="0"/>
              <a:t>Minority ethnic and faith groups, </a:t>
            </a:r>
            <a:r>
              <a:rPr lang="en-GB" altLang="en-US" sz="2200" dirty="0"/>
              <a:t>Gypsy, Romany, Travellers, asylum seekers and refugees</a:t>
            </a:r>
          </a:p>
          <a:p>
            <a:pPr eaLnBrk="1" hangingPunct="1">
              <a:lnSpc>
                <a:spcPct val="80000"/>
              </a:lnSpc>
            </a:pPr>
            <a:r>
              <a:rPr lang="en-GB" altLang="en-US" sz="2200" dirty="0"/>
              <a:t>Pupils who need to learn </a:t>
            </a:r>
            <a:r>
              <a:rPr lang="en-GB" altLang="en-US" sz="2200" b="1" dirty="0"/>
              <a:t>English as an additional language</a:t>
            </a:r>
            <a:r>
              <a:rPr lang="en-GB" altLang="en-US" sz="2200" dirty="0"/>
              <a:t> (EAL)</a:t>
            </a:r>
          </a:p>
          <a:p>
            <a:pPr eaLnBrk="1" hangingPunct="1">
              <a:lnSpc>
                <a:spcPct val="80000"/>
              </a:lnSpc>
            </a:pPr>
            <a:r>
              <a:rPr lang="en-GB" altLang="en-US" sz="2200" b="1" dirty="0"/>
              <a:t>Pupils with ALN</a:t>
            </a:r>
          </a:p>
          <a:p>
            <a:pPr eaLnBrk="1" hangingPunct="1">
              <a:lnSpc>
                <a:spcPct val="80000"/>
              </a:lnSpc>
            </a:pPr>
            <a:r>
              <a:rPr lang="en-GB" altLang="en-US" sz="2200" b="1" dirty="0"/>
              <a:t>Gifted and talented pupils</a:t>
            </a:r>
          </a:p>
          <a:p>
            <a:pPr eaLnBrk="1" hangingPunct="1">
              <a:lnSpc>
                <a:spcPct val="80000"/>
              </a:lnSpc>
            </a:pPr>
            <a:r>
              <a:rPr lang="en-GB" altLang="en-US" sz="2200" b="1" dirty="0"/>
              <a:t>Children looked after</a:t>
            </a:r>
            <a:r>
              <a:rPr lang="en-GB" altLang="en-US" sz="2200" dirty="0"/>
              <a:t> by the local authority</a:t>
            </a:r>
          </a:p>
          <a:p>
            <a:pPr eaLnBrk="1" hangingPunct="1">
              <a:lnSpc>
                <a:spcPct val="80000"/>
              </a:lnSpc>
            </a:pPr>
            <a:r>
              <a:rPr lang="en-GB" altLang="en-US" sz="2200" dirty="0"/>
              <a:t>Other children, such as </a:t>
            </a:r>
            <a:r>
              <a:rPr lang="en-GB" altLang="en-US" sz="2200" b="1" dirty="0"/>
              <a:t>sick children, young carers, children from families under stress, pregnant schoolgirls and teenage mothers</a:t>
            </a:r>
          </a:p>
          <a:p>
            <a:pPr eaLnBrk="1" hangingPunct="1">
              <a:lnSpc>
                <a:spcPct val="80000"/>
              </a:lnSpc>
            </a:pPr>
            <a:r>
              <a:rPr lang="en-GB" altLang="en-US" sz="2200" b="1" dirty="0"/>
              <a:t>Any pupils who are at risk of disaffection and exclusion</a:t>
            </a:r>
          </a:p>
          <a:p>
            <a:pPr marL="0" indent="0" eaLnBrk="1" hangingPunct="1">
              <a:lnSpc>
                <a:spcPct val="80000"/>
              </a:lnSpc>
              <a:buNone/>
            </a:pPr>
            <a:r>
              <a:rPr lang="en-GB" altLang="en-US" sz="2200" dirty="0"/>
              <a:t>      </a:t>
            </a:r>
          </a:p>
          <a:p>
            <a:pPr marL="0" indent="0" eaLnBrk="1" hangingPunct="1">
              <a:lnSpc>
                <a:spcPct val="80000"/>
              </a:lnSpc>
              <a:buNone/>
            </a:pPr>
            <a:endParaRPr lang="en-GB" altLang="en-US" sz="2200" dirty="0"/>
          </a:p>
          <a:p>
            <a:pPr>
              <a:lnSpc>
                <a:spcPct val="80000"/>
              </a:lnSpc>
            </a:pPr>
            <a:r>
              <a:rPr lang="en-GB" altLang="en-US" sz="2200" dirty="0"/>
              <a:t> Who else?</a:t>
            </a:r>
          </a:p>
          <a:p>
            <a:pPr eaLnBrk="1" hangingPunct="1">
              <a:lnSpc>
                <a:spcPct val="80000"/>
              </a:lnSpc>
              <a:buFontTx/>
              <a:buNone/>
            </a:pPr>
            <a:endParaRPr lang="en-GB" altLang="en-US" sz="2200" dirty="0"/>
          </a:p>
          <a:p>
            <a:pPr eaLnBrk="1" hangingPunct="1">
              <a:lnSpc>
                <a:spcPct val="80000"/>
              </a:lnSpc>
              <a:buFontTx/>
              <a:buNone/>
            </a:pPr>
            <a:r>
              <a:rPr lang="en-GB" altLang="en-US" sz="800" dirty="0"/>
              <a:t>		</a:t>
            </a:r>
          </a:p>
          <a:p>
            <a:pPr eaLnBrk="1" hangingPunct="1">
              <a:lnSpc>
                <a:spcPct val="80000"/>
              </a:lnSpc>
              <a:buFontTx/>
              <a:buNone/>
            </a:pPr>
            <a:r>
              <a:rPr lang="en-GB" altLang="en-US" sz="800" dirty="0"/>
              <a:t>				</a:t>
            </a:r>
          </a:p>
          <a:p>
            <a:pPr eaLnBrk="1" hangingPunct="1">
              <a:lnSpc>
                <a:spcPct val="80000"/>
              </a:lnSpc>
            </a:pPr>
            <a:endParaRPr lang="en-GB" altLang="en-US" sz="800" dirty="0"/>
          </a:p>
        </p:txBody>
      </p:sp>
      <p:sp>
        <p:nvSpPr>
          <p:cNvPr id="3" name="TextBox 2">
            <a:extLst>
              <a:ext uri="{FF2B5EF4-FFF2-40B4-BE49-F238E27FC236}">
                <a16:creationId xmlns:a16="http://schemas.microsoft.com/office/drawing/2014/main" id="{BAF9CA71-41C6-F915-1992-694006883323}"/>
              </a:ext>
            </a:extLst>
          </p:cNvPr>
          <p:cNvSpPr txBox="1"/>
          <p:nvPr/>
        </p:nvSpPr>
        <p:spPr>
          <a:xfrm>
            <a:off x="241176" y="1700809"/>
            <a:ext cx="4186808" cy="5078313"/>
          </a:xfrm>
          <a:prstGeom prst="rect">
            <a:avLst/>
          </a:prstGeom>
          <a:noFill/>
        </p:spPr>
        <p:txBody>
          <a:bodyPr wrap="square">
            <a:spAutoFit/>
          </a:bodyPr>
          <a:lstStyle/>
          <a:p>
            <a:pPr marL="285750" indent="-285750">
              <a:buFont typeface="Wingdings" panose="05000000000000000000" pitchFamily="2" charset="2"/>
              <a:buChar char="§"/>
            </a:pPr>
            <a:r>
              <a:rPr lang="en-GB" b="1" i="0" u="none" strike="noStrike" dirty="0" err="1">
                <a:effectLst/>
                <a:latin typeface="-apple-system"/>
              </a:rPr>
              <a:t>Merched</a:t>
            </a:r>
            <a:r>
              <a:rPr lang="en-GB" b="1" i="0" u="none" strike="noStrike" dirty="0">
                <a:effectLst/>
                <a:latin typeface="-apple-system"/>
              </a:rPr>
              <a:t> a </a:t>
            </a:r>
            <a:r>
              <a:rPr lang="en-GB" b="1" i="0" u="none" strike="noStrike" dirty="0" err="1">
                <a:effectLst/>
                <a:latin typeface="-apple-system"/>
              </a:rPr>
              <a:t>bechgyn</a:t>
            </a:r>
            <a:endParaRPr lang="en-GB" b="1" i="0" u="none" strike="noStrike" dirty="0">
              <a:effectLst/>
              <a:latin typeface="-apple-system"/>
            </a:endParaRPr>
          </a:p>
          <a:p>
            <a:pPr marL="285750" indent="-285750">
              <a:buFont typeface="Wingdings" panose="05000000000000000000" pitchFamily="2" charset="2"/>
              <a:buChar char="§"/>
            </a:pPr>
            <a:r>
              <a:rPr lang="en-GB" b="1" i="0" u="none" strike="noStrike" dirty="0" err="1">
                <a:effectLst/>
                <a:latin typeface="-apple-system"/>
              </a:rPr>
              <a:t>Grwpiau</a:t>
            </a:r>
            <a:r>
              <a:rPr lang="en-GB" b="1" i="0" u="none" strike="noStrike" dirty="0">
                <a:effectLst/>
                <a:latin typeface="-apple-system"/>
              </a:rPr>
              <a:t> </a:t>
            </a:r>
            <a:r>
              <a:rPr lang="en-GB" b="1" i="0" u="none" strike="noStrike" dirty="0" err="1">
                <a:effectLst/>
                <a:latin typeface="-apple-system"/>
              </a:rPr>
              <a:t>ethnig</a:t>
            </a:r>
            <a:r>
              <a:rPr lang="en-GB" b="1" i="0" u="none" strike="noStrike" dirty="0">
                <a:effectLst/>
                <a:latin typeface="-apple-system"/>
              </a:rPr>
              <a:t> a </a:t>
            </a:r>
            <a:r>
              <a:rPr lang="en-GB" b="1" i="0" u="none" strike="noStrike" dirty="0" err="1">
                <a:effectLst/>
                <a:latin typeface="-apple-system"/>
              </a:rPr>
              <a:t>ffydd</a:t>
            </a:r>
            <a:r>
              <a:rPr lang="en-GB" b="1" i="0" u="none" strike="noStrike" dirty="0">
                <a:effectLst/>
                <a:latin typeface="-apple-system"/>
              </a:rPr>
              <a:t> </a:t>
            </a:r>
            <a:r>
              <a:rPr lang="en-GB" b="1" i="0" u="none" strike="noStrike" dirty="0" err="1">
                <a:effectLst/>
                <a:latin typeface="-apple-system"/>
              </a:rPr>
              <a:t>lleiafrifol</a:t>
            </a:r>
            <a:r>
              <a:rPr lang="en-GB" b="1" i="0" u="none" strike="noStrike" dirty="0">
                <a:effectLst/>
                <a:latin typeface="-apple-system"/>
              </a:rPr>
              <a:t>, </a:t>
            </a:r>
            <a:r>
              <a:rPr lang="en-GB" b="0" i="0" u="none" strike="noStrike" dirty="0" err="1">
                <a:effectLst/>
                <a:latin typeface="-apple-system"/>
              </a:rPr>
              <a:t>Teithwyr</a:t>
            </a:r>
            <a:r>
              <a:rPr lang="en-GB" b="0" i="0" u="none" strike="noStrike" dirty="0">
                <a:effectLst/>
                <a:latin typeface="-apple-system"/>
              </a:rPr>
              <a:t>, </a:t>
            </a:r>
            <a:r>
              <a:rPr lang="en-GB" b="0" i="0" u="none" strike="noStrike" dirty="0" err="1">
                <a:effectLst/>
                <a:latin typeface="-apple-system"/>
              </a:rPr>
              <a:t>Sipsiwn</a:t>
            </a:r>
            <a:r>
              <a:rPr lang="en-GB" dirty="0">
                <a:latin typeface="-apple-system"/>
              </a:rPr>
              <a:t> a Romani</a:t>
            </a:r>
            <a:r>
              <a:rPr lang="en-GB" b="0" i="0" u="none" strike="noStrike" dirty="0">
                <a:effectLst/>
                <a:latin typeface="-apple-system"/>
              </a:rPr>
              <a:t>, </a:t>
            </a:r>
            <a:r>
              <a:rPr lang="en-GB" b="0" i="0" u="none" strike="noStrike" dirty="0" err="1">
                <a:effectLst/>
                <a:latin typeface="-apple-system"/>
              </a:rPr>
              <a:t>ceiswyr</a:t>
            </a:r>
            <a:r>
              <a:rPr lang="en-GB" b="0" i="0" u="none" strike="noStrike" dirty="0">
                <a:effectLst/>
                <a:latin typeface="-apple-system"/>
              </a:rPr>
              <a:t> </a:t>
            </a:r>
            <a:r>
              <a:rPr lang="en-GB" b="0" i="0" u="none" strike="noStrike" dirty="0" err="1">
                <a:effectLst/>
                <a:latin typeface="-apple-system"/>
              </a:rPr>
              <a:t>lloches</a:t>
            </a:r>
            <a:r>
              <a:rPr lang="en-GB" b="0" i="0" u="none" strike="noStrike" dirty="0">
                <a:effectLst/>
                <a:latin typeface="-apple-system"/>
              </a:rPr>
              <a:t> a </a:t>
            </a:r>
            <a:r>
              <a:rPr lang="en-GB" b="0" i="0" u="none" strike="noStrike" dirty="0" err="1">
                <a:effectLst/>
                <a:latin typeface="-apple-system"/>
              </a:rPr>
              <a:t>ffoaduriaid</a:t>
            </a:r>
            <a:endParaRPr lang="en-GB" b="0" i="0" u="none" strike="noStrike" dirty="0">
              <a:effectLst/>
              <a:latin typeface="-apple-system"/>
            </a:endParaRPr>
          </a:p>
          <a:p>
            <a:pPr marL="285750" indent="-285750">
              <a:buFont typeface="Wingdings" panose="05000000000000000000" pitchFamily="2" charset="2"/>
              <a:buChar char="§"/>
            </a:pPr>
            <a:r>
              <a:rPr lang="en-GB" b="0" i="0" u="none" strike="noStrike" dirty="0" err="1">
                <a:effectLst/>
                <a:latin typeface="-apple-system"/>
              </a:rPr>
              <a:t>Disgyblion</a:t>
            </a:r>
            <a:r>
              <a:rPr lang="en-GB" b="0" i="0" u="none" strike="noStrike" dirty="0">
                <a:effectLst/>
                <a:latin typeface="-apple-system"/>
              </a:rPr>
              <a:t> </a:t>
            </a:r>
            <a:r>
              <a:rPr lang="en-GB" b="0" i="0" u="none" strike="noStrike" dirty="0" err="1">
                <a:effectLst/>
                <a:latin typeface="-apple-system"/>
              </a:rPr>
              <a:t>sydd</a:t>
            </a:r>
            <a:r>
              <a:rPr lang="en-GB" b="0" i="0" u="none" strike="noStrike" dirty="0">
                <a:effectLst/>
                <a:latin typeface="-apple-system"/>
              </a:rPr>
              <a:t> </a:t>
            </a:r>
            <a:r>
              <a:rPr lang="en-GB" b="0" i="0" u="none" strike="noStrike" dirty="0" err="1">
                <a:effectLst/>
                <a:latin typeface="-apple-system"/>
              </a:rPr>
              <a:t>angen</a:t>
            </a:r>
            <a:r>
              <a:rPr lang="en-GB" b="0" i="0" u="none" strike="noStrike" dirty="0">
                <a:effectLst/>
                <a:latin typeface="-apple-system"/>
              </a:rPr>
              <a:t> dysgu </a:t>
            </a:r>
            <a:r>
              <a:rPr lang="en-GB" b="1" i="0" u="none" strike="noStrike" dirty="0" err="1">
                <a:effectLst/>
                <a:latin typeface="-apple-system"/>
              </a:rPr>
              <a:t>Saesneg</a:t>
            </a:r>
            <a:r>
              <a:rPr lang="en-GB" b="1" i="0" u="none" strike="noStrike" dirty="0">
                <a:effectLst/>
                <a:latin typeface="-apple-system"/>
              </a:rPr>
              <a:t> </a:t>
            </a:r>
            <a:r>
              <a:rPr lang="en-GB" b="1" i="0" u="none" strike="noStrike" dirty="0" err="1">
                <a:effectLst/>
                <a:latin typeface="-apple-system"/>
              </a:rPr>
              <a:t>fel</a:t>
            </a:r>
            <a:r>
              <a:rPr lang="en-GB" b="1" i="0" u="none" strike="noStrike" dirty="0">
                <a:effectLst/>
                <a:latin typeface="-apple-system"/>
              </a:rPr>
              <a:t> </a:t>
            </a:r>
            <a:r>
              <a:rPr lang="en-GB" b="1" i="0" u="none" strike="noStrike" dirty="0" err="1">
                <a:effectLst/>
                <a:latin typeface="-apple-system"/>
              </a:rPr>
              <a:t>iaith</a:t>
            </a:r>
            <a:r>
              <a:rPr lang="en-GB" b="1" i="0" u="none" strike="noStrike" dirty="0">
                <a:effectLst/>
                <a:latin typeface="-apple-system"/>
              </a:rPr>
              <a:t> </a:t>
            </a:r>
            <a:r>
              <a:rPr lang="en-GB" b="1" i="0" u="none" strike="noStrike" dirty="0" err="1">
                <a:effectLst/>
                <a:latin typeface="-apple-system"/>
              </a:rPr>
              <a:t>ychwanegol</a:t>
            </a:r>
            <a:r>
              <a:rPr lang="en-GB" b="1" i="0" u="none" strike="noStrike" dirty="0">
                <a:effectLst/>
                <a:latin typeface="-apple-system"/>
              </a:rPr>
              <a:t> </a:t>
            </a:r>
            <a:r>
              <a:rPr lang="en-GB" b="0" i="0" u="none" strike="noStrike" dirty="0">
                <a:effectLst/>
                <a:latin typeface="-apple-system"/>
              </a:rPr>
              <a:t>(</a:t>
            </a:r>
            <a:r>
              <a:rPr lang="en-GB" dirty="0">
                <a:latin typeface="-apple-system"/>
              </a:rPr>
              <a:t>SIY/EAL</a:t>
            </a:r>
            <a:r>
              <a:rPr lang="en-GB" b="0" i="0" u="none" strike="noStrike" dirty="0">
                <a:effectLst/>
                <a:latin typeface="-apple-system"/>
              </a:rPr>
              <a:t>)</a:t>
            </a:r>
          </a:p>
          <a:p>
            <a:pPr marL="285750" indent="-285750">
              <a:buFont typeface="Wingdings" panose="05000000000000000000" pitchFamily="2" charset="2"/>
              <a:buChar char="§"/>
            </a:pPr>
            <a:r>
              <a:rPr lang="en-GB" b="1" i="0" u="none" strike="noStrike" dirty="0" err="1">
                <a:effectLst/>
                <a:latin typeface="-apple-system"/>
              </a:rPr>
              <a:t>Disgyblion</a:t>
            </a:r>
            <a:r>
              <a:rPr lang="en-GB" b="1" i="0" u="none" strike="noStrike" dirty="0">
                <a:effectLst/>
                <a:latin typeface="-apple-system"/>
              </a:rPr>
              <a:t> ag ADY</a:t>
            </a:r>
          </a:p>
          <a:p>
            <a:pPr marL="285750" indent="-285750">
              <a:buFont typeface="Wingdings" panose="05000000000000000000" pitchFamily="2" charset="2"/>
              <a:buChar char="§"/>
            </a:pPr>
            <a:r>
              <a:rPr lang="en-GB" b="1" i="0" u="none" strike="noStrike" dirty="0" err="1">
                <a:effectLst/>
                <a:latin typeface="-apple-system"/>
              </a:rPr>
              <a:t>Disgyblion</a:t>
            </a:r>
            <a:r>
              <a:rPr lang="en-GB" b="1" i="0" u="none" strike="noStrike" dirty="0">
                <a:effectLst/>
                <a:latin typeface="-apple-system"/>
              </a:rPr>
              <a:t> </a:t>
            </a:r>
            <a:r>
              <a:rPr lang="en-GB" b="1" dirty="0" err="1">
                <a:latin typeface="-apple-system"/>
              </a:rPr>
              <a:t>mwy</a:t>
            </a:r>
            <a:r>
              <a:rPr lang="en-GB" b="1" i="0" u="none" strike="noStrike" dirty="0">
                <a:effectLst/>
                <a:latin typeface="-apple-system"/>
              </a:rPr>
              <a:t> a </a:t>
            </a:r>
            <a:r>
              <a:rPr lang="en-GB" b="1" i="0" u="none" strike="noStrike" dirty="0" err="1">
                <a:effectLst/>
                <a:latin typeface="-apple-system"/>
              </a:rPr>
              <a:t>thalentog</a:t>
            </a:r>
            <a:endParaRPr lang="en-GB" b="1" i="0" u="none" strike="noStrike" dirty="0">
              <a:effectLst/>
              <a:latin typeface="-apple-system"/>
            </a:endParaRPr>
          </a:p>
          <a:p>
            <a:pPr marL="285750" indent="-285750">
              <a:buFont typeface="Wingdings" panose="05000000000000000000" pitchFamily="2" charset="2"/>
              <a:buChar char="§"/>
            </a:pPr>
            <a:r>
              <a:rPr lang="en-GB" b="0" i="0" u="none" strike="noStrike" dirty="0">
                <a:effectLst/>
                <a:latin typeface="-apple-system"/>
              </a:rPr>
              <a:t>Plant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derbyn</a:t>
            </a:r>
            <a:r>
              <a:rPr lang="en-GB" b="0" i="0" u="none" strike="noStrike" dirty="0">
                <a:effectLst/>
                <a:latin typeface="-apple-system"/>
              </a:rPr>
              <a:t> </a:t>
            </a:r>
            <a:r>
              <a:rPr lang="en-GB" b="0" i="0" u="none" strike="noStrike" dirty="0" err="1">
                <a:effectLst/>
                <a:latin typeface="-apple-system"/>
              </a:rPr>
              <a:t>gofal</a:t>
            </a:r>
            <a:r>
              <a:rPr lang="en-GB" b="0" i="0" u="none" strike="noStrike" dirty="0">
                <a:effectLst/>
                <a:latin typeface="-apple-system"/>
              </a:rPr>
              <a:t>' </a:t>
            </a:r>
            <a:r>
              <a:rPr lang="en-GB" b="0" i="0" u="none" strike="noStrike" dirty="0" err="1">
                <a:effectLst/>
                <a:latin typeface="-apple-system"/>
              </a:rPr>
              <a:t>gan</a:t>
            </a:r>
            <a:r>
              <a:rPr lang="en-GB" b="0" i="0" u="none" strike="noStrike" dirty="0">
                <a:effectLst/>
                <a:latin typeface="-apple-system"/>
              </a:rPr>
              <a:t> yr </a:t>
            </a:r>
            <a:r>
              <a:rPr lang="en-GB" b="0" i="0" u="none" strike="noStrike" dirty="0" err="1">
                <a:effectLst/>
                <a:latin typeface="-apple-system"/>
              </a:rPr>
              <a:t>awdurdod</a:t>
            </a:r>
            <a:r>
              <a:rPr lang="en-GB" b="0" i="0" u="none" strike="noStrike" dirty="0">
                <a:effectLst/>
                <a:latin typeface="-apple-system"/>
              </a:rPr>
              <a:t> </a:t>
            </a:r>
            <a:r>
              <a:rPr lang="en-GB" b="0" i="0" u="none" strike="noStrike" dirty="0" err="1">
                <a:effectLst/>
                <a:latin typeface="-apple-system"/>
              </a:rPr>
              <a:t>lleol</a:t>
            </a:r>
            <a:endParaRPr lang="en-GB" b="0" i="0" u="none" strike="noStrike" dirty="0">
              <a:effectLst/>
              <a:latin typeface="-apple-system"/>
            </a:endParaRPr>
          </a:p>
          <a:p>
            <a:pPr marL="285750" indent="-285750">
              <a:buFont typeface="Wingdings" panose="05000000000000000000" pitchFamily="2" charset="2"/>
              <a:buChar char="§"/>
            </a:pPr>
            <a:r>
              <a:rPr lang="en-GB" b="0" i="0" u="none" strike="noStrike" dirty="0">
                <a:effectLst/>
                <a:latin typeface="-apple-system"/>
              </a:rPr>
              <a:t>Plant </a:t>
            </a:r>
            <a:r>
              <a:rPr lang="en-GB" b="0" i="0" u="none" strike="noStrike" dirty="0" err="1">
                <a:effectLst/>
                <a:latin typeface="-apple-system"/>
              </a:rPr>
              <a:t>eraill</a:t>
            </a:r>
            <a:r>
              <a:rPr lang="en-GB" b="0" i="0" u="none" strike="noStrike" dirty="0">
                <a:effectLst/>
                <a:latin typeface="-apple-system"/>
              </a:rPr>
              <a:t>, </a:t>
            </a:r>
            <a:r>
              <a:rPr lang="en-GB" b="0" i="0" u="none" strike="noStrike" dirty="0" err="1">
                <a:effectLst/>
                <a:latin typeface="-apple-system"/>
              </a:rPr>
              <a:t>fel</a:t>
            </a:r>
            <a:r>
              <a:rPr lang="en-GB" b="0" i="0" u="none" strike="noStrike" dirty="0">
                <a:effectLst/>
                <a:latin typeface="-apple-system"/>
              </a:rPr>
              <a:t> </a:t>
            </a:r>
            <a:r>
              <a:rPr lang="en-GB" b="1" i="0" u="none" strike="noStrike" dirty="0">
                <a:effectLst/>
                <a:latin typeface="-apple-system"/>
              </a:rPr>
              <a:t>plant </a:t>
            </a:r>
            <a:r>
              <a:rPr lang="en-GB" b="1" i="0" u="none" strike="noStrike" dirty="0" err="1">
                <a:effectLst/>
                <a:latin typeface="-apple-system"/>
              </a:rPr>
              <a:t>sâl</a:t>
            </a:r>
            <a:r>
              <a:rPr lang="en-GB" b="1" i="0" u="none" strike="noStrike" dirty="0">
                <a:effectLst/>
                <a:latin typeface="-apple-system"/>
              </a:rPr>
              <a:t>, </a:t>
            </a:r>
            <a:r>
              <a:rPr lang="en-GB" b="1" i="0" u="none" strike="noStrike" dirty="0" err="1">
                <a:effectLst/>
                <a:latin typeface="-apple-system"/>
              </a:rPr>
              <a:t>gofalwyr</a:t>
            </a:r>
            <a:r>
              <a:rPr lang="en-GB" b="1" i="0" u="none" strike="noStrike" dirty="0">
                <a:effectLst/>
                <a:latin typeface="-apple-system"/>
              </a:rPr>
              <a:t> </a:t>
            </a:r>
            <a:r>
              <a:rPr lang="en-GB" b="1" i="0" u="none" strike="noStrike" dirty="0" err="1">
                <a:effectLst/>
                <a:latin typeface="-apple-system"/>
              </a:rPr>
              <a:t>ifanc</a:t>
            </a:r>
            <a:r>
              <a:rPr lang="en-GB" b="1" i="0" u="none" strike="noStrike" dirty="0">
                <a:effectLst/>
                <a:latin typeface="-apple-system"/>
              </a:rPr>
              <a:t>, plant o </a:t>
            </a:r>
            <a:r>
              <a:rPr lang="en-GB" b="1" i="0" u="none" strike="noStrike" dirty="0" err="1">
                <a:effectLst/>
                <a:latin typeface="-apple-system"/>
              </a:rPr>
              <a:t>deuluoedd</a:t>
            </a:r>
            <a:r>
              <a:rPr lang="en-GB" b="1" i="0" u="none" strike="noStrike" dirty="0">
                <a:effectLst/>
                <a:latin typeface="-apple-system"/>
              </a:rPr>
              <a:t> dan </a:t>
            </a:r>
            <a:r>
              <a:rPr lang="en-GB" b="1" i="0" u="none" strike="noStrike" dirty="0" err="1">
                <a:effectLst/>
                <a:latin typeface="-apple-system"/>
              </a:rPr>
              <a:t>straen</a:t>
            </a:r>
            <a:r>
              <a:rPr lang="en-GB" b="1" i="0" u="none" strike="noStrike" dirty="0">
                <a:effectLst/>
                <a:latin typeface="-apple-system"/>
              </a:rPr>
              <a:t>, </a:t>
            </a:r>
            <a:r>
              <a:rPr lang="en-GB" b="1" i="0" u="none" strike="noStrike" dirty="0" err="1">
                <a:effectLst/>
                <a:latin typeface="-apple-system"/>
              </a:rPr>
              <a:t>merched</a:t>
            </a:r>
            <a:r>
              <a:rPr lang="en-GB" b="1" i="0" u="none" strike="noStrike" dirty="0">
                <a:effectLst/>
                <a:latin typeface="-apple-system"/>
              </a:rPr>
              <a:t> </a:t>
            </a:r>
            <a:r>
              <a:rPr lang="en-GB" b="1" i="0" u="none" strike="noStrike" dirty="0" err="1">
                <a:effectLst/>
                <a:latin typeface="-apple-system"/>
              </a:rPr>
              <a:t>ysgol</a:t>
            </a:r>
            <a:r>
              <a:rPr lang="en-GB" b="1" i="0" u="none" strike="noStrike" dirty="0">
                <a:effectLst/>
                <a:latin typeface="-apple-system"/>
              </a:rPr>
              <a:t> </a:t>
            </a:r>
            <a:r>
              <a:rPr lang="en-GB" b="1" i="0" u="none" strike="noStrike" dirty="0" err="1">
                <a:effectLst/>
                <a:latin typeface="-apple-system"/>
              </a:rPr>
              <a:t>beichiog</a:t>
            </a:r>
            <a:r>
              <a:rPr lang="en-GB" b="1" i="0" u="none" strike="noStrike" dirty="0">
                <a:effectLst/>
                <a:latin typeface="-apple-system"/>
              </a:rPr>
              <a:t> a </a:t>
            </a:r>
            <a:r>
              <a:rPr lang="en-GB" b="1" i="0" u="none" strike="noStrike" dirty="0" err="1">
                <a:effectLst/>
                <a:latin typeface="-apple-system"/>
              </a:rPr>
              <a:t>mamau</a:t>
            </a:r>
            <a:r>
              <a:rPr lang="en-GB" b="1" i="0" u="none" strike="noStrike" dirty="0">
                <a:effectLst/>
                <a:latin typeface="-apple-system"/>
              </a:rPr>
              <a:t> </a:t>
            </a:r>
            <a:r>
              <a:rPr lang="en-GB" b="1" i="0" u="none" strike="noStrike" dirty="0" err="1">
                <a:effectLst/>
                <a:latin typeface="-apple-system"/>
              </a:rPr>
              <a:t>yn</a:t>
            </a:r>
            <a:r>
              <a:rPr lang="en-GB" b="1" i="0" u="none" strike="noStrike" dirty="0">
                <a:effectLst/>
                <a:latin typeface="-apple-system"/>
              </a:rPr>
              <a:t> </a:t>
            </a:r>
            <a:r>
              <a:rPr lang="en-GB" b="1" i="0" u="none" strike="noStrike" dirty="0" err="1">
                <a:effectLst/>
                <a:latin typeface="-apple-system"/>
              </a:rPr>
              <a:t>eu</a:t>
            </a:r>
            <a:r>
              <a:rPr lang="en-GB" b="1" i="0" u="none" strike="noStrike" dirty="0">
                <a:effectLst/>
                <a:latin typeface="-apple-system"/>
              </a:rPr>
              <a:t> </a:t>
            </a:r>
            <a:r>
              <a:rPr lang="en-GB" b="1" i="0" u="none" strike="noStrike" dirty="0" err="1">
                <a:effectLst/>
                <a:latin typeface="-apple-system"/>
              </a:rPr>
              <a:t>harddegau</a:t>
            </a:r>
            <a:endParaRPr lang="en-GB" b="1" i="0" u="none" strike="noStrike" dirty="0">
              <a:effectLst/>
              <a:latin typeface="-apple-system"/>
            </a:endParaRPr>
          </a:p>
          <a:p>
            <a:pPr marL="285750" indent="-285750">
              <a:buFont typeface="Wingdings" panose="05000000000000000000" pitchFamily="2" charset="2"/>
              <a:buChar char="§"/>
            </a:pPr>
            <a:r>
              <a:rPr lang="en-GB" b="1" i="0" u="none" strike="noStrike" dirty="0" err="1">
                <a:effectLst/>
                <a:latin typeface="-apple-system"/>
              </a:rPr>
              <a:t>Unrhyw</a:t>
            </a:r>
            <a:r>
              <a:rPr lang="en-GB" b="1" i="0" u="none" strike="noStrike" dirty="0">
                <a:effectLst/>
                <a:latin typeface="-apple-system"/>
              </a:rPr>
              <a:t> </a:t>
            </a:r>
            <a:r>
              <a:rPr lang="en-GB" b="1" i="0" u="none" strike="noStrike" dirty="0" err="1">
                <a:effectLst/>
                <a:latin typeface="-apple-system"/>
              </a:rPr>
              <a:t>ddisgyblion</a:t>
            </a:r>
            <a:r>
              <a:rPr lang="en-GB" b="1" i="0" u="none" strike="noStrike" dirty="0">
                <a:effectLst/>
                <a:latin typeface="-apple-system"/>
              </a:rPr>
              <a:t> </a:t>
            </a:r>
            <a:r>
              <a:rPr lang="en-GB" b="1" i="0" u="none" strike="noStrike" dirty="0" err="1">
                <a:effectLst/>
                <a:latin typeface="-apple-system"/>
              </a:rPr>
              <a:t>sydd</a:t>
            </a:r>
            <a:r>
              <a:rPr lang="en-GB" b="1" i="0" u="none" strike="noStrike" dirty="0">
                <a:effectLst/>
                <a:latin typeface="-apple-system"/>
              </a:rPr>
              <a:t> </a:t>
            </a:r>
            <a:r>
              <a:rPr lang="en-GB" b="1" i="0" u="none" strike="noStrike" dirty="0" err="1">
                <a:effectLst/>
                <a:latin typeface="-apple-system"/>
              </a:rPr>
              <a:t>mewn</a:t>
            </a:r>
            <a:r>
              <a:rPr lang="en-GB" b="1" i="0" u="none" strike="noStrike" dirty="0">
                <a:effectLst/>
                <a:latin typeface="-apple-system"/>
              </a:rPr>
              <a:t> </a:t>
            </a:r>
            <a:r>
              <a:rPr lang="en-GB" b="1" i="0" u="none" strike="noStrike" dirty="0" err="1">
                <a:effectLst/>
                <a:latin typeface="-apple-system"/>
              </a:rPr>
              <a:t>perygl</a:t>
            </a:r>
            <a:r>
              <a:rPr lang="en-GB" b="1" i="0" u="none" strike="noStrike" dirty="0">
                <a:effectLst/>
                <a:latin typeface="-apple-system"/>
              </a:rPr>
              <a:t> o </a:t>
            </a:r>
            <a:r>
              <a:rPr lang="en-GB" b="1" i="0" u="none" strike="noStrike" dirty="0" err="1">
                <a:effectLst/>
                <a:latin typeface="-apple-system"/>
              </a:rPr>
              <a:t>anfodlonrwydd</a:t>
            </a:r>
            <a:r>
              <a:rPr lang="en-GB" b="1" i="0" u="none" strike="noStrike" dirty="0">
                <a:effectLst/>
                <a:latin typeface="-apple-system"/>
              </a:rPr>
              <a:t> ac </a:t>
            </a:r>
            <a:r>
              <a:rPr lang="en-GB" b="1" i="0" u="none" strike="noStrike" dirty="0" err="1">
                <a:effectLst/>
                <a:latin typeface="-apple-system"/>
              </a:rPr>
              <a:t>allgáu</a:t>
            </a:r>
            <a:br>
              <a:rPr lang="en-GB" dirty="0"/>
            </a:br>
            <a:endParaRPr lang="en-GB" dirty="0"/>
          </a:p>
          <a:p>
            <a:pPr marL="285750" indent="-285750">
              <a:buFont typeface="Arial" panose="020B0604020202020204" pitchFamily="34" charset="0"/>
              <a:buChar char="•"/>
            </a:pPr>
            <a:r>
              <a:rPr lang="en-GB" b="0" i="0" u="none" strike="noStrike" dirty="0" err="1">
                <a:effectLst/>
                <a:latin typeface="-apple-system"/>
              </a:rPr>
              <a:t>Pwy</a:t>
            </a:r>
            <a:r>
              <a:rPr lang="en-GB" b="0" i="0" u="none" strike="noStrike" dirty="0">
                <a:effectLst/>
                <a:latin typeface="-apple-system"/>
              </a:rPr>
              <a:t> </a:t>
            </a:r>
            <a:r>
              <a:rPr lang="en-GB" b="0" i="0" u="none" strike="noStrike" dirty="0" err="1">
                <a:effectLst/>
                <a:latin typeface="-apple-system"/>
              </a:rPr>
              <a:t>arall</a:t>
            </a:r>
            <a:r>
              <a:rPr lang="en-GB" b="0" i="0" u="none" strike="noStrike" dirty="0">
                <a:effectLst/>
                <a:latin typeface="-apple-system"/>
              </a:rPr>
              <a:t>?</a:t>
            </a:r>
            <a:endParaRPr lang="en-GB" dirty="0"/>
          </a:p>
        </p:txBody>
      </p:sp>
      <p:pic>
        <p:nvPicPr>
          <p:cNvPr id="5" name="Picture 4" descr="A child looking through a window&#10;&#10;Description automatically generated">
            <a:extLst>
              <a:ext uri="{FF2B5EF4-FFF2-40B4-BE49-F238E27FC236}">
                <a16:creationId xmlns:a16="http://schemas.microsoft.com/office/drawing/2014/main" id="{8638ED58-3E77-4B81-03B1-D6694583852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26076" y="5208762"/>
            <a:ext cx="2040435" cy="157036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7C8AE3-3CFF-4F9F-9947-FFEDCA492DF3}"/>
              </a:ext>
            </a:extLst>
          </p:cNvPr>
          <p:cNvSpPr>
            <a:spLocks noGrp="1"/>
          </p:cNvSpPr>
          <p:nvPr>
            <p:ph type="title"/>
          </p:nvPr>
        </p:nvSpPr>
        <p:spPr>
          <a:xfrm>
            <a:off x="0" y="260648"/>
            <a:ext cx="8229600" cy="1143000"/>
          </a:xfrm>
        </p:spPr>
        <p:txBody>
          <a:bodyPr/>
          <a:lstStyle/>
          <a:p>
            <a:r>
              <a:rPr lang="en-GB" dirty="0" err="1"/>
              <a:t>Deddfwriaeth</a:t>
            </a:r>
            <a:r>
              <a:rPr lang="en-GB" dirty="0"/>
              <a:t>/Legislation</a:t>
            </a:r>
          </a:p>
        </p:txBody>
      </p:sp>
      <p:sp>
        <p:nvSpPr>
          <p:cNvPr id="3" name="Content Placeholder 2">
            <a:extLst>
              <a:ext uri="{FF2B5EF4-FFF2-40B4-BE49-F238E27FC236}">
                <a16:creationId xmlns:a16="http://schemas.microsoft.com/office/drawing/2014/main" id="{8415529D-CA3C-4248-8982-2D5694093B1D}"/>
              </a:ext>
            </a:extLst>
          </p:cNvPr>
          <p:cNvSpPr>
            <a:spLocks noGrp="1"/>
          </p:cNvSpPr>
          <p:nvPr>
            <p:ph idx="1"/>
          </p:nvPr>
        </p:nvSpPr>
        <p:spPr>
          <a:xfrm>
            <a:off x="5004048" y="1700808"/>
            <a:ext cx="4042792" cy="4853136"/>
          </a:xfrm>
        </p:spPr>
        <p:txBody>
          <a:bodyPr>
            <a:normAutofit fontScale="85000" lnSpcReduction="20000"/>
          </a:bodyPr>
          <a:lstStyle/>
          <a:p>
            <a:r>
              <a:rPr lang="en-GB" sz="2900" i="1" dirty="0"/>
              <a:t>Equality Act (2010)</a:t>
            </a:r>
          </a:p>
          <a:p>
            <a:r>
              <a:rPr lang="en-GB" sz="2900" i="1" dirty="0"/>
              <a:t>Rights of Children and Young Persons (Wales) Measure (2011)</a:t>
            </a:r>
          </a:p>
          <a:p>
            <a:r>
              <a:rPr lang="en-GB" sz="2900" i="1" dirty="0"/>
              <a:t>Well- being of Future Generations </a:t>
            </a:r>
            <a:br>
              <a:rPr lang="en-GB" sz="2900" i="1" dirty="0"/>
            </a:br>
            <a:r>
              <a:rPr lang="en-GB" sz="2900" i="1" dirty="0"/>
              <a:t>(Wales) Act (2015)</a:t>
            </a:r>
          </a:p>
          <a:p>
            <a:r>
              <a:rPr lang="en-GB" sz="2900" i="1" dirty="0"/>
              <a:t>Additional Learning Needs and Education Tribunal (Wales) Act 2018</a:t>
            </a:r>
          </a:p>
          <a:p>
            <a:r>
              <a:rPr lang="en-GB" sz="2800" b="0" i="1" dirty="0">
                <a:solidFill>
                  <a:srgbClr val="333333"/>
                </a:solidFill>
                <a:effectLst/>
                <a:latin typeface="+mj-lt"/>
              </a:rPr>
              <a:t>Curriculum and Assessment (Wales) Act 2021</a:t>
            </a:r>
          </a:p>
          <a:p>
            <a:r>
              <a:rPr lang="en-GB" sz="2800" i="1" dirty="0">
                <a:solidFill>
                  <a:srgbClr val="333333"/>
                </a:solidFill>
                <a:latin typeface="+mj-lt"/>
              </a:rPr>
              <a:t>The ALN Code for Wales 2021</a:t>
            </a:r>
            <a:endParaRPr lang="en-GB" sz="2800" i="1" dirty="0">
              <a:latin typeface="+mj-lt"/>
            </a:endParaRPr>
          </a:p>
          <a:p>
            <a:endParaRPr lang="en-GB" dirty="0"/>
          </a:p>
          <a:p>
            <a:endParaRPr lang="en-GB" dirty="0"/>
          </a:p>
        </p:txBody>
      </p:sp>
      <p:sp>
        <p:nvSpPr>
          <p:cNvPr id="5" name="TextBox 4">
            <a:extLst>
              <a:ext uri="{FF2B5EF4-FFF2-40B4-BE49-F238E27FC236}">
                <a16:creationId xmlns:a16="http://schemas.microsoft.com/office/drawing/2014/main" id="{EAF36EDC-C034-5432-3A57-CA36B9DD5CBF}"/>
              </a:ext>
            </a:extLst>
          </p:cNvPr>
          <p:cNvSpPr txBox="1"/>
          <p:nvPr/>
        </p:nvSpPr>
        <p:spPr>
          <a:xfrm>
            <a:off x="323528" y="1700808"/>
            <a:ext cx="3960440" cy="4524315"/>
          </a:xfrm>
          <a:prstGeom prst="rect">
            <a:avLst/>
          </a:prstGeom>
          <a:noFill/>
        </p:spPr>
        <p:txBody>
          <a:bodyPr wrap="square">
            <a:spAutoFit/>
          </a:bodyPr>
          <a:lstStyle/>
          <a:p>
            <a:pPr marL="342900" indent="-342900">
              <a:buFont typeface="Arial" panose="020B0604020202020204" pitchFamily="34" charset="0"/>
              <a:buChar char="•"/>
            </a:pPr>
            <a:r>
              <a:rPr lang="en-GB" sz="2400" b="0" i="0" u="none" strike="noStrike" dirty="0" err="1">
                <a:effectLst/>
                <a:latin typeface="-apple-system"/>
              </a:rPr>
              <a:t>Deddf</a:t>
            </a:r>
            <a:r>
              <a:rPr lang="en-GB" sz="2400" b="0" i="0" u="none" strike="noStrike" dirty="0">
                <a:effectLst/>
                <a:latin typeface="-apple-system"/>
              </a:rPr>
              <a:t> </a:t>
            </a:r>
            <a:r>
              <a:rPr lang="en-GB" sz="2400" b="0" i="0" u="none" strike="noStrike" dirty="0" err="1">
                <a:effectLst/>
                <a:latin typeface="-apple-system"/>
              </a:rPr>
              <a:t>Cydraddoldeb</a:t>
            </a:r>
            <a:r>
              <a:rPr lang="en-GB" sz="2400" b="0" i="0" u="none" strike="noStrike" dirty="0">
                <a:effectLst/>
                <a:latin typeface="-apple-system"/>
              </a:rPr>
              <a:t> (2010)</a:t>
            </a:r>
          </a:p>
          <a:p>
            <a:pPr marL="342900" indent="-342900">
              <a:buFont typeface="Arial" panose="020B0604020202020204" pitchFamily="34" charset="0"/>
              <a:buChar char="•"/>
            </a:pPr>
            <a:r>
              <a:rPr lang="en-GB" sz="2400" b="0" i="0" u="none" strike="noStrike" dirty="0" err="1">
                <a:effectLst/>
                <a:latin typeface="-apple-system"/>
              </a:rPr>
              <a:t>Mesur</a:t>
            </a:r>
            <a:r>
              <a:rPr lang="en-GB" sz="2400" b="0" i="0" u="none" strike="noStrike" dirty="0">
                <a:effectLst/>
                <a:latin typeface="-apple-system"/>
              </a:rPr>
              <a:t> </a:t>
            </a:r>
            <a:r>
              <a:rPr lang="en-GB" sz="2400" b="0" i="0" u="none" strike="noStrike" dirty="0" err="1">
                <a:effectLst/>
                <a:latin typeface="-apple-system"/>
              </a:rPr>
              <a:t>Hawliau</a:t>
            </a:r>
            <a:r>
              <a:rPr lang="en-GB" sz="2400" b="0" i="0" u="none" strike="noStrike" dirty="0">
                <a:effectLst/>
                <a:latin typeface="-apple-system"/>
              </a:rPr>
              <a:t> Plant a </a:t>
            </a:r>
            <a:r>
              <a:rPr lang="en-GB" sz="2400" b="0" i="0" u="none" strike="noStrike" dirty="0" err="1">
                <a:effectLst/>
                <a:latin typeface="-apple-system"/>
              </a:rPr>
              <a:t>Phobl</a:t>
            </a:r>
            <a:r>
              <a:rPr lang="en-GB" sz="2400" b="0" i="0" u="none" strike="noStrike" dirty="0">
                <a:effectLst/>
                <a:latin typeface="-apple-system"/>
              </a:rPr>
              <a:t> </a:t>
            </a:r>
            <a:r>
              <a:rPr lang="en-GB" sz="2400" b="0" i="0" u="none" strike="noStrike" dirty="0" err="1">
                <a:effectLst/>
                <a:latin typeface="-apple-system"/>
              </a:rPr>
              <a:t>Ifanc</a:t>
            </a:r>
            <a:r>
              <a:rPr lang="en-GB" sz="2400" b="0" i="0" u="none" strike="noStrike" dirty="0">
                <a:effectLst/>
                <a:latin typeface="-apple-system"/>
              </a:rPr>
              <a:t> (Cymru) (2011)</a:t>
            </a:r>
          </a:p>
          <a:p>
            <a:pPr marL="342900" indent="-342900">
              <a:buFont typeface="Arial" panose="020B0604020202020204" pitchFamily="34" charset="0"/>
              <a:buChar char="•"/>
            </a:pPr>
            <a:r>
              <a:rPr lang="en-GB" sz="2400" b="0" i="0" u="none" strike="noStrike" dirty="0" err="1">
                <a:effectLst/>
                <a:latin typeface="-apple-system"/>
              </a:rPr>
              <a:t>Deddf</a:t>
            </a:r>
            <a:r>
              <a:rPr lang="en-GB" sz="2400" b="0" i="0" u="none" strike="noStrike" dirty="0">
                <a:effectLst/>
                <a:latin typeface="-apple-system"/>
              </a:rPr>
              <a:t> </a:t>
            </a:r>
            <a:r>
              <a:rPr lang="en-GB" sz="2400" b="0" i="0" u="none" strike="noStrike" dirty="0" err="1">
                <a:effectLst/>
                <a:latin typeface="-apple-system"/>
              </a:rPr>
              <a:t>Llesiant</a:t>
            </a:r>
            <a:r>
              <a:rPr lang="en-GB" sz="2400" b="0" i="0" u="none" strike="noStrike" dirty="0">
                <a:effectLst/>
                <a:latin typeface="-apple-system"/>
              </a:rPr>
              <a:t> </a:t>
            </a:r>
            <a:r>
              <a:rPr lang="en-GB" sz="2400" b="0" i="0" u="none" strike="noStrike" dirty="0" err="1">
                <a:effectLst/>
                <a:latin typeface="-apple-system"/>
              </a:rPr>
              <a:t>Cenedlaethau'r</a:t>
            </a:r>
            <a:r>
              <a:rPr lang="en-GB" sz="2400" b="0" i="0" u="none" strike="noStrike" dirty="0">
                <a:effectLst/>
                <a:latin typeface="-apple-system"/>
              </a:rPr>
              <a:t> </a:t>
            </a:r>
            <a:r>
              <a:rPr lang="en-GB" sz="2400" b="0" i="0" u="none" strike="noStrike" dirty="0" err="1">
                <a:effectLst/>
                <a:latin typeface="-apple-system"/>
              </a:rPr>
              <a:t>Dyfodol</a:t>
            </a:r>
            <a:r>
              <a:rPr lang="en-GB" sz="2400" b="0" i="0" u="none" strike="noStrike" dirty="0">
                <a:effectLst/>
                <a:latin typeface="-apple-system"/>
              </a:rPr>
              <a:t> (Cymru) 2015 </a:t>
            </a:r>
          </a:p>
          <a:p>
            <a:pPr marL="342900" indent="-342900">
              <a:buFont typeface="Arial" panose="020B0604020202020204" pitchFamily="34" charset="0"/>
              <a:buChar char="•"/>
            </a:pPr>
            <a:r>
              <a:rPr lang="en-GB" sz="2400" b="0" i="0" u="none" strike="noStrike" dirty="0" err="1">
                <a:effectLst/>
                <a:latin typeface="-apple-system"/>
              </a:rPr>
              <a:t>Deddf</a:t>
            </a:r>
            <a:r>
              <a:rPr lang="en-GB" sz="2400" b="0" i="0" u="none" strike="noStrike" dirty="0">
                <a:effectLst/>
                <a:latin typeface="-apple-system"/>
              </a:rPr>
              <a:t> </a:t>
            </a:r>
            <a:r>
              <a:rPr lang="en-GB" sz="2400" b="0" i="0" u="none" strike="noStrike" dirty="0" err="1">
                <a:effectLst/>
                <a:latin typeface="-apple-system"/>
              </a:rPr>
              <a:t>Anghenion</a:t>
            </a:r>
            <a:r>
              <a:rPr lang="en-GB" sz="2400" b="0" i="0" u="none" strike="noStrike" dirty="0">
                <a:effectLst/>
                <a:latin typeface="-apple-system"/>
              </a:rPr>
              <a:t> Dysgu </a:t>
            </a:r>
            <a:r>
              <a:rPr lang="en-GB" sz="2400" b="0" i="0" u="none" strike="noStrike" dirty="0" err="1">
                <a:effectLst/>
                <a:latin typeface="-apple-system"/>
              </a:rPr>
              <a:t>Ychwanegol</a:t>
            </a:r>
            <a:r>
              <a:rPr lang="en-GB" sz="2400" b="0" i="0" u="none" strike="noStrike" dirty="0">
                <a:effectLst/>
                <a:latin typeface="-apple-system"/>
              </a:rPr>
              <a:t> </a:t>
            </a:r>
            <a:r>
              <a:rPr lang="en-GB" sz="2400" b="0" i="0" u="none" strike="noStrike" dirty="0" err="1">
                <a:effectLst/>
                <a:latin typeface="-apple-system"/>
              </a:rPr>
              <a:t>a'r</a:t>
            </a:r>
            <a:r>
              <a:rPr lang="en-GB" sz="2400" b="0" i="0" u="none" strike="noStrike" dirty="0">
                <a:effectLst/>
                <a:latin typeface="-apple-system"/>
              </a:rPr>
              <a:t> </a:t>
            </a:r>
            <a:r>
              <a:rPr lang="en-GB" sz="2400" b="0" i="0" u="none" strike="noStrike" dirty="0" err="1">
                <a:effectLst/>
                <a:latin typeface="-apple-system"/>
              </a:rPr>
              <a:t>Tribiwnlys</a:t>
            </a:r>
            <a:r>
              <a:rPr lang="en-GB" sz="2400" b="0" i="0" u="none" strike="noStrike" dirty="0">
                <a:effectLst/>
                <a:latin typeface="-apple-system"/>
              </a:rPr>
              <a:t> Addysg (Cymru) 2018 </a:t>
            </a:r>
          </a:p>
          <a:p>
            <a:pPr marL="342900" indent="-342900">
              <a:buFont typeface="Arial" panose="020B0604020202020204" pitchFamily="34" charset="0"/>
              <a:buChar char="•"/>
            </a:pPr>
            <a:r>
              <a:rPr lang="en-GB" sz="2400" b="0" i="0" u="none" strike="noStrike" dirty="0" err="1">
                <a:effectLst/>
                <a:latin typeface="-apple-system"/>
              </a:rPr>
              <a:t>Deddf</a:t>
            </a:r>
            <a:r>
              <a:rPr lang="en-GB" sz="2400" b="0" i="0" u="none" strike="noStrike" dirty="0">
                <a:effectLst/>
                <a:latin typeface="-apple-system"/>
              </a:rPr>
              <a:t> </a:t>
            </a:r>
            <a:r>
              <a:rPr lang="en-GB" sz="2400" b="0" i="0" u="none" strike="noStrike" dirty="0" err="1">
                <a:effectLst/>
                <a:latin typeface="-apple-system"/>
              </a:rPr>
              <a:t>Cwricwlwm</a:t>
            </a:r>
            <a:r>
              <a:rPr lang="en-GB" sz="2400" b="0" i="0" u="none" strike="noStrike" dirty="0">
                <a:effectLst/>
                <a:latin typeface="-apple-system"/>
              </a:rPr>
              <a:t> ac </a:t>
            </a:r>
            <a:r>
              <a:rPr lang="en-GB" sz="2400" b="0" i="0" u="none" strike="noStrike" dirty="0" err="1">
                <a:effectLst/>
                <a:latin typeface="-apple-system"/>
              </a:rPr>
              <a:t>Asesu</a:t>
            </a:r>
            <a:r>
              <a:rPr lang="en-GB" sz="2400" b="0" i="0" u="none" strike="noStrike" dirty="0">
                <a:effectLst/>
                <a:latin typeface="-apple-system"/>
              </a:rPr>
              <a:t> (Cymru) 2021  </a:t>
            </a:r>
          </a:p>
          <a:p>
            <a:pPr marL="342900" indent="-342900">
              <a:buFont typeface="Arial" panose="020B0604020202020204" pitchFamily="34" charset="0"/>
              <a:buChar char="•"/>
            </a:pPr>
            <a:r>
              <a:rPr lang="en-GB" sz="2400" b="0" i="0" u="none" strike="noStrike" dirty="0">
                <a:effectLst/>
                <a:latin typeface="-apple-system"/>
              </a:rPr>
              <a:t>Cod ADY Cymru 2021</a:t>
            </a:r>
            <a:endParaRPr lang="en-GB" sz="2400" dirty="0"/>
          </a:p>
        </p:txBody>
      </p:sp>
      <p:pic>
        <p:nvPicPr>
          <p:cNvPr id="6" name="Picture 5" descr="A gavel and scales of justice&#10;&#10;Description automatically generated">
            <a:extLst>
              <a:ext uri="{FF2B5EF4-FFF2-40B4-BE49-F238E27FC236}">
                <a16:creationId xmlns:a16="http://schemas.microsoft.com/office/drawing/2014/main" id="{1B3BF062-DFC1-91ED-BC8A-1C45D3A549A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64288" y="434580"/>
            <a:ext cx="1490834" cy="940716"/>
          </a:xfrm>
          <a:prstGeom prst="rect">
            <a:avLst/>
          </a:prstGeom>
        </p:spPr>
      </p:pic>
    </p:spTree>
    <p:extLst>
      <p:ext uri="{BB962C8B-B14F-4D97-AF65-F5344CB8AC3E}">
        <p14:creationId xmlns:p14="http://schemas.microsoft.com/office/powerpoint/2010/main" val="13986690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err="1"/>
              <a:t>Deddf</a:t>
            </a:r>
            <a:r>
              <a:rPr lang="en-GB" dirty="0"/>
              <a:t> </a:t>
            </a:r>
            <a:r>
              <a:rPr lang="en-GB" dirty="0" err="1"/>
              <a:t>Cydraddoldeb</a:t>
            </a:r>
            <a:r>
              <a:rPr lang="en-GB" dirty="0"/>
              <a:t> 2010</a:t>
            </a:r>
            <a:br>
              <a:rPr lang="en-GB" dirty="0"/>
            </a:br>
            <a:r>
              <a:rPr lang="en-GB" i="1" dirty="0"/>
              <a:t>Equality Act 2010</a:t>
            </a:r>
          </a:p>
        </p:txBody>
      </p:sp>
      <p:sp>
        <p:nvSpPr>
          <p:cNvPr id="4" name="Content Placeholder 3"/>
          <p:cNvSpPr>
            <a:spLocks noGrp="1"/>
          </p:cNvSpPr>
          <p:nvPr>
            <p:ph sz="half" idx="1"/>
          </p:nvPr>
        </p:nvSpPr>
        <p:spPr/>
        <p:txBody>
          <a:bodyPr>
            <a:normAutofit fontScale="92500" lnSpcReduction="20000"/>
          </a:bodyPr>
          <a:lstStyle/>
          <a:p>
            <a:r>
              <a:rPr lang="en-GB" sz="2400" dirty="0" err="1"/>
              <a:t>Mae’r</a:t>
            </a:r>
            <a:r>
              <a:rPr lang="en-GB" sz="2400" dirty="0"/>
              <a:t> </a:t>
            </a:r>
            <a:r>
              <a:rPr lang="en-GB" sz="2400" dirty="0" err="1"/>
              <a:t>ddeddf</a:t>
            </a:r>
            <a:r>
              <a:rPr lang="en-GB" sz="2400" dirty="0"/>
              <a:t> </a:t>
            </a:r>
            <a:r>
              <a:rPr lang="en-GB" sz="2400" dirty="0" err="1"/>
              <a:t>yn</a:t>
            </a:r>
            <a:r>
              <a:rPr lang="en-GB" sz="2400" dirty="0"/>
              <a:t> </a:t>
            </a:r>
            <a:r>
              <a:rPr lang="en-GB" sz="2400" dirty="0" err="1"/>
              <a:t>disodli</a:t>
            </a:r>
            <a:r>
              <a:rPr lang="en-GB" sz="2400" dirty="0"/>
              <a:t> </a:t>
            </a:r>
            <a:r>
              <a:rPr lang="en-GB" sz="2400" dirty="0" err="1"/>
              <a:t>nifer</a:t>
            </a:r>
            <a:r>
              <a:rPr lang="en-GB" sz="2400" dirty="0"/>
              <a:t> o </a:t>
            </a:r>
            <a:r>
              <a:rPr lang="en-GB" sz="2400" dirty="0" err="1"/>
              <a:t>deddfau</a:t>
            </a:r>
            <a:r>
              <a:rPr lang="en-GB" sz="2400" dirty="0"/>
              <a:t> </a:t>
            </a:r>
            <a:r>
              <a:rPr lang="en-GB" sz="2400" dirty="0" err="1"/>
              <a:t>blaenorol</a:t>
            </a:r>
            <a:endParaRPr lang="en-GB" sz="2400" dirty="0"/>
          </a:p>
          <a:p>
            <a:r>
              <a:rPr lang="en-GB" sz="2400" dirty="0" err="1"/>
              <a:t>Yn</a:t>
            </a:r>
            <a:r>
              <a:rPr lang="en-GB" sz="2400" dirty="0"/>
              <a:t> </a:t>
            </a:r>
            <a:r>
              <a:rPr lang="en-GB" sz="2400" dirty="0" err="1"/>
              <a:t>gyffredinol</a:t>
            </a:r>
            <a:r>
              <a:rPr lang="en-GB" sz="2400" dirty="0"/>
              <a:t> </a:t>
            </a:r>
            <a:r>
              <a:rPr lang="en-GB" sz="2400" dirty="0" err="1"/>
              <a:t>mae’r</a:t>
            </a:r>
            <a:r>
              <a:rPr lang="en-GB" sz="2400" dirty="0"/>
              <a:t> </a:t>
            </a:r>
            <a:r>
              <a:rPr lang="en-GB" sz="2400" dirty="0" err="1"/>
              <a:t>Ddeddf</a:t>
            </a:r>
            <a:r>
              <a:rPr lang="en-GB" sz="2400" dirty="0"/>
              <a:t> </a:t>
            </a:r>
            <a:r>
              <a:rPr lang="en-GB" sz="2400" dirty="0" err="1"/>
              <a:t>yn</a:t>
            </a:r>
            <a:r>
              <a:rPr lang="en-GB" sz="2400" dirty="0"/>
              <a:t> </a:t>
            </a:r>
            <a:r>
              <a:rPr lang="en-GB" sz="2400" dirty="0" err="1"/>
              <a:t>cynnwys</a:t>
            </a:r>
            <a:r>
              <a:rPr lang="en-GB" sz="2400" dirty="0"/>
              <a:t> </a:t>
            </a:r>
            <a:r>
              <a:rPr lang="en-GB" sz="2400" dirty="0" err="1"/>
              <a:t>unrhyw</a:t>
            </a:r>
            <a:r>
              <a:rPr lang="en-GB" sz="2400" dirty="0"/>
              <a:t> un </a:t>
            </a:r>
            <a:r>
              <a:rPr lang="en-GB" sz="2400" dirty="0" err="1"/>
              <a:t>sydd</a:t>
            </a:r>
            <a:r>
              <a:rPr lang="en-GB" sz="2400" dirty="0"/>
              <a:t> ag un </a:t>
            </a:r>
            <a:r>
              <a:rPr lang="en-GB" sz="2400" dirty="0" err="1"/>
              <a:t>neu</a:t>
            </a:r>
            <a:r>
              <a:rPr lang="en-GB" sz="2400" dirty="0"/>
              <a:t> </a:t>
            </a:r>
            <a:r>
              <a:rPr lang="en-GB" sz="2400" dirty="0" err="1"/>
              <a:t>ragor</a:t>
            </a:r>
            <a:r>
              <a:rPr lang="en-GB" sz="2400" dirty="0"/>
              <a:t> </a:t>
            </a:r>
            <a:r>
              <a:rPr lang="en-GB" sz="2400" dirty="0" err="1"/>
              <a:t>o’r</a:t>
            </a:r>
            <a:r>
              <a:rPr lang="en-GB" sz="2400" dirty="0"/>
              <a:t> ‘</a:t>
            </a:r>
            <a:r>
              <a:rPr lang="en-GB" sz="2400" dirty="0" err="1"/>
              <a:t>nodweddion</a:t>
            </a:r>
            <a:r>
              <a:rPr lang="en-GB" sz="2400" dirty="0"/>
              <a:t> </a:t>
            </a:r>
            <a:r>
              <a:rPr lang="en-GB" sz="2400" dirty="0" err="1"/>
              <a:t>gwarchodedig</a:t>
            </a:r>
            <a:r>
              <a:rPr lang="en-GB" sz="2400" dirty="0"/>
              <a:t>’ </a:t>
            </a:r>
            <a:r>
              <a:rPr lang="en-GB" sz="2400" dirty="0" err="1"/>
              <a:t>canlynol</a:t>
            </a:r>
            <a:r>
              <a:rPr lang="en-GB" sz="2400" dirty="0"/>
              <a:t>: </a:t>
            </a:r>
          </a:p>
          <a:p>
            <a:pPr lvl="1"/>
            <a:r>
              <a:rPr lang="en-GB" sz="1800" dirty="0" err="1"/>
              <a:t>oedran</a:t>
            </a:r>
            <a:r>
              <a:rPr lang="en-GB" sz="1800" dirty="0"/>
              <a:t>; </a:t>
            </a:r>
          </a:p>
          <a:p>
            <a:pPr lvl="1"/>
            <a:r>
              <a:rPr lang="en-GB" sz="1800" dirty="0" err="1"/>
              <a:t>anabledd</a:t>
            </a:r>
            <a:r>
              <a:rPr lang="en-GB" sz="1800" dirty="0"/>
              <a:t>; </a:t>
            </a:r>
          </a:p>
          <a:p>
            <a:pPr lvl="1"/>
            <a:r>
              <a:rPr lang="en-GB" sz="1800" dirty="0" err="1"/>
              <a:t>ailbennu</a:t>
            </a:r>
            <a:r>
              <a:rPr lang="en-GB" sz="1800" dirty="0"/>
              <a:t> </a:t>
            </a:r>
            <a:r>
              <a:rPr lang="en-GB" sz="1800" dirty="0" err="1"/>
              <a:t>rhywedd</a:t>
            </a:r>
            <a:r>
              <a:rPr lang="en-GB" sz="1800" dirty="0"/>
              <a:t>; </a:t>
            </a:r>
          </a:p>
          <a:p>
            <a:pPr lvl="1"/>
            <a:r>
              <a:rPr lang="en-GB" sz="1800" dirty="0" err="1"/>
              <a:t>priodas</a:t>
            </a:r>
            <a:r>
              <a:rPr lang="en-GB" sz="1800" dirty="0"/>
              <a:t> a </a:t>
            </a:r>
            <a:r>
              <a:rPr lang="en-GB" sz="1800" dirty="0" err="1"/>
              <a:t>phartneriaeth</a:t>
            </a:r>
            <a:r>
              <a:rPr lang="en-GB" sz="1800" dirty="0"/>
              <a:t> </a:t>
            </a:r>
            <a:r>
              <a:rPr lang="en-GB" sz="1800" dirty="0" err="1"/>
              <a:t>sifil</a:t>
            </a:r>
            <a:r>
              <a:rPr lang="en-GB" sz="1800" dirty="0"/>
              <a:t>,</a:t>
            </a:r>
          </a:p>
          <a:p>
            <a:pPr lvl="1"/>
            <a:r>
              <a:rPr lang="en-GB" sz="1800" dirty="0" err="1"/>
              <a:t>beichiogrwydd</a:t>
            </a:r>
            <a:r>
              <a:rPr lang="en-GB" sz="1800" dirty="0"/>
              <a:t> a </a:t>
            </a:r>
            <a:r>
              <a:rPr lang="en-GB" sz="1800" dirty="0" err="1"/>
              <a:t>mamolaeth</a:t>
            </a:r>
            <a:r>
              <a:rPr lang="en-GB" sz="1800" dirty="0"/>
              <a:t>; </a:t>
            </a:r>
          </a:p>
          <a:p>
            <a:pPr lvl="1"/>
            <a:r>
              <a:rPr lang="en-GB" sz="1800" dirty="0" err="1"/>
              <a:t>hil</a:t>
            </a:r>
            <a:r>
              <a:rPr lang="en-GB" sz="1800" dirty="0"/>
              <a:t> – </a:t>
            </a:r>
            <a:r>
              <a:rPr lang="en-GB" sz="1800" dirty="0" err="1"/>
              <a:t>yn</a:t>
            </a:r>
            <a:r>
              <a:rPr lang="en-GB" sz="1800" dirty="0"/>
              <a:t> </a:t>
            </a:r>
            <a:r>
              <a:rPr lang="en-GB" sz="1800" dirty="0" err="1"/>
              <a:t>cynnwys</a:t>
            </a:r>
            <a:r>
              <a:rPr lang="en-GB" sz="1800" dirty="0"/>
              <a:t> </a:t>
            </a:r>
            <a:r>
              <a:rPr lang="en-GB" sz="1800" dirty="0" err="1"/>
              <a:t>tarddiad</a:t>
            </a:r>
            <a:r>
              <a:rPr lang="en-GB" sz="1800" dirty="0"/>
              <a:t> </a:t>
            </a:r>
            <a:r>
              <a:rPr lang="en-GB" sz="1800" dirty="0" err="1"/>
              <a:t>ethnig</a:t>
            </a:r>
            <a:r>
              <a:rPr lang="en-GB" sz="1800" dirty="0"/>
              <a:t> </a:t>
            </a:r>
            <a:r>
              <a:rPr lang="en-GB" sz="1800" dirty="0" err="1"/>
              <a:t>neu</a:t>
            </a:r>
            <a:r>
              <a:rPr lang="en-GB" sz="1800" dirty="0"/>
              <a:t> </a:t>
            </a:r>
            <a:r>
              <a:rPr lang="en-GB" sz="1800" dirty="0" err="1"/>
              <a:t>genedlaethol</a:t>
            </a:r>
            <a:r>
              <a:rPr lang="en-GB" sz="1800" dirty="0"/>
              <a:t>, </a:t>
            </a:r>
            <a:r>
              <a:rPr lang="en-GB" sz="1800" dirty="0" err="1"/>
              <a:t>lliw</a:t>
            </a:r>
            <a:r>
              <a:rPr lang="en-GB" sz="1800" dirty="0"/>
              <a:t> </a:t>
            </a:r>
            <a:r>
              <a:rPr lang="en-GB" sz="1800" dirty="0" err="1"/>
              <a:t>neu</a:t>
            </a:r>
            <a:r>
              <a:rPr lang="en-GB" sz="1800" dirty="0"/>
              <a:t> </a:t>
            </a:r>
            <a:r>
              <a:rPr lang="en-GB" sz="1800" dirty="0" err="1"/>
              <a:t>genedligrwydd</a:t>
            </a:r>
            <a:r>
              <a:rPr lang="en-GB" sz="1800" dirty="0"/>
              <a:t>, </a:t>
            </a:r>
            <a:r>
              <a:rPr lang="en-GB" sz="1800" dirty="0" err="1"/>
              <a:t>crefydd</a:t>
            </a:r>
            <a:r>
              <a:rPr lang="en-GB" sz="1800" dirty="0"/>
              <a:t> </a:t>
            </a:r>
            <a:r>
              <a:rPr lang="en-GB" sz="1800" dirty="0" err="1"/>
              <a:t>neu</a:t>
            </a:r>
            <a:r>
              <a:rPr lang="en-GB" sz="1800" dirty="0"/>
              <a:t> </a:t>
            </a:r>
            <a:r>
              <a:rPr lang="en-GB" sz="1800" dirty="0" err="1"/>
              <a:t>gred</a:t>
            </a:r>
            <a:r>
              <a:rPr lang="en-GB" sz="1800" dirty="0"/>
              <a:t> – </a:t>
            </a:r>
            <a:r>
              <a:rPr lang="en-GB" sz="1800" dirty="0" err="1"/>
              <a:t>yn</a:t>
            </a:r>
            <a:r>
              <a:rPr lang="en-GB" sz="1800" dirty="0"/>
              <a:t> </a:t>
            </a:r>
            <a:r>
              <a:rPr lang="en-GB" sz="1800" dirty="0" err="1"/>
              <a:t>cynnwys</a:t>
            </a:r>
            <a:r>
              <a:rPr lang="en-GB" sz="1800" dirty="0"/>
              <a:t> </a:t>
            </a:r>
            <a:r>
              <a:rPr lang="en-GB" sz="1800" dirty="0" err="1"/>
              <a:t>diffyg</a:t>
            </a:r>
            <a:r>
              <a:rPr lang="en-GB" sz="1800" dirty="0"/>
              <a:t> cred; </a:t>
            </a:r>
          </a:p>
          <a:p>
            <a:pPr lvl="1"/>
            <a:r>
              <a:rPr lang="en-GB" sz="1800" dirty="0" err="1"/>
              <a:t>rhyw</a:t>
            </a:r>
            <a:r>
              <a:rPr lang="en-GB" sz="1800" dirty="0"/>
              <a:t> a </a:t>
            </a:r>
            <a:r>
              <a:rPr lang="en-GB" sz="1800" dirty="0" err="1"/>
              <a:t>chyfeiriadedd</a:t>
            </a:r>
            <a:r>
              <a:rPr lang="en-GB" sz="1800" dirty="0"/>
              <a:t> </a:t>
            </a:r>
            <a:r>
              <a:rPr lang="en-GB" sz="1800" dirty="0" err="1"/>
              <a:t>rhywiol</a:t>
            </a:r>
            <a:r>
              <a:rPr lang="en-GB" sz="1800" dirty="0"/>
              <a:t>. </a:t>
            </a:r>
          </a:p>
        </p:txBody>
      </p:sp>
      <p:sp>
        <p:nvSpPr>
          <p:cNvPr id="5" name="Content Placeholder 4"/>
          <p:cNvSpPr>
            <a:spLocks noGrp="1"/>
          </p:cNvSpPr>
          <p:nvPr>
            <p:ph sz="half" idx="2"/>
          </p:nvPr>
        </p:nvSpPr>
        <p:spPr>
          <a:xfrm>
            <a:off x="4800600" y="1916832"/>
            <a:ext cx="3886200" cy="3263504"/>
          </a:xfrm>
        </p:spPr>
        <p:txBody>
          <a:bodyPr>
            <a:noAutofit/>
          </a:bodyPr>
          <a:lstStyle/>
          <a:p>
            <a:r>
              <a:rPr lang="en-GB" sz="1600" i="1" dirty="0"/>
              <a:t>Replaces previous anti-discrimination laws with a single act</a:t>
            </a:r>
          </a:p>
          <a:p>
            <a:r>
              <a:rPr lang="en-GB" sz="1600" i="1" dirty="0"/>
              <a:t>The Act generally covers anyone who has one or more of the following ‘protected characteristics’: </a:t>
            </a:r>
          </a:p>
          <a:p>
            <a:pPr lvl="1"/>
            <a:r>
              <a:rPr lang="en-GB" sz="1600" i="1" dirty="0"/>
              <a:t>age;  </a:t>
            </a:r>
          </a:p>
          <a:p>
            <a:pPr lvl="1"/>
            <a:r>
              <a:rPr lang="en-GB" sz="1600" i="1" dirty="0"/>
              <a:t>disability; </a:t>
            </a:r>
          </a:p>
          <a:p>
            <a:pPr lvl="1"/>
            <a:r>
              <a:rPr lang="en-GB" sz="1600" i="1" dirty="0"/>
              <a:t>gender reassignment;</a:t>
            </a:r>
          </a:p>
          <a:p>
            <a:pPr lvl="1"/>
            <a:r>
              <a:rPr lang="en-GB" sz="1600" i="1" dirty="0"/>
              <a:t> marriage and civil partnership;</a:t>
            </a:r>
          </a:p>
          <a:p>
            <a:pPr lvl="1"/>
            <a:r>
              <a:rPr lang="en-GB" sz="1600" i="1" dirty="0"/>
              <a:t>pregnancy and maternity;</a:t>
            </a:r>
          </a:p>
          <a:p>
            <a:pPr lvl="1"/>
            <a:r>
              <a:rPr lang="en-GB" sz="1600" i="1" dirty="0"/>
              <a:t>race – including ethnic or national origin, colour or nationality; </a:t>
            </a:r>
          </a:p>
          <a:p>
            <a:pPr lvl="1"/>
            <a:r>
              <a:rPr lang="en-GB" sz="1600" i="1" dirty="0"/>
              <a:t>religion or belief – including lack of belief; </a:t>
            </a:r>
          </a:p>
          <a:p>
            <a:pPr lvl="1"/>
            <a:r>
              <a:rPr lang="en-GB" sz="1600" i="1" dirty="0"/>
              <a:t> sex, and sexual orientation. </a:t>
            </a:r>
          </a:p>
        </p:txBody>
      </p:sp>
      <p:pic>
        <p:nvPicPr>
          <p:cNvPr id="6" name="Picture 5" descr="A black and white logo&#10;&#10;Description automatically generated">
            <a:extLst>
              <a:ext uri="{FF2B5EF4-FFF2-40B4-BE49-F238E27FC236}">
                <a16:creationId xmlns:a16="http://schemas.microsoft.com/office/drawing/2014/main" id="{9B9448B7-5344-8815-F0BA-64EE4D18C471}"/>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948264" y="846138"/>
            <a:ext cx="1409111" cy="881831"/>
          </a:xfrm>
          <a:prstGeom prst="rect">
            <a:avLst/>
          </a:prstGeom>
        </p:spPr>
      </p:pic>
    </p:spTree>
    <p:extLst>
      <p:ext uri="{BB962C8B-B14F-4D97-AF65-F5344CB8AC3E}">
        <p14:creationId xmlns:p14="http://schemas.microsoft.com/office/powerpoint/2010/main" val="32569709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4E7D3C-DBB7-4F17-A460-192E4E75AE7B}"/>
              </a:ext>
            </a:extLst>
          </p:cNvPr>
          <p:cNvSpPr>
            <a:spLocks noGrp="1"/>
          </p:cNvSpPr>
          <p:nvPr>
            <p:ph type="title"/>
          </p:nvPr>
        </p:nvSpPr>
        <p:spPr/>
        <p:txBody>
          <a:bodyPr/>
          <a:lstStyle/>
          <a:p>
            <a:r>
              <a:rPr lang="en-GB" dirty="0"/>
              <a:t>The Equality Act 2010</a:t>
            </a:r>
          </a:p>
        </p:txBody>
      </p:sp>
      <p:pic>
        <p:nvPicPr>
          <p:cNvPr id="4" name="Online Media 3" title="Protected characteristics">
            <a:hlinkClick r:id="" action="ppaction://media"/>
            <a:extLst>
              <a:ext uri="{FF2B5EF4-FFF2-40B4-BE49-F238E27FC236}">
                <a16:creationId xmlns:a16="http://schemas.microsoft.com/office/drawing/2014/main" id="{09097512-A5A5-4882-92B2-47B26B60B985}"/>
              </a:ext>
            </a:extLst>
          </p:cNvPr>
          <p:cNvPicPr>
            <a:picLocks noGrp="1" noRot="1" noChangeAspect="1"/>
          </p:cNvPicPr>
          <p:nvPr>
            <p:ph idx="1"/>
            <a:videoFile r:link="rId1"/>
          </p:nvPr>
        </p:nvPicPr>
        <p:blipFill>
          <a:blip r:embed="rId3"/>
          <a:stretch>
            <a:fillRect/>
          </a:stretch>
        </p:blipFill>
        <p:spPr>
          <a:xfrm>
            <a:off x="566738" y="1600200"/>
            <a:ext cx="8010525" cy="4525963"/>
          </a:xfrm>
          <a:prstGeom prst="rect">
            <a:avLst/>
          </a:prstGeom>
        </p:spPr>
      </p:pic>
    </p:spTree>
    <p:extLst>
      <p:ext uri="{BB962C8B-B14F-4D97-AF65-F5344CB8AC3E}">
        <p14:creationId xmlns:p14="http://schemas.microsoft.com/office/powerpoint/2010/main" val="3856953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sz="2700" b="1" dirty="0"/>
              <a:t>Y </a:t>
            </a:r>
            <a:r>
              <a:rPr lang="en-GB" sz="2700" b="1" dirty="0" err="1"/>
              <a:t>naw</a:t>
            </a:r>
            <a:r>
              <a:rPr lang="en-GB" sz="2700" b="1" dirty="0"/>
              <a:t> </a:t>
            </a:r>
            <a:r>
              <a:rPr lang="en-GB" sz="2700" b="1" dirty="0" err="1"/>
              <a:t>prif</a:t>
            </a:r>
            <a:r>
              <a:rPr lang="en-GB" sz="2700" b="1" dirty="0"/>
              <a:t> </a:t>
            </a:r>
            <a:r>
              <a:rPr lang="en-GB" sz="2700" b="1" dirty="0" err="1"/>
              <a:t>ddarnau</a:t>
            </a:r>
            <a:r>
              <a:rPr lang="en-GB" sz="2700" b="1" dirty="0"/>
              <a:t> o </a:t>
            </a:r>
            <a:r>
              <a:rPr lang="en-GB" sz="2700" b="1" dirty="0" err="1"/>
              <a:t>ddeddfwriaeth</a:t>
            </a:r>
            <a:r>
              <a:rPr lang="en-GB" sz="2700" b="1" dirty="0"/>
              <a:t> a </a:t>
            </a:r>
            <a:r>
              <a:rPr lang="en-GB" sz="2700" b="1" dirty="0" err="1"/>
              <a:t>gyfunwyd</a:t>
            </a:r>
            <a:r>
              <a:rPr lang="en-GB" sz="2700" b="1" dirty="0"/>
              <a:t> </a:t>
            </a:r>
            <a:r>
              <a:rPr lang="en-GB" sz="2700" b="1" dirty="0" err="1"/>
              <a:t>yw</a:t>
            </a:r>
            <a:r>
              <a:rPr lang="en-GB" sz="2700" b="1" dirty="0"/>
              <a:t>:</a:t>
            </a:r>
            <a:br>
              <a:rPr lang="en-GB" b="1" dirty="0"/>
            </a:br>
            <a:r>
              <a:rPr lang="en-GB" sz="2700" b="1" dirty="0"/>
              <a:t>The nine main pieces of legislation that have merged are:</a:t>
            </a:r>
            <a:br>
              <a:rPr lang="en-GB" dirty="0"/>
            </a:br>
            <a:endParaRPr lang="en-GB" dirty="0"/>
          </a:p>
        </p:txBody>
      </p:sp>
      <p:sp>
        <p:nvSpPr>
          <p:cNvPr id="3" name="Content Placeholder 2"/>
          <p:cNvSpPr>
            <a:spLocks noGrp="1"/>
          </p:cNvSpPr>
          <p:nvPr>
            <p:ph idx="1"/>
          </p:nvPr>
        </p:nvSpPr>
        <p:spPr>
          <a:xfrm>
            <a:off x="4644008" y="1844824"/>
            <a:ext cx="4341168" cy="4525963"/>
          </a:xfrm>
        </p:spPr>
        <p:txBody>
          <a:bodyPr>
            <a:normAutofit lnSpcReduction="10000"/>
          </a:bodyPr>
          <a:lstStyle/>
          <a:p>
            <a:r>
              <a:rPr lang="en-GB" sz="2000" dirty="0"/>
              <a:t>the Equal Pay Act 1970</a:t>
            </a:r>
          </a:p>
          <a:p>
            <a:r>
              <a:rPr lang="en-GB" sz="2000" dirty="0"/>
              <a:t>the Sex Discrimination Act 1975</a:t>
            </a:r>
          </a:p>
          <a:p>
            <a:r>
              <a:rPr lang="en-GB" sz="2000" dirty="0"/>
              <a:t>the Race Relations Act 1976</a:t>
            </a:r>
          </a:p>
          <a:p>
            <a:r>
              <a:rPr lang="en-GB" sz="2000" dirty="0"/>
              <a:t>the Disability Discrimination Act 1995</a:t>
            </a:r>
          </a:p>
          <a:p>
            <a:r>
              <a:rPr lang="en-GB" sz="2000" dirty="0"/>
              <a:t>the Employment Equality (Religion or Belief) Regulations 2003</a:t>
            </a:r>
          </a:p>
          <a:p>
            <a:r>
              <a:rPr lang="en-GB" sz="2000" dirty="0"/>
              <a:t>the Employment Equality (Sexual Orientation) Regulations 2003</a:t>
            </a:r>
          </a:p>
          <a:p>
            <a:r>
              <a:rPr lang="en-GB" sz="2000" dirty="0"/>
              <a:t>the Employment Equality (Age) Regulations 2006</a:t>
            </a:r>
          </a:p>
          <a:p>
            <a:r>
              <a:rPr lang="en-GB" sz="2000" dirty="0"/>
              <a:t>the Equality Act 2006, Part 2</a:t>
            </a:r>
          </a:p>
          <a:p>
            <a:r>
              <a:rPr lang="en-GB" sz="2000" dirty="0"/>
              <a:t>the Equality Act (Sexual Orientation) Regulations 2007</a:t>
            </a:r>
          </a:p>
          <a:p>
            <a:endParaRPr lang="en-GB" sz="2000" dirty="0"/>
          </a:p>
        </p:txBody>
      </p:sp>
      <p:sp>
        <p:nvSpPr>
          <p:cNvPr id="4" name="Content Placeholder 2">
            <a:extLst>
              <a:ext uri="{FF2B5EF4-FFF2-40B4-BE49-F238E27FC236}">
                <a16:creationId xmlns:a16="http://schemas.microsoft.com/office/drawing/2014/main" id="{99994A71-CA53-53BF-D35B-9C3229FFA3A0}"/>
              </a:ext>
            </a:extLst>
          </p:cNvPr>
          <p:cNvSpPr txBox="1">
            <a:spLocks/>
          </p:cNvSpPr>
          <p:nvPr/>
        </p:nvSpPr>
        <p:spPr>
          <a:xfrm>
            <a:off x="296442" y="1877191"/>
            <a:ext cx="4341168"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1800" b="0" i="0" u="none" strike="noStrike" dirty="0" err="1">
                <a:effectLst/>
                <a:latin typeface="-apple-system"/>
              </a:rPr>
              <a:t>Deddf</a:t>
            </a:r>
            <a:r>
              <a:rPr lang="en-GB" sz="1800" b="0" i="0" u="none" strike="noStrike" dirty="0">
                <a:effectLst/>
                <a:latin typeface="-apple-system"/>
              </a:rPr>
              <a:t> </a:t>
            </a:r>
            <a:r>
              <a:rPr lang="en-GB" sz="1800" b="0" i="0" u="none" strike="noStrike" dirty="0" err="1">
                <a:effectLst/>
                <a:latin typeface="-apple-system"/>
              </a:rPr>
              <a:t>Cyflog</a:t>
            </a:r>
            <a:r>
              <a:rPr lang="en-GB" sz="1800" b="0" i="0" u="none" strike="noStrike" dirty="0">
                <a:effectLst/>
                <a:latin typeface="-apple-system"/>
              </a:rPr>
              <a:t> </a:t>
            </a:r>
            <a:r>
              <a:rPr lang="en-GB" sz="1800" b="0" i="0" u="none" strike="noStrike" dirty="0" err="1">
                <a:effectLst/>
                <a:latin typeface="-apple-system"/>
              </a:rPr>
              <a:t>Cyfartal</a:t>
            </a:r>
            <a:r>
              <a:rPr lang="en-GB" sz="1800" b="0" i="0" u="none" strike="noStrike" dirty="0">
                <a:effectLst/>
                <a:latin typeface="-apple-system"/>
              </a:rPr>
              <a:t> 1970 </a:t>
            </a:r>
          </a:p>
          <a:p>
            <a:r>
              <a:rPr lang="en-GB" sz="1800" b="0" i="0" u="none" strike="noStrike" dirty="0" err="1">
                <a:effectLst/>
                <a:latin typeface="-apple-system"/>
              </a:rPr>
              <a:t>Deddf</a:t>
            </a:r>
            <a:r>
              <a:rPr lang="en-GB" sz="1800" b="0" i="0" u="none" strike="noStrike" dirty="0">
                <a:effectLst/>
                <a:latin typeface="-apple-system"/>
              </a:rPr>
              <a:t> </a:t>
            </a:r>
            <a:r>
              <a:rPr lang="en-GB" sz="1800" b="0" i="0" u="none" strike="noStrike" dirty="0" err="1">
                <a:effectLst/>
                <a:latin typeface="-apple-system"/>
              </a:rPr>
              <a:t>Gwahaniaethu</a:t>
            </a:r>
            <a:r>
              <a:rPr lang="en-GB" sz="1800" b="0" i="0" u="none" strike="noStrike" dirty="0">
                <a:effectLst/>
                <a:latin typeface="-apple-system"/>
              </a:rPr>
              <a:t> </a:t>
            </a:r>
            <a:r>
              <a:rPr lang="en-GB" sz="1800" b="0" i="0" u="none" strike="noStrike" dirty="0" err="1">
                <a:effectLst/>
                <a:latin typeface="-apple-system"/>
              </a:rPr>
              <a:t>ar</a:t>
            </a:r>
            <a:r>
              <a:rPr lang="en-GB" sz="1800" b="0" i="0" u="none" strike="noStrike" dirty="0">
                <a:effectLst/>
                <a:latin typeface="-apple-system"/>
              </a:rPr>
              <a:t> sail </a:t>
            </a:r>
            <a:r>
              <a:rPr lang="en-GB" sz="1800" b="0" i="0" u="none" strike="noStrike" dirty="0" err="1">
                <a:effectLst/>
                <a:latin typeface="-apple-system"/>
              </a:rPr>
              <a:t>Rhyw</a:t>
            </a:r>
            <a:r>
              <a:rPr lang="en-GB" sz="1800" b="0" i="0" u="none" strike="noStrike" dirty="0">
                <a:effectLst/>
                <a:latin typeface="-apple-system"/>
              </a:rPr>
              <a:t> 1975 </a:t>
            </a:r>
          </a:p>
          <a:p>
            <a:r>
              <a:rPr lang="en-GB" sz="1800" b="0" i="0" u="none" strike="noStrike" dirty="0" err="1">
                <a:effectLst/>
                <a:latin typeface="-apple-system"/>
              </a:rPr>
              <a:t>Deddf</a:t>
            </a:r>
            <a:r>
              <a:rPr lang="en-GB" sz="1800" b="0" i="0" u="none" strike="noStrike" dirty="0">
                <a:effectLst/>
                <a:latin typeface="-apple-system"/>
              </a:rPr>
              <a:t> </a:t>
            </a:r>
            <a:r>
              <a:rPr lang="en-GB" sz="1800" b="0" i="0" u="none" strike="noStrike" dirty="0" err="1">
                <a:effectLst/>
                <a:latin typeface="-apple-system"/>
              </a:rPr>
              <a:t>Cysylltiadau</a:t>
            </a:r>
            <a:r>
              <a:rPr lang="en-GB" sz="1800" b="0" i="0" u="none" strike="noStrike" dirty="0">
                <a:effectLst/>
                <a:latin typeface="-apple-system"/>
              </a:rPr>
              <a:t> </a:t>
            </a:r>
            <a:r>
              <a:rPr lang="en-GB" sz="1800" b="0" i="0" u="none" strike="noStrike" dirty="0" err="1">
                <a:effectLst/>
                <a:latin typeface="-apple-system"/>
              </a:rPr>
              <a:t>Hiliol</a:t>
            </a:r>
            <a:r>
              <a:rPr lang="en-GB" sz="1800" b="0" i="0" u="none" strike="noStrike" dirty="0">
                <a:effectLst/>
                <a:latin typeface="-apple-system"/>
              </a:rPr>
              <a:t> 1976 </a:t>
            </a:r>
          </a:p>
          <a:p>
            <a:r>
              <a:rPr lang="en-GB" sz="1800" b="0" i="0" u="none" strike="noStrike" dirty="0" err="1">
                <a:effectLst/>
                <a:latin typeface="-apple-system"/>
              </a:rPr>
              <a:t>Deddf</a:t>
            </a:r>
            <a:r>
              <a:rPr lang="en-GB" sz="1800" b="0" i="0" u="none" strike="noStrike" dirty="0">
                <a:effectLst/>
                <a:latin typeface="-apple-system"/>
              </a:rPr>
              <a:t> </a:t>
            </a:r>
            <a:r>
              <a:rPr lang="en-GB" sz="1800" b="0" i="0" u="none" strike="noStrike" dirty="0" err="1">
                <a:effectLst/>
                <a:latin typeface="-apple-system"/>
              </a:rPr>
              <a:t>Gwahaniaethu</a:t>
            </a:r>
            <a:r>
              <a:rPr lang="en-GB" sz="1800" b="0" i="0" u="none" strike="noStrike" dirty="0">
                <a:effectLst/>
                <a:latin typeface="-apple-system"/>
              </a:rPr>
              <a:t> </a:t>
            </a:r>
            <a:r>
              <a:rPr lang="en-GB" sz="1800" b="0" i="0" u="none" strike="noStrike" dirty="0" err="1">
                <a:effectLst/>
                <a:latin typeface="-apple-system"/>
              </a:rPr>
              <a:t>ar</a:t>
            </a:r>
            <a:r>
              <a:rPr lang="en-GB" sz="1800" b="0" i="0" u="none" strike="noStrike" dirty="0">
                <a:effectLst/>
                <a:latin typeface="-apple-system"/>
              </a:rPr>
              <a:t> sail </a:t>
            </a:r>
            <a:r>
              <a:rPr lang="en-GB" sz="1800" b="0" i="0" u="none" strike="noStrike" dirty="0" err="1">
                <a:effectLst/>
                <a:latin typeface="-apple-system"/>
              </a:rPr>
              <a:t>Anabledd</a:t>
            </a:r>
            <a:r>
              <a:rPr lang="en-GB" sz="1800" b="0" i="0" u="none" strike="noStrike" dirty="0">
                <a:effectLst/>
                <a:latin typeface="-apple-system"/>
              </a:rPr>
              <a:t> 1995 </a:t>
            </a:r>
          </a:p>
          <a:p>
            <a:r>
              <a:rPr lang="en-GB" sz="1800" b="0" i="0" u="none" strike="noStrike" dirty="0" err="1">
                <a:effectLst/>
                <a:latin typeface="-apple-system"/>
              </a:rPr>
              <a:t>Rheoliadau</a:t>
            </a:r>
            <a:r>
              <a:rPr lang="en-GB" sz="1800" b="0" i="0" u="none" strike="noStrike" dirty="0">
                <a:effectLst/>
                <a:latin typeface="-apple-system"/>
              </a:rPr>
              <a:t> </a:t>
            </a:r>
            <a:r>
              <a:rPr lang="en-GB" sz="1800" b="0" i="0" u="none" strike="noStrike" dirty="0" err="1">
                <a:effectLst/>
                <a:latin typeface="-apple-system"/>
              </a:rPr>
              <a:t>Cydraddoldeb</a:t>
            </a:r>
            <a:r>
              <a:rPr lang="en-GB" sz="1800" b="0" i="0" u="none" strike="noStrike" dirty="0">
                <a:effectLst/>
                <a:latin typeface="-apple-system"/>
              </a:rPr>
              <a:t> </a:t>
            </a:r>
            <a:r>
              <a:rPr lang="en-GB" sz="1800" b="0" i="0" u="none" strike="noStrike" dirty="0" err="1">
                <a:effectLst/>
                <a:latin typeface="-apple-system"/>
              </a:rPr>
              <a:t>Cyflogaeth</a:t>
            </a:r>
            <a:r>
              <a:rPr lang="en-GB" sz="1800" b="0" i="0" u="none" strike="noStrike" dirty="0">
                <a:effectLst/>
                <a:latin typeface="-apple-system"/>
              </a:rPr>
              <a:t> (</a:t>
            </a:r>
            <a:r>
              <a:rPr lang="en-GB" sz="1800" b="0" i="0" u="none" strike="noStrike" dirty="0" err="1">
                <a:effectLst/>
                <a:latin typeface="-apple-system"/>
              </a:rPr>
              <a:t>Crefydd</a:t>
            </a:r>
            <a:r>
              <a:rPr lang="en-GB" sz="1800" b="0" i="0" u="none" strike="noStrike" dirty="0">
                <a:effectLst/>
                <a:latin typeface="-apple-system"/>
              </a:rPr>
              <a:t> neu </a:t>
            </a:r>
            <a:r>
              <a:rPr lang="en-GB" sz="1800" b="0" i="0" u="none" strike="noStrike" dirty="0" err="1">
                <a:effectLst/>
                <a:latin typeface="-apple-system"/>
              </a:rPr>
              <a:t>Gred</a:t>
            </a:r>
            <a:r>
              <a:rPr lang="en-GB" sz="1800" b="0" i="0" u="none" strike="noStrike" dirty="0">
                <a:effectLst/>
                <a:latin typeface="-apple-system"/>
              </a:rPr>
              <a:t>) 2003 </a:t>
            </a:r>
          </a:p>
          <a:p>
            <a:r>
              <a:rPr lang="en-GB" sz="1800" b="0" i="0" u="none" strike="noStrike" dirty="0" err="1">
                <a:effectLst/>
                <a:latin typeface="-apple-system"/>
              </a:rPr>
              <a:t>Rheoliadau</a:t>
            </a:r>
            <a:r>
              <a:rPr lang="en-GB" sz="1800" b="0" i="0" u="none" strike="noStrike" dirty="0">
                <a:effectLst/>
                <a:latin typeface="-apple-system"/>
              </a:rPr>
              <a:t> </a:t>
            </a:r>
            <a:r>
              <a:rPr lang="en-GB" sz="1800" b="0" i="0" u="none" strike="noStrike" dirty="0" err="1">
                <a:effectLst/>
                <a:latin typeface="-apple-system"/>
              </a:rPr>
              <a:t>Cydraddoldeb</a:t>
            </a:r>
            <a:r>
              <a:rPr lang="en-GB" sz="1800" b="0" i="0" u="none" strike="noStrike" dirty="0">
                <a:effectLst/>
                <a:latin typeface="-apple-system"/>
              </a:rPr>
              <a:t> </a:t>
            </a:r>
            <a:r>
              <a:rPr lang="en-GB" sz="1800" b="0" i="0" u="none" strike="noStrike" dirty="0" err="1">
                <a:effectLst/>
                <a:latin typeface="-apple-system"/>
              </a:rPr>
              <a:t>Cyflogaeth</a:t>
            </a:r>
            <a:r>
              <a:rPr lang="en-GB" sz="1800" b="0" i="0" u="none" strike="noStrike" dirty="0">
                <a:effectLst/>
                <a:latin typeface="-apple-system"/>
              </a:rPr>
              <a:t> (</a:t>
            </a:r>
            <a:r>
              <a:rPr lang="en-GB" sz="1800" b="0" i="0" u="none" strike="noStrike" dirty="0" err="1">
                <a:effectLst/>
                <a:latin typeface="-apple-system"/>
              </a:rPr>
              <a:t>Cyfeiriadedd</a:t>
            </a:r>
            <a:r>
              <a:rPr lang="en-GB" sz="1800" b="0" i="0" u="none" strike="noStrike" dirty="0">
                <a:effectLst/>
                <a:latin typeface="-apple-system"/>
              </a:rPr>
              <a:t> </a:t>
            </a:r>
            <a:r>
              <a:rPr lang="en-GB" sz="1800" b="0" i="0" u="none" strike="noStrike" dirty="0" err="1">
                <a:effectLst/>
                <a:latin typeface="-apple-system"/>
              </a:rPr>
              <a:t>Rhywiol</a:t>
            </a:r>
            <a:r>
              <a:rPr lang="en-GB" sz="1800" b="0" i="0" u="none" strike="noStrike" dirty="0">
                <a:effectLst/>
                <a:latin typeface="-apple-system"/>
              </a:rPr>
              <a:t>) 2003 </a:t>
            </a:r>
          </a:p>
          <a:p>
            <a:r>
              <a:rPr lang="en-GB" sz="1800" b="0" i="0" u="none" strike="noStrike" dirty="0" err="1">
                <a:effectLst/>
                <a:latin typeface="-apple-system"/>
              </a:rPr>
              <a:t>Rheoliadau</a:t>
            </a:r>
            <a:r>
              <a:rPr lang="en-GB" sz="1800" b="0" i="0" u="none" strike="noStrike" dirty="0">
                <a:effectLst/>
                <a:latin typeface="-apple-system"/>
              </a:rPr>
              <a:t> </a:t>
            </a:r>
            <a:r>
              <a:rPr lang="en-GB" sz="1800" b="0" i="0" u="none" strike="noStrike" dirty="0" err="1">
                <a:effectLst/>
                <a:latin typeface="-apple-system"/>
              </a:rPr>
              <a:t>Cydraddoldeb</a:t>
            </a:r>
            <a:r>
              <a:rPr lang="en-GB" sz="1800" b="0" i="0" u="none" strike="noStrike" dirty="0">
                <a:effectLst/>
                <a:latin typeface="-apple-system"/>
              </a:rPr>
              <a:t> </a:t>
            </a:r>
            <a:r>
              <a:rPr lang="en-GB" sz="1800" b="0" i="0" u="none" strike="noStrike" dirty="0" err="1">
                <a:effectLst/>
                <a:latin typeface="-apple-system"/>
              </a:rPr>
              <a:t>Cyflogaeth</a:t>
            </a:r>
            <a:r>
              <a:rPr lang="en-GB" sz="1800" b="0" i="0" u="none" strike="noStrike" dirty="0">
                <a:effectLst/>
                <a:latin typeface="-apple-system"/>
              </a:rPr>
              <a:t> (</a:t>
            </a:r>
            <a:r>
              <a:rPr lang="en-GB" sz="1800" b="0" i="0" u="none" strike="noStrike" dirty="0" err="1">
                <a:effectLst/>
                <a:latin typeface="-apple-system"/>
              </a:rPr>
              <a:t>Oedran</a:t>
            </a:r>
            <a:r>
              <a:rPr lang="en-GB" sz="1800" b="0" i="0" u="none" strike="noStrike" dirty="0">
                <a:effectLst/>
                <a:latin typeface="-apple-system"/>
              </a:rPr>
              <a:t>) 2006 </a:t>
            </a:r>
          </a:p>
          <a:p>
            <a:r>
              <a:rPr lang="en-GB" sz="1800" b="0" i="0" u="none" strike="noStrike" dirty="0" err="1">
                <a:effectLst/>
                <a:latin typeface="-apple-system"/>
              </a:rPr>
              <a:t>Deddf</a:t>
            </a:r>
            <a:r>
              <a:rPr lang="en-GB" sz="1800" b="0" i="0" u="none" strike="noStrike" dirty="0">
                <a:effectLst/>
                <a:latin typeface="-apple-system"/>
              </a:rPr>
              <a:t> </a:t>
            </a:r>
            <a:r>
              <a:rPr lang="en-GB" sz="1800" b="0" i="0" u="none" strike="noStrike" dirty="0" err="1">
                <a:effectLst/>
                <a:latin typeface="-apple-system"/>
              </a:rPr>
              <a:t>Cydraddoldeb</a:t>
            </a:r>
            <a:r>
              <a:rPr lang="en-GB" sz="1800" b="0" i="0" u="none" strike="noStrike" dirty="0">
                <a:effectLst/>
                <a:latin typeface="-apple-system"/>
              </a:rPr>
              <a:t> 2006, </a:t>
            </a:r>
            <a:r>
              <a:rPr lang="en-GB" sz="1800" b="0" i="0" u="none" strike="noStrike" dirty="0" err="1">
                <a:effectLst/>
                <a:latin typeface="-apple-system"/>
              </a:rPr>
              <a:t>Rhan</a:t>
            </a:r>
            <a:r>
              <a:rPr lang="en-GB" sz="1800" b="0" i="0" u="none" strike="noStrike" dirty="0">
                <a:effectLst/>
                <a:latin typeface="-apple-system"/>
              </a:rPr>
              <a:t> 2 </a:t>
            </a:r>
          </a:p>
          <a:p>
            <a:r>
              <a:rPr lang="en-GB" sz="1800" b="0" i="0" u="none" strike="noStrike" dirty="0" err="1">
                <a:effectLst/>
                <a:latin typeface="-apple-system"/>
              </a:rPr>
              <a:t>Rheoliadau</a:t>
            </a:r>
            <a:r>
              <a:rPr lang="en-GB" sz="1800" b="0" i="0" u="none" strike="noStrike" dirty="0">
                <a:effectLst/>
                <a:latin typeface="-apple-system"/>
              </a:rPr>
              <a:t> </a:t>
            </a:r>
            <a:r>
              <a:rPr lang="en-GB" sz="1800" b="0" i="0" u="none" strike="noStrike" dirty="0" err="1">
                <a:effectLst/>
                <a:latin typeface="-apple-system"/>
              </a:rPr>
              <a:t>Deddf</a:t>
            </a:r>
            <a:r>
              <a:rPr lang="en-GB" sz="1800" b="0" i="0" u="none" strike="noStrike" dirty="0">
                <a:effectLst/>
                <a:latin typeface="-apple-system"/>
              </a:rPr>
              <a:t> </a:t>
            </a:r>
            <a:r>
              <a:rPr lang="en-GB" sz="1800" b="0" i="0" u="none" strike="noStrike" dirty="0" err="1">
                <a:effectLst/>
                <a:latin typeface="-apple-system"/>
              </a:rPr>
              <a:t>Cydraddoldeb</a:t>
            </a:r>
            <a:r>
              <a:rPr lang="en-GB" sz="1800" b="0" i="0" u="none" strike="noStrike" dirty="0">
                <a:effectLst/>
                <a:latin typeface="-apple-system"/>
              </a:rPr>
              <a:t> (</a:t>
            </a:r>
            <a:r>
              <a:rPr lang="en-GB" sz="1800" b="0" i="0" u="none" strike="noStrike" dirty="0" err="1">
                <a:effectLst/>
                <a:latin typeface="-apple-system"/>
              </a:rPr>
              <a:t>Cyfeiriadedd</a:t>
            </a:r>
            <a:r>
              <a:rPr lang="en-GB" sz="1800" b="0" i="0" u="none" strike="noStrike" dirty="0">
                <a:effectLst/>
                <a:latin typeface="-apple-system"/>
              </a:rPr>
              <a:t> </a:t>
            </a:r>
            <a:r>
              <a:rPr lang="en-GB" sz="1800" b="0" i="0" u="none" strike="noStrike" dirty="0" err="1">
                <a:effectLst/>
                <a:latin typeface="-apple-system"/>
              </a:rPr>
              <a:t>Rhywiol</a:t>
            </a:r>
            <a:r>
              <a:rPr lang="en-GB" sz="1800" b="0" i="0" u="none" strike="noStrike" dirty="0">
                <a:effectLst/>
                <a:latin typeface="-apple-system"/>
              </a:rPr>
              <a:t>) 2007</a:t>
            </a:r>
            <a:endParaRPr lang="en-GB" dirty="0"/>
          </a:p>
        </p:txBody>
      </p:sp>
      <p:pic>
        <p:nvPicPr>
          <p:cNvPr id="6" name="Picture 5" descr="A red and blue arrows&#10;&#10;Description automatically generated">
            <a:extLst>
              <a:ext uri="{FF2B5EF4-FFF2-40B4-BE49-F238E27FC236}">
                <a16:creationId xmlns:a16="http://schemas.microsoft.com/office/drawing/2014/main" id="{462BCDB6-B421-6962-F1D3-5B78DE727D1A}"/>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131840" y="1201256"/>
            <a:ext cx="2051720" cy="820688"/>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a:xfrm>
            <a:off x="457200" y="476672"/>
            <a:ext cx="8229600" cy="1143000"/>
          </a:xfrm>
        </p:spPr>
        <p:txBody>
          <a:bodyPr>
            <a:normAutofit fontScale="90000"/>
          </a:bodyPr>
          <a:lstStyle/>
          <a:p>
            <a:r>
              <a:rPr lang="en-GB" dirty="0" err="1"/>
              <a:t>Deddf</a:t>
            </a:r>
            <a:r>
              <a:rPr lang="en-GB" dirty="0"/>
              <a:t> </a:t>
            </a:r>
            <a:r>
              <a:rPr lang="en-GB" dirty="0" err="1"/>
              <a:t>Cydraddoldeb</a:t>
            </a:r>
            <a:r>
              <a:rPr lang="en-GB" dirty="0"/>
              <a:t> 2010</a:t>
            </a:r>
            <a:br>
              <a:rPr lang="en-GB" dirty="0"/>
            </a:br>
            <a:r>
              <a:rPr lang="en-GB" i="1" dirty="0"/>
              <a:t>Equality Act 2010</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937202918"/>
              </p:ext>
            </p:extLst>
          </p:nvPr>
        </p:nvGraphicFramePr>
        <p:xfrm>
          <a:off x="152400" y="2590800"/>
          <a:ext cx="8763000" cy="3449320"/>
        </p:xfrm>
        <a:graphic>
          <a:graphicData uri="http://schemas.openxmlformats.org/drawingml/2006/table">
            <a:tbl>
              <a:tblPr firstRow="1" bandRow="1">
                <a:tableStyleId>{5C22544A-7EE6-4342-B048-85BDC9FD1C3A}</a:tableStyleId>
              </a:tblPr>
              <a:tblGrid>
                <a:gridCol w="3267472">
                  <a:extLst>
                    <a:ext uri="{9D8B030D-6E8A-4147-A177-3AD203B41FA5}">
                      <a16:colId xmlns:a16="http://schemas.microsoft.com/office/drawing/2014/main" val="20000"/>
                    </a:ext>
                  </a:extLst>
                </a:gridCol>
                <a:gridCol w="5495528">
                  <a:extLst>
                    <a:ext uri="{9D8B030D-6E8A-4147-A177-3AD203B41FA5}">
                      <a16:colId xmlns:a16="http://schemas.microsoft.com/office/drawing/2014/main" val="20001"/>
                    </a:ext>
                  </a:extLst>
                </a:gridCol>
              </a:tblGrid>
              <a:tr h="370840">
                <a:tc>
                  <a:txBody>
                    <a:bodyPr/>
                    <a:lstStyle/>
                    <a:p>
                      <a:r>
                        <a:rPr lang="en-GB" sz="1600" dirty="0" err="1"/>
                        <a:t>Meysydd</a:t>
                      </a:r>
                      <a:r>
                        <a:rPr lang="en-GB" sz="1600" dirty="0"/>
                        <a:t> a </a:t>
                      </a:r>
                      <a:r>
                        <a:rPr lang="en-GB" sz="1600" dirty="0" err="1"/>
                        <a:t>Gwmpesir</a:t>
                      </a:r>
                      <a:endParaRPr lang="en-GB" sz="1600" dirty="0"/>
                    </a:p>
                  </a:txBody>
                  <a:tcPr/>
                </a:tc>
                <a:tc>
                  <a:txBody>
                    <a:bodyPr/>
                    <a:lstStyle/>
                    <a:p>
                      <a:r>
                        <a:rPr lang="en-GB" sz="1600" dirty="0" err="1"/>
                        <a:t>Newidiadau</a:t>
                      </a:r>
                      <a:endParaRPr lang="en-GB" sz="1600" dirty="0"/>
                    </a:p>
                  </a:txBody>
                  <a:tcPr/>
                </a:tc>
                <a:extLst>
                  <a:ext uri="{0D108BD9-81ED-4DB2-BD59-A6C34878D82A}">
                    <a16:rowId xmlns:a16="http://schemas.microsoft.com/office/drawing/2014/main" val="10000"/>
                  </a:ext>
                </a:extLst>
              </a:tr>
              <a:tr h="370840">
                <a:tc>
                  <a:txBody>
                    <a:bodyPr/>
                    <a:lstStyle/>
                    <a:p>
                      <a:pPr lvl="1"/>
                      <a:r>
                        <a:rPr lang="en-GB" sz="1800" b="0" i="0" u="none" strike="noStrike" kern="1200" dirty="0" err="1">
                          <a:solidFill>
                            <a:schemeClr val="dk1"/>
                          </a:solidFill>
                          <a:effectLst/>
                          <a:latin typeface="+mn-lt"/>
                          <a:ea typeface="+mn-ea"/>
                          <a:cs typeface="+mn-cs"/>
                        </a:rPr>
                        <a:t>Oed</a:t>
                      </a:r>
                      <a:endParaRPr lang="en-GB" sz="1800" b="0" i="0" u="none" strike="noStrike" kern="1200" dirty="0">
                        <a:solidFill>
                          <a:schemeClr val="dk1"/>
                        </a:solidFill>
                        <a:effectLst/>
                        <a:latin typeface="+mn-lt"/>
                        <a:ea typeface="+mn-ea"/>
                        <a:cs typeface="+mn-cs"/>
                      </a:endParaRPr>
                    </a:p>
                    <a:p>
                      <a:pPr lvl="1"/>
                      <a:r>
                        <a:rPr lang="en-GB" sz="1800" b="0" i="0" u="none" strike="noStrike" kern="1200" dirty="0" err="1">
                          <a:solidFill>
                            <a:schemeClr val="dk1"/>
                          </a:solidFill>
                          <a:effectLst/>
                          <a:latin typeface="+mn-lt"/>
                          <a:ea typeface="+mn-ea"/>
                          <a:cs typeface="+mn-cs"/>
                        </a:rPr>
                        <a:t>Anabledd</a:t>
                      </a:r>
                      <a:r>
                        <a:rPr lang="en-GB" sz="1800" b="0" i="0" u="none" strike="noStrike" kern="1200" dirty="0">
                          <a:solidFill>
                            <a:schemeClr val="dk1"/>
                          </a:solidFill>
                          <a:effectLst/>
                          <a:latin typeface="+mn-lt"/>
                          <a:ea typeface="+mn-ea"/>
                          <a:cs typeface="+mn-cs"/>
                        </a:rPr>
                        <a:t> </a:t>
                      </a:r>
                    </a:p>
                    <a:p>
                      <a:pPr lvl="1"/>
                      <a:r>
                        <a:rPr lang="en-GB" sz="1800" b="0" i="0" u="none" strike="noStrike" kern="1200" dirty="0" err="1">
                          <a:solidFill>
                            <a:schemeClr val="dk1"/>
                          </a:solidFill>
                          <a:effectLst/>
                          <a:latin typeface="+mn-lt"/>
                          <a:ea typeface="+mn-ea"/>
                          <a:cs typeface="+mn-cs"/>
                        </a:rPr>
                        <a:t>Ailbennu</a:t>
                      </a:r>
                      <a:r>
                        <a:rPr lang="en-GB" sz="1800" b="0" i="0" u="none" strike="noStrike" kern="1200" dirty="0">
                          <a:solidFill>
                            <a:schemeClr val="dk1"/>
                          </a:solidFill>
                          <a:effectLst/>
                          <a:latin typeface="+mn-lt"/>
                          <a:ea typeface="+mn-ea"/>
                          <a:cs typeface="+mn-cs"/>
                        </a:rPr>
                        <a:t> </a:t>
                      </a:r>
                      <a:r>
                        <a:rPr lang="en-GB" sz="1800" b="0" i="0" u="none" strike="noStrike" kern="1200" dirty="0" err="1">
                          <a:solidFill>
                            <a:schemeClr val="dk1"/>
                          </a:solidFill>
                          <a:effectLst/>
                          <a:latin typeface="+mn-lt"/>
                          <a:ea typeface="+mn-ea"/>
                          <a:cs typeface="+mn-cs"/>
                        </a:rPr>
                        <a:t>rhywedd</a:t>
                      </a:r>
                      <a:endParaRPr lang="en-GB" sz="1800" b="0" i="0" u="none" strike="noStrike" kern="1200" dirty="0">
                        <a:solidFill>
                          <a:schemeClr val="dk1"/>
                        </a:solidFill>
                        <a:effectLst/>
                        <a:latin typeface="+mn-lt"/>
                        <a:ea typeface="+mn-ea"/>
                        <a:cs typeface="+mn-cs"/>
                      </a:endParaRPr>
                    </a:p>
                    <a:p>
                      <a:pPr lvl="1"/>
                      <a:r>
                        <a:rPr lang="en-GB" sz="1700" b="0" i="0" u="none" strike="noStrike" kern="1200" dirty="0" err="1">
                          <a:solidFill>
                            <a:schemeClr val="dk1"/>
                          </a:solidFill>
                          <a:effectLst/>
                          <a:latin typeface="+mn-lt"/>
                          <a:ea typeface="+mn-ea"/>
                          <a:cs typeface="+mn-cs"/>
                        </a:rPr>
                        <a:t>Beichiogrwydd</a:t>
                      </a:r>
                      <a:r>
                        <a:rPr lang="en-GB" sz="1700" b="0" i="0" u="none" strike="noStrike" kern="1200" dirty="0">
                          <a:solidFill>
                            <a:schemeClr val="dk1"/>
                          </a:solidFill>
                          <a:effectLst/>
                          <a:latin typeface="+mn-lt"/>
                          <a:ea typeface="+mn-ea"/>
                          <a:cs typeface="+mn-cs"/>
                        </a:rPr>
                        <a:t> a </a:t>
                      </a:r>
                      <a:r>
                        <a:rPr lang="en-GB" sz="1700" b="0" i="0" u="none" strike="noStrike" kern="1200" dirty="0" err="1">
                          <a:solidFill>
                            <a:schemeClr val="dk1"/>
                          </a:solidFill>
                          <a:effectLst/>
                          <a:latin typeface="+mn-lt"/>
                          <a:ea typeface="+mn-ea"/>
                          <a:cs typeface="+mn-cs"/>
                        </a:rPr>
                        <a:t>mamolaeth</a:t>
                      </a:r>
                      <a:r>
                        <a:rPr lang="en-GB" sz="1700" b="0" i="0" u="none" strike="noStrike" kern="1200" dirty="0">
                          <a:solidFill>
                            <a:schemeClr val="dk1"/>
                          </a:solidFill>
                          <a:effectLst/>
                          <a:latin typeface="+mn-lt"/>
                          <a:ea typeface="+mn-ea"/>
                          <a:cs typeface="+mn-cs"/>
                        </a:rPr>
                        <a:t> </a:t>
                      </a:r>
                    </a:p>
                    <a:p>
                      <a:pPr lvl="1"/>
                      <a:r>
                        <a:rPr lang="en-GB" sz="1800" b="0" i="0" u="none" strike="noStrike" kern="1200" dirty="0">
                          <a:solidFill>
                            <a:schemeClr val="dk1"/>
                          </a:solidFill>
                          <a:effectLst/>
                          <a:latin typeface="+mn-lt"/>
                          <a:ea typeface="+mn-ea"/>
                          <a:cs typeface="+mn-cs"/>
                        </a:rPr>
                        <a:t>Hil </a:t>
                      </a:r>
                    </a:p>
                    <a:p>
                      <a:pPr lvl="1"/>
                      <a:r>
                        <a:rPr lang="en-GB" sz="1800" b="0" i="0" u="none" strike="noStrike" kern="1200" dirty="0" err="1">
                          <a:solidFill>
                            <a:schemeClr val="dk1"/>
                          </a:solidFill>
                          <a:effectLst/>
                          <a:latin typeface="+mn-lt"/>
                          <a:ea typeface="+mn-ea"/>
                          <a:cs typeface="+mn-cs"/>
                        </a:rPr>
                        <a:t>Crefydd</a:t>
                      </a:r>
                      <a:r>
                        <a:rPr lang="en-GB" sz="1800" b="0" i="0" u="none" strike="noStrike" kern="1200" dirty="0">
                          <a:solidFill>
                            <a:schemeClr val="dk1"/>
                          </a:solidFill>
                          <a:effectLst/>
                          <a:latin typeface="+mn-lt"/>
                          <a:ea typeface="+mn-ea"/>
                          <a:cs typeface="+mn-cs"/>
                        </a:rPr>
                        <a:t> a </a:t>
                      </a:r>
                      <a:r>
                        <a:rPr lang="en-GB" sz="1800" b="0" i="0" u="none" strike="noStrike" kern="1200" dirty="0" err="1">
                          <a:solidFill>
                            <a:schemeClr val="dk1"/>
                          </a:solidFill>
                          <a:effectLst/>
                          <a:latin typeface="+mn-lt"/>
                          <a:ea typeface="+mn-ea"/>
                          <a:cs typeface="+mn-cs"/>
                        </a:rPr>
                        <a:t>chred</a:t>
                      </a:r>
                      <a:r>
                        <a:rPr lang="en-GB" sz="1800" b="0" i="0" u="none" strike="noStrike" kern="1200" dirty="0">
                          <a:solidFill>
                            <a:schemeClr val="dk1"/>
                          </a:solidFill>
                          <a:effectLst/>
                          <a:latin typeface="+mn-lt"/>
                          <a:ea typeface="+mn-ea"/>
                          <a:cs typeface="+mn-cs"/>
                        </a:rPr>
                        <a:t> </a:t>
                      </a:r>
                    </a:p>
                    <a:p>
                      <a:pPr lvl="1"/>
                      <a:r>
                        <a:rPr lang="en-GB" sz="1800" b="0" i="0" u="none" strike="noStrike" kern="1200" dirty="0" err="1">
                          <a:solidFill>
                            <a:schemeClr val="dk1"/>
                          </a:solidFill>
                          <a:effectLst/>
                          <a:latin typeface="+mn-lt"/>
                          <a:ea typeface="+mn-ea"/>
                          <a:cs typeface="+mn-cs"/>
                        </a:rPr>
                        <a:t>Rhyw</a:t>
                      </a:r>
                      <a:r>
                        <a:rPr lang="en-GB" sz="1800" b="0" i="0" u="none" strike="noStrike" kern="1200" dirty="0">
                          <a:solidFill>
                            <a:schemeClr val="dk1"/>
                          </a:solidFill>
                          <a:effectLst/>
                          <a:latin typeface="+mn-lt"/>
                          <a:ea typeface="+mn-ea"/>
                          <a:cs typeface="+mn-cs"/>
                        </a:rPr>
                        <a:t> </a:t>
                      </a:r>
                    </a:p>
                    <a:p>
                      <a:pPr lvl="1"/>
                      <a:r>
                        <a:rPr lang="en-GB" sz="1800" b="0" i="0" u="none" strike="noStrike" kern="1200" dirty="0" err="1">
                          <a:solidFill>
                            <a:schemeClr val="dk1"/>
                          </a:solidFill>
                          <a:effectLst/>
                          <a:latin typeface="+mn-lt"/>
                          <a:ea typeface="+mn-ea"/>
                          <a:cs typeface="+mn-cs"/>
                        </a:rPr>
                        <a:t>Cyfeiriadedd</a:t>
                      </a:r>
                      <a:r>
                        <a:rPr lang="en-GB" sz="1800" b="0" i="0" u="none" strike="noStrike" kern="1200" dirty="0">
                          <a:solidFill>
                            <a:schemeClr val="dk1"/>
                          </a:solidFill>
                          <a:effectLst/>
                          <a:latin typeface="+mn-lt"/>
                          <a:ea typeface="+mn-ea"/>
                          <a:cs typeface="+mn-cs"/>
                        </a:rPr>
                        <a:t> </a:t>
                      </a:r>
                      <a:r>
                        <a:rPr lang="en-GB" sz="1800" b="0" i="0" u="none" strike="noStrike" kern="1200" dirty="0" err="1">
                          <a:solidFill>
                            <a:schemeClr val="dk1"/>
                          </a:solidFill>
                          <a:effectLst/>
                          <a:latin typeface="+mn-lt"/>
                          <a:ea typeface="+mn-ea"/>
                          <a:cs typeface="+mn-cs"/>
                        </a:rPr>
                        <a:t>rhywiol</a:t>
                      </a:r>
                      <a:endParaRPr lang="en-GB" sz="1600" dirty="0"/>
                    </a:p>
                  </a:txBody>
                  <a:tcPr/>
                </a:tc>
                <a:tc>
                  <a:txBody>
                    <a:bodyPr/>
                    <a:lstStyle/>
                    <a:p>
                      <a:pPr>
                        <a:buFont typeface="Arial" pitchFamily="34" charset="0"/>
                        <a:buChar char="•"/>
                      </a:pPr>
                      <a:r>
                        <a:rPr lang="en-GB" sz="1800" dirty="0"/>
                        <a:t>Strengthening disabled people’s protection from discrimination</a:t>
                      </a:r>
                    </a:p>
                    <a:p>
                      <a:pPr>
                        <a:buFont typeface="Arial" pitchFamily="34" charset="0"/>
                        <a:buChar char="•"/>
                      </a:pPr>
                      <a:r>
                        <a:rPr lang="en-GB" sz="1800" dirty="0"/>
                        <a:t>Protecting people from discrimination by association and perception</a:t>
                      </a:r>
                    </a:p>
                    <a:p>
                      <a:pPr>
                        <a:buFont typeface="Arial" pitchFamily="34" charset="0"/>
                        <a:buChar char="•"/>
                      </a:pPr>
                      <a:r>
                        <a:rPr lang="en-GB" sz="1800" dirty="0"/>
                        <a:t>Positive Action in recruitment and promotion which gives greater scope to address deficits in the workforce</a:t>
                      </a:r>
                    </a:p>
                    <a:p>
                      <a:pPr>
                        <a:buFont typeface="Arial" pitchFamily="34" charset="0"/>
                        <a:buChar char="•"/>
                      </a:pPr>
                      <a:r>
                        <a:rPr lang="en-GB" sz="1800" dirty="0"/>
                        <a:t>Strengthening the powers of employment tribunals</a:t>
                      </a:r>
                    </a:p>
                    <a:p>
                      <a:pPr>
                        <a:buFont typeface="Arial" pitchFamily="34" charset="0"/>
                        <a:buChar char="•"/>
                      </a:pPr>
                      <a:r>
                        <a:rPr lang="en-GB" sz="1800" dirty="0"/>
                        <a:t>Strengthening the protection for pregnant women and breastfeeding mothers</a:t>
                      </a:r>
                    </a:p>
                    <a:p>
                      <a:pPr>
                        <a:buFont typeface="Arial" pitchFamily="34" charset="0"/>
                        <a:buChar char="•"/>
                      </a:pPr>
                      <a:r>
                        <a:rPr lang="en-GB" sz="1800" dirty="0"/>
                        <a:t>Banning discrimination in private members’ clubs</a:t>
                      </a:r>
                    </a:p>
                    <a:p>
                      <a:endParaRPr lang="en-GB" sz="1600" dirty="0"/>
                    </a:p>
                  </a:txBody>
                  <a:tcPr/>
                </a:tc>
                <a:extLst>
                  <a:ext uri="{0D108BD9-81ED-4DB2-BD59-A6C34878D82A}">
                    <a16:rowId xmlns:a16="http://schemas.microsoft.com/office/drawing/2014/main" val="10001"/>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6DDBFD-55CC-9C43-B498-E5539D5CB9F9}"/>
            </a:ext>
          </a:extLst>
        </p:cNvPr>
        <p:cNvGrpSpPr/>
        <p:nvPr/>
      </p:nvGrpSpPr>
      <p:grpSpPr>
        <a:xfrm>
          <a:off x="0" y="0"/>
          <a:ext cx="0" cy="0"/>
          <a:chOff x="0" y="0"/>
          <a:chExt cx="0" cy="0"/>
        </a:xfrm>
      </p:grpSpPr>
      <p:sp>
        <p:nvSpPr>
          <p:cNvPr id="21506" name="Title 1">
            <a:extLst>
              <a:ext uri="{FF2B5EF4-FFF2-40B4-BE49-F238E27FC236}">
                <a16:creationId xmlns:a16="http://schemas.microsoft.com/office/drawing/2014/main" id="{4E3CED7D-5D59-C690-BA05-DAEB5F0BDB59}"/>
              </a:ext>
            </a:extLst>
          </p:cNvPr>
          <p:cNvSpPr>
            <a:spLocks noGrp="1"/>
          </p:cNvSpPr>
          <p:nvPr>
            <p:ph type="title"/>
          </p:nvPr>
        </p:nvSpPr>
        <p:spPr>
          <a:xfrm>
            <a:off x="457200" y="476672"/>
            <a:ext cx="8229600" cy="1143000"/>
          </a:xfrm>
        </p:spPr>
        <p:txBody>
          <a:bodyPr>
            <a:normAutofit fontScale="90000"/>
          </a:bodyPr>
          <a:lstStyle/>
          <a:p>
            <a:r>
              <a:rPr lang="en-GB" dirty="0" err="1"/>
              <a:t>Deddf</a:t>
            </a:r>
            <a:r>
              <a:rPr lang="en-GB" dirty="0"/>
              <a:t> </a:t>
            </a:r>
            <a:r>
              <a:rPr lang="en-GB" dirty="0" err="1"/>
              <a:t>Cydraddoldeb</a:t>
            </a:r>
            <a:r>
              <a:rPr lang="en-GB" dirty="0"/>
              <a:t> 2010</a:t>
            </a:r>
            <a:br>
              <a:rPr lang="en-GB" dirty="0"/>
            </a:br>
            <a:r>
              <a:rPr lang="en-GB" i="1" dirty="0"/>
              <a:t>Equality Act 2010</a:t>
            </a:r>
            <a:endParaRPr lang="en-GB" dirty="0"/>
          </a:p>
        </p:txBody>
      </p:sp>
      <p:graphicFrame>
        <p:nvGraphicFramePr>
          <p:cNvPr id="4" name="Content Placeholder 3">
            <a:extLst>
              <a:ext uri="{FF2B5EF4-FFF2-40B4-BE49-F238E27FC236}">
                <a16:creationId xmlns:a16="http://schemas.microsoft.com/office/drawing/2014/main" id="{CC3D5C9F-A5D0-DC04-87A3-CC61199EC10D}"/>
              </a:ext>
            </a:extLst>
          </p:cNvPr>
          <p:cNvGraphicFramePr>
            <a:graphicFrameLocks noGrp="1"/>
          </p:cNvGraphicFramePr>
          <p:nvPr>
            <p:ph idx="1"/>
          </p:nvPr>
        </p:nvGraphicFramePr>
        <p:xfrm>
          <a:off x="152400" y="2590800"/>
          <a:ext cx="8763000" cy="3449320"/>
        </p:xfrm>
        <a:graphic>
          <a:graphicData uri="http://schemas.openxmlformats.org/drawingml/2006/table">
            <a:tbl>
              <a:tblPr firstRow="1" bandRow="1">
                <a:tableStyleId>{5C22544A-7EE6-4342-B048-85BDC9FD1C3A}</a:tableStyleId>
              </a:tblPr>
              <a:tblGrid>
                <a:gridCol w="3267472">
                  <a:extLst>
                    <a:ext uri="{9D8B030D-6E8A-4147-A177-3AD203B41FA5}">
                      <a16:colId xmlns:a16="http://schemas.microsoft.com/office/drawing/2014/main" val="20000"/>
                    </a:ext>
                  </a:extLst>
                </a:gridCol>
                <a:gridCol w="5495528">
                  <a:extLst>
                    <a:ext uri="{9D8B030D-6E8A-4147-A177-3AD203B41FA5}">
                      <a16:colId xmlns:a16="http://schemas.microsoft.com/office/drawing/2014/main" val="20001"/>
                    </a:ext>
                  </a:extLst>
                </a:gridCol>
              </a:tblGrid>
              <a:tr h="370840">
                <a:tc>
                  <a:txBody>
                    <a:bodyPr/>
                    <a:lstStyle/>
                    <a:p>
                      <a:r>
                        <a:rPr lang="en-GB" sz="1600" dirty="0"/>
                        <a:t>Areas</a:t>
                      </a:r>
                      <a:r>
                        <a:rPr lang="en-GB" sz="1600" baseline="0" dirty="0"/>
                        <a:t> Covered</a:t>
                      </a:r>
                      <a:endParaRPr lang="en-GB" sz="1600" dirty="0"/>
                    </a:p>
                  </a:txBody>
                  <a:tcPr/>
                </a:tc>
                <a:tc>
                  <a:txBody>
                    <a:bodyPr/>
                    <a:lstStyle/>
                    <a:p>
                      <a:r>
                        <a:rPr lang="en-GB" sz="1600" dirty="0"/>
                        <a:t>Changes</a:t>
                      </a:r>
                    </a:p>
                  </a:txBody>
                  <a:tcPr/>
                </a:tc>
                <a:extLst>
                  <a:ext uri="{0D108BD9-81ED-4DB2-BD59-A6C34878D82A}">
                    <a16:rowId xmlns:a16="http://schemas.microsoft.com/office/drawing/2014/main" val="10000"/>
                  </a:ext>
                </a:extLst>
              </a:tr>
              <a:tr h="370840">
                <a:tc>
                  <a:txBody>
                    <a:bodyPr/>
                    <a:lstStyle/>
                    <a:p>
                      <a:pPr lvl="1"/>
                      <a:r>
                        <a:rPr lang="en-GB" sz="2000" dirty="0"/>
                        <a:t>Age</a:t>
                      </a:r>
                    </a:p>
                    <a:p>
                      <a:pPr lvl="1"/>
                      <a:r>
                        <a:rPr lang="en-GB" sz="2000" dirty="0"/>
                        <a:t>Disability</a:t>
                      </a:r>
                    </a:p>
                    <a:p>
                      <a:pPr lvl="1"/>
                      <a:r>
                        <a:rPr lang="en-GB" sz="2000" dirty="0"/>
                        <a:t>Gender reassignment</a:t>
                      </a:r>
                    </a:p>
                    <a:p>
                      <a:pPr lvl="1"/>
                      <a:r>
                        <a:rPr lang="en-GB" sz="2000" dirty="0"/>
                        <a:t>Pregnancy and maternity</a:t>
                      </a:r>
                    </a:p>
                    <a:p>
                      <a:pPr lvl="1"/>
                      <a:r>
                        <a:rPr lang="en-GB" sz="2000" dirty="0"/>
                        <a:t>Race</a:t>
                      </a:r>
                    </a:p>
                    <a:p>
                      <a:pPr lvl="1"/>
                      <a:r>
                        <a:rPr lang="en-GB" sz="2000" dirty="0"/>
                        <a:t>Religion and belief</a:t>
                      </a:r>
                    </a:p>
                    <a:p>
                      <a:pPr lvl="1"/>
                      <a:r>
                        <a:rPr lang="en-GB" sz="2000" dirty="0"/>
                        <a:t>Sex</a:t>
                      </a:r>
                    </a:p>
                    <a:p>
                      <a:pPr lvl="1"/>
                      <a:r>
                        <a:rPr lang="en-GB" sz="2000" dirty="0"/>
                        <a:t>Sexual orientation</a:t>
                      </a:r>
                    </a:p>
                    <a:p>
                      <a:endParaRPr lang="en-GB" sz="1600" dirty="0"/>
                    </a:p>
                  </a:txBody>
                  <a:tcPr/>
                </a:tc>
                <a:tc>
                  <a:txBody>
                    <a:bodyPr/>
                    <a:lstStyle/>
                    <a:p>
                      <a:pPr>
                        <a:buFont typeface="Arial" pitchFamily="34" charset="0"/>
                        <a:buChar char="•"/>
                      </a:pPr>
                      <a:r>
                        <a:rPr lang="en-GB" sz="1800" dirty="0"/>
                        <a:t>Strengthening disabled people’s protection from discrimination</a:t>
                      </a:r>
                    </a:p>
                    <a:p>
                      <a:pPr>
                        <a:buFont typeface="Arial" pitchFamily="34" charset="0"/>
                        <a:buChar char="•"/>
                      </a:pPr>
                      <a:r>
                        <a:rPr lang="en-GB" sz="1800" dirty="0"/>
                        <a:t>Protecting people from discrimination by association and perception</a:t>
                      </a:r>
                    </a:p>
                    <a:p>
                      <a:pPr>
                        <a:buFont typeface="Arial" pitchFamily="34" charset="0"/>
                        <a:buChar char="•"/>
                      </a:pPr>
                      <a:r>
                        <a:rPr lang="en-GB" sz="1800" dirty="0"/>
                        <a:t>Positive Action in recruitment and promotion which gives greater scope to address deficits in the workforce</a:t>
                      </a:r>
                    </a:p>
                    <a:p>
                      <a:pPr>
                        <a:buFont typeface="Arial" pitchFamily="34" charset="0"/>
                        <a:buChar char="•"/>
                      </a:pPr>
                      <a:r>
                        <a:rPr lang="en-GB" sz="1800" dirty="0"/>
                        <a:t>Strengthening the powers of employment tribunals</a:t>
                      </a:r>
                    </a:p>
                    <a:p>
                      <a:pPr>
                        <a:buFont typeface="Arial" pitchFamily="34" charset="0"/>
                        <a:buChar char="•"/>
                      </a:pPr>
                      <a:r>
                        <a:rPr lang="en-GB" sz="1800" dirty="0"/>
                        <a:t>Strengthening the protection for pregnant women and breastfeeding mothers</a:t>
                      </a:r>
                    </a:p>
                    <a:p>
                      <a:pPr>
                        <a:buFont typeface="Arial" pitchFamily="34" charset="0"/>
                        <a:buChar char="•"/>
                      </a:pPr>
                      <a:r>
                        <a:rPr lang="en-GB" sz="1800" dirty="0"/>
                        <a:t>Banning discrimination in private members’ clubs</a:t>
                      </a:r>
                    </a:p>
                    <a:p>
                      <a:endParaRPr lang="en-GB" sz="1600" dirty="0"/>
                    </a:p>
                  </a:txBody>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8889081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F9D71-F01F-4717-8F3D-D59CE749D33D}"/>
              </a:ext>
            </a:extLst>
          </p:cNvPr>
          <p:cNvSpPr>
            <a:spLocks noGrp="1"/>
          </p:cNvSpPr>
          <p:nvPr>
            <p:ph type="title"/>
          </p:nvPr>
        </p:nvSpPr>
        <p:spPr/>
        <p:txBody>
          <a:bodyPr>
            <a:normAutofit fontScale="90000"/>
          </a:bodyPr>
          <a:lstStyle/>
          <a:p>
            <a:r>
              <a:rPr lang="en-GB" dirty="0" err="1"/>
              <a:t>Deddf</a:t>
            </a:r>
            <a:r>
              <a:rPr lang="en-GB" dirty="0"/>
              <a:t> </a:t>
            </a:r>
            <a:r>
              <a:rPr lang="en-GB" dirty="0" err="1"/>
              <a:t>Cydraddoldeb</a:t>
            </a:r>
            <a:r>
              <a:rPr lang="en-GB" dirty="0"/>
              <a:t> 2010</a:t>
            </a:r>
            <a:br>
              <a:rPr lang="en-GB" dirty="0"/>
            </a:br>
            <a:r>
              <a:rPr lang="en-GB" i="1" dirty="0"/>
              <a:t>Equality Act 2010</a:t>
            </a:r>
            <a:endParaRPr lang="en-GB" dirty="0"/>
          </a:p>
        </p:txBody>
      </p:sp>
      <p:sp>
        <p:nvSpPr>
          <p:cNvPr id="3" name="Content Placeholder 2">
            <a:extLst>
              <a:ext uri="{FF2B5EF4-FFF2-40B4-BE49-F238E27FC236}">
                <a16:creationId xmlns:a16="http://schemas.microsoft.com/office/drawing/2014/main" id="{260C7AF6-15F2-4A20-AA61-EEB67A978EDC}"/>
              </a:ext>
            </a:extLst>
          </p:cNvPr>
          <p:cNvSpPr>
            <a:spLocks noGrp="1"/>
          </p:cNvSpPr>
          <p:nvPr>
            <p:ph idx="1"/>
          </p:nvPr>
        </p:nvSpPr>
        <p:spPr/>
        <p:txBody>
          <a:bodyPr>
            <a:normAutofit fontScale="55000" lnSpcReduction="20000"/>
          </a:bodyPr>
          <a:lstStyle/>
          <a:p>
            <a:r>
              <a:rPr lang="en-GB" b="1" i="0" u="none" strike="noStrike" dirty="0" err="1">
                <a:effectLst/>
                <a:latin typeface="-apple-system"/>
              </a:rPr>
              <a:t>Gwahaniaethu</a:t>
            </a:r>
            <a:r>
              <a:rPr lang="en-GB" b="1" i="0" u="none" strike="noStrike" dirty="0">
                <a:effectLst/>
                <a:latin typeface="-apple-system"/>
              </a:rPr>
              <a:t> </a:t>
            </a:r>
            <a:r>
              <a:rPr lang="en-GB" b="1" i="0" u="none" strike="noStrike" dirty="0" err="1">
                <a:effectLst/>
                <a:latin typeface="-apple-system"/>
              </a:rPr>
              <a:t>uniongyrchol</a:t>
            </a:r>
            <a:r>
              <a:rPr lang="en-GB" b="1" i="0" u="none" strike="noStrike" dirty="0">
                <a:effectLst/>
                <a:latin typeface="-apple-system"/>
              </a:rPr>
              <a:t> </a:t>
            </a:r>
            <a:r>
              <a:rPr lang="en-GB" b="0" i="0" u="none" strike="noStrike" dirty="0">
                <a:effectLst/>
                <a:latin typeface="-apple-system"/>
              </a:rPr>
              <a:t>– </a:t>
            </a:r>
            <a:r>
              <a:rPr lang="en-GB" b="0" i="0" u="none" strike="noStrike" dirty="0" err="1">
                <a:effectLst/>
                <a:latin typeface="-apple-system"/>
              </a:rPr>
              <a:t>mae'r</a:t>
            </a:r>
            <a:r>
              <a:rPr lang="en-GB" b="0" i="0" u="none" strike="noStrike" dirty="0">
                <a:effectLst/>
                <a:latin typeface="-apple-system"/>
              </a:rPr>
              <a:t> </a:t>
            </a:r>
            <a:r>
              <a:rPr lang="en-GB" b="0" i="0" u="none" strike="noStrike" dirty="0" err="1">
                <a:effectLst/>
                <a:latin typeface="-apple-system"/>
              </a:rPr>
              <a:t>ddeddf</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ymdrin</a:t>
            </a:r>
            <a:r>
              <a:rPr lang="en-GB" b="0" i="0" u="none" strike="noStrike" dirty="0">
                <a:effectLst/>
                <a:latin typeface="-apple-system"/>
              </a:rPr>
              <a:t> â </a:t>
            </a:r>
            <a:r>
              <a:rPr lang="en-GB" b="0" i="0" u="none" strike="noStrike" dirty="0" err="1">
                <a:effectLst/>
                <a:latin typeface="-apple-system"/>
              </a:rPr>
              <a:t>gwahaniaethu</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seiliedig</a:t>
            </a:r>
            <a:r>
              <a:rPr lang="en-GB" b="0" i="0" u="none" strike="noStrike" dirty="0">
                <a:effectLst/>
                <a:latin typeface="-apple-system"/>
              </a:rPr>
              <a:t> </a:t>
            </a:r>
            <a:r>
              <a:rPr lang="en-GB" b="0" i="0" u="none" strike="noStrike" dirty="0" err="1">
                <a:effectLst/>
                <a:latin typeface="-apple-system"/>
              </a:rPr>
              <a:t>ar</a:t>
            </a:r>
            <a:r>
              <a:rPr lang="en-GB" b="0" i="0" u="none" strike="noStrike" dirty="0">
                <a:effectLst/>
                <a:latin typeface="-apple-system"/>
              </a:rPr>
              <a:t> </a:t>
            </a:r>
            <a:r>
              <a:rPr lang="en-GB" b="0" i="0" u="none" strike="noStrike" dirty="0" err="1">
                <a:effectLst/>
                <a:latin typeface="-apple-system"/>
              </a:rPr>
              <a:t>ganfyddiad</a:t>
            </a:r>
            <a:r>
              <a:rPr lang="en-GB" b="0" i="0" u="none" strike="noStrike" dirty="0">
                <a:effectLst/>
                <a:latin typeface="-apple-system"/>
              </a:rPr>
              <a:t> a </a:t>
            </a:r>
            <a:r>
              <a:rPr lang="en-GB" b="0" i="0" u="none" strike="noStrike" dirty="0" err="1">
                <a:effectLst/>
                <a:latin typeface="-apple-system"/>
              </a:rPr>
              <a:t>chysylltiad</a:t>
            </a:r>
            <a:r>
              <a:rPr lang="en-GB" b="0" i="0" u="none" strike="noStrike" dirty="0">
                <a:effectLst/>
                <a:latin typeface="-apple-system"/>
              </a:rPr>
              <a:t>. </a:t>
            </a:r>
          </a:p>
          <a:p>
            <a:r>
              <a:rPr lang="en-GB" b="1" i="0" u="none" strike="noStrike" dirty="0" err="1">
                <a:effectLst/>
                <a:latin typeface="-apple-system"/>
              </a:rPr>
              <a:t>Gwahaniaethu</a:t>
            </a:r>
            <a:r>
              <a:rPr lang="en-GB" b="1" i="0" u="none" strike="noStrike" dirty="0">
                <a:effectLst/>
                <a:latin typeface="-apple-system"/>
              </a:rPr>
              <a:t> </a:t>
            </a:r>
            <a:r>
              <a:rPr lang="en-GB" b="1" i="0" u="none" strike="noStrike" dirty="0" err="1">
                <a:effectLst/>
                <a:latin typeface="-apple-system"/>
              </a:rPr>
              <a:t>anuniongyrchol</a:t>
            </a:r>
            <a:r>
              <a:rPr lang="en-GB" b="1" i="0" u="none" strike="noStrike" dirty="0">
                <a:effectLst/>
                <a:latin typeface="-apple-system"/>
              </a:rPr>
              <a:t> </a:t>
            </a:r>
            <a:r>
              <a:rPr lang="en-GB" b="0" i="0" u="none" strike="noStrike" dirty="0">
                <a:effectLst/>
                <a:latin typeface="-apple-system"/>
              </a:rPr>
              <a:t>– </a:t>
            </a:r>
            <a:r>
              <a:rPr lang="en-GB" b="0" i="0" u="none" strike="noStrike" dirty="0" err="1">
                <a:effectLst/>
                <a:latin typeface="-apple-system"/>
              </a:rPr>
              <a:t>mae'r</a:t>
            </a:r>
            <a:r>
              <a:rPr lang="en-GB" b="0" i="0" u="none" strike="noStrike" dirty="0">
                <a:effectLst/>
                <a:latin typeface="-apple-system"/>
              </a:rPr>
              <a:t> </a:t>
            </a:r>
            <a:r>
              <a:rPr lang="en-GB" b="0" i="0" u="none" strike="noStrike" dirty="0" err="1">
                <a:effectLst/>
                <a:latin typeface="-apple-system"/>
              </a:rPr>
              <a:t>ddeddf</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ymdrin</a:t>
            </a:r>
            <a:r>
              <a:rPr lang="en-GB" b="0" i="0" u="none" strike="noStrike" dirty="0">
                <a:effectLst/>
                <a:latin typeface="-apple-system"/>
              </a:rPr>
              <a:t> ag </a:t>
            </a:r>
            <a:r>
              <a:rPr lang="en-GB" b="0" i="0" u="none" strike="noStrike" dirty="0" err="1">
                <a:effectLst/>
                <a:latin typeface="-apple-system"/>
              </a:rPr>
              <a:t>amgylchiadau</a:t>
            </a:r>
            <a:r>
              <a:rPr lang="en-GB" b="0" i="0" u="none" strike="noStrike" dirty="0">
                <a:effectLst/>
                <a:latin typeface="-apple-system"/>
              </a:rPr>
              <a:t> </a:t>
            </a:r>
            <a:r>
              <a:rPr lang="en-GB" b="0" i="0" u="none" strike="noStrike" dirty="0" err="1">
                <a:effectLst/>
                <a:latin typeface="-apple-system"/>
              </a:rPr>
              <a:t>lle</a:t>
            </a:r>
            <a:r>
              <a:rPr lang="en-GB" b="0" i="0" u="none" strike="noStrike" dirty="0">
                <a:effectLst/>
                <a:latin typeface="-apple-system"/>
              </a:rPr>
              <a:t> </a:t>
            </a:r>
            <a:r>
              <a:rPr lang="en-GB" b="0" i="0" u="none" strike="noStrike" dirty="0" err="1">
                <a:effectLst/>
                <a:latin typeface="-apple-system"/>
              </a:rPr>
              <a:t>mae</a:t>
            </a:r>
            <a:r>
              <a:rPr lang="en-GB" b="0" i="0" u="none" strike="noStrike" dirty="0">
                <a:effectLst/>
                <a:latin typeface="-apple-system"/>
              </a:rPr>
              <a:t> </a:t>
            </a:r>
            <a:r>
              <a:rPr lang="en-GB" b="0" i="0" u="none" strike="noStrike" dirty="0" err="1">
                <a:effectLst/>
                <a:latin typeface="-apple-system"/>
              </a:rPr>
              <a:t>rhywun</a:t>
            </a:r>
            <a:r>
              <a:rPr lang="en-GB" b="0" i="0" u="none" strike="noStrike" dirty="0">
                <a:effectLst/>
                <a:latin typeface="-apple-system"/>
              </a:rPr>
              <a:t> dan </a:t>
            </a:r>
            <a:r>
              <a:rPr lang="en-GB" b="0" i="0" u="none" strike="noStrike" dirty="0" err="1">
                <a:effectLst/>
                <a:latin typeface="-apple-system"/>
              </a:rPr>
              <a:t>anfantais</a:t>
            </a:r>
            <a:r>
              <a:rPr lang="en-GB" b="0" i="0" u="none" strike="noStrike" dirty="0">
                <a:effectLst/>
                <a:latin typeface="-apple-system"/>
              </a:rPr>
              <a:t> </a:t>
            </a:r>
            <a:r>
              <a:rPr lang="en-GB" b="0" i="0" u="none" strike="noStrike" dirty="0" err="1">
                <a:effectLst/>
                <a:latin typeface="-apple-system"/>
              </a:rPr>
              <a:t>ond</a:t>
            </a:r>
            <a:r>
              <a:rPr lang="en-GB" b="0" i="0" u="none" strike="noStrike" dirty="0">
                <a:effectLst/>
                <a:latin typeface="-apple-system"/>
              </a:rPr>
              <a:t> </a:t>
            </a:r>
            <a:r>
              <a:rPr lang="en-GB" b="0" i="0" u="none" strike="noStrike" dirty="0" err="1">
                <a:effectLst/>
                <a:latin typeface="-apple-system"/>
              </a:rPr>
              <a:t>hefyd</a:t>
            </a:r>
            <a:r>
              <a:rPr lang="en-GB" b="0" i="0" u="none" strike="noStrike" dirty="0">
                <a:effectLst/>
                <a:latin typeface="-apple-system"/>
              </a:rPr>
              <a:t> </a:t>
            </a:r>
            <a:r>
              <a:rPr lang="en-GB" b="0" i="0" u="none" strike="noStrike" dirty="0" err="1">
                <a:effectLst/>
                <a:latin typeface="-apple-system"/>
              </a:rPr>
              <a:t>lle</a:t>
            </a:r>
            <a:r>
              <a:rPr lang="en-GB" b="0" i="0" u="none" strike="noStrike" dirty="0">
                <a:effectLst/>
                <a:latin typeface="-apple-system"/>
              </a:rPr>
              <a:t> </a:t>
            </a:r>
            <a:r>
              <a:rPr lang="en-GB" b="0" i="0" u="none" strike="noStrike" dirty="0" err="1">
                <a:effectLst/>
                <a:latin typeface="-apple-system"/>
              </a:rPr>
              <a:t>byddent</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cael</a:t>
            </a:r>
            <a:r>
              <a:rPr lang="en-GB" b="0" i="0" u="none" strike="noStrike" dirty="0">
                <a:effectLst/>
                <a:latin typeface="-apple-system"/>
              </a:rPr>
              <a:t> </a:t>
            </a:r>
            <a:r>
              <a:rPr lang="en-GB" b="0" i="0" u="none" strike="noStrike" dirty="0" err="1">
                <a:effectLst/>
                <a:latin typeface="-apple-system"/>
              </a:rPr>
              <a:t>eu</a:t>
            </a:r>
            <a:r>
              <a:rPr lang="en-GB" b="0" i="0" u="none" strike="noStrike" dirty="0">
                <a:effectLst/>
                <a:latin typeface="-apple-system"/>
              </a:rPr>
              <a:t> </a:t>
            </a:r>
            <a:r>
              <a:rPr lang="en-GB" b="0" i="0" u="none" strike="noStrike" dirty="0" err="1">
                <a:effectLst/>
                <a:latin typeface="-apple-system"/>
              </a:rPr>
              <a:t>rhoi</a:t>
            </a:r>
            <a:r>
              <a:rPr lang="en-GB" b="0" i="0" u="none" strike="noStrike" dirty="0">
                <a:effectLst/>
                <a:latin typeface="-apple-system"/>
              </a:rPr>
              <a:t> dan </a:t>
            </a:r>
            <a:r>
              <a:rPr lang="en-GB" b="0" i="0" u="none" strike="noStrike" dirty="0" err="1">
                <a:effectLst/>
                <a:latin typeface="-apple-system"/>
              </a:rPr>
              <a:t>anfantais</a:t>
            </a:r>
            <a:r>
              <a:rPr lang="en-GB" b="0" i="0" u="none" strike="noStrike" dirty="0">
                <a:effectLst/>
                <a:latin typeface="-apple-system"/>
              </a:rPr>
              <a:t>. </a:t>
            </a:r>
            <a:r>
              <a:rPr lang="en-GB" b="0" i="0" u="none" strike="noStrike" dirty="0" err="1">
                <a:effectLst/>
                <a:latin typeface="-apple-system"/>
              </a:rPr>
              <a:t>Bwriad</a:t>
            </a:r>
            <a:r>
              <a:rPr lang="en-GB" b="0" i="0" u="none" strike="noStrike" dirty="0">
                <a:effectLst/>
                <a:latin typeface="-apple-system"/>
              </a:rPr>
              <a:t> </a:t>
            </a:r>
            <a:r>
              <a:rPr lang="en-GB" b="0" i="0" u="none" strike="noStrike" dirty="0" err="1">
                <a:effectLst/>
                <a:latin typeface="-apple-system"/>
              </a:rPr>
              <a:t>hyn</a:t>
            </a:r>
            <a:r>
              <a:rPr lang="en-GB" b="0" i="0" u="none" strike="noStrike" dirty="0">
                <a:effectLst/>
                <a:latin typeface="-apple-system"/>
              </a:rPr>
              <a:t> </a:t>
            </a:r>
            <a:r>
              <a:rPr lang="en-GB" b="0" i="0" u="none" strike="noStrike" dirty="0" err="1">
                <a:effectLst/>
                <a:latin typeface="-apple-system"/>
              </a:rPr>
              <a:t>yw</a:t>
            </a:r>
            <a:r>
              <a:rPr lang="en-GB" b="0" i="0" u="none" strike="noStrike" dirty="0">
                <a:effectLst/>
                <a:latin typeface="-apple-system"/>
              </a:rPr>
              <a:t> </a:t>
            </a:r>
            <a:r>
              <a:rPr lang="en-GB" b="0" i="0" u="none" strike="noStrike" dirty="0" err="1">
                <a:effectLst/>
                <a:latin typeface="-apple-system"/>
              </a:rPr>
              <a:t>ymdrin</a:t>
            </a:r>
            <a:r>
              <a:rPr lang="en-GB" b="0" i="0" u="none" strike="noStrike" dirty="0">
                <a:effectLst/>
                <a:latin typeface="-apple-system"/>
              </a:rPr>
              <a:t> â </a:t>
            </a:r>
            <a:r>
              <a:rPr lang="en-GB" b="0" i="0" u="none" strike="noStrike" dirty="0" err="1">
                <a:effectLst/>
                <a:latin typeface="-apple-system"/>
              </a:rPr>
              <a:t>sefyllfaoedd</a:t>
            </a:r>
            <a:r>
              <a:rPr lang="en-GB" b="0" i="0" u="none" strike="noStrike" dirty="0">
                <a:effectLst/>
                <a:latin typeface="-apple-system"/>
              </a:rPr>
              <a:t> </a:t>
            </a:r>
            <a:r>
              <a:rPr lang="en-GB" b="0" i="0" u="none" strike="noStrike" dirty="0" err="1">
                <a:effectLst/>
                <a:latin typeface="-apple-system"/>
              </a:rPr>
              <a:t>lle</a:t>
            </a:r>
            <a:r>
              <a:rPr lang="en-GB" b="0" i="0" u="none" strike="noStrike" dirty="0">
                <a:effectLst/>
                <a:latin typeface="-apple-system"/>
              </a:rPr>
              <a:t> </a:t>
            </a:r>
            <a:r>
              <a:rPr lang="en-GB" b="0" i="0" u="none" strike="noStrike" dirty="0" err="1">
                <a:effectLst/>
                <a:latin typeface="-apple-system"/>
              </a:rPr>
              <a:t>mae</a:t>
            </a:r>
            <a:r>
              <a:rPr lang="en-GB" b="0" i="0" u="none" strike="noStrike" dirty="0">
                <a:effectLst/>
                <a:latin typeface="-apple-system"/>
              </a:rPr>
              <a:t> </a:t>
            </a:r>
            <a:r>
              <a:rPr lang="en-GB" b="0" i="0" u="none" strike="noStrike" dirty="0" err="1">
                <a:effectLst/>
                <a:latin typeface="-apple-system"/>
              </a:rPr>
              <a:t>rhywun</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cael</a:t>
            </a:r>
            <a:r>
              <a:rPr lang="en-GB" b="0" i="0" u="none" strike="noStrike" dirty="0">
                <a:effectLst/>
                <a:latin typeface="-apple-system"/>
              </a:rPr>
              <a:t> ei </a:t>
            </a:r>
            <a:r>
              <a:rPr lang="en-GB" b="0" i="0" u="none" strike="noStrike" dirty="0" err="1">
                <a:effectLst/>
                <a:latin typeface="-apple-system"/>
              </a:rPr>
              <a:t>dylanwadu</a:t>
            </a:r>
            <a:r>
              <a:rPr lang="en-GB" b="0" i="0" u="none" strike="noStrike" dirty="0">
                <a:effectLst/>
                <a:latin typeface="-apple-system"/>
              </a:rPr>
              <a:t>/</a:t>
            </a:r>
            <a:r>
              <a:rPr lang="en-GB" b="0" i="0" u="none" strike="noStrike" dirty="0" err="1">
                <a:effectLst/>
                <a:latin typeface="-apple-system"/>
              </a:rPr>
              <a:t>atal</a:t>
            </a:r>
            <a:r>
              <a:rPr lang="en-GB" b="0" i="0" u="none" strike="noStrike" dirty="0">
                <a:effectLst/>
                <a:latin typeface="-apple-system"/>
              </a:rPr>
              <a:t> a </a:t>
            </a:r>
            <a:r>
              <a:rPr lang="en-GB" b="0" i="0" u="none" strike="noStrike" dirty="0" err="1">
                <a:effectLst/>
                <a:latin typeface="-apple-system"/>
              </a:rPr>
              <a:t>bydd</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fwyaf</a:t>
            </a:r>
            <a:r>
              <a:rPr lang="en-GB" b="0" i="0" u="none" strike="noStrike" dirty="0">
                <a:effectLst/>
                <a:latin typeface="-apple-system"/>
              </a:rPr>
              <a:t> </a:t>
            </a:r>
            <a:r>
              <a:rPr lang="en-GB" b="0" i="0" u="none" strike="noStrike" dirty="0" err="1">
                <a:effectLst/>
                <a:latin typeface="-apple-system"/>
              </a:rPr>
              <a:t>tebygol</a:t>
            </a:r>
            <a:r>
              <a:rPr lang="en-GB" b="0" i="0" u="none" strike="noStrike" dirty="0">
                <a:effectLst/>
                <a:latin typeface="-apple-system"/>
              </a:rPr>
              <a:t> o </a:t>
            </a:r>
            <a:r>
              <a:rPr lang="en-GB" b="0" i="0" u="none" strike="noStrike" dirty="0" err="1">
                <a:effectLst/>
                <a:latin typeface="-apple-system"/>
              </a:rPr>
              <a:t>fod</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berthnasol</a:t>
            </a:r>
            <a:r>
              <a:rPr lang="en-GB" b="0" i="0" u="none" strike="noStrike" dirty="0">
                <a:effectLst/>
                <a:latin typeface="-apple-system"/>
              </a:rPr>
              <a:t> </a:t>
            </a:r>
            <a:r>
              <a:rPr lang="en-GB" b="0" i="0" u="none" strike="noStrike" dirty="0" err="1">
                <a:effectLst/>
                <a:latin typeface="-apple-system"/>
              </a:rPr>
              <a:t>i</a:t>
            </a:r>
            <a:r>
              <a:rPr lang="en-GB" b="0" i="0" u="none" strike="noStrike" dirty="0">
                <a:effectLst/>
                <a:latin typeface="-apple-system"/>
              </a:rPr>
              <a:t> </a:t>
            </a:r>
            <a:r>
              <a:rPr lang="en-GB" b="0" i="0" u="none" strike="noStrike" dirty="0" err="1">
                <a:effectLst/>
                <a:latin typeface="-apple-system"/>
              </a:rPr>
              <a:t>recriwtio</a:t>
            </a:r>
            <a:r>
              <a:rPr lang="en-GB" b="0" i="0" u="none" strike="noStrike" dirty="0">
                <a:effectLst/>
                <a:latin typeface="-apple-system"/>
              </a:rPr>
              <a:t>.</a:t>
            </a:r>
          </a:p>
          <a:p>
            <a:r>
              <a:rPr lang="en-GB" b="1" i="0" u="none" strike="noStrike" dirty="0" err="1">
                <a:effectLst/>
                <a:latin typeface="-apple-system"/>
              </a:rPr>
              <a:t>Aflonyddu</a:t>
            </a:r>
            <a:r>
              <a:rPr lang="en-GB" b="0" i="0" u="none" strike="noStrike" dirty="0">
                <a:effectLst/>
                <a:latin typeface="-apple-system"/>
              </a:rPr>
              <a:t> – </a:t>
            </a:r>
            <a:r>
              <a:rPr lang="en-GB" b="0" i="0" u="none" strike="noStrike" dirty="0" err="1">
                <a:effectLst/>
                <a:latin typeface="-apple-system"/>
              </a:rPr>
              <a:t>mae'r</a:t>
            </a:r>
            <a:r>
              <a:rPr lang="en-GB" b="0" i="0" u="none" strike="noStrike" dirty="0">
                <a:effectLst/>
                <a:latin typeface="-apple-system"/>
              </a:rPr>
              <a:t> </a:t>
            </a:r>
            <a:r>
              <a:rPr lang="en-GB" b="0" i="0" u="none" strike="noStrike" dirty="0" err="1">
                <a:effectLst/>
                <a:latin typeface="-apple-system"/>
              </a:rPr>
              <a:t>Ddeddf</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ymdrin</a:t>
            </a:r>
            <a:r>
              <a:rPr lang="en-GB" b="0" i="0" u="none" strike="noStrike" dirty="0">
                <a:effectLst/>
                <a:latin typeface="-apple-system"/>
              </a:rPr>
              <a:t> â </a:t>
            </a:r>
            <a:r>
              <a:rPr lang="en-GB" b="0" i="0" u="none" strike="noStrike" dirty="0" err="1">
                <a:effectLst/>
                <a:latin typeface="-apple-system"/>
              </a:rPr>
              <a:t>thriniaeth</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seiliedig</a:t>
            </a:r>
            <a:r>
              <a:rPr lang="en-GB" b="0" i="0" u="none" strike="noStrike" dirty="0">
                <a:effectLst/>
                <a:latin typeface="-apple-system"/>
              </a:rPr>
              <a:t> </a:t>
            </a:r>
            <a:r>
              <a:rPr lang="en-GB" b="0" i="0" u="none" strike="noStrike" dirty="0" err="1">
                <a:effectLst/>
                <a:latin typeface="-apple-system"/>
              </a:rPr>
              <a:t>ar</a:t>
            </a:r>
            <a:r>
              <a:rPr lang="en-GB" b="0" i="0" u="none" strike="noStrike" dirty="0">
                <a:effectLst/>
                <a:latin typeface="-apple-system"/>
              </a:rPr>
              <a:t> </a:t>
            </a:r>
            <a:r>
              <a:rPr lang="en-GB" b="0" i="0" u="none" strike="noStrike" dirty="0" err="1">
                <a:effectLst/>
                <a:latin typeface="-apple-system"/>
              </a:rPr>
              <a:t>ganfyddiad</a:t>
            </a:r>
            <a:r>
              <a:rPr lang="en-GB" b="0" i="0" u="none" strike="noStrike" dirty="0">
                <a:effectLst/>
                <a:latin typeface="-apple-system"/>
              </a:rPr>
              <a:t> a </a:t>
            </a:r>
            <a:r>
              <a:rPr lang="en-GB" b="0" i="0" u="none" strike="noStrike" dirty="0" err="1">
                <a:effectLst/>
                <a:latin typeface="-apple-system"/>
              </a:rPr>
              <a:t>chysylltiad</a:t>
            </a:r>
            <a:r>
              <a:rPr lang="en-GB" b="0" i="0" u="none" strike="noStrike" dirty="0">
                <a:effectLst/>
                <a:latin typeface="-apple-system"/>
              </a:rPr>
              <a:t>. </a:t>
            </a:r>
            <a:r>
              <a:rPr lang="en-GB" b="0" i="0" u="none" strike="noStrike" dirty="0" err="1">
                <a:effectLst/>
                <a:latin typeface="-apple-system"/>
              </a:rPr>
              <a:t>Bydd</a:t>
            </a:r>
            <a:r>
              <a:rPr lang="en-GB" b="0" i="0" u="none" strike="noStrike" dirty="0">
                <a:effectLst/>
                <a:latin typeface="-apple-system"/>
              </a:rPr>
              <a:t> </a:t>
            </a:r>
            <a:r>
              <a:rPr lang="en-GB" b="0" i="0" u="none" strike="noStrike" dirty="0" err="1">
                <a:effectLst/>
                <a:latin typeface="-apple-system"/>
              </a:rPr>
              <a:t>cyflogwyr</a:t>
            </a:r>
            <a:r>
              <a:rPr lang="en-GB" b="0" i="0" u="none" strike="noStrike" dirty="0">
                <a:effectLst/>
                <a:latin typeface="-apple-system"/>
              </a:rPr>
              <a:t> </a:t>
            </a:r>
            <a:r>
              <a:rPr lang="en-GB" b="0" i="0" u="none" strike="noStrike" dirty="0" err="1">
                <a:effectLst/>
                <a:latin typeface="-apple-system"/>
              </a:rPr>
              <a:t>hefyd</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atebol</a:t>
            </a:r>
            <a:r>
              <a:rPr lang="en-GB" b="0" i="0" u="none" strike="noStrike" dirty="0">
                <a:effectLst/>
                <a:latin typeface="-apple-system"/>
              </a:rPr>
              <a:t> am </a:t>
            </a:r>
            <a:r>
              <a:rPr lang="en-GB" b="0" i="0" u="none" strike="noStrike" dirty="0" err="1">
                <a:effectLst/>
                <a:latin typeface="-apple-system"/>
              </a:rPr>
              <a:t>aflonyddu</a:t>
            </a:r>
            <a:r>
              <a:rPr lang="en-GB" b="0" i="0" u="none" strike="noStrike" dirty="0">
                <a:effectLst/>
                <a:latin typeface="-apple-system"/>
              </a:rPr>
              <a:t> </a:t>
            </a:r>
            <a:r>
              <a:rPr lang="en-GB" b="0" i="0" u="none" strike="noStrike" dirty="0" err="1">
                <a:effectLst/>
                <a:latin typeface="-apple-system"/>
              </a:rPr>
              <a:t>gan</a:t>
            </a:r>
            <a:r>
              <a:rPr lang="en-GB" b="0" i="0" u="none" strike="noStrike" dirty="0">
                <a:effectLst/>
                <a:latin typeface="-apple-system"/>
              </a:rPr>
              <a:t> </a:t>
            </a:r>
            <a:r>
              <a:rPr lang="en-GB" b="0" i="0" u="none" strike="noStrike" dirty="0" err="1">
                <a:effectLst/>
                <a:latin typeface="-apple-system"/>
              </a:rPr>
              <a:t>drydydd</a:t>
            </a:r>
            <a:r>
              <a:rPr lang="en-GB" b="0" i="0" u="none" strike="noStrike" dirty="0">
                <a:effectLst/>
                <a:latin typeface="-apple-system"/>
              </a:rPr>
              <a:t> </a:t>
            </a:r>
            <a:r>
              <a:rPr lang="en-GB" b="0" i="0" u="none" strike="noStrike" dirty="0" err="1">
                <a:effectLst/>
                <a:latin typeface="-apple-system"/>
              </a:rPr>
              <a:t>partïon</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y </a:t>
            </a:r>
            <a:r>
              <a:rPr lang="en-GB" b="0" i="0" u="none" strike="noStrike" dirty="0" err="1">
                <a:effectLst/>
                <a:latin typeface="-apple-system"/>
              </a:rPr>
              <a:t>gweithle</a:t>
            </a:r>
            <a:r>
              <a:rPr lang="en-GB" b="0" i="0" u="none" strike="noStrike" dirty="0">
                <a:effectLst/>
                <a:latin typeface="-apple-system"/>
              </a:rPr>
              <a:t> </a:t>
            </a:r>
            <a:r>
              <a:rPr lang="en-GB" b="0" i="0" u="none" strike="noStrike" dirty="0" err="1">
                <a:effectLst/>
                <a:latin typeface="-apple-system"/>
              </a:rPr>
              <a:t>os</a:t>
            </a:r>
            <a:r>
              <a:rPr lang="en-GB" b="0" i="0" u="none" strike="noStrike" dirty="0">
                <a:effectLst/>
                <a:latin typeface="-apple-system"/>
              </a:rPr>
              <a:t> </a:t>
            </a:r>
            <a:r>
              <a:rPr lang="en-GB" b="0" i="0" u="none" strike="noStrike" dirty="0" err="1">
                <a:effectLst/>
                <a:latin typeface="-apple-system"/>
              </a:rPr>
              <a:t>ydynt</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methu</a:t>
            </a:r>
            <a:r>
              <a:rPr lang="en-GB" b="0" i="0" u="none" strike="noStrike" dirty="0">
                <a:effectLst/>
                <a:latin typeface="-apple-system"/>
              </a:rPr>
              <a:t> â </a:t>
            </a:r>
            <a:r>
              <a:rPr lang="en-GB" b="0" i="0" u="none" strike="noStrike" dirty="0" err="1">
                <a:effectLst/>
                <a:latin typeface="-apple-system"/>
              </a:rPr>
              <a:t>chymryd</a:t>
            </a:r>
            <a:r>
              <a:rPr lang="en-GB" b="0" i="0" u="none" strike="noStrike" dirty="0">
                <a:effectLst/>
                <a:latin typeface="-apple-system"/>
              </a:rPr>
              <a:t> </a:t>
            </a:r>
            <a:r>
              <a:rPr lang="en-GB" b="0" i="0" u="none" strike="noStrike" dirty="0" err="1">
                <a:effectLst/>
                <a:latin typeface="-apple-system"/>
              </a:rPr>
              <a:t>camau</a:t>
            </a:r>
            <a:r>
              <a:rPr lang="en-GB" b="0" i="0" u="none" strike="noStrike" dirty="0">
                <a:effectLst/>
                <a:latin typeface="-apple-system"/>
              </a:rPr>
              <a:t> </a:t>
            </a:r>
            <a:r>
              <a:rPr lang="en-GB" b="0" i="0" u="none" strike="noStrike" dirty="0" err="1">
                <a:effectLst/>
                <a:latin typeface="-apple-system"/>
              </a:rPr>
              <a:t>rhesymol</a:t>
            </a:r>
            <a:r>
              <a:rPr lang="en-GB" b="0" i="0" u="none" strike="noStrike" dirty="0">
                <a:effectLst/>
                <a:latin typeface="-apple-system"/>
              </a:rPr>
              <a:t> </a:t>
            </a:r>
            <a:r>
              <a:rPr lang="en-GB" b="0" i="0" u="none" strike="noStrike" dirty="0" err="1">
                <a:effectLst/>
                <a:latin typeface="-apple-system"/>
              </a:rPr>
              <a:t>ymarferol</a:t>
            </a:r>
            <a:r>
              <a:rPr lang="en-GB" b="0" i="0" u="none" strike="noStrike" dirty="0">
                <a:effectLst/>
                <a:latin typeface="-apple-system"/>
              </a:rPr>
              <a:t> </a:t>
            </a:r>
            <a:r>
              <a:rPr lang="en-GB" b="0" i="0" u="none" strike="noStrike" dirty="0" err="1">
                <a:effectLst/>
                <a:latin typeface="-apple-system"/>
              </a:rPr>
              <a:t>i</a:t>
            </a:r>
            <a:r>
              <a:rPr lang="en-GB" b="0" i="0" u="none" strike="noStrike" dirty="0">
                <a:effectLst/>
                <a:latin typeface="-apple-system"/>
              </a:rPr>
              <a:t> </a:t>
            </a:r>
            <a:r>
              <a:rPr lang="en-GB" b="0" i="0" u="none" strike="noStrike" dirty="0" err="1">
                <a:effectLst/>
                <a:latin typeface="-apple-system"/>
              </a:rPr>
              <a:t>atal</a:t>
            </a:r>
            <a:r>
              <a:rPr lang="en-GB" b="0" i="0" u="none" strike="noStrike" dirty="0">
                <a:effectLst/>
                <a:latin typeface="-apple-system"/>
              </a:rPr>
              <a:t> y </a:t>
            </a:r>
            <a:r>
              <a:rPr lang="en-GB" b="0" i="0" u="none" strike="noStrike" dirty="0" err="1">
                <a:effectLst/>
                <a:latin typeface="-apple-system"/>
              </a:rPr>
              <a:t>trydydd</a:t>
            </a:r>
            <a:r>
              <a:rPr lang="en-GB" b="0" i="0" u="none" strike="noStrike" dirty="0">
                <a:effectLst/>
                <a:latin typeface="-apple-system"/>
              </a:rPr>
              <a:t> parti </a:t>
            </a:r>
            <a:r>
              <a:rPr lang="en-GB" b="0" i="0" u="none" strike="noStrike" dirty="0" err="1">
                <a:effectLst/>
                <a:latin typeface="-apple-system"/>
              </a:rPr>
              <a:t>rhag</a:t>
            </a:r>
            <a:r>
              <a:rPr lang="en-GB" b="0" i="0" u="none" strike="noStrike" dirty="0">
                <a:effectLst/>
                <a:latin typeface="-apple-system"/>
              </a:rPr>
              <a:t> </a:t>
            </a:r>
            <a:r>
              <a:rPr lang="en-GB" b="0" i="0" u="none" strike="noStrike" dirty="0" err="1">
                <a:effectLst/>
                <a:latin typeface="-apple-system"/>
              </a:rPr>
              <a:t>aflonyddu</a:t>
            </a:r>
            <a:r>
              <a:rPr lang="en-GB" b="0" i="0" u="none" strike="noStrike" dirty="0">
                <a:effectLst/>
                <a:latin typeface="-apple-system"/>
              </a:rPr>
              <a:t> </a:t>
            </a:r>
            <a:r>
              <a:rPr lang="en-GB" b="0" i="0" u="none" strike="noStrike" dirty="0" err="1">
                <a:effectLst/>
                <a:latin typeface="-apple-system"/>
              </a:rPr>
              <a:t>ar</a:t>
            </a:r>
            <a:r>
              <a:rPr lang="en-GB" b="0" i="0" u="none" strike="noStrike" dirty="0">
                <a:effectLst/>
                <a:latin typeface="-apple-system"/>
              </a:rPr>
              <a:t> </a:t>
            </a:r>
            <a:r>
              <a:rPr lang="en-GB" b="0" i="0" u="none" strike="noStrike" dirty="0" err="1">
                <a:effectLst/>
                <a:latin typeface="-apple-system"/>
              </a:rPr>
              <a:t>unigolyn</a:t>
            </a:r>
            <a:r>
              <a:rPr lang="en-GB" b="0" i="0" u="none" strike="noStrike" dirty="0">
                <a:effectLst/>
                <a:latin typeface="-apple-system"/>
              </a:rPr>
              <a:t> </a:t>
            </a:r>
            <a:r>
              <a:rPr lang="en-GB" b="0" i="0" u="none" strike="noStrike" dirty="0" err="1">
                <a:effectLst/>
                <a:latin typeface="-apple-system"/>
              </a:rPr>
              <a:t>mewn</a:t>
            </a:r>
            <a:r>
              <a:rPr lang="en-GB" b="0" i="0" u="none" strike="noStrike" dirty="0">
                <a:effectLst/>
                <a:latin typeface="-apple-system"/>
              </a:rPr>
              <a:t> </a:t>
            </a:r>
            <a:r>
              <a:rPr lang="en-GB" b="0" i="0" u="none" strike="noStrike" dirty="0" err="1">
                <a:effectLst/>
                <a:latin typeface="-apple-system"/>
              </a:rPr>
              <a:t>amgylchiadau</a:t>
            </a:r>
            <a:r>
              <a:rPr lang="en-GB" b="0" i="0" u="none" strike="noStrike" dirty="0">
                <a:effectLst/>
                <a:latin typeface="-apple-system"/>
              </a:rPr>
              <a:t> </a:t>
            </a:r>
            <a:r>
              <a:rPr lang="en-GB" b="0" i="0" u="none" strike="noStrike" dirty="0" err="1">
                <a:effectLst/>
                <a:latin typeface="-apple-system"/>
              </a:rPr>
              <a:t>lle</a:t>
            </a:r>
            <a:r>
              <a:rPr lang="en-GB" b="0" i="0" u="none" strike="noStrike" dirty="0">
                <a:effectLst/>
                <a:latin typeface="-apple-system"/>
              </a:rPr>
              <a:t> </a:t>
            </a:r>
            <a:r>
              <a:rPr lang="en-GB" b="0" i="0" u="none" strike="noStrike" dirty="0" err="1">
                <a:effectLst/>
                <a:latin typeface="-apple-system"/>
              </a:rPr>
              <a:t>mae</a:t>
            </a:r>
            <a:r>
              <a:rPr lang="en-GB" b="0" i="0" u="none" strike="noStrike" dirty="0">
                <a:effectLst/>
                <a:latin typeface="-apple-system"/>
              </a:rPr>
              <a:t> </a:t>
            </a:r>
            <a:r>
              <a:rPr lang="en-GB" b="0" i="0" u="none" strike="noStrike" dirty="0" err="1">
                <a:effectLst/>
                <a:latin typeface="-apple-system"/>
              </a:rPr>
              <a:t>wedi</a:t>
            </a:r>
            <a:r>
              <a:rPr lang="en-GB" b="0" i="0" u="none" strike="noStrike" dirty="0">
                <a:effectLst/>
                <a:latin typeface="-apple-system"/>
              </a:rPr>
              <a:t> </a:t>
            </a:r>
            <a:r>
              <a:rPr lang="en-GB" b="0" i="0" u="none" strike="noStrike" dirty="0" err="1">
                <a:effectLst/>
                <a:latin typeface="-apple-system"/>
              </a:rPr>
              <a:t>aflonyddu</a:t>
            </a:r>
            <a:r>
              <a:rPr lang="en-GB" b="0" i="0" u="none" strike="noStrike" dirty="0">
                <a:effectLst/>
                <a:latin typeface="-apple-system"/>
              </a:rPr>
              <a:t> </a:t>
            </a:r>
            <a:r>
              <a:rPr lang="en-GB" b="0" i="0" u="none" strike="noStrike" dirty="0" err="1">
                <a:effectLst/>
                <a:latin typeface="-apple-system"/>
              </a:rPr>
              <a:t>arno</a:t>
            </a:r>
            <a:r>
              <a:rPr lang="en-GB" b="0" i="0" u="none" strike="noStrike" dirty="0">
                <a:effectLst/>
                <a:latin typeface="-apple-system"/>
              </a:rPr>
              <a:t> </a:t>
            </a:r>
            <a:r>
              <a:rPr lang="en-GB" b="0" i="0" u="none" strike="noStrike" dirty="0" err="1">
                <a:effectLst/>
                <a:latin typeface="-apple-system"/>
              </a:rPr>
              <a:t>ar</a:t>
            </a:r>
            <a:r>
              <a:rPr lang="en-GB" b="0" i="0" u="none" strike="noStrike" dirty="0">
                <a:effectLst/>
                <a:latin typeface="-apple-system"/>
              </a:rPr>
              <a:t> </a:t>
            </a:r>
            <a:r>
              <a:rPr lang="en-GB" b="0" i="0" u="none" strike="noStrike" dirty="0" err="1">
                <a:effectLst/>
                <a:latin typeface="-apple-system"/>
              </a:rPr>
              <a:t>ddau</a:t>
            </a:r>
            <a:r>
              <a:rPr lang="en-GB" b="0" i="0" u="none" strike="noStrike" dirty="0">
                <a:effectLst/>
                <a:latin typeface="-apple-system"/>
              </a:rPr>
              <a:t> </a:t>
            </a:r>
            <a:r>
              <a:rPr lang="en-GB" b="0" i="0" u="none" strike="noStrike" dirty="0" err="1">
                <a:effectLst/>
                <a:latin typeface="-apple-system"/>
              </a:rPr>
              <a:t>achlysur</a:t>
            </a:r>
            <a:r>
              <a:rPr lang="en-GB" b="0" i="0" u="none" strike="noStrike" dirty="0">
                <a:effectLst/>
                <a:latin typeface="-apple-system"/>
              </a:rPr>
              <a:t> </a:t>
            </a:r>
            <a:r>
              <a:rPr lang="en-GB" b="0" i="0" u="none" strike="noStrike" dirty="0" err="1">
                <a:effectLst/>
                <a:latin typeface="-apple-system"/>
              </a:rPr>
              <a:t>blaenorol</a:t>
            </a:r>
            <a:r>
              <a:rPr lang="en-GB" b="0" i="0" u="none" strike="noStrike" dirty="0">
                <a:effectLst/>
                <a:latin typeface="-apple-system"/>
              </a:rPr>
              <a:t>.</a:t>
            </a:r>
          </a:p>
          <a:p>
            <a:r>
              <a:rPr lang="en-GB" b="1" i="0" u="none" strike="noStrike" dirty="0" err="1">
                <a:effectLst/>
                <a:latin typeface="-apple-system"/>
              </a:rPr>
              <a:t>Gwahaniaethu</a:t>
            </a:r>
            <a:r>
              <a:rPr lang="en-GB" b="1" i="0" u="none" strike="noStrike" dirty="0">
                <a:effectLst/>
                <a:latin typeface="-apple-system"/>
              </a:rPr>
              <a:t> sy'n </a:t>
            </a:r>
            <a:r>
              <a:rPr lang="en-GB" b="1" i="0" u="none" strike="noStrike" dirty="0" err="1">
                <a:effectLst/>
                <a:latin typeface="-apple-system"/>
              </a:rPr>
              <a:t>deillio</a:t>
            </a:r>
            <a:r>
              <a:rPr lang="en-GB" b="1" i="0" u="none" strike="noStrike" dirty="0">
                <a:effectLst/>
                <a:latin typeface="-apple-system"/>
              </a:rPr>
              <a:t> o </a:t>
            </a:r>
            <a:r>
              <a:rPr lang="en-GB" b="1" i="0" u="none" strike="noStrike" dirty="0" err="1">
                <a:effectLst/>
                <a:latin typeface="-apple-system"/>
              </a:rPr>
              <a:t>anabledd</a:t>
            </a:r>
            <a:r>
              <a:rPr lang="en-GB" b="1" i="0" u="none" strike="noStrike" dirty="0">
                <a:effectLst/>
                <a:latin typeface="-apple-system"/>
              </a:rPr>
              <a:t> </a:t>
            </a:r>
            <a:r>
              <a:rPr lang="en-GB" b="0" i="0" u="none" strike="noStrike" dirty="0">
                <a:effectLst/>
                <a:latin typeface="-apple-system"/>
              </a:rPr>
              <a:t>- agwedd </a:t>
            </a:r>
            <a:r>
              <a:rPr lang="en-GB" b="0" i="0" u="none" strike="noStrike" dirty="0" err="1">
                <a:effectLst/>
                <a:latin typeface="-apple-system"/>
              </a:rPr>
              <a:t>hollol</a:t>
            </a:r>
            <a:r>
              <a:rPr lang="en-GB" b="0" i="0" u="none" strike="noStrike" dirty="0">
                <a:effectLst/>
                <a:latin typeface="-apple-system"/>
              </a:rPr>
              <a:t> </a:t>
            </a:r>
            <a:r>
              <a:rPr lang="en-GB" b="0" i="0" u="none" strike="noStrike" dirty="0" err="1">
                <a:effectLst/>
                <a:latin typeface="-apple-system"/>
              </a:rPr>
              <a:t>newydd</a:t>
            </a:r>
            <a:r>
              <a:rPr lang="en-GB" b="0" i="0" u="none" strike="noStrike" dirty="0">
                <a:effectLst/>
                <a:latin typeface="-apple-system"/>
              </a:rPr>
              <a:t> </a:t>
            </a:r>
            <a:r>
              <a:rPr lang="en-GB" b="0" i="0" u="none" strike="noStrike" dirty="0" err="1">
                <a:effectLst/>
                <a:latin typeface="-apple-system"/>
              </a:rPr>
              <a:t>ar</a:t>
            </a:r>
            <a:r>
              <a:rPr lang="en-GB" b="0" i="0" u="none" strike="noStrike" dirty="0">
                <a:effectLst/>
                <a:latin typeface="-apple-system"/>
              </a:rPr>
              <a:t> </a:t>
            </a:r>
            <a:r>
              <a:rPr lang="en-GB" b="0" i="0" u="none" strike="noStrike" dirty="0" err="1">
                <a:effectLst/>
                <a:latin typeface="-apple-system"/>
              </a:rPr>
              <a:t>wahaniaethu</a:t>
            </a:r>
            <a:r>
              <a:rPr lang="en-GB" b="0" i="0" u="none" strike="noStrike" dirty="0">
                <a:effectLst/>
                <a:latin typeface="-apple-system"/>
              </a:rPr>
              <a:t> </a:t>
            </a:r>
            <a:r>
              <a:rPr lang="en-GB" b="0" i="0" u="none" strike="noStrike" dirty="0" err="1">
                <a:effectLst/>
                <a:latin typeface="-apple-system"/>
              </a:rPr>
              <a:t>ar</a:t>
            </a:r>
            <a:r>
              <a:rPr lang="en-GB" b="0" i="0" u="none" strike="noStrike" dirty="0">
                <a:effectLst/>
                <a:latin typeface="-apple-system"/>
              </a:rPr>
              <a:t> sail </a:t>
            </a:r>
            <a:r>
              <a:rPr lang="en-GB" b="0" i="0" u="none" strike="noStrike" dirty="0" err="1">
                <a:effectLst/>
                <a:latin typeface="-apple-system"/>
              </a:rPr>
              <a:t>anabledd</a:t>
            </a:r>
            <a:r>
              <a:rPr lang="en-GB" b="0" i="0" u="none" strike="noStrike" dirty="0">
                <a:effectLst/>
                <a:latin typeface="-apple-system"/>
              </a:rPr>
              <a:t>. </a:t>
            </a:r>
            <a:r>
              <a:rPr lang="en-GB" b="0" i="0" u="none" strike="noStrike" dirty="0" err="1">
                <a:effectLst/>
                <a:latin typeface="-apple-system"/>
              </a:rPr>
              <a:t>Bydd</a:t>
            </a:r>
            <a:r>
              <a:rPr lang="en-GB" b="0" i="0" u="none" strike="noStrike" dirty="0">
                <a:effectLst/>
                <a:latin typeface="-apple-system"/>
              </a:rPr>
              <a:t> </a:t>
            </a:r>
            <a:r>
              <a:rPr lang="en-GB" b="0" i="0" u="none" strike="noStrike" dirty="0" err="1">
                <a:effectLst/>
                <a:latin typeface="-apple-system"/>
              </a:rPr>
              <a:t>hyn</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digwydd</a:t>
            </a:r>
            <a:r>
              <a:rPr lang="en-GB" b="0" i="0" u="none" strike="noStrike" dirty="0">
                <a:effectLst/>
                <a:latin typeface="-apple-system"/>
              </a:rPr>
              <a:t> </a:t>
            </a:r>
            <a:r>
              <a:rPr lang="en-GB" b="0" i="0" u="none" strike="noStrike" dirty="0" err="1">
                <a:effectLst/>
                <a:latin typeface="-apple-system"/>
              </a:rPr>
              <a:t>os</a:t>
            </a:r>
            <a:r>
              <a:rPr lang="en-GB" b="0" i="0" u="none" strike="noStrike" dirty="0">
                <a:effectLst/>
                <a:latin typeface="-apple-system"/>
              </a:rPr>
              <a:t> </a:t>
            </a:r>
            <a:r>
              <a:rPr lang="en-GB" b="0" i="0" u="none" strike="noStrike" dirty="0" err="1">
                <a:effectLst/>
                <a:latin typeface="-apple-system"/>
              </a:rPr>
              <a:t>yw</a:t>
            </a:r>
            <a:r>
              <a:rPr lang="en-GB" b="0" i="0" u="none" strike="noStrike" dirty="0">
                <a:effectLst/>
                <a:latin typeface="-apple-system"/>
              </a:rPr>
              <a:t> A </a:t>
            </a:r>
            <a:r>
              <a:rPr lang="en-GB" b="0" i="0" u="none" strike="noStrike" dirty="0" err="1">
                <a:effectLst/>
                <a:latin typeface="-apple-system"/>
              </a:rPr>
              <a:t>yn</a:t>
            </a:r>
            <a:r>
              <a:rPr lang="en-GB" b="0" i="0" u="none" strike="noStrike" dirty="0">
                <a:effectLst/>
                <a:latin typeface="-apple-system"/>
              </a:rPr>
              <a:t> trin B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anffafriol</a:t>
            </a:r>
            <a:r>
              <a:rPr lang="en-GB" b="0" i="0" u="none" strike="noStrike" dirty="0">
                <a:effectLst/>
                <a:latin typeface="-apple-system"/>
              </a:rPr>
              <a:t> </a:t>
            </a:r>
            <a:r>
              <a:rPr lang="en-GB" b="0" i="0" u="none" strike="noStrike" dirty="0" err="1">
                <a:effectLst/>
                <a:latin typeface="-apple-system"/>
              </a:rPr>
              <a:t>oherwydd</a:t>
            </a:r>
            <a:r>
              <a:rPr lang="en-GB" b="0" i="0" u="none" strike="noStrike" dirty="0">
                <a:effectLst/>
                <a:latin typeface="-apple-system"/>
              </a:rPr>
              <a:t> </a:t>
            </a:r>
            <a:r>
              <a:rPr lang="en-GB" b="0" i="0" u="none" strike="noStrike" dirty="0" err="1">
                <a:effectLst/>
                <a:latin typeface="-apple-system"/>
              </a:rPr>
              <a:t>rhywbeth</a:t>
            </a:r>
            <a:r>
              <a:rPr lang="en-GB" b="0" i="0" u="none" strike="noStrike" dirty="0">
                <a:effectLst/>
                <a:latin typeface="-apple-system"/>
              </a:rPr>
              <a:t> sy'n </a:t>
            </a:r>
            <a:r>
              <a:rPr lang="en-GB" b="0" i="0" u="none" strike="noStrike" dirty="0" err="1">
                <a:effectLst/>
                <a:latin typeface="-apple-system"/>
              </a:rPr>
              <a:t>codi</a:t>
            </a:r>
            <a:r>
              <a:rPr lang="en-GB" b="0" i="0" u="none" strike="noStrike" dirty="0">
                <a:effectLst/>
                <a:latin typeface="-apple-system"/>
              </a:rPr>
              <a:t> o </a:t>
            </a:r>
            <a:r>
              <a:rPr lang="en-GB" b="0" i="0" u="none" strike="noStrike" dirty="0" err="1">
                <a:effectLst/>
                <a:latin typeface="-apple-system"/>
              </a:rPr>
              <a:t>ganlyniad</a:t>
            </a:r>
            <a:r>
              <a:rPr lang="en-GB" b="0" i="0" u="none" strike="noStrike" dirty="0">
                <a:effectLst/>
                <a:latin typeface="-apple-system"/>
              </a:rPr>
              <a:t> </a:t>
            </a:r>
            <a:r>
              <a:rPr lang="en-GB" b="0" i="0" u="none" strike="noStrike" dirty="0" err="1">
                <a:effectLst/>
                <a:latin typeface="-apple-system"/>
              </a:rPr>
              <a:t>i</a:t>
            </a:r>
            <a:r>
              <a:rPr lang="en-GB" b="0" i="0" u="none" strike="noStrike" dirty="0">
                <a:effectLst/>
                <a:latin typeface="-apple-system"/>
              </a:rPr>
              <a:t> </a:t>
            </a:r>
            <a:r>
              <a:rPr lang="en-GB" b="0" i="0" u="none" strike="noStrike" dirty="0" err="1">
                <a:effectLst/>
                <a:latin typeface="-apple-system"/>
              </a:rPr>
              <a:t>anabledd</a:t>
            </a:r>
            <a:r>
              <a:rPr lang="en-GB" b="0" i="0" u="none" strike="noStrike" dirty="0">
                <a:effectLst/>
                <a:latin typeface="-apple-system"/>
              </a:rPr>
              <a:t> B. Er </a:t>
            </a:r>
            <a:r>
              <a:rPr lang="en-GB" b="0" i="0" u="none" strike="noStrike" dirty="0" err="1">
                <a:effectLst/>
                <a:latin typeface="-apple-system"/>
              </a:rPr>
              <a:t>enghraifft</a:t>
            </a:r>
            <a:r>
              <a:rPr lang="en-GB" b="0" i="0" u="none" strike="noStrike" dirty="0">
                <a:effectLst/>
                <a:latin typeface="-apple-system"/>
              </a:rPr>
              <a:t>, </a:t>
            </a:r>
            <a:r>
              <a:rPr lang="en-GB" b="0" i="0" u="none" strike="noStrike" dirty="0" err="1">
                <a:effectLst/>
                <a:latin typeface="-apple-system"/>
              </a:rPr>
              <a:t>os</a:t>
            </a:r>
            <a:r>
              <a:rPr lang="en-GB" b="0" i="0" u="none" strike="noStrike" dirty="0">
                <a:effectLst/>
                <a:latin typeface="-apple-system"/>
              </a:rPr>
              <a:t> </a:t>
            </a:r>
            <a:r>
              <a:rPr lang="en-GB" b="0" i="0" u="none" strike="noStrike" dirty="0" err="1">
                <a:effectLst/>
                <a:latin typeface="-apple-system"/>
              </a:rPr>
              <a:t>yw</a:t>
            </a:r>
            <a:r>
              <a:rPr lang="en-GB" b="0" i="0" u="none" strike="noStrike" dirty="0">
                <a:effectLst/>
                <a:latin typeface="-apple-system"/>
              </a:rPr>
              <a:t> B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cael</a:t>
            </a:r>
            <a:r>
              <a:rPr lang="en-GB" b="0" i="0" u="none" strike="noStrike" dirty="0">
                <a:effectLst/>
                <a:latin typeface="-apple-system"/>
              </a:rPr>
              <a:t> ei </a:t>
            </a:r>
            <a:r>
              <a:rPr lang="en-GB" b="0" i="0" u="none" strike="noStrike" dirty="0" err="1">
                <a:effectLst/>
                <a:latin typeface="-apple-system"/>
              </a:rPr>
              <a:t>ddiswyddo</a:t>
            </a:r>
            <a:r>
              <a:rPr lang="en-GB" b="0" i="0" u="none" strike="noStrike" dirty="0">
                <a:effectLst/>
                <a:latin typeface="-apple-system"/>
              </a:rPr>
              <a:t> </a:t>
            </a:r>
            <a:r>
              <a:rPr lang="en-GB" b="0" i="0" u="none" strike="noStrike" dirty="0" err="1">
                <a:effectLst/>
                <a:latin typeface="-apple-system"/>
              </a:rPr>
              <a:t>oherwydd</a:t>
            </a:r>
            <a:r>
              <a:rPr lang="en-GB" b="0" i="0" u="none" strike="noStrike" dirty="0">
                <a:effectLst/>
                <a:latin typeface="-apple-system"/>
              </a:rPr>
              <a:t> </a:t>
            </a:r>
            <a:r>
              <a:rPr lang="en-GB" b="0" i="0" u="none" strike="noStrike" dirty="0" err="1">
                <a:effectLst/>
                <a:latin typeface="-apple-system"/>
              </a:rPr>
              <a:t>absenoldebau</a:t>
            </a:r>
            <a:r>
              <a:rPr lang="en-GB" b="0" i="0" u="none" strike="noStrike" dirty="0">
                <a:effectLst/>
                <a:latin typeface="-apple-system"/>
              </a:rPr>
              <a:t> sy'n </a:t>
            </a:r>
            <a:r>
              <a:rPr lang="en-GB" b="0" i="0" u="none" strike="noStrike" dirty="0" err="1">
                <a:effectLst/>
                <a:latin typeface="-apple-system"/>
              </a:rPr>
              <a:t>deillio</a:t>
            </a:r>
            <a:r>
              <a:rPr lang="en-GB" b="0" i="0" u="none" strike="noStrike" dirty="0">
                <a:effectLst/>
                <a:latin typeface="-apple-system"/>
              </a:rPr>
              <a:t> o </a:t>
            </a:r>
            <a:r>
              <a:rPr lang="en-GB" b="0" i="0" u="none" strike="noStrike" dirty="0" err="1">
                <a:effectLst/>
                <a:latin typeface="-apple-system"/>
              </a:rPr>
              <a:t>anabledd</a:t>
            </a:r>
            <a:r>
              <a:rPr lang="en-GB" b="0" i="0" u="none" strike="noStrike" dirty="0">
                <a:effectLst/>
                <a:latin typeface="-apple-system"/>
              </a:rPr>
              <a:t> </a:t>
            </a:r>
            <a:r>
              <a:rPr lang="en-GB" b="0" i="0" u="none" strike="noStrike" dirty="0" err="1">
                <a:effectLst/>
                <a:latin typeface="-apple-system"/>
              </a:rPr>
              <a:t>bydd</a:t>
            </a:r>
            <a:r>
              <a:rPr lang="en-GB" b="0" i="0" u="none" strike="noStrike" dirty="0">
                <a:effectLst/>
                <a:latin typeface="-apple-system"/>
              </a:rPr>
              <a:t> A </a:t>
            </a:r>
            <a:r>
              <a:rPr lang="en-GB" b="0" i="0" u="none" strike="noStrike" dirty="0" err="1">
                <a:effectLst/>
                <a:latin typeface="-apple-system"/>
              </a:rPr>
              <a:t>wedi</a:t>
            </a:r>
            <a:r>
              <a:rPr lang="en-GB" b="0" i="0" u="none" strike="noStrike" dirty="0">
                <a:effectLst/>
                <a:latin typeface="-apple-system"/>
              </a:rPr>
              <a:t> </a:t>
            </a:r>
            <a:r>
              <a:rPr lang="en-GB" b="0" i="0" u="none" strike="noStrike" dirty="0" err="1">
                <a:effectLst/>
                <a:latin typeface="-apple-system"/>
              </a:rPr>
              <a:t>gwahaniaethu</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erbyn</a:t>
            </a:r>
            <a:r>
              <a:rPr lang="en-GB" b="0" i="0" u="none" strike="noStrike" dirty="0">
                <a:effectLst/>
                <a:latin typeface="-apple-system"/>
              </a:rPr>
              <a:t> B. Gall A </a:t>
            </a:r>
            <a:r>
              <a:rPr lang="en-GB" b="0" i="0" u="none" strike="noStrike" dirty="0" err="1">
                <a:effectLst/>
                <a:latin typeface="-apple-system"/>
              </a:rPr>
              <a:t>osgoi</a:t>
            </a:r>
            <a:r>
              <a:rPr lang="en-GB" b="0" i="0" u="none" strike="noStrike" dirty="0">
                <a:effectLst/>
                <a:latin typeface="-apple-system"/>
              </a:rPr>
              <a:t> </a:t>
            </a:r>
            <a:r>
              <a:rPr lang="en-GB" b="0" i="0" u="none" strike="noStrike" dirty="0" err="1">
                <a:effectLst/>
                <a:latin typeface="-apple-system"/>
              </a:rPr>
              <a:t>atebolrwydd</a:t>
            </a:r>
            <a:r>
              <a:rPr lang="en-GB" b="0" i="0" u="none" strike="noStrike" dirty="0">
                <a:effectLst/>
                <a:latin typeface="-apple-system"/>
              </a:rPr>
              <a:t> </a:t>
            </a:r>
            <a:r>
              <a:rPr lang="en-GB" b="0" i="0" u="none" strike="noStrike" dirty="0" err="1">
                <a:effectLst/>
                <a:latin typeface="-apple-system"/>
              </a:rPr>
              <a:t>os</a:t>
            </a:r>
            <a:r>
              <a:rPr lang="en-GB" b="0" i="0" u="none" strike="noStrike" dirty="0">
                <a:effectLst/>
                <a:latin typeface="-apple-system"/>
              </a:rPr>
              <a:t> gallant </a:t>
            </a:r>
            <a:r>
              <a:rPr lang="en-GB" b="0" i="0" u="none" strike="noStrike" dirty="0" err="1">
                <a:effectLst/>
                <a:latin typeface="-apple-system"/>
              </a:rPr>
              <a:t>gyfiawnhau'r</a:t>
            </a:r>
            <a:r>
              <a:rPr lang="en-GB" b="0" i="0" u="none" strike="noStrike" dirty="0">
                <a:effectLst/>
                <a:latin typeface="-apple-system"/>
              </a:rPr>
              <a:t> </a:t>
            </a:r>
            <a:r>
              <a:rPr lang="en-GB" b="0" i="0" u="none" strike="noStrike" dirty="0" err="1">
                <a:effectLst/>
                <a:latin typeface="-apple-system"/>
              </a:rPr>
              <a:t>diswyddo</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wrthrychol</a:t>
            </a:r>
            <a:r>
              <a:rPr lang="en-GB" b="0" i="0" u="none" strike="noStrike" dirty="0">
                <a:effectLst/>
                <a:latin typeface="-apple-system"/>
              </a:rPr>
              <a:t>.</a:t>
            </a:r>
            <a:endParaRPr lang="en-GB" dirty="0"/>
          </a:p>
          <a:p>
            <a:endParaRPr lang="en-GB" dirty="0"/>
          </a:p>
        </p:txBody>
      </p:sp>
    </p:spTree>
    <p:extLst>
      <p:ext uri="{BB962C8B-B14F-4D97-AF65-F5344CB8AC3E}">
        <p14:creationId xmlns:p14="http://schemas.microsoft.com/office/powerpoint/2010/main" val="26724626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716C4D-AA1C-4693-AAA8-B9FD80528AA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6AE4B30-DC9B-6E47-697C-BFEB3B02C236}"/>
              </a:ext>
            </a:extLst>
          </p:cNvPr>
          <p:cNvSpPr>
            <a:spLocks noGrp="1"/>
          </p:cNvSpPr>
          <p:nvPr>
            <p:ph type="title"/>
          </p:nvPr>
        </p:nvSpPr>
        <p:spPr/>
        <p:txBody>
          <a:bodyPr>
            <a:normAutofit fontScale="90000"/>
          </a:bodyPr>
          <a:lstStyle/>
          <a:p>
            <a:r>
              <a:rPr lang="en-GB" dirty="0" err="1"/>
              <a:t>Deddf</a:t>
            </a:r>
            <a:r>
              <a:rPr lang="en-GB" dirty="0"/>
              <a:t> </a:t>
            </a:r>
            <a:r>
              <a:rPr lang="en-GB" dirty="0" err="1"/>
              <a:t>Cydraddoldeb</a:t>
            </a:r>
            <a:r>
              <a:rPr lang="en-GB" dirty="0"/>
              <a:t> 2010</a:t>
            </a:r>
            <a:br>
              <a:rPr lang="en-GB" dirty="0"/>
            </a:br>
            <a:r>
              <a:rPr lang="en-GB" i="1" dirty="0"/>
              <a:t>Equality Act 2010</a:t>
            </a:r>
            <a:endParaRPr lang="en-GB" dirty="0"/>
          </a:p>
        </p:txBody>
      </p:sp>
      <p:sp>
        <p:nvSpPr>
          <p:cNvPr id="3" name="Content Placeholder 2">
            <a:extLst>
              <a:ext uri="{FF2B5EF4-FFF2-40B4-BE49-F238E27FC236}">
                <a16:creationId xmlns:a16="http://schemas.microsoft.com/office/drawing/2014/main" id="{D5B32D50-E1B6-AAF6-7CF5-7A9ADE096A58}"/>
              </a:ext>
            </a:extLst>
          </p:cNvPr>
          <p:cNvSpPr>
            <a:spLocks noGrp="1"/>
          </p:cNvSpPr>
          <p:nvPr>
            <p:ph idx="1"/>
          </p:nvPr>
        </p:nvSpPr>
        <p:spPr/>
        <p:txBody>
          <a:bodyPr>
            <a:normAutofit fontScale="62500" lnSpcReduction="20000"/>
          </a:bodyPr>
          <a:lstStyle/>
          <a:p>
            <a:r>
              <a:rPr lang="en-GB" b="1" dirty="0"/>
              <a:t>Direct discrimination </a:t>
            </a:r>
            <a:r>
              <a:rPr lang="en-GB" dirty="0"/>
              <a:t>– the act covers discrimination based on perception and association.</a:t>
            </a:r>
          </a:p>
          <a:p>
            <a:r>
              <a:rPr lang="en-GB" b="1" dirty="0"/>
              <a:t>Indirect discrimination</a:t>
            </a:r>
            <a:r>
              <a:rPr lang="en-GB" dirty="0"/>
              <a:t>- the act covers circumstances where someone is put at a disadvantage but also where they would be put at a disadvantage.  This is intended to cover situations where someone is put off/or deterred and will most likely apply to recruitment.</a:t>
            </a:r>
          </a:p>
          <a:p>
            <a:r>
              <a:rPr lang="en-GB" b="1" dirty="0"/>
              <a:t>Harassment</a:t>
            </a:r>
            <a:r>
              <a:rPr lang="en-GB" dirty="0"/>
              <a:t> – the Act covers treatment based on perception and association.  Employers will also be liable for harassment by third parties in the workplace if they fail to take reasonably practicable steps to prevent the third party from harassing an individual in circumstances where they have been harassed on two previous occasions.  </a:t>
            </a:r>
          </a:p>
          <a:p>
            <a:r>
              <a:rPr lang="en-GB" b="1" dirty="0"/>
              <a:t>Discrimination arising from disability</a:t>
            </a:r>
            <a:r>
              <a:rPr lang="en-GB" dirty="0"/>
              <a:t> - An entirely new aspect of disability discrimination.  This will occur if A treats B unfavourably because of something arising in consequence of B's disability.  For example, if B is dismissed because of absences arising from a disability A will have discriminated against B.  A can avoid liability if they can objectively justify the dismissal.</a:t>
            </a:r>
          </a:p>
          <a:p>
            <a:endParaRPr lang="en-GB" dirty="0"/>
          </a:p>
          <a:p>
            <a:endParaRPr lang="en-GB" dirty="0"/>
          </a:p>
        </p:txBody>
      </p:sp>
    </p:spTree>
    <p:extLst>
      <p:ext uri="{BB962C8B-B14F-4D97-AF65-F5344CB8AC3E}">
        <p14:creationId xmlns:p14="http://schemas.microsoft.com/office/powerpoint/2010/main" val="24745408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CEC45-09F2-495C-80C3-F55A08C2354F}"/>
              </a:ext>
            </a:extLst>
          </p:cNvPr>
          <p:cNvSpPr>
            <a:spLocks noGrp="1"/>
          </p:cNvSpPr>
          <p:nvPr>
            <p:ph type="title"/>
          </p:nvPr>
        </p:nvSpPr>
        <p:spPr/>
        <p:txBody>
          <a:bodyPr/>
          <a:lstStyle/>
          <a:p>
            <a:r>
              <a:rPr lang="en-GB" dirty="0" err="1"/>
              <a:t>Astudiaethau</a:t>
            </a:r>
            <a:r>
              <a:rPr lang="en-GB" dirty="0"/>
              <a:t> </a:t>
            </a:r>
            <a:r>
              <a:rPr lang="en-GB" dirty="0" err="1"/>
              <a:t>Achos</a:t>
            </a:r>
            <a:r>
              <a:rPr lang="en-GB" dirty="0"/>
              <a:t> / Case Studies</a:t>
            </a:r>
          </a:p>
        </p:txBody>
      </p:sp>
      <p:sp>
        <p:nvSpPr>
          <p:cNvPr id="3" name="Content Placeholder 2">
            <a:extLst>
              <a:ext uri="{FF2B5EF4-FFF2-40B4-BE49-F238E27FC236}">
                <a16:creationId xmlns:a16="http://schemas.microsoft.com/office/drawing/2014/main" id="{4D709B24-76AF-4FBA-B019-0DD1299825E9}"/>
              </a:ext>
            </a:extLst>
          </p:cNvPr>
          <p:cNvSpPr>
            <a:spLocks noGrp="1"/>
          </p:cNvSpPr>
          <p:nvPr>
            <p:ph idx="1"/>
          </p:nvPr>
        </p:nvSpPr>
        <p:spPr>
          <a:xfrm>
            <a:off x="4682334" y="1628800"/>
            <a:ext cx="4114800" cy="4525963"/>
          </a:xfrm>
        </p:spPr>
        <p:txBody>
          <a:bodyPr/>
          <a:lstStyle/>
          <a:p>
            <a:r>
              <a:rPr lang="en-GB" dirty="0"/>
              <a:t>In your groups read the case studies on Moodle</a:t>
            </a:r>
          </a:p>
          <a:p>
            <a:r>
              <a:rPr lang="en-GB" dirty="0"/>
              <a:t>Discuss each case study and feedback (15 mins)</a:t>
            </a:r>
          </a:p>
        </p:txBody>
      </p:sp>
      <p:sp>
        <p:nvSpPr>
          <p:cNvPr id="4" name="Content Placeholder 2">
            <a:extLst>
              <a:ext uri="{FF2B5EF4-FFF2-40B4-BE49-F238E27FC236}">
                <a16:creationId xmlns:a16="http://schemas.microsoft.com/office/drawing/2014/main" id="{AEFFAA86-6750-44B9-EA1F-B323629724D3}"/>
              </a:ext>
            </a:extLst>
          </p:cNvPr>
          <p:cNvSpPr txBox="1">
            <a:spLocks/>
          </p:cNvSpPr>
          <p:nvPr/>
        </p:nvSpPr>
        <p:spPr>
          <a:xfrm>
            <a:off x="477051" y="1628799"/>
            <a:ext cx="41148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a:t>Yn eich </a:t>
            </a:r>
            <a:r>
              <a:rPr lang="en-GB" dirty="0" err="1"/>
              <a:t>grwpiau</a:t>
            </a:r>
            <a:r>
              <a:rPr lang="en-GB" dirty="0"/>
              <a:t> </a:t>
            </a:r>
            <a:r>
              <a:rPr lang="en-GB" dirty="0" err="1"/>
              <a:t>darllenwch</a:t>
            </a:r>
            <a:r>
              <a:rPr lang="en-GB" dirty="0"/>
              <a:t> yr </a:t>
            </a:r>
            <a:r>
              <a:rPr lang="en-GB" dirty="0" err="1"/>
              <a:t>astudiaethau</a:t>
            </a:r>
            <a:r>
              <a:rPr lang="en-GB" dirty="0"/>
              <a:t> </a:t>
            </a:r>
            <a:r>
              <a:rPr lang="en-GB" dirty="0" err="1"/>
              <a:t>achos</a:t>
            </a:r>
            <a:r>
              <a:rPr lang="en-GB" dirty="0"/>
              <a:t> </a:t>
            </a:r>
            <a:r>
              <a:rPr lang="en-GB" dirty="0" err="1"/>
              <a:t>ar</a:t>
            </a:r>
            <a:r>
              <a:rPr lang="en-GB" dirty="0"/>
              <a:t> Moodle</a:t>
            </a:r>
          </a:p>
          <a:p>
            <a:r>
              <a:rPr lang="en-GB" dirty="0" err="1"/>
              <a:t>Trafodwch</a:t>
            </a:r>
            <a:r>
              <a:rPr lang="en-GB" dirty="0"/>
              <a:t> eich </a:t>
            </a:r>
            <a:r>
              <a:rPr lang="en-GB" dirty="0" err="1"/>
              <a:t>astudiaeth</a:t>
            </a:r>
            <a:r>
              <a:rPr lang="en-GB" dirty="0"/>
              <a:t> </a:t>
            </a:r>
            <a:r>
              <a:rPr lang="en-GB" dirty="0" err="1"/>
              <a:t>achos</a:t>
            </a:r>
            <a:r>
              <a:rPr lang="en-GB" dirty="0"/>
              <a:t> ac </a:t>
            </a:r>
            <a:r>
              <a:rPr lang="en-GB" dirty="0" err="1"/>
              <a:t>adborth</a:t>
            </a:r>
            <a:r>
              <a:rPr lang="en-GB" dirty="0"/>
              <a:t> (15 mun)</a:t>
            </a:r>
          </a:p>
        </p:txBody>
      </p:sp>
      <p:pic>
        <p:nvPicPr>
          <p:cNvPr id="6" name="Picture 5" descr="A group of people standing in a line&#10;&#10;Description automatically generated">
            <a:extLst>
              <a:ext uri="{FF2B5EF4-FFF2-40B4-BE49-F238E27FC236}">
                <a16:creationId xmlns:a16="http://schemas.microsoft.com/office/drawing/2014/main" id="{F5F134B9-FDD0-24D1-A76B-E2553B25F3E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211960" y="4797152"/>
            <a:ext cx="3707904" cy="1846266"/>
          </a:xfrm>
          <a:prstGeom prst="rect">
            <a:avLst/>
          </a:prstGeom>
        </p:spPr>
      </p:pic>
    </p:spTree>
    <p:extLst>
      <p:ext uri="{BB962C8B-B14F-4D97-AF65-F5344CB8AC3E}">
        <p14:creationId xmlns:p14="http://schemas.microsoft.com/office/powerpoint/2010/main" val="36264941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a:xfrm>
            <a:off x="208248" y="404664"/>
            <a:ext cx="8295456" cy="864096"/>
          </a:xfrm>
        </p:spPr>
        <p:txBody>
          <a:bodyPr>
            <a:normAutofit fontScale="90000"/>
          </a:bodyPr>
          <a:lstStyle/>
          <a:p>
            <a:pPr eaLnBrk="1" hangingPunct="1"/>
            <a:r>
              <a:rPr lang="en-GB" sz="3100" b="0" i="0" u="none" strike="noStrike" dirty="0" err="1">
                <a:effectLst/>
                <a:latin typeface="-apple-system"/>
              </a:rPr>
              <a:t>Confensiwn</a:t>
            </a:r>
            <a:r>
              <a:rPr lang="en-GB" sz="3100" b="0" i="0" u="none" strike="noStrike" dirty="0">
                <a:effectLst/>
                <a:latin typeface="-apple-system"/>
              </a:rPr>
              <a:t> y </a:t>
            </a:r>
            <a:r>
              <a:rPr lang="en-GB" sz="3100" b="0" i="0" u="none" strike="noStrike" dirty="0" err="1">
                <a:effectLst/>
                <a:latin typeface="-apple-system"/>
              </a:rPr>
              <a:t>Cenhedloedd</a:t>
            </a:r>
            <a:r>
              <a:rPr lang="en-GB" sz="3100" b="0" i="0" u="none" strike="noStrike" dirty="0">
                <a:effectLst/>
                <a:latin typeface="-apple-system"/>
              </a:rPr>
              <a:t> </a:t>
            </a:r>
            <a:r>
              <a:rPr lang="en-GB" sz="3100" b="0" i="0" u="none" strike="noStrike" dirty="0" err="1">
                <a:effectLst/>
                <a:latin typeface="-apple-system"/>
              </a:rPr>
              <a:t>Unedig</a:t>
            </a:r>
            <a:r>
              <a:rPr lang="en-GB" sz="3100" b="0" i="0" u="none" strike="noStrike" dirty="0">
                <a:effectLst/>
                <a:latin typeface="-apple-system"/>
              </a:rPr>
              <a:t> </a:t>
            </a:r>
            <a:r>
              <a:rPr lang="en-GB" sz="3100" b="0" i="0" u="none" strike="noStrike" dirty="0" err="1">
                <a:effectLst/>
                <a:latin typeface="-apple-system"/>
              </a:rPr>
              <a:t>ar</a:t>
            </a:r>
            <a:r>
              <a:rPr lang="en-GB" sz="3100" b="0" i="0" u="none" strike="noStrike" dirty="0">
                <a:effectLst/>
                <a:latin typeface="-apple-system"/>
              </a:rPr>
              <a:t> </a:t>
            </a:r>
            <a:r>
              <a:rPr lang="en-GB" sz="3100" b="0" i="0" u="none" strike="noStrike" dirty="0" err="1">
                <a:effectLst/>
                <a:latin typeface="-apple-system"/>
              </a:rPr>
              <a:t>Hawliau'r</a:t>
            </a:r>
            <a:r>
              <a:rPr lang="en-GB" sz="3100" b="0" i="0" u="none" strike="noStrike" dirty="0">
                <a:effectLst/>
                <a:latin typeface="-apple-system"/>
              </a:rPr>
              <a:t> </a:t>
            </a:r>
            <a:r>
              <a:rPr lang="en-GB" sz="3100" b="0" i="0" u="none" strike="noStrike" dirty="0" err="1">
                <a:effectLst/>
                <a:latin typeface="-apple-system"/>
              </a:rPr>
              <a:t>Plentyn</a:t>
            </a:r>
            <a:r>
              <a:rPr lang="en-GB" sz="3100" b="0" i="0" u="none" strike="noStrike" dirty="0">
                <a:effectLst/>
                <a:latin typeface="-apple-system"/>
              </a:rPr>
              <a:t> </a:t>
            </a:r>
            <a:r>
              <a:rPr lang="en-GB" sz="3100" dirty="0"/>
              <a:t>The UN Convention on the Rights of the Child (1989)</a:t>
            </a:r>
            <a:br>
              <a:rPr lang="en-GB" sz="3200" dirty="0"/>
            </a:br>
            <a:endParaRPr lang="en-GB" sz="3200" dirty="0"/>
          </a:p>
        </p:txBody>
      </p:sp>
      <p:sp>
        <p:nvSpPr>
          <p:cNvPr id="25603" name="Rectangle 3"/>
          <p:cNvSpPr>
            <a:spLocks noGrp="1" noChangeArrowheads="1"/>
          </p:cNvSpPr>
          <p:nvPr>
            <p:ph type="body" idx="1"/>
          </p:nvPr>
        </p:nvSpPr>
        <p:spPr>
          <a:xfrm>
            <a:off x="5004048" y="1905743"/>
            <a:ext cx="3960440" cy="4547593"/>
          </a:xfrm>
        </p:spPr>
        <p:txBody>
          <a:bodyPr>
            <a:normAutofit lnSpcReduction="10000"/>
          </a:bodyPr>
          <a:lstStyle/>
          <a:p>
            <a:pPr eaLnBrk="1" hangingPunct="1">
              <a:lnSpc>
                <a:spcPct val="90000"/>
              </a:lnSpc>
              <a:buFontTx/>
              <a:buNone/>
            </a:pPr>
            <a:r>
              <a:rPr lang="en-GB" sz="1700" b="1" dirty="0"/>
              <a:t>Key Issues</a:t>
            </a:r>
          </a:p>
          <a:p>
            <a:pPr eaLnBrk="1" hangingPunct="1">
              <a:lnSpc>
                <a:spcPct val="90000"/>
              </a:lnSpc>
            </a:pPr>
            <a:r>
              <a:rPr lang="en-GB" sz="1700" dirty="0"/>
              <a:t>No hierarchy of human rights</a:t>
            </a:r>
          </a:p>
          <a:p>
            <a:pPr eaLnBrk="1" hangingPunct="1">
              <a:lnSpc>
                <a:spcPct val="90000"/>
              </a:lnSpc>
            </a:pPr>
            <a:r>
              <a:rPr lang="en-GB" sz="1700" dirty="0"/>
              <a:t>The focus on the whole child</a:t>
            </a:r>
          </a:p>
          <a:p>
            <a:pPr eaLnBrk="1" hangingPunct="1">
              <a:lnSpc>
                <a:spcPct val="90000"/>
              </a:lnSpc>
            </a:pPr>
            <a:r>
              <a:rPr lang="en-GB" sz="1700" dirty="0"/>
              <a:t>Highlights the role of the family</a:t>
            </a:r>
          </a:p>
          <a:p>
            <a:pPr eaLnBrk="1" hangingPunct="1">
              <a:lnSpc>
                <a:spcPct val="90000"/>
              </a:lnSpc>
            </a:pPr>
            <a:r>
              <a:rPr lang="en-GB" sz="1700" dirty="0"/>
              <a:t>Seeks children’s voice as a part of decision making</a:t>
            </a:r>
          </a:p>
          <a:p>
            <a:pPr eaLnBrk="1" hangingPunct="1">
              <a:lnSpc>
                <a:spcPct val="90000"/>
              </a:lnSpc>
            </a:pPr>
            <a:r>
              <a:rPr lang="en-GB" sz="1700" dirty="0"/>
              <a:t>Non-discriminatory</a:t>
            </a:r>
          </a:p>
          <a:p>
            <a:pPr eaLnBrk="1" hangingPunct="1">
              <a:lnSpc>
                <a:spcPct val="90000"/>
              </a:lnSpc>
            </a:pPr>
            <a:r>
              <a:rPr lang="en-GB" sz="1700" dirty="0"/>
              <a:t>Obligations are placed on governments</a:t>
            </a:r>
          </a:p>
          <a:p>
            <a:pPr marL="0" indent="0" eaLnBrk="1" hangingPunct="1">
              <a:lnSpc>
                <a:spcPct val="90000"/>
              </a:lnSpc>
              <a:buNone/>
            </a:pPr>
            <a:endParaRPr lang="en-GB" sz="1700" dirty="0"/>
          </a:p>
          <a:p>
            <a:pPr marL="0" indent="0">
              <a:buNone/>
            </a:pPr>
            <a:r>
              <a:rPr lang="en-GB" sz="1700" dirty="0"/>
              <a:t>Children’s rights have become important over the last 30 years since the inception of the United Nations Convention on the Rights of the Child (1989).</a:t>
            </a:r>
          </a:p>
          <a:p>
            <a:pPr>
              <a:buFont typeface="Wingdings" panose="05000000000000000000" pitchFamily="2" charset="2"/>
              <a:buChar char="§"/>
            </a:pPr>
            <a:r>
              <a:rPr lang="en-GB" sz="1700" dirty="0"/>
              <a:t>In Wales, politicians have prioritised children’s rights since devolution in 1998.</a:t>
            </a:r>
          </a:p>
          <a:p>
            <a:pPr>
              <a:buFont typeface="Wingdings" panose="05000000000000000000" pitchFamily="2" charset="2"/>
              <a:buChar char="§"/>
            </a:pPr>
            <a:r>
              <a:rPr lang="en-GB" sz="1700" dirty="0"/>
              <a:t>a ‘children first’ approach</a:t>
            </a:r>
          </a:p>
          <a:p>
            <a:pPr eaLnBrk="1" hangingPunct="1">
              <a:lnSpc>
                <a:spcPct val="90000"/>
              </a:lnSpc>
            </a:pPr>
            <a:endParaRPr lang="en-GB" sz="2800" dirty="0"/>
          </a:p>
          <a:p>
            <a:pPr eaLnBrk="1" hangingPunct="1">
              <a:lnSpc>
                <a:spcPct val="90000"/>
              </a:lnSpc>
            </a:pPr>
            <a:endParaRPr lang="en-GB" sz="2800" dirty="0"/>
          </a:p>
        </p:txBody>
      </p:sp>
      <p:sp>
        <p:nvSpPr>
          <p:cNvPr id="3" name="TextBox 2">
            <a:extLst>
              <a:ext uri="{FF2B5EF4-FFF2-40B4-BE49-F238E27FC236}">
                <a16:creationId xmlns:a16="http://schemas.microsoft.com/office/drawing/2014/main" id="{340C0C95-0F78-043C-2AA3-EF24056B2829}"/>
              </a:ext>
            </a:extLst>
          </p:cNvPr>
          <p:cNvSpPr txBox="1"/>
          <p:nvPr/>
        </p:nvSpPr>
        <p:spPr>
          <a:xfrm>
            <a:off x="467544" y="1910494"/>
            <a:ext cx="4014557" cy="4278094"/>
          </a:xfrm>
          <a:prstGeom prst="rect">
            <a:avLst/>
          </a:prstGeom>
          <a:noFill/>
        </p:spPr>
        <p:txBody>
          <a:bodyPr wrap="square">
            <a:spAutoFit/>
          </a:bodyPr>
          <a:lstStyle/>
          <a:p>
            <a:r>
              <a:rPr lang="en-GB" sz="1600" b="1" i="0" u="none" strike="noStrike" dirty="0" err="1">
                <a:effectLst/>
              </a:rPr>
              <a:t>Materion</a:t>
            </a:r>
            <a:r>
              <a:rPr lang="en-GB" sz="1600" b="1" i="0" u="none" strike="noStrike" dirty="0">
                <a:effectLst/>
              </a:rPr>
              <a:t> </a:t>
            </a:r>
            <a:r>
              <a:rPr lang="en-GB" sz="1600" b="1" i="0" u="none" strike="noStrike" dirty="0" err="1">
                <a:effectLst/>
              </a:rPr>
              <a:t>Allweddol</a:t>
            </a:r>
            <a:r>
              <a:rPr lang="en-GB" sz="1600" b="1" i="0" u="none" strike="noStrike" dirty="0">
                <a:effectLst/>
              </a:rPr>
              <a:t> </a:t>
            </a:r>
          </a:p>
          <a:p>
            <a:pPr marL="285750" indent="-285750">
              <a:buFont typeface="Arial" panose="020B0604020202020204" pitchFamily="34" charset="0"/>
              <a:buChar char="•"/>
            </a:pPr>
            <a:r>
              <a:rPr lang="en-GB" sz="1600" b="0" i="0" u="none" strike="noStrike" dirty="0">
                <a:effectLst/>
              </a:rPr>
              <a:t>Dim </a:t>
            </a:r>
            <a:r>
              <a:rPr lang="en-GB" sz="1600" b="0" i="0" u="none" strike="noStrike" dirty="0" err="1">
                <a:effectLst/>
              </a:rPr>
              <a:t>hierarchaeth</a:t>
            </a:r>
            <a:r>
              <a:rPr lang="en-GB" sz="1600" b="0" i="0" u="none" strike="noStrike" dirty="0">
                <a:effectLst/>
              </a:rPr>
              <a:t> </a:t>
            </a:r>
            <a:r>
              <a:rPr lang="en-GB" sz="1600" b="0" i="0" u="none" strike="noStrike" dirty="0" err="1">
                <a:effectLst/>
              </a:rPr>
              <a:t>hawliau</a:t>
            </a:r>
            <a:r>
              <a:rPr lang="en-GB" sz="1600" b="0" i="0" u="none" strike="noStrike" dirty="0">
                <a:effectLst/>
              </a:rPr>
              <a:t> </a:t>
            </a:r>
            <a:r>
              <a:rPr lang="en-GB" sz="1600" b="0" i="0" u="none" strike="noStrike" dirty="0" err="1">
                <a:effectLst/>
              </a:rPr>
              <a:t>dynol</a:t>
            </a:r>
            <a:r>
              <a:rPr lang="en-GB" sz="1600" b="0" i="0" u="none" strike="noStrike" dirty="0">
                <a:effectLst/>
              </a:rPr>
              <a:t> </a:t>
            </a:r>
            <a:endParaRPr lang="en-GB" sz="1600" dirty="0"/>
          </a:p>
          <a:p>
            <a:pPr marL="285750" indent="-285750">
              <a:buFont typeface="Arial" panose="020B0604020202020204" pitchFamily="34" charset="0"/>
              <a:buChar char="•"/>
            </a:pPr>
            <a:r>
              <a:rPr lang="en-GB" sz="1600" b="0" i="0" u="none" strike="noStrike" dirty="0" err="1">
                <a:effectLst/>
              </a:rPr>
              <a:t>Ffocws</a:t>
            </a:r>
            <a:r>
              <a:rPr lang="en-GB" sz="1600" b="0" i="0" u="none" strike="noStrike" dirty="0">
                <a:effectLst/>
              </a:rPr>
              <a:t> </a:t>
            </a:r>
            <a:r>
              <a:rPr lang="en-GB" sz="1600" b="0" i="0" u="none" strike="noStrike" dirty="0" err="1">
                <a:effectLst/>
              </a:rPr>
              <a:t>ar</a:t>
            </a:r>
            <a:r>
              <a:rPr lang="en-GB" sz="1600" b="0" i="0" u="none" strike="noStrike" dirty="0">
                <a:effectLst/>
              </a:rPr>
              <a:t> y </a:t>
            </a:r>
            <a:r>
              <a:rPr lang="en-GB" sz="1600" b="0" i="0" u="none" strike="noStrike" dirty="0" err="1">
                <a:effectLst/>
              </a:rPr>
              <a:t>plentyn</a:t>
            </a:r>
            <a:r>
              <a:rPr lang="en-GB" sz="1600" b="0" i="0" u="none" strike="noStrike" dirty="0">
                <a:effectLst/>
              </a:rPr>
              <a:t> </a:t>
            </a:r>
            <a:r>
              <a:rPr lang="en-GB" sz="1600" b="0" i="0" u="none" strike="noStrike" dirty="0" err="1">
                <a:effectLst/>
              </a:rPr>
              <a:t>cyfan</a:t>
            </a:r>
            <a:r>
              <a:rPr lang="en-GB" sz="1600" b="0" i="0" u="none" strike="noStrike" dirty="0">
                <a:effectLst/>
              </a:rPr>
              <a:t> </a:t>
            </a:r>
          </a:p>
          <a:p>
            <a:pPr marL="285750" indent="-285750">
              <a:buFont typeface="Arial" panose="020B0604020202020204" pitchFamily="34" charset="0"/>
              <a:buChar char="•"/>
            </a:pPr>
            <a:r>
              <a:rPr lang="en-GB" sz="1600" b="0" i="0" u="none" strike="noStrike" dirty="0" err="1">
                <a:effectLst/>
              </a:rPr>
              <a:t>Tynnu</a:t>
            </a:r>
            <a:r>
              <a:rPr lang="en-GB" sz="1600" b="0" i="0" u="none" strike="noStrike" dirty="0">
                <a:effectLst/>
              </a:rPr>
              <a:t> </a:t>
            </a:r>
            <a:r>
              <a:rPr lang="en-GB" sz="1600" b="0" i="0" u="none" strike="noStrike" dirty="0" err="1">
                <a:effectLst/>
              </a:rPr>
              <a:t>sylw</a:t>
            </a:r>
            <a:r>
              <a:rPr lang="en-GB" sz="1600" b="0" i="0" u="none" strike="noStrike" dirty="0">
                <a:effectLst/>
              </a:rPr>
              <a:t> at </a:t>
            </a:r>
            <a:r>
              <a:rPr lang="en-GB" sz="1600" b="0" i="0" u="none" strike="noStrike" dirty="0" err="1">
                <a:effectLst/>
              </a:rPr>
              <a:t>rôl</a:t>
            </a:r>
            <a:r>
              <a:rPr lang="en-GB" sz="1600" b="0" i="0" u="none" strike="noStrike" dirty="0">
                <a:effectLst/>
              </a:rPr>
              <a:t> y </a:t>
            </a:r>
            <a:r>
              <a:rPr lang="en-GB" sz="1600" b="0" i="0" u="none" strike="noStrike" dirty="0" err="1">
                <a:effectLst/>
              </a:rPr>
              <a:t>teulu</a:t>
            </a:r>
            <a:r>
              <a:rPr lang="en-GB" sz="1600" b="0" i="0" u="none" strike="noStrike" dirty="0">
                <a:effectLst/>
              </a:rPr>
              <a:t> </a:t>
            </a:r>
          </a:p>
          <a:p>
            <a:pPr marL="285750" indent="-285750">
              <a:buFont typeface="Arial" panose="020B0604020202020204" pitchFamily="34" charset="0"/>
              <a:buChar char="•"/>
            </a:pPr>
            <a:r>
              <a:rPr lang="en-GB" sz="1600" b="0" i="0" u="none" strike="noStrike" dirty="0" err="1">
                <a:effectLst/>
              </a:rPr>
              <a:t>Ceisio</a:t>
            </a:r>
            <a:r>
              <a:rPr lang="en-GB" sz="1600" b="0" i="0" u="none" strike="noStrike" dirty="0">
                <a:effectLst/>
              </a:rPr>
              <a:t> </a:t>
            </a:r>
            <a:r>
              <a:rPr lang="en-GB" sz="1600" b="0" i="0" u="none" strike="noStrike" dirty="0" err="1">
                <a:effectLst/>
              </a:rPr>
              <a:t>llais</a:t>
            </a:r>
            <a:r>
              <a:rPr lang="en-GB" sz="1600" b="0" i="0" u="none" strike="noStrike" dirty="0">
                <a:effectLst/>
              </a:rPr>
              <a:t> plant </a:t>
            </a:r>
            <a:r>
              <a:rPr lang="en-GB" sz="1600" b="0" i="0" u="none" strike="noStrike" dirty="0" err="1">
                <a:effectLst/>
              </a:rPr>
              <a:t>fel</a:t>
            </a:r>
            <a:r>
              <a:rPr lang="en-GB" sz="1600" b="0" i="0" u="none" strike="noStrike" dirty="0">
                <a:effectLst/>
              </a:rPr>
              <a:t> </a:t>
            </a:r>
            <a:r>
              <a:rPr lang="en-GB" sz="1600" b="0" i="0" u="none" strike="noStrike" dirty="0" err="1">
                <a:effectLst/>
              </a:rPr>
              <a:t>rhan</a:t>
            </a:r>
            <a:r>
              <a:rPr lang="en-GB" sz="1600" b="0" i="0" u="none" strike="noStrike" dirty="0">
                <a:effectLst/>
              </a:rPr>
              <a:t> o </a:t>
            </a:r>
            <a:r>
              <a:rPr lang="en-GB" sz="1600" b="0" i="0" u="none" strike="noStrike" dirty="0" err="1">
                <a:effectLst/>
              </a:rPr>
              <a:t>wneud</a:t>
            </a:r>
            <a:r>
              <a:rPr lang="en-GB" sz="1600" b="0" i="0" u="none" strike="noStrike" dirty="0">
                <a:effectLst/>
              </a:rPr>
              <a:t> </a:t>
            </a:r>
            <a:r>
              <a:rPr lang="en-GB" sz="1600" b="0" i="0" u="none" strike="noStrike" dirty="0" err="1">
                <a:effectLst/>
              </a:rPr>
              <a:t>penderfyniadau</a:t>
            </a:r>
            <a:endParaRPr lang="en-GB" sz="1600" b="0" i="0" u="none" strike="noStrike" dirty="0">
              <a:effectLst/>
            </a:endParaRPr>
          </a:p>
          <a:p>
            <a:pPr marL="285750" indent="-285750">
              <a:buFont typeface="Arial" panose="020B0604020202020204" pitchFamily="34" charset="0"/>
              <a:buChar char="•"/>
            </a:pPr>
            <a:r>
              <a:rPr lang="en-GB" sz="1600" dirty="0" err="1"/>
              <a:t>Anwahaniaethol</a:t>
            </a:r>
            <a:r>
              <a:rPr lang="en-GB" sz="1600" b="0" i="0" u="none" strike="noStrike" dirty="0">
                <a:effectLst/>
              </a:rPr>
              <a:t> </a:t>
            </a:r>
          </a:p>
          <a:p>
            <a:pPr marL="285750" indent="-285750">
              <a:buFont typeface="Arial" panose="020B0604020202020204" pitchFamily="34" charset="0"/>
              <a:buChar char="•"/>
            </a:pPr>
            <a:r>
              <a:rPr lang="en-GB" sz="1600" dirty="0" err="1"/>
              <a:t>R</a:t>
            </a:r>
            <a:r>
              <a:rPr lang="en-GB" sz="1600" b="0" i="0" u="none" strike="noStrike" dirty="0" err="1">
                <a:effectLst/>
              </a:rPr>
              <a:t>hwymedigaethau</a:t>
            </a:r>
            <a:r>
              <a:rPr lang="en-GB" sz="1600" b="0" i="0" u="none" strike="noStrike" dirty="0">
                <a:effectLst/>
              </a:rPr>
              <a:t> </a:t>
            </a:r>
            <a:r>
              <a:rPr lang="en-GB" sz="1600" b="0" i="0" u="none" strike="noStrike" dirty="0" err="1">
                <a:effectLst/>
              </a:rPr>
              <a:t>anwahaniaethol</a:t>
            </a:r>
            <a:r>
              <a:rPr lang="en-GB" sz="1600" b="0" i="0" u="none" strike="noStrike" dirty="0">
                <a:effectLst/>
              </a:rPr>
              <a:t> </a:t>
            </a:r>
            <a:r>
              <a:rPr lang="en-GB" sz="1600" b="0" i="0" u="none" strike="noStrike" dirty="0" err="1">
                <a:effectLst/>
              </a:rPr>
              <a:t>yn</a:t>
            </a:r>
            <a:r>
              <a:rPr lang="en-GB" sz="1600" b="0" i="0" u="none" strike="noStrike" dirty="0">
                <a:effectLst/>
              </a:rPr>
              <a:t> </a:t>
            </a:r>
            <a:r>
              <a:rPr lang="en-GB" sz="1600" b="0" i="0" u="none" strike="noStrike" dirty="0" err="1">
                <a:effectLst/>
              </a:rPr>
              <a:t>cael</a:t>
            </a:r>
            <a:r>
              <a:rPr lang="en-GB" sz="1600" b="0" i="0" u="none" strike="noStrike" dirty="0">
                <a:effectLst/>
              </a:rPr>
              <a:t> </a:t>
            </a:r>
            <a:r>
              <a:rPr lang="en-GB" sz="1600" b="0" i="0" u="none" strike="noStrike" dirty="0" err="1">
                <a:effectLst/>
              </a:rPr>
              <a:t>eu</a:t>
            </a:r>
            <a:r>
              <a:rPr lang="en-GB" sz="1600" b="0" i="0" u="none" strike="noStrike" dirty="0">
                <a:effectLst/>
              </a:rPr>
              <a:t> </a:t>
            </a:r>
            <a:r>
              <a:rPr lang="en-GB" sz="1600" b="0" i="0" u="none" strike="noStrike" dirty="0" err="1">
                <a:effectLst/>
              </a:rPr>
              <a:t>gosod</a:t>
            </a:r>
            <a:r>
              <a:rPr lang="en-GB" sz="1600" b="0" i="0" u="none" strike="noStrike" dirty="0">
                <a:effectLst/>
              </a:rPr>
              <a:t> </a:t>
            </a:r>
            <a:r>
              <a:rPr lang="en-GB" sz="1600" b="0" i="0" u="none" strike="noStrike" dirty="0" err="1">
                <a:effectLst/>
              </a:rPr>
              <a:t>ar</a:t>
            </a:r>
            <a:r>
              <a:rPr lang="en-GB" sz="1600" b="0" i="0" u="none" strike="noStrike" dirty="0">
                <a:effectLst/>
              </a:rPr>
              <a:t> </a:t>
            </a:r>
            <a:r>
              <a:rPr lang="en-GB" sz="1600" b="0" i="0" u="none" strike="noStrike" dirty="0" err="1">
                <a:effectLst/>
              </a:rPr>
              <a:t>lywodraethau</a:t>
            </a:r>
            <a:endParaRPr lang="en-GB" sz="1600" b="0" i="0" u="none" strike="noStrike" dirty="0">
              <a:effectLst/>
            </a:endParaRP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b="0" i="0" u="none" strike="noStrike" dirty="0">
                <a:effectLst/>
              </a:rPr>
              <a:t>Mae </a:t>
            </a:r>
            <a:r>
              <a:rPr lang="en-GB" sz="1600" b="0" i="0" u="none" strike="noStrike" dirty="0" err="1">
                <a:effectLst/>
              </a:rPr>
              <a:t>hawliau</a:t>
            </a:r>
            <a:r>
              <a:rPr lang="en-GB" sz="1600" b="0" i="0" u="none" strike="noStrike" dirty="0">
                <a:effectLst/>
              </a:rPr>
              <a:t> plant </a:t>
            </a:r>
            <a:r>
              <a:rPr lang="en-GB" sz="1600" b="0" i="0" u="none" strike="noStrike" dirty="0" err="1">
                <a:effectLst/>
              </a:rPr>
              <a:t>wedi</a:t>
            </a:r>
            <a:r>
              <a:rPr lang="en-GB" sz="1600" b="0" i="0" u="none" strike="noStrike" dirty="0">
                <a:effectLst/>
              </a:rPr>
              <a:t> </a:t>
            </a:r>
            <a:r>
              <a:rPr lang="en-GB" sz="1600" b="0" i="0" u="none" strike="noStrike" dirty="0" err="1">
                <a:effectLst/>
              </a:rPr>
              <a:t>dod</a:t>
            </a:r>
            <a:r>
              <a:rPr lang="en-GB" sz="1600" b="0" i="0" u="none" strike="noStrike" dirty="0">
                <a:effectLst/>
              </a:rPr>
              <a:t> </a:t>
            </a:r>
            <a:r>
              <a:rPr lang="en-GB" sz="1600" b="0" i="0" u="none" strike="noStrike" dirty="0" err="1">
                <a:effectLst/>
              </a:rPr>
              <a:t>yn</a:t>
            </a:r>
            <a:r>
              <a:rPr lang="en-GB" sz="1600" b="0" i="0" u="none" strike="noStrike" dirty="0">
                <a:effectLst/>
              </a:rPr>
              <a:t> </a:t>
            </a:r>
            <a:r>
              <a:rPr lang="en-GB" sz="1600" b="0" i="0" u="none" strike="noStrike" dirty="0" err="1">
                <a:effectLst/>
              </a:rPr>
              <a:t>bwysig</a:t>
            </a:r>
            <a:r>
              <a:rPr lang="en-GB" sz="1600" b="0" i="0" u="none" strike="noStrike" dirty="0">
                <a:effectLst/>
              </a:rPr>
              <a:t> </a:t>
            </a:r>
            <a:r>
              <a:rPr lang="en-GB" sz="1600" b="0" i="0" u="none" strike="noStrike" dirty="0" err="1">
                <a:effectLst/>
              </a:rPr>
              <a:t>dros</a:t>
            </a:r>
            <a:r>
              <a:rPr lang="en-GB" sz="1600" b="0" i="0" u="none" strike="noStrike" dirty="0">
                <a:effectLst/>
              </a:rPr>
              <a:t> y 30 </a:t>
            </a:r>
            <a:r>
              <a:rPr lang="en-GB" sz="1600" b="0" i="0" u="none" strike="noStrike" dirty="0" err="1">
                <a:effectLst/>
              </a:rPr>
              <a:t>mlynedd</a:t>
            </a:r>
            <a:r>
              <a:rPr lang="en-GB" sz="1600" b="0" i="0" u="none" strike="noStrike" dirty="0">
                <a:effectLst/>
              </a:rPr>
              <a:t> </a:t>
            </a:r>
            <a:r>
              <a:rPr lang="en-GB" sz="1600" b="0" i="0" u="none" strike="noStrike" dirty="0" err="1">
                <a:effectLst/>
              </a:rPr>
              <a:t>diwethaf</a:t>
            </a:r>
            <a:r>
              <a:rPr lang="en-GB" sz="1600" b="0" i="0" u="none" strike="noStrike" dirty="0">
                <a:effectLst/>
              </a:rPr>
              <a:t> </a:t>
            </a:r>
            <a:r>
              <a:rPr lang="en-GB" sz="1600" b="0" i="0" u="none" strike="noStrike" dirty="0" err="1">
                <a:effectLst/>
              </a:rPr>
              <a:t>ers</a:t>
            </a:r>
            <a:r>
              <a:rPr lang="en-GB" sz="1600" b="0" i="0" u="none" strike="noStrike" dirty="0">
                <a:effectLst/>
              </a:rPr>
              <a:t> </a:t>
            </a:r>
            <a:r>
              <a:rPr lang="en-GB" sz="1600" b="0" i="0" u="none" strike="noStrike" dirty="0" err="1">
                <a:effectLst/>
              </a:rPr>
              <a:t>sefydlu</a:t>
            </a:r>
            <a:r>
              <a:rPr lang="en-GB" sz="1600" b="0" i="0" u="none" strike="noStrike" dirty="0">
                <a:effectLst/>
              </a:rPr>
              <a:t> </a:t>
            </a:r>
            <a:r>
              <a:rPr lang="en-GB" sz="1600" b="0" i="0" u="none" strike="noStrike" dirty="0" err="1">
                <a:effectLst/>
              </a:rPr>
              <a:t>Confensiwn</a:t>
            </a:r>
            <a:r>
              <a:rPr lang="en-GB" sz="1600" b="0" i="0" u="none" strike="noStrike" dirty="0">
                <a:effectLst/>
              </a:rPr>
              <a:t> y </a:t>
            </a:r>
            <a:r>
              <a:rPr lang="en-GB" sz="1600" b="0" i="0" u="none" strike="noStrike" dirty="0" err="1">
                <a:effectLst/>
              </a:rPr>
              <a:t>Cenhedloedd</a:t>
            </a:r>
            <a:r>
              <a:rPr lang="en-GB" sz="1600" b="0" i="0" u="none" strike="noStrike" dirty="0">
                <a:effectLst/>
              </a:rPr>
              <a:t> </a:t>
            </a:r>
            <a:r>
              <a:rPr lang="en-GB" sz="1600" b="0" i="0" u="none" strike="noStrike" dirty="0" err="1">
                <a:effectLst/>
              </a:rPr>
              <a:t>Unedig</a:t>
            </a:r>
            <a:r>
              <a:rPr lang="en-GB" sz="1600" b="0" i="0" u="none" strike="noStrike" dirty="0">
                <a:effectLst/>
              </a:rPr>
              <a:t> </a:t>
            </a:r>
            <a:r>
              <a:rPr lang="en-GB" sz="1600" b="0" i="0" u="none" strike="noStrike" dirty="0" err="1">
                <a:effectLst/>
              </a:rPr>
              <a:t>ar</a:t>
            </a:r>
            <a:r>
              <a:rPr lang="en-GB" sz="1600" b="0" i="0" u="none" strike="noStrike" dirty="0">
                <a:effectLst/>
              </a:rPr>
              <a:t> </a:t>
            </a:r>
            <a:r>
              <a:rPr lang="en-GB" sz="1600" b="0" i="0" u="none" strike="noStrike" dirty="0" err="1">
                <a:effectLst/>
              </a:rPr>
              <a:t>Hawliau'r</a:t>
            </a:r>
            <a:r>
              <a:rPr lang="en-GB" sz="1600" b="0" i="0" u="none" strike="noStrike" dirty="0">
                <a:effectLst/>
              </a:rPr>
              <a:t> </a:t>
            </a:r>
            <a:r>
              <a:rPr lang="en-GB" sz="1600" b="0" i="0" u="none" strike="noStrike" dirty="0" err="1">
                <a:effectLst/>
              </a:rPr>
              <a:t>Plentyn</a:t>
            </a:r>
            <a:r>
              <a:rPr lang="en-GB" sz="1600" b="0" i="0" u="none" strike="noStrike" dirty="0">
                <a:effectLst/>
              </a:rPr>
              <a:t> (1989). </a:t>
            </a:r>
            <a:r>
              <a:rPr lang="en-GB" sz="1600" b="0" i="0" u="none" strike="noStrike" dirty="0" err="1">
                <a:effectLst/>
              </a:rPr>
              <a:t>Yng</a:t>
            </a:r>
            <a:r>
              <a:rPr lang="en-GB" sz="1600" b="0" i="0" u="none" strike="noStrike" dirty="0">
                <a:effectLst/>
              </a:rPr>
              <a:t> </a:t>
            </a:r>
            <a:r>
              <a:rPr lang="en-GB" sz="1600" b="0" i="0" u="none" strike="noStrike" dirty="0" err="1">
                <a:effectLst/>
              </a:rPr>
              <a:t>Nghymru</a:t>
            </a:r>
            <a:r>
              <a:rPr lang="en-GB" sz="1600" b="0" i="0" u="none" strike="noStrike" dirty="0">
                <a:effectLst/>
              </a:rPr>
              <a:t>, </a:t>
            </a:r>
            <a:r>
              <a:rPr lang="en-GB" sz="1600" b="0" i="0" u="none" strike="noStrike" dirty="0" err="1">
                <a:effectLst/>
              </a:rPr>
              <a:t>mae</a:t>
            </a:r>
            <a:r>
              <a:rPr lang="en-GB" sz="1600" b="0" i="0" u="none" strike="noStrike" dirty="0">
                <a:effectLst/>
              </a:rPr>
              <a:t> </a:t>
            </a:r>
            <a:r>
              <a:rPr lang="en-GB" sz="1600" b="0" i="0" u="none" strike="noStrike" dirty="0" err="1">
                <a:effectLst/>
              </a:rPr>
              <a:t>gwleidyddion</a:t>
            </a:r>
            <a:r>
              <a:rPr lang="en-GB" sz="1600" b="0" i="0" u="none" strike="noStrike" dirty="0">
                <a:effectLst/>
              </a:rPr>
              <a:t> </a:t>
            </a:r>
            <a:r>
              <a:rPr lang="en-GB" sz="1600" b="0" i="0" u="none" strike="noStrike" dirty="0" err="1">
                <a:effectLst/>
              </a:rPr>
              <a:t>wedi</a:t>
            </a:r>
            <a:r>
              <a:rPr lang="en-GB" sz="1600" b="0" i="0" u="none" strike="noStrike" dirty="0">
                <a:effectLst/>
              </a:rPr>
              <a:t> </a:t>
            </a:r>
            <a:r>
              <a:rPr lang="en-GB" sz="1600" b="0" i="0" u="none" strike="noStrike" dirty="0" err="1">
                <a:effectLst/>
              </a:rPr>
              <a:t>blaenoriaethu</a:t>
            </a:r>
            <a:r>
              <a:rPr lang="en-GB" sz="1600" b="0" i="0" u="none" strike="noStrike" dirty="0">
                <a:effectLst/>
              </a:rPr>
              <a:t> </a:t>
            </a:r>
            <a:r>
              <a:rPr lang="en-GB" sz="1600" b="0" i="0" u="none" strike="noStrike" dirty="0" err="1">
                <a:effectLst/>
              </a:rPr>
              <a:t>hawliau</a:t>
            </a:r>
            <a:r>
              <a:rPr lang="en-GB" sz="1600" b="0" i="0" u="none" strike="noStrike" dirty="0">
                <a:effectLst/>
              </a:rPr>
              <a:t> plant </a:t>
            </a:r>
            <a:r>
              <a:rPr lang="en-GB" sz="1600" b="0" i="0" u="none" strike="noStrike" dirty="0" err="1">
                <a:effectLst/>
              </a:rPr>
              <a:t>ers</a:t>
            </a:r>
            <a:r>
              <a:rPr lang="en-GB" sz="1600" b="0" i="0" u="none" strike="noStrike" dirty="0">
                <a:effectLst/>
              </a:rPr>
              <a:t> </a:t>
            </a:r>
            <a:r>
              <a:rPr lang="en-GB" sz="1600" b="0" i="0" u="none" strike="noStrike" dirty="0" err="1">
                <a:effectLst/>
              </a:rPr>
              <a:t>datganoli</a:t>
            </a:r>
            <a:r>
              <a:rPr lang="en-GB" sz="1600" b="0" i="0" u="none" strike="noStrike" dirty="0">
                <a:effectLst/>
              </a:rPr>
              <a:t> </a:t>
            </a:r>
            <a:r>
              <a:rPr lang="en-GB" sz="1600" b="0" i="0" u="none" strike="noStrike" dirty="0" err="1">
                <a:effectLst/>
              </a:rPr>
              <a:t>yn</a:t>
            </a:r>
            <a:r>
              <a:rPr lang="en-GB" sz="1600" b="0" i="0" u="none" strike="noStrike" dirty="0">
                <a:effectLst/>
              </a:rPr>
              <a:t> 1998. Dull 'plant </a:t>
            </a:r>
            <a:r>
              <a:rPr lang="en-GB" sz="1600" b="0" i="0" u="none" strike="noStrike" dirty="0" err="1">
                <a:effectLst/>
              </a:rPr>
              <a:t>yn</a:t>
            </a:r>
            <a:r>
              <a:rPr lang="en-GB" sz="1600" b="0" i="0" u="none" strike="noStrike" dirty="0">
                <a:effectLst/>
              </a:rPr>
              <a:t> </a:t>
            </a:r>
            <a:r>
              <a:rPr lang="en-GB" sz="1600" b="0" i="0" u="none" strike="noStrike" dirty="0" err="1">
                <a:effectLst/>
              </a:rPr>
              <a:t>gyntaf</a:t>
            </a:r>
            <a:r>
              <a:rPr lang="en-GB" sz="1600" b="0" i="0" u="none" strike="noStrike" dirty="0">
                <a:effectLst/>
              </a:rPr>
              <a:t>'</a:t>
            </a:r>
            <a:endParaRPr lang="en-GB" sz="1600" dirty="0"/>
          </a:p>
        </p:txBody>
      </p:sp>
      <p:pic>
        <p:nvPicPr>
          <p:cNvPr id="5" name="Picture 4" descr="A logo of a child and a globe&#10;&#10;Description automatically generated">
            <a:extLst>
              <a:ext uri="{FF2B5EF4-FFF2-40B4-BE49-F238E27FC236}">
                <a16:creationId xmlns:a16="http://schemas.microsoft.com/office/drawing/2014/main" id="{D8749AF7-842F-EDC3-E3B9-51F40BD95EE7}"/>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635897" y="1340768"/>
            <a:ext cx="1152128" cy="1152128"/>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552" y="568975"/>
            <a:ext cx="7543800" cy="1203841"/>
          </a:xfrm>
        </p:spPr>
        <p:txBody>
          <a:bodyPr>
            <a:noAutofit/>
          </a:bodyPr>
          <a:lstStyle/>
          <a:p>
            <a:r>
              <a:rPr lang="en-GB" sz="2400" dirty="0" err="1"/>
              <a:t>Deddf</a:t>
            </a:r>
            <a:r>
              <a:rPr lang="en-GB" sz="2400" dirty="0"/>
              <a:t> </a:t>
            </a:r>
            <a:r>
              <a:rPr lang="en-GB" sz="2400" dirty="0" err="1"/>
              <a:t>Llesiant</a:t>
            </a:r>
            <a:r>
              <a:rPr lang="en-GB" sz="2400" dirty="0"/>
              <a:t> </a:t>
            </a:r>
            <a:r>
              <a:rPr lang="en-GB" sz="2400" dirty="0" err="1"/>
              <a:t>Cenedlaethau’r</a:t>
            </a:r>
            <a:r>
              <a:rPr lang="en-GB" sz="2400" dirty="0"/>
              <a:t> </a:t>
            </a:r>
            <a:r>
              <a:rPr lang="en-GB" sz="2400" dirty="0" err="1"/>
              <a:t>Dyfodol</a:t>
            </a:r>
            <a:r>
              <a:rPr lang="en-GB" sz="2400" dirty="0"/>
              <a:t> (Cymru) 2015: </a:t>
            </a:r>
            <a:r>
              <a:rPr lang="en-GB" sz="2400" dirty="0" err="1"/>
              <a:t>Amcanion</a:t>
            </a:r>
            <a:r>
              <a:rPr lang="en-GB" sz="2400" dirty="0"/>
              <a:t> </a:t>
            </a:r>
            <a:br>
              <a:rPr lang="en-GB" sz="2400" dirty="0"/>
            </a:br>
            <a:r>
              <a:rPr lang="en-GB" sz="2400" dirty="0"/>
              <a:t>Well- being of Future Generations </a:t>
            </a:r>
            <a:br>
              <a:rPr lang="en-GB" sz="2400" dirty="0"/>
            </a:br>
            <a:r>
              <a:rPr lang="en-GB" sz="2400" dirty="0"/>
              <a:t>(Wales) Act 2015: Goals</a:t>
            </a:r>
            <a:endParaRPr lang="cy-GB" sz="2400" dirty="0"/>
          </a:p>
        </p:txBody>
      </p:sp>
      <p:sp>
        <p:nvSpPr>
          <p:cNvPr id="7" name="TextBox 6"/>
          <p:cNvSpPr txBox="1"/>
          <p:nvPr/>
        </p:nvSpPr>
        <p:spPr>
          <a:xfrm>
            <a:off x="5364088" y="6021288"/>
            <a:ext cx="3312368" cy="646331"/>
          </a:xfrm>
          <a:prstGeom prst="rect">
            <a:avLst/>
          </a:prstGeom>
          <a:noFill/>
        </p:spPr>
        <p:txBody>
          <a:bodyPr wrap="square" rtlCol="0">
            <a:spAutoFit/>
          </a:bodyPr>
          <a:lstStyle/>
          <a:p>
            <a:r>
              <a:rPr lang="en-GB" dirty="0" err="1">
                <a:hlinkClick r:id="rId2"/>
              </a:rPr>
              <a:t>Deddf</a:t>
            </a:r>
            <a:r>
              <a:rPr lang="en-GB" dirty="0">
                <a:hlinkClick r:id="rId2"/>
              </a:rPr>
              <a:t> </a:t>
            </a:r>
            <a:r>
              <a:rPr lang="en-GB" dirty="0" err="1">
                <a:hlinkClick r:id="rId2"/>
              </a:rPr>
              <a:t>Llesiant</a:t>
            </a:r>
            <a:r>
              <a:rPr lang="en-GB" dirty="0">
                <a:hlinkClick r:id="rId2"/>
              </a:rPr>
              <a:t> </a:t>
            </a:r>
            <a:r>
              <a:rPr lang="en-GB" dirty="0" err="1">
                <a:hlinkClick r:id="rId2"/>
              </a:rPr>
              <a:t>Cenedlaethau’r</a:t>
            </a:r>
            <a:r>
              <a:rPr lang="en-GB" dirty="0">
                <a:hlinkClick r:id="rId2"/>
              </a:rPr>
              <a:t> </a:t>
            </a:r>
            <a:r>
              <a:rPr lang="en-GB" dirty="0" err="1">
                <a:hlinkClick r:id="rId2"/>
              </a:rPr>
              <a:t>Dyfodol</a:t>
            </a:r>
            <a:r>
              <a:rPr lang="en-GB" dirty="0">
                <a:hlinkClick r:id="rId2"/>
              </a:rPr>
              <a:t> -</a:t>
            </a:r>
            <a:endParaRPr lang="cy-GB" dirty="0"/>
          </a:p>
        </p:txBody>
      </p:sp>
      <p:pic>
        <p:nvPicPr>
          <p:cNvPr id="1028" name="Picture 4" descr="Wheel displaying the seven wellbeing goals from the Wellbeing of Future Generations Act">
            <a:extLst>
              <a:ext uri="{FF2B5EF4-FFF2-40B4-BE49-F238E27FC236}">
                <a16:creationId xmlns:a16="http://schemas.microsoft.com/office/drawing/2014/main" id="{92662C87-770B-7D9A-CADC-2C7CCD0498BD}"/>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331640" y="2060848"/>
            <a:ext cx="4525963" cy="45259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17014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7DD2BC-7EC3-DA61-E505-57C0E567EFC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C5EFD3-E739-8A87-9461-02CB23900A4E}"/>
              </a:ext>
            </a:extLst>
          </p:cNvPr>
          <p:cNvSpPr>
            <a:spLocks noGrp="1"/>
          </p:cNvSpPr>
          <p:nvPr>
            <p:ph type="title"/>
          </p:nvPr>
        </p:nvSpPr>
        <p:spPr>
          <a:xfrm>
            <a:off x="779552" y="568975"/>
            <a:ext cx="7543800" cy="1203841"/>
          </a:xfrm>
        </p:spPr>
        <p:txBody>
          <a:bodyPr>
            <a:noAutofit/>
          </a:bodyPr>
          <a:lstStyle/>
          <a:p>
            <a:r>
              <a:rPr lang="en-GB" sz="2400" dirty="0" err="1"/>
              <a:t>Deddf</a:t>
            </a:r>
            <a:r>
              <a:rPr lang="en-GB" sz="2400" dirty="0"/>
              <a:t> </a:t>
            </a:r>
            <a:r>
              <a:rPr lang="en-GB" sz="2400" dirty="0" err="1"/>
              <a:t>Llesiant</a:t>
            </a:r>
            <a:r>
              <a:rPr lang="en-GB" sz="2400" dirty="0"/>
              <a:t> </a:t>
            </a:r>
            <a:r>
              <a:rPr lang="en-GB" sz="2400" dirty="0" err="1"/>
              <a:t>Cenedlaethau’r</a:t>
            </a:r>
            <a:r>
              <a:rPr lang="en-GB" sz="2400" dirty="0"/>
              <a:t> </a:t>
            </a:r>
            <a:r>
              <a:rPr lang="en-GB" sz="2400" dirty="0" err="1"/>
              <a:t>Dyfodol</a:t>
            </a:r>
            <a:r>
              <a:rPr lang="en-GB" sz="2400" dirty="0"/>
              <a:t> (Cymru) 2015: </a:t>
            </a:r>
            <a:r>
              <a:rPr lang="en-GB" sz="2400" dirty="0" err="1"/>
              <a:t>Amcanion</a:t>
            </a:r>
            <a:r>
              <a:rPr lang="en-GB" sz="2400" dirty="0"/>
              <a:t> </a:t>
            </a:r>
            <a:br>
              <a:rPr lang="en-GB" sz="2400" dirty="0"/>
            </a:br>
            <a:r>
              <a:rPr lang="en-GB" sz="2400" dirty="0"/>
              <a:t>Well- being of Future Generations </a:t>
            </a:r>
            <a:br>
              <a:rPr lang="en-GB" sz="2400" dirty="0"/>
            </a:br>
            <a:r>
              <a:rPr lang="en-GB" sz="2400" dirty="0"/>
              <a:t>(Wales) Act 2015: Goals</a:t>
            </a:r>
            <a:endParaRPr lang="cy-GB" sz="2400" dirty="0"/>
          </a:p>
        </p:txBody>
      </p:sp>
      <p:pic>
        <p:nvPicPr>
          <p:cNvPr id="6" name="Content Placeholder 5">
            <a:extLst>
              <a:ext uri="{FF2B5EF4-FFF2-40B4-BE49-F238E27FC236}">
                <a16:creationId xmlns:a16="http://schemas.microsoft.com/office/drawing/2014/main" id="{EF1B69A6-ACED-317F-5531-CB73E3860FD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39552" y="1340768"/>
            <a:ext cx="6408712" cy="5733256"/>
          </a:xfrm>
        </p:spPr>
      </p:pic>
      <p:sp>
        <p:nvSpPr>
          <p:cNvPr id="7" name="TextBox 6">
            <a:extLst>
              <a:ext uri="{FF2B5EF4-FFF2-40B4-BE49-F238E27FC236}">
                <a16:creationId xmlns:a16="http://schemas.microsoft.com/office/drawing/2014/main" id="{0D00417E-2249-9F8C-1DA4-81B460AC6DAC}"/>
              </a:ext>
            </a:extLst>
          </p:cNvPr>
          <p:cNvSpPr txBox="1"/>
          <p:nvPr/>
        </p:nvSpPr>
        <p:spPr>
          <a:xfrm>
            <a:off x="4644008" y="6309320"/>
            <a:ext cx="3312368" cy="369332"/>
          </a:xfrm>
          <a:prstGeom prst="rect">
            <a:avLst/>
          </a:prstGeom>
          <a:noFill/>
        </p:spPr>
        <p:txBody>
          <a:bodyPr wrap="square" rtlCol="0">
            <a:spAutoFit/>
          </a:bodyPr>
          <a:lstStyle/>
          <a:p>
            <a:r>
              <a:rPr lang="en-GB" dirty="0"/>
              <a:t>www.thewaleswewant.co.uk</a:t>
            </a:r>
            <a:endParaRPr lang="cy-GB" dirty="0"/>
          </a:p>
        </p:txBody>
      </p:sp>
    </p:spTree>
    <p:extLst>
      <p:ext uri="{BB962C8B-B14F-4D97-AF65-F5344CB8AC3E}">
        <p14:creationId xmlns:p14="http://schemas.microsoft.com/office/powerpoint/2010/main" val="20154330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51F831-237F-41C5-958C-2E30343EE588}"/>
              </a:ext>
            </a:extLst>
          </p:cNvPr>
          <p:cNvSpPr>
            <a:spLocks noGrp="1"/>
          </p:cNvSpPr>
          <p:nvPr>
            <p:ph type="title"/>
          </p:nvPr>
        </p:nvSpPr>
        <p:spPr/>
        <p:txBody>
          <a:bodyPr>
            <a:noAutofit/>
          </a:bodyPr>
          <a:lstStyle/>
          <a:p>
            <a:r>
              <a:rPr lang="en-GB" sz="2400" dirty="0" err="1"/>
              <a:t>Deddf</a:t>
            </a:r>
            <a:r>
              <a:rPr lang="en-GB" sz="2400" dirty="0"/>
              <a:t> </a:t>
            </a:r>
            <a:r>
              <a:rPr lang="en-GB" sz="2400" dirty="0" err="1"/>
              <a:t>Llesiant</a:t>
            </a:r>
            <a:r>
              <a:rPr lang="en-GB" sz="2400" dirty="0"/>
              <a:t> </a:t>
            </a:r>
            <a:r>
              <a:rPr lang="en-GB" sz="2400" dirty="0" err="1"/>
              <a:t>Cenedlaethau’r</a:t>
            </a:r>
            <a:r>
              <a:rPr lang="en-GB" sz="2400" dirty="0"/>
              <a:t> </a:t>
            </a:r>
            <a:r>
              <a:rPr lang="en-GB" sz="2400" dirty="0" err="1"/>
              <a:t>Dyfodol</a:t>
            </a:r>
            <a:r>
              <a:rPr lang="en-GB" sz="2400" dirty="0"/>
              <a:t> (Cymru) 2015 </a:t>
            </a:r>
            <a:br>
              <a:rPr lang="en-GB" sz="2400" dirty="0"/>
            </a:br>
            <a:r>
              <a:rPr lang="en-GB" sz="2400" dirty="0"/>
              <a:t>Well- being of Future Generations </a:t>
            </a:r>
            <a:br>
              <a:rPr lang="en-GB" sz="2400" dirty="0"/>
            </a:br>
            <a:r>
              <a:rPr lang="en-GB" sz="2400" dirty="0"/>
              <a:t>(Wales) Act 2015</a:t>
            </a:r>
          </a:p>
        </p:txBody>
      </p:sp>
      <p:sp>
        <p:nvSpPr>
          <p:cNvPr id="3" name="Content Placeholder 2">
            <a:extLst>
              <a:ext uri="{FF2B5EF4-FFF2-40B4-BE49-F238E27FC236}">
                <a16:creationId xmlns:a16="http://schemas.microsoft.com/office/drawing/2014/main" id="{C1EBB71A-7E9F-4AD4-AEAE-DE96ED16179A}"/>
              </a:ext>
            </a:extLst>
          </p:cNvPr>
          <p:cNvSpPr>
            <a:spLocks noGrp="1"/>
          </p:cNvSpPr>
          <p:nvPr>
            <p:ph idx="1"/>
          </p:nvPr>
        </p:nvSpPr>
        <p:spPr>
          <a:xfrm>
            <a:off x="4520660" y="2204864"/>
            <a:ext cx="4186808" cy="4525963"/>
          </a:xfrm>
        </p:spPr>
        <p:txBody>
          <a:bodyPr>
            <a:normAutofit fontScale="62500" lnSpcReduction="20000"/>
          </a:bodyPr>
          <a:lstStyle/>
          <a:p>
            <a:pPr lvl="1">
              <a:buFont typeface="Wingdings" panose="05000000000000000000" pitchFamily="2" charset="2"/>
              <a:buChar char="§"/>
            </a:pPr>
            <a:r>
              <a:rPr lang="en-GB" dirty="0"/>
              <a:t>In April 2015 the Well-Being of Future Generations (Wales) Act became law. </a:t>
            </a:r>
          </a:p>
          <a:p>
            <a:pPr lvl="1">
              <a:buFont typeface="Wingdings" panose="05000000000000000000" pitchFamily="2" charset="2"/>
              <a:buChar char="§"/>
            </a:pPr>
            <a:r>
              <a:rPr lang="en-GB" dirty="0"/>
              <a:t>The Act is about improving the social, economic, environmental and cultural well-being of Wales, now and in the future. </a:t>
            </a:r>
          </a:p>
          <a:p>
            <a:pPr lvl="1">
              <a:buFont typeface="Wingdings" panose="05000000000000000000" pitchFamily="2" charset="2"/>
              <a:buChar char="§"/>
            </a:pPr>
            <a:r>
              <a:rPr lang="en-GB" dirty="0"/>
              <a:t>The Act placed new requirements on the Welsh Government along with 43 other specified public bodies across Wales to think more about the long term, work better with people and communities and each other, look to prevent problems and take a more joined-up approach. </a:t>
            </a:r>
            <a:endParaRPr lang="en-GB" i="1" dirty="0"/>
          </a:p>
        </p:txBody>
      </p:sp>
      <p:sp>
        <p:nvSpPr>
          <p:cNvPr id="5" name="TextBox 4">
            <a:extLst>
              <a:ext uri="{FF2B5EF4-FFF2-40B4-BE49-F238E27FC236}">
                <a16:creationId xmlns:a16="http://schemas.microsoft.com/office/drawing/2014/main" id="{A86C0012-E2A9-1ADF-54C2-9E490B3A5C83}"/>
              </a:ext>
            </a:extLst>
          </p:cNvPr>
          <p:cNvSpPr txBox="1"/>
          <p:nvPr/>
        </p:nvSpPr>
        <p:spPr>
          <a:xfrm>
            <a:off x="452337" y="2218317"/>
            <a:ext cx="4186808" cy="4247317"/>
          </a:xfrm>
          <a:prstGeom prst="rect">
            <a:avLst/>
          </a:prstGeom>
          <a:noFill/>
        </p:spPr>
        <p:txBody>
          <a:bodyPr wrap="square">
            <a:spAutoFit/>
          </a:bodyPr>
          <a:lstStyle/>
          <a:p>
            <a:pPr marL="285750" indent="-285750">
              <a:buFont typeface="Arial" panose="020B0604020202020204" pitchFamily="34" charset="0"/>
              <a:buChar char="•"/>
            </a:pPr>
            <a:r>
              <a:rPr lang="en-GB" b="0" i="0" u="none" strike="noStrike" dirty="0" err="1">
                <a:effectLst/>
                <a:latin typeface="-apple-system"/>
              </a:rPr>
              <a:t>Ym</a:t>
            </a:r>
            <a:r>
              <a:rPr lang="en-GB" b="0" i="0" u="none" strike="noStrike" dirty="0">
                <a:effectLst/>
                <a:latin typeface="-apple-system"/>
              </a:rPr>
              <a:t> mis </a:t>
            </a:r>
            <a:r>
              <a:rPr lang="en-GB" b="0" i="0" u="none" strike="noStrike" dirty="0" err="1">
                <a:effectLst/>
                <a:latin typeface="-apple-system"/>
              </a:rPr>
              <a:t>Ebrill</a:t>
            </a:r>
            <a:r>
              <a:rPr lang="en-GB" b="0" i="0" u="none" strike="noStrike" dirty="0">
                <a:effectLst/>
                <a:latin typeface="-apple-system"/>
              </a:rPr>
              <a:t> 2015 </a:t>
            </a:r>
            <a:r>
              <a:rPr lang="en-GB" b="0" i="0" u="none" strike="noStrike" dirty="0" err="1">
                <a:effectLst/>
                <a:latin typeface="-apple-system"/>
              </a:rPr>
              <a:t>daeth</a:t>
            </a:r>
            <a:r>
              <a:rPr lang="en-GB" b="0" i="0" u="none" strike="noStrike" dirty="0">
                <a:effectLst/>
                <a:latin typeface="-apple-system"/>
              </a:rPr>
              <a:t> </a:t>
            </a:r>
            <a:r>
              <a:rPr lang="en-GB" b="0" i="0" u="none" strike="noStrike" dirty="0" err="1">
                <a:effectLst/>
                <a:latin typeface="-apple-system"/>
              </a:rPr>
              <a:t>Deddf</a:t>
            </a:r>
            <a:r>
              <a:rPr lang="en-GB" b="0" i="0" u="none" strike="noStrike" dirty="0">
                <a:effectLst/>
                <a:latin typeface="-apple-system"/>
              </a:rPr>
              <a:t> </a:t>
            </a:r>
            <a:r>
              <a:rPr lang="en-GB" b="0" i="0" u="none" strike="noStrike" dirty="0" err="1">
                <a:effectLst/>
                <a:latin typeface="-apple-system"/>
              </a:rPr>
              <a:t>Llesiant</a:t>
            </a:r>
            <a:r>
              <a:rPr lang="en-GB" b="0" i="0" u="none" strike="noStrike" dirty="0">
                <a:effectLst/>
                <a:latin typeface="-apple-system"/>
              </a:rPr>
              <a:t> </a:t>
            </a:r>
            <a:r>
              <a:rPr lang="en-GB" b="0" i="0" u="none" strike="noStrike" dirty="0" err="1">
                <a:effectLst/>
                <a:latin typeface="-apple-system"/>
              </a:rPr>
              <a:t>Cenedlaethau'r</a:t>
            </a:r>
            <a:r>
              <a:rPr lang="en-GB" b="0" i="0" u="none" strike="noStrike" dirty="0">
                <a:effectLst/>
                <a:latin typeface="-apple-system"/>
              </a:rPr>
              <a:t> </a:t>
            </a:r>
            <a:r>
              <a:rPr lang="en-GB" b="0" i="0" u="none" strike="noStrike" dirty="0" err="1">
                <a:effectLst/>
                <a:latin typeface="-apple-system"/>
              </a:rPr>
              <a:t>Dyfodol</a:t>
            </a:r>
            <a:r>
              <a:rPr lang="en-GB" b="0" i="0" u="none" strike="noStrike" dirty="0">
                <a:effectLst/>
                <a:latin typeface="-apple-system"/>
              </a:rPr>
              <a:t> (Cymru)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gyfraith</a:t>
            </a:r>
            <a:r>
              <a:rPr lang="en-GB" b="0" i="0" u="none" strike="noStrike" dirty="0">
                <a:effectLst/>
                <a:latin typeface="-apple-system"/>
              </a:rPr>
              <a:t>. </a:t>
            </a:r>
          </a:p>
          <a:p>
            <a:pPr marL="285750" indent="-285750">
              <a:buFont typeface="Arial" panose="020B0604020202020204" pitchFamily="34" charset="0"/>
              <a:buChar char="•"/>
            </a:pPr>
            <a:r>
              <a:rPr lang="en-GB" b="0" i="0" u="none" strike="noStrike" dirty="0" err="1">
                <a:effectLst/>
                <a:latin typeface="-apple-system"/>
              </a:rPr>
              <a:t>Mae'r</a:t>
            </a:r>
            <a:r>
              <a:rPr lang="en-GB" b="0" i="0" u="none" strike="noStrike" dirty="0">
                <a:effectLst/>
                <a:latin typeface="-apple-system"/>
              </a:rPr>
              <a:t> </a:t>
            </a:r>
            <a:r>
              <a:rPr lang="en-GB" b="0" i="0" u="none" strike="noStrike" dirty="0" err="1">
                <a:effectLst/>
                <a:latin typeface="-apple-system"/>
              </a:rPr>
              <a:t>Ddeddf</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ymwneud</a:t>
            </a:r>
            <a:r>
              <a:rPr lang="en-GB" b="0" i="0" u="none" strike="noStrike" dirty="0">
                <a:effectLst/>
                <a:latin typeface="-apple-system"/>
              </a:rPr>
              <a:t> â </a:t>
            </a:r>
            <a:r>
              <a:rPr lang="en-GB" b="0" i="0" u="none" strike="noStrike" dirty="0" err="1">
                <a:effectLst/>
                <a:latin typeface="-apple-system"/>
              </a:rPr>
              <a:t>gwella</a:t>
            </a:r>
            <a:r>
              <a:rPr lang="en-GB" b="0" i="0" u="none" strike="noStrike" dirty="0">
                <a:effectLst/>
                <a:latin typeface="-apple-system"/>
              </a:rPr>
              <a:t> </a:t>
            </a:r>
            <a:r>
              <a:rPr lang="en-GB" b="0" i="0" u="none" strike="noStrike" dirty="0" err="1">
                <a:effectLst/>
                <a:latin typeface="-apple-system"/>
              </a:rPr>
              <a:t>llesiant</a:t>
            </a:r>
            <a:r>
              <a:rPr lang="en-GB" b="0" i="0" u="none" strike="noStrike" dirty="0">
                <a:effectLst/>
                <a:latin typeface="-apple-system"/>
              </a:rPr>
              <a:t> </a:t>
            </a:r>
            <a:r>
              <a:rPr lang="en-GB" b="0" i="0" u="none" strike="noStrike" dirty="0" err="1">
                <a:effectLst/>
                <a:latin typeface="-apple-system"/>
              </a:rPr>
              <a:t>cymdeithasol</a:t>
            </a:r>
            <a:r>
              <a:rPr lang="en-GB" b="0" i="0" u="none" strike="noStrike" dirty="0">
                <a:effectLst/>
                <a:latin typeface="-apple-system"/>
              </a:rPr>
              <a:t>, </a:t>
            </a:r>
            <a:r>
              <a:rPr lang="en-GB" b="0" i="0" u="none" strike="noStrike" dirty="0" err="1">
                <a:effectLst/>
                <a:latin typeface="-apple-system"/>
              </a:rPr>
              <a:t>economaidd</a:t>
            </a:r>
            <a:r>
              <a:rPr lang="en-GB" b="0" i="0" u="none" strike="noStrike" dirty="0">
                <a:effectLst/>
                <a:latin typeface="-apple-system"/>
              </a:rPr>
              <a:t>, </a:t>
            </a:r>
            <a:r>
              <a:rPr lang="en-GB" b="0" i="0" u="none" strike="noStrike" dirty="0" err="1">
                <a:effectLst/>
                <a:latin typeface="-apple-system"/>
              </a:rPr>
              <a:t>amgylcheddol</a:t>
            </a:r>
            <a:r>
              <a:rPr lang="en-GB" b="0" i="0" u="none" strike="noStrike" dirty="0">
                <a:effectLst/>
                <a:latin typeface="-apple-system"/>
              </a:rPr>
              <a:t> a </a:t>
            </a:r>
            <a:r>
              <a:rPr lang="en-GB" b="0" i="0" u="none" strike="noStrike" dirty="0" err="1">
                <a:effectLst/>
                <a:latin typeface="-apple-system"/>
              </a:rPr>
              <a:t>diwylliannol</a:t>
            </a:r>
            <a:r>
              <a:rPr lang="en-GB" b="0" i="0" u="none" strike="noStrike" dirty="0">
                <a:effectLst/>
                <a:latin typeface="-apple-system"/>
              </a:rPr>
              <a:t> Cymru, </a:t>
            </a:r>
            <a:r>
              <a:rPr lang="en-GB" b="0" i="0" u="none" strike="noStrike" dirty="0" err="1">
                <a:effectLst/>
                <a:latin typeface="-apple-system"/>
              </a:rPr>
              <a:t>nawr</a:t>
            </a:r>
            <a:r>
              <a:rPr lang="en-GB" b="0" i="0" u="none" strike="noStrike" dirty="0">
                <a:effectLst/>
                <a:latin typeface="-apple-system"/>
              </a:rPr>
              <a:t> ac </a:t>
            </a:r>
            <a:r>
              <a:rPr lang="en-GB" b="0" i="0" u="none" strike="noStrike" dirty="0" err="1">
                <a:effectLst/>
                <a:latin typeface="-apple-system"/>
              </a:rPr>
              <a:t>yn</a:t>
            </a:r>
            <a:r>
              <a:rPr lang="en-GB" b="0" i="0" u="none" strike="noStrike" dirty="0">
                <a:effectLst/>
                <a:latin typeface="-apple-system"/>
              </a:rPr>
              <a:t> y </a:t>
            </a:r>
            <a:r>
              <a:rPr lang="en-GB" b="0" i="0" u="none" strike="noStrike" dirty="0" err="1">
                <a:effectLst/>
                <a:latin typeface="-apple-system"/>
              </a:rPr>
              <a:t>dyfodol</a:t>
            </a:r>
            <a:r>
              <a:rPr lang="en-GB" b="0" i="0" u="none" strike="noStrike" dirty="0">
                <a:effectLst/>
                <a:latin typeface="-apple-system"/>
              </a:rPr>
              <a:t>.</a:t>
            </a:r>
          </a:p>
          <a:p>
            <a:pPr marL="285750" indent="-285750">
              <a:buFont typeface="Arial" panose="020B0604020202020204" pitchFamily="34" charset="0"/>
              <a:buChar char="•"/>
            </a:pPr>
            <a:r>
              <a:rPr lang="en-GB" b="0" i="0" u="none" strike="noStrike" dirty="0" err="1">
                <a:effectLst/>
                <a:latin typeface="-apple-system"/>
              </a:rPr>
              <a:t>Mae'r</a:t>
            </a:r>
            <a:r>
              <a:rPr lang="en-GB" b="0" i="0" u="none" strike="noStrike" dirty="0">
                <a:effectLst/>
                <a:latin typeface="-apple-system"/>
              </a:rPr>
              <a:t> </a:t>
            </a:r>
            <a:r>
              <a:rPr lang="en-GB" b="0" i="0" u="none" strike="noStrike" dirty="0" err="1">
                <a:effectLst/>
                <a:latin typeface="-apple-system"/>
              </a:rPr>
              <a:t>Ddeddf</a:t>
            </a:r>
            <a:r>
              <a:rPr lang="en-GB" b="0" i="0" u="none" strike="noStrike" dirty="0">
                <a:effectLst/>
                <a:latin typeface="-apple-system"/>
              </a:rPr>
              <a:t> </a:t>
            </a:r>
            <a:r>
              <a:rPr lang="en-GB" b="0" i="0" u="none" strike="noStrike" dirty="0" err="1">
                <a:effectLst/>
                <a:latin typeface="-apple-system"/>
              </a:rPr>
              <a:t>yn</a:t>
            </a:r>
            <a:r>
              <a:rPr lang="en-GB" b="0" i="0" u="none" strike="noStrike" dirty="0">
                <a:effectLst/>
                <a:latin typeface="-apple-system"/>
              </a:rPr>
              <a:t> </a:t>
            </a:r>
            <a:r>
              <a:rPr lang="en-GB" b="0" i="0" u="none" strike="noStrike" dirty="0" err="1">
                <a:effectLst/>
                <a:latin typeface="-apple-system"/>
              </a:rPr>
              <a:t>gosod</a:t>
            </a:r>
            <a:r>
              <a:rPr lang="en-GB" b="0" i="0" u="none" strike="noStrike" dirty="0">
                <a:effectLst/>
                <a:latin typeface="-apple-system"/>
              </a:rPr>
              <a:t> </a:t>
            </a:r>
            <a:r>
              <a:rPr lang="en-GB" b="0" i="0" u="none" strike="noStrike" dirty="0" err="1">
                <a:effectLst/>
                <a:latin typeface="-apple-system"/>
              </a:rPr>
              <a:t>gofynion</a:t>
            </a:r>
            <a:r>
              <a:rPr lang="en-GB" b="0" i="0" u="none" strike="noStrike" dirty="0">
                <a:effectLst/>
                <a:latin typeface="-apple-system"/>
              </a:rPr>
              <a:t> </a:t>
            </a:r>
            <a:r>
              <a:rPr lang="en-GB" b="0" i="0" u="none" strike="noStrike" dirty="0" err="1">
                <a:effectLst/>
                <a:latin typeface="-apple-system"/>
              </a:rPr>
              <a:t>newydd</a:t>
            </a:r>
            <a:r>
              <a:rPr lang="en-GB" b="0" i="0" u="none" strike="noStrike" dirty="0">
                <a:effectLst/>
                <a:latin typeface="-apple-system"/>
              </a:rPr>
              <a:t> </a:t>
            </a:r>
            <a:r>
              <a:rPr lang="en-GB" b="0" i="0" u="none" strike="noStrike" dirty="0" err="1">
                <a:effectLst/>
                <a:latin typeface="-apple-system"/>
              </a:rPr>
              <a:t>ar</a:t>
            </a:r>
            <a:r>
              <a:rPr lang="en-GB" b="0" i="0" u="none" strike="noStrike" dirty="0">
                <a:effectLst/>
                <a:latin typeface="-apple-system"/>
              </a:rPr>
              <a:t> </a:t>
            </a:r>
            <a:r>
              <a:rPr lang="en-GB" b="0" i="0" u="none" strike="noStrike" dirty="0" err="1">
                <a:effectLst/>
                <a:latin typeface="-apple-system"/>
              </a:rPr>
              <a:t>Lywodraeth</a:t>
            </a:r>
            <a:r>
              <a:rPr lang="en-GB" b="0" i="0" u="none" strike="noStrike" dirty="0">
                <a:effectLst/>
                <a:latin typeface="-apple-system"/>
              </a:rPr>
              <a:t> Cymru </a:t>
            </a:r>
            <a:r>
              <a:rPr lang="en-GB" b="0" i="0" u="none" strike="noStrike" dirty="0" err="1">
                <a:effectLst/>
                <a:latin typeface="-apple-system"/>
              </a:rPr>
              <a:t>ynghyd</a:t>
            </a:r>
            <a:r>
              <a:rPr lang="en-GB" b="0" i="0" u="none" strike="noStrike" dirty="0">
                <a:effectLst/>
                <a:latin typeface="-apple-system"/>
              </a:rPr>
              <a:t> â 43 o </a:t>
            </a:r>
            <a:r>
              <a:rPr lang="en-GB" b="0" i="0" u="none" strike="noStrike" dirty="0" err="1">
                <a:effectLst/>
                <a:latin typeface="-apple-system"/>
              </a:rPr>
              <a:t>gyrff</a:t>
            </a:r>
            <a:r>
              <a:rPr lang="en-GB" b="0" i="0" u="none" strike="noStrike" dirty="0">
                <a:effectLst/>
                <a:latin typeface="-apple-system"/>
              </a:rPr>
              <a:t> </a:t>
            </a:r>
            <a:r>
              <a:rPr lang="en-GB" b="0" i="0" u="none" strike="noStrike" dirty="0" err="1">
                <a:effectLst/>
                <a:latin typeface="-apple-system"/>
              </a:rPr>
              <a:t>cyhoeddus</a:t>
            </a:r>
            <a:r>
              <a:rPr lang="en-GB" b="0" i="0" u="none" strike="noStrike" dirty="0">
                <a:effectLst/>
                <a:latin typeface="-apple-system"/>
              </a:rPr>
              <a:t> </a:t>
            </a:r>
            <a:r>
              <a:rPr lang="en-GB" b="0" i="0" u="none" strike="noStrike" dirty="0" err="1">
                <a:effectLst/>
                <a:latin typeface="-apple-system"/>
              </a:rPr>
              <a:t>penodedig</a:t>
            </a:r>
            <a:r>
              <a:rPr lang="en-GB" b="0" i="0" u="none" strike="noStrike" dirty="0">
                <a:effectLst/>
                <a:latin typeface="-apple-system"/>
              </a:rPr>
              <a:t> </a:t>
            </a:r>
            <a:r>
              <a:rPr lang="en-GB" b="0" i="0" u="none" strike="noStrike" dirty="0" err="1">
                <a:effectLst/>
                <a:latin typeface="-apple-system"/>
              </a:rPr>
              <a:t>eraill</a:t>
            </a:r>
            <a:r>
              <a:rPr lang="en-GB" b="0" i="0" u="none" strike="noStrike" dirty="0">
                <a:effectLst/>
                <a:latin typeface="-apple-system"/>
              </a:rPr>
              <a:t> </a:t>
            </a:r>
            <a:r>
              <a:rPr lang="en-GB" b="0" i="0" u="none" strike="noStrike" dirty="0" err="1">
                <a:effectLst/>
                <a:latin typeface="-apple-system"/>
              </a:rPr>
              <a:t>ledled</a:t>
            </a:r>
            <a:r>
              <a:rPr lang="en-GB" b="0" i="0" u="none" strike="noStrike" dirty="0">
                <a:effectLst/>
                <a:latin typeface="-apple-system"/>
              </a:rPr>
              <a:t> Cymru </a:t>
            </a:r>
            <a:r>
              <a:rPr lang="en-GB" b="0" i="0" u="none" strike="noStrike" dirty="0" err="1">
                <a:effectLst/>
                <a:latin typeface="-apple-system"/>
              </a:rPr>
              <a:t>i</a:t>
            </a:r>
            <a:r>
              <a:rPr lang="en-GB" b="0" i="0" u="none" strike="noStrike" dirty="0">
                <a:effectLst/>
                <a:latin typeface="-apple-system"/>
              </a:rPr>
              <a:t> </a:t>
            </a:r>
            <a:r>
              <a:rPr lang="en-GB" b="0" i="0" u="none" strike="noStrike" dirty="0" err="1">
                <a:effectLst/>
                <a:latin typeface="-apple-system"/>
              </a:rPr>
              <a:t>feddwl</a:t>
            </a:r>
            <a:r>
              <a:rPr lang="en-GB" b="0" i="0" u="none" strike="noStrike" dirty="0">
                <a:effectLst/>
                <a:latin typeface="-apple-system"/>
              </a:rPr>
              <a:t> </a:t>
            </a:r>
            <a:r>
              <a:rPr lang="en-GB" b="0" i="0" u="none" strike="noStrike" dirty="0" err="1">
                <a:effectLst/>
                <a:latin typeface="-apple-system"/>
              </a:rPr>
              <a:t>mwy</a:t>
            </a:r>
            <a:r>
              <a:rPr lang="en-GB" b="0" i="0" u="none" strike="noStrike" dirty="0">
                <a:effectLst/>
                <a:latin typeface="-apple-system"/>
              </a:rPr>
              <a:t> am y </a:t>
            </a:r>
            <a:r>
              <a:rPr lang="en-GB" b="0" i="0" u="none" strike="noStrike" dirty="0" err="1">
                <a:effectLst/>
                <a:latin typeface="-apple-system"/>
              </a:rPr>
              <a:t>tymor</a:t>
            </a:r>
            <a:r>
              <a:rPr lang="en-GB" b="0" i="0" u="none" strike="noStrike" dirty="0">
                <a:effectLst/>
                <a:latin typeface="-apple-system"/>
              </a:rPr>
              <a:t> hir, </a:t>
            </a:r>
            <a:r>
              <a:rPr lang="en-GB" b="0" i="0" u="none" strike="noStrike" dirty="0" err="1">
                <a:effectLst/>
                <a:latin typeface="-apple-system"/>
              </a:rPr>
              <a:t>gweithio'n</a:t>
            </a:r>
            <a:r>
              <a:rPr lang="en-GB" b="0" i="0" u="none" strike="noStrike" dirty="0">
                <a:effectLst/>
                <a:latin typeface="-apple-system"/>
              </a:rPr>
              <a:t> well gyda </a:t>
            </a:r>
            <a:r>
              <a:rPr lang="en-GB" b="0" i="0" u="none" strike="noStrike" dirty="0" err="1">
                <a:effectLst/>
                <a:latin typeface="-apple-system"/>
              </a:rPr>
              <a:t>phobl</a:t>
            </a:r>
            <a:r>
              <a:rPr lang="en-GB" b="0" i="0" u="none" strike="noStrike" dirty="0">
                <a:effectLst/>
                <a:latin typeface="-apple-system"/>
              </a:rPr>
              <a:t> a </a:t>
            </a:r>
            <a:r>
              <a:rPr lang="en-GB" b="0" i="0" u="none" strike="noStrike" dirty="0" err="1">
                <a:effectLst/>
                <a:latin typeface="-apple-system"/>
              </a:rPr>
              <a:t>chymunedau</a:t>
            </a:r>
            <a:r>
              <a:rPr lang="en-GB" b="0" i="0" u="none" strike="noStrike" dirty="0">
                <a:effectLst/>
                <a:latin typeface="-apple-system"/>
              </a:rPr>
              <a:t> </a:t>
            </a:r>
            <a:r>
              <a:rPr lang="en-GB" b="0" i="0" u="none" strike="noStrike" dirty="0" err="1">
                <a:effectLst/>
                <a:latin typeface="-apple-system"/>
              </a:rPr>
              <a:t>a'i</a:t>
            </a:r>
            <a:r>
              <a:rPr lang="en-GB" b="0" i="0" u="none" strike="noStrike" dirty="0">
                <a:effectLst/>
                <a:latin typeface="-apple-system"/>
              </a:rPr>
              <a:t> </a:t>
            </a:r>
            <a:r>
              <a:rPr lang="en-GB" b="0" i="0" u="none" strike="noStrike" dirty="0" err="1">
                <a:effectLst/>
                <a:latin typeface="-apple-system"/>
              </a:rPr>
              <a:t>gilydd</a:t>
            </a:r>
            <a:r>
              <a:rPr lang="en-GB" b="0" i="0" u="none" strike="noStrike" dirty="0">
                <a:effectLst/>
                <a:latin typeface="-apple-system"/>
              </a:rPr>
              <a:t>, </a:t>
            </a:r>
            <a:r>
              <a:rPr lang="en-GB" b="0" i="0" u="none" strike="noStrike" dirty="0" err="1">
                <a:effectLst/>
                <a:latin typeface="-apple-system"/>
              </a:rPr>
              <a:t>ceisio</a:t>
            </a:r>
            <a:r>
              <a:rPr lang="en-GB" b="0" i="0" u="none" strike="noStrike" dirty="0">
                <a:effectLst/>
                <a:latin typeface="-apple-system"/>
              </a:rPr>
              <a:t> </a:t>
            </a:r>
            <a:r>
              <a:rPr lang="en-GB" b="0" i="0" u="none" strike="noStrike" dirty="0" err="1">
                <a:effectLst/>
                <a:latin typeface="-apple-system"/>
              </a:rPr>
              <a:t>atal</a:t>
            </a:r>
            <a:r>
              <a:rPr lang="en-GB" b="0" i="0" u="none" strike="noStrike" dirty="0">
                <a:effectLst/>
                <a:latin typeface="-apple-system"/>
              </a:rPr>
              <a:t> </a:t>
            </a:r>
            <a:r>
              <a:rPr lang="en-GB" b="0" i="0" u="none" strike="noStrike" dirty="0" err="1">
                <a:effectLst/>
                <a:latin typeface="-apple-system"/>
              </a:rPr>
              <a:t>problemau</a:t>
            </a:r>
            <a:r>
              <a:rPr lang="en-GB" b="0" i="0" u="none" strike="noStrike" dirty="0">
                <a:effectLst/>
                <a:latin typeface="-apple-system"/>
              </a:rPr>
              <a:t> a </a:t>
            </a:r>
            <a:r>
              <a:rPr lang="en-GB" b="0" i="0" u="none" strike="noStrike" dirty="0" err="1">
                <a:effectLst/>
                <a:latin typeface="-apple-system"/>
              </a:rPr>
              <a:t>defnyddio</a:t>
            </a:r>
            <a:r>
              <a:rPr lang="en-GB" b="0" i="0" u="none" strike="noStrike" dirty="0">
                <a:effectLst/>
                <a:latin typeface="-apple-system"/>
              </a:rPr>
              <a:t> dull </a:t>
            </a:r>
            <a:r>
              <a:rPr lang="en-GB" b="0" i="0" u="none" strike="noStrike" dirty="0" err="1">
                <a:effectLst/>
                <a:latin typeface="-apple-system"/>
              </a:rPr>
              <a:t>mwy</a:t>
            </a:r>
            <a:r>
              <a:rPr lang="en-GB" b="0" i="0" u="none" strike="noStrike" dirty="0">
                <a:effectLst/>
                <a:latin typeface="-apple-system"/>
              </a:rPr>
              <a:t> </a:t>
            </a:r>
            <a:r>
              <a:rPr lang="en-GB" b="0" i="0" u="none" strike="noStrike" dirty="0" err="1">
                <a:effectLst/>
                <a:latin typeface="-apple-system"/>
              </a:rPr>
              <a:t>cydlynol</a:t>
            </a:r>
            <a:r>
              <a:rPr lang="en-GB" b="0" i="0" u="none" strike="noStrike" dirty="0">
                <a:effectLst/>
                <a:latin typeface="-apple-system"/>
              </a:rPr>
              <a:t>.</a:t>
            </a:r>
            <a:endParaRPr lang="en-GB" dirty="0"/>
          </a:p>
        </p:txBody>
      </p:sp>
      <p:pic>
        <p:nvPicPr>
          <p:cNvPr id="7" name="Picture 6" descr="A circular chart with a map in the center&#10;&#10;Description automatically generated">
            <a:extLst>
              <a:ext uri="{FF2B5EF4-FFF2-40B4-BE49-F238E27FC236}">
                <a16:creationId xmlns:a16="http://schemas.microsoft.com/office/drawing/2014/main" id="{7AD14FE7-2243-6258-51FB-209FB42ACBA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9552" y="846138"/>
            <a:ext cx="1214710" cy="1214710"/>
          </a:xfrm>
          <a:prstGeom prst="rect">
            <a:avLst/>
          </a:prstGeom>
        </p:spPr>
      </p:pic>
      <p:pic>
        <p:nvPicPr>
          <p:cNvPr id="9" name="Picture 8" descr="A diagram of a map&#10;&#10;Description automatically generated">
            <a:extLst>
              <a:ext uri="{FF2B5EF4-FFF2-40B4-BE49-F238E27FC236}">
                <a16:creationId xmlns:a16="http://schemas.microsoft.com/office/drawing/2014/main" id="{7C7707AB-1718-1739-BB6A-F2591EB9ADD7}"/>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149936" y="793414"/>
            <a:ext cx="1214710" cy="1214710"/>
          </a:xfrm>
          <a:prstGeom prst="rect">
            <a:avLst/>
          </a:prstGeom>
        </p:spPr>
      </p:pic>
    </p:spTree>
    <p:extLst>
      <p:ext uri="{BB962C8B-B14F-4D97-AF65-F5344CB8AC3E}">
        <p14:creationId xmlns:p14="http://schemas.microsoft.com/office/powerpoint/2010/main" val="3552725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BCFC35-A780-4725-88F6-F2A387BE8C77}"/>
              </a:ext>
            </a:extLst>
          </p:cNvPr>
          <p:cNvSpPr>
            <a:spLocks noGrp="1"/>
          </p:cNvSpPr>
          <p:nvPr>
            <p:ph type="title"/>
          </p:nvPr>
        </p:nvSpPr>
        <p:spPr/>
        <p:txBody>
          <a:bodyPr/>
          <a:lstStyle/>
          <a:p>
            <a:r>
              <a:rPr lang="en-GB" dirty="0" err="1"/>
              <a:t>Tasg</a:t>
            </a:r>
            <a:r>
              <a:rPr lang="en-GB" dirty="0"/>
              <a:t> / Task</a:t>
            </a:r>
          </a:p>
        </p:txBody>
      </p:sp>
      <p:sp>
        <p:nvSpPr>
          <p:cNvPr id="3" name="Content Placeholder 2">
            <a:extLst>
              <a:ext uri="{FF2B5EF4-FFF2-40B4-BE49-F238E27FC236}">
                <a16:creationId xmlns:a16="http://schemas.microsoft.com/office/drawing/2014/main" id="{E5565871-55CF-41DD-9AF3-11F74D25C15A}"/>
              </a:ext>
            </a:extLst>
          </p:cNvPr>
          <p:cNvSpPr>
            <a:spLocks noGrp="1"/>
          </p:cNvSpPr>
          <p:nvPr>
            <p:ph idx="1"/>
          </p:nvPr>
        </p:nvSpPr>
        <p:spPr>
          <a:xfrm>
            <a:off x="395536" y="1787757"/>
            <a:ext cx="4114800" cy="4525963"/>
          </a:xfrm>
        </p:spPr>
        <p:txBody>
          <a:bodyPr>
            <a:normAutofit lnSpcReduction="10000"/>
          </a:bodyPr>
          <a:lstStyle/>
          <a:p>
            <a:r>
              <a:rPr lang="en-GB" sz="2800" dirty="0" err="1"/>
              <a:t>Gwyliwch</a:t>
            </a:r>
            <a:r>
              <a:rPr lang="en-GB" sz="2800" dirty="0"/>
              <a:t> y </a:t>
            </a:r>
            <a:r>
              <a:rPr lang="en-GB" sz="2800" dirty="0" err="1"/>
              <a:t>fideo</a:t>
            </a:r>
            <a:r>
              <a:rPr lang="en-GB" sz="2800" dirty="0"/>
              <a:t> (13 mun). Dolen </a:t>
            </a:r>
            <a:r>
              <a:rPr lang="en-GB" sz="2800" dirty="0" err="1"/>
              <a:t>ar</a:t>
            </a:r>
            <a:r>
              <a:rPr lang="en-GB" sz="2800" dirty="0"/>
              <a:t> y </a:t>
            </a:r>
            <a:r>
              <a:rPr lang="en-GB" sz="2800" dirty="0" err="1"/>
              <a:t>sleid</a:t>
            </a:r>
            <a:r>
              <a:rPr lang="en-GB" sz="2800" dirty="0"/>
              <a:t> </a:t>
            </a:r>
            <a:r>
              <a:rPr lang="en-GB" sz="2800" dirty="0" err="1"/>
              <a:t>nesaf</a:t>
            </a:r>
            <a:r>
              <a:rPr lang="en-GB" sz="2800" dirty="0"/>
              <a:t>,</a:t>
            </a:r>
          </a:p>
          <a:p>
            <a:r>
              <a:rPr lang="en-GB" sz="2800" dirty="0" err="1"/>
              <a:t>Trafodwch</a:t>
            </a:r>
            <a:r>
              <a:rPr lang="en-GB" sz="2800" dirty="0"/>
              <a:t> y </a:t>
            </a:r>
            <a:r>
              <a:rPr lang="en-GB" sz="2800" dirty="0" err="1"/>
              <a:t>pwyntiau</a:t>
            </a:r>
            <a:r>
              <a:rPr lang="en-GB" sz="2800" dirty="0"/>
              <a:t> </a:t>
            </a:r>
            <a:r>
              <a:rPr lang="en-GB" sz="2800" dirty="0" err="1"/>
              <a:t>allweddol</a:t>
            </a:r>
            <a:r>
              <a:rPr lang="en-GB" sz="2800" dirty="0"/>
              <a:t> a </a:t>
            </a:r>
            <a:r>
              <a:rPr lang="en-GB" sz="2800" dirty="0" err="1"/>
              <a:t>godir</a:t>
            </a:r>
            <a:r>
              <a:rPr lang="en-GB" sz="2800" dirty="0"/>
              <a:t> </a:t>
            </a:r>
            <a:r>
              <a:rPr lang="en-GB" sz="2800" dirty="0" err="1"/>
              <a:t>fesul</a:t>
            </a:r>
            <a:r>
              <a:rPr lang="en-GB" sz="2800" dirty="0"/>
              <a:t> </a:t>
            </a:r>
            <a:r>
              <a:rPr lang="en-GB" sz="2800" dirty="0" err="1"/>
              <a:t>grwpiau</a:t>
            </a:r>
            <a:endParaRPr lang="en-GB" sz="2800" dirty="0"/>
          </a:p>
          <a:p>
            <a:r>
              <a:rPr lang="en-GB" sz="2800" dirty="0" err="1"/>
              <a:t>Dewiswch</a:t>
            </a:r>
            <a:r>
              <a:rPr lang="en-GB" sz="2800" dirty="0"/>
              <a:t> un person </a:t>
            </a:r>
            <a:r>
              <a:rPr lang="en-GB" sz="2800" dirty="0" err="1"/>
              <a:t>i</a:t>
            </a:r>
            <a:r>
              <a:rPr lang="en-GB" sz="2800" dirty="0"/>
              <a:t> </a:t>
            </a:r>
            <a:r>
              <a:rPr lang="en-GB" sz="2800" dirty="0" err="1"/>
              <a:t>adrodd</a:t>
            </a:r>
            <a:r>
              <a:rPr lang="en-GB" sz="2800" dirty="0"/>
              <a:t> eich </a:t>
            </a:r>
            <a:r>
              <a:rPr lang="en-GB" sz="2800" dirty="0" err="1"/>
              <a:t>canfyddiadau</a:t>
            </a:r>
            <a:r>
              <a:rPr lang="en-GB" sz="2800" dirty="0"/>
              <a:t> </a:t>
            </a:r>
            <a:r>
              <a:rPr lang="en-GB" sz="2800" dirty="0" err="1"/>
              <a:t>yn</a:t>
            </a:r>
            <a:r>
              <a:rPr lang="en-GB" sz="2800" dirty="0"/>
              <a:t> </a:t>
            </a:r>
            <a:r>
              <a:rPr lang="en-GB" sz="2800" dirty="0" err="1"/>
              <a:t>ol</a:t>
            </a:r>
            <a:r>
              <a:rPr lang="en-GB" sz="2800" dirty="0"/>
              <a:t> </a:t>
            </a:r>
            <a:r>
              <a:rPr lang="en-GB" sz="2800" dirty="0" err="1"/>
              <a:t>i’r</a:t>
            </a:r>
            <a:r>
              <a:rPr lang="en-GB" sz="2800" dirty="0"/>
              <a:t> </a:t>
            </a:r>
            <a:r>
              <a:rPr lang="en-GB" sz="2800" dirty="0" err="1"/>
              <a:t>dosbarth</a:t>
            </a:r>
            <a:r>
              <a:rPr lang="en-GB" sz="2800" dirty="0"/>
              <a:t> (10 mun)</a:t>
            </a:r>
          </a:p>
        </p:txBody>
      </p:sp>
      <p:sp>
        <p:nvSpPr>
          <p:cNvPr id="4" name="Content Placeholder 2">
            <a:extLst>
              <a:ext uri="{FF2B5EF4-FFF2-40B4-BE49-F238E27FC236}">
                <a16:creationId xmlns:a16="http://schemas.microsoft.com/office/drawing/2014/main" id="{083232AE-BB39-A369-A848-ECED7F76F1CA}"/>
              </a:ext>
            </a:extLst>
          </p:cNvPr>
          <p:cNvSpPr txBox="1">
            <a:spLocks/>
          </p:cNvSpPr>
          <p:nvPr/>
        </p:nvSpPr>
        <p:spPr>
          <a:xfrm>
            <a:off x="4788024" y="1844824"/>
            <a:ext cx="4114800"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sz="2800" dirty="0"/>
              <a:t>Watch the video (13 mins). Link on next slide.</a:t>
            </a:r>
          </a:p>
          <a:p>
            <a:r>
              <a:rPr lang="en-GB" sz="2800" dirty="0"/>
              <a:t>Discuss the key points raised in groups</a:t>
            </a:r>
          </a:p>
          <a:p>
            <a:r>
              <a:rPr lang="en-GB" sz="2800" dirty="0"/>
              <a:t>Select one person to report your findings back to the class</a:t>
            </a:r>
          </a:p>
          <a:p>
            <a:pPr marL="0" indent="0">
              <a:buNone/>
            </a:pPr>
            <a:r>
              <a:rPr lang="en-GB" sz="2800" dirty="0"/>
              <a:t>    (10 mins)</a:t>
            </a:r>
          </a:p>
        </p:txBody>
      </p:sp>
      <p:pic>
        <p:nvPicPr>
          <p:cNvPr id="6" name="Picture 5" descr="A group of people watching a video&#10;&#10;Description automatically generated">
            <a:extLst>
              <a:ext uri="{FF2B5EF4-FFF2-40B4-BE49-F238E27FC236}">
                <a16:creationId xmlns:a16="http://schemas.microsoft.com/office/drawing/2014/main" id="{EEEC4885-ED4B-9997-A956-7BC537528CB9}"/>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88224" y="188640"/>
            <a:ext cx="1400155" cy="1512168"/>
          </a:xfrm>
          <a:prstGeom prst="rect">
            <a:avLst/>
          </a:prstGeom>
        </p:spPr>
      </p:pic>
    </p:spTree>
    <p:extLst>
      <p:ext uri="{BB962C8B-B14F-4D97-AF65-F5344CB8AC3E}">
        <p14:creationId xmlns:p14="http://schemas.microsoft.com/office/powerpoint/2010/main" val="108817033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D5F092-EEDE-443C-9811-A1A151A1487E}"/>
              </a:ext>
            </a:extLst>
          </p:cNvPr>
          <p:cNvSpPr>
            <a:spLocks noGrp="1"/>
          </p:cNvSpPr>
          <p:nvPr>
            <p:ph type="title"/>
          </p:nvPr>
        </p:nvSpPr>
        <p:spPr/>
        <p:txBody>
          <a:bodyPr/>
          <a:lstStyle/>
          <a:p>
            <a:endParaRPr lang="en-GB" dirty="0"/>
          </a:p>
        </p:txBody>
      </p:sp>
      <p:pic>
        <p:nvPicPr>
          <p:cNvPr id="4" name="Online Media 3" title="Inclusion, Exclusion, Illusion and Collusion : Helen Turnbull at TEDxDelrayBeach">
            <a:hlinkClick r:id="" action="ppaction://media"/>
            <a:extLst>
              <a:ext uri="{FF2B5EF4-FFF2-40B4-BE49-F238E27FC236}">
                <a16:creationId xmlns:a16="http://schemas.microsoft.com/office/drawing/2014/main" id="{FC107E78-8846-46D8-8370-16AB5FE6C55D}"/>
              </a:ext>
            </a:extLst>
          </p:cNvPr>
          <p:cNvPicPr>
            <a:picLocks noGrp="1" noRot="1" noChangeAspect="1"/>
          </p:cNvPicPr>
          <p:nvPr>
            <p:ph idx="1"/>
            <a:videoFile r:link="rId1"/>
          </p:nvPr>
        </p:nvPicPr>
        <p:blipFill>
          <a:blip r:embed="rId3"/>
          <a:stretch>
            <a:fillRect/>
          </a:stretch>
        </p:blipFill>
        <p:spPr>
          <a:xfrm>
            <a:off x="566738" y="1600200"/>
            <a:ext cx="8010525" cy="4525963"/>
          </a:xfrm>
          <a:prstGeom prst="rect">
            <a:avLst/>
          </a:prstGeom>
        </p:spPr>
      </p:pic>
    </p:spTree>
    <p:extLst>
      <p:ext uri="{BB962C8B-B14F-4D97-AF65-F5344CB8AC3E}">
        <p14:creationId xmlns:p14="http://schemas.microsoft.com/office/powerpoint/2010/main" val="8867185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Reference list</a:t>
            </a:r>
          </a:p>
        </p:txBody>
      </p:sp>
      <p:sp>
        <p:nvSpPr>
          <p:cNvPr id="3" name="Content Placeholder 2"/>
          <p:cNvSpPr>
            <a:spLocks noGrp="1"/>
          </p:cNvSpPr>
          <p:nvPr>
            <p:ph idx="1"/>
          </p:nvPr>
        </p:nvSpPr>
        <p:spPr/>
        <p:txBody>
          <a:bodyPr>
            <a:normAutofit fontScale="85000" lnSpcReduction="10000"/>
          </a:bodyPr>
          <a:lstStyle/>
          <a:p>
            <a:pPr marL="565150" indent="-457200"/>
            <a:r>
              <a:rPr lang="en-GB" dirty="0" err="1"/>
              <a:t>Levitas</a:t>
            </a:r>
            <a:r>
              <a:rPr lang="en-GB" dirty="0"/>
              <a:t>, R., </a:t>
            </a:r>
            <a:r>
              <a:rPr lang="en-GB" dirty="0" err="1"/>
              <a:t>Pantazis</a:t>
            </a:r>
            <a:r>
              <a:rPr lang="en-GB" dirty="0"/>
              <a:t>, C., Fahmy, E., Gordon, D., Lloyd, E. and </a:t>
            </a:r>
            <a:r>
              <a:rPr lang="en-GB" dirty="0" err="1"/>
              <a:t>Patsios</a:t>
            </a:r>
            <a:r>
              <a:rPr lang="en-GB" dirty="0"/>
              <a:t>, D. (2007) </a:t>
            </a:r>
            <a:r>
              <a:rPr lang="en-GB" i="1" dirty="0"/>
              <a:t>The Multi-dimensional Analysis of Social Exclusion</a:t>
            </a:r>
            <a:r>
              <a:rPr lang="en-GB" dirty="0"/>
              <a:t>, London, Department for Communities and Local Government (DCLG)</a:t>
            </a:r>
            <a:endParaRPr lang="en-GB" altLang="en-US" dirty="0">
              <a:ea typeface="ＭＳ Ｐゴシック" pitchFamily="34" charset="-128"/>
            </a:endParaRPr>
          </a:p>
          <a:p>
            <a:pPr marL="565150" indent="-457200"/>
            <a:r>
              <a:rPr lang="en-GB" altLang="en-US" dirty="0">
                <a:ea typeface="ＭＳ Ｐゴシック" pitchFamily="34" charset="-128"/>
              </a:rPr>
              <a:t>Pierson, J. (2010) </a:t>
            </a:r>
            <a:r>
              <a:rPr lang="en-GB" altLang="en-US" i="1" dirty="0">
                <a:ea typeface="ＭＳ Ｐゴシック" pitchFamily="34" charset="-128"/>
              </a:rPr>
              <a:t>Tackling Social Exclusion. 2</a:t>
            </a:r>
            <a:r>
              <a:rPr lang="en-GB" altLang="en-US" i="1" baseline="30000" dirty="0">
                <a:ea typeface="ＭＳ Ｐゴシック" pitchFamily="34" charset="-128"/>
              </a:rPr>
              <a:t>nd</a:t>
            </a:r>
            <a:r>
              <a:rPr lang="en-GB" altLang="en-US" i="1" dirty="0">
                <a:ea typeface="ＭＳ Ｐゴシック" pitchFamily="34" charset="-128"/>
              </a:rPr>
              <a:t> Edition, </a:t>
            </a:r>
            <a:r>
              <a:rPr lang="en-GB" altLang="en-US" dirty="0">
                <a:ea typeface="ＭＳ Ｐゴシック" pitchFamily="34" charset="-128"/>
              </a:rPr>
              <a:t>London: Routledge.</a:t>
            </a:r>
          </a:p>
          <a:p>
            <a:pPr marL="565150" indent="-457200"/>
            <a:r>
              <a:rPr lang="en-GB" dirty="0"/>
              <a:t>United Nations (2016) Leaving no one behind: the imperative of inclusive development. Available at </a:t>
            </a:r>
            <a:r>
              <a:rPr lang="en-GB" dirty="0">
                <a:hlinkClick r:id="rId2"/>
              </a:rPr>
              <a:t>https://www.un.org/esa/socdev/rwss/2016/full-report.pdf</a:t>
            </a:r>
            <a:r>
              <a:rPr lang="en-GB" dirty="0"/>
              <a:t> [Accessed 23.3.21)</a:t>
            </a:r>
            <a:endParaRPr lang="en-GB" altLang="en-US" dirty="0">
              <a:ea typeface="ＭＳ Ｐゴシック" pitchFamily="34" charset="-128"/>
            </a:endParaRPr>
          </a:p>
          <a:p>
            <a:pPr marL="450850"/>
            <a:endParaRPr lang="en-GB" altLang="en-US" dirty="0">
              <a:ea typeface="ＭＳ Ｐゴシック" pitchFamily="34" charset="-128"/>
            </a:endParaRPr>
          </a:p>
          <a:p>
            <a:pPr marL="109537" indent="0">
              <a:lnSpc>
                <a:spcPct val="80000"/>
              </a:lnSpc>
              <a:buNone/>
              <a:defRPr/>
            </a:pPr>
            <a:endParaRPr lang="en-GB" dirty="0"/>
          </a:p>
          <a:p>
            <a:endParaRPr lang="en-GB" dirty="0"/>
          </a:p>
        </p:txBody>
      </p:sp>
    </p:spTree>
    <p:extLst>
      <p:ext uri="{BB962C8B-B14F-4D97-AF65-F5344CB8AC3E}">
        <p14:creationId xmlns:p14="http://schemas.microsoft.com/office/powerpoint/2010/main" val="282293545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A0D83DA8850E24F977D76094D2074AC" ma:contentTypeVersion="12" ma:contentTypeDescription="Create a new document." ma:contentTypeScope="" ma:versionID="ecc340f5c58a6f1ce9451955456970a7">
  <xsd:schema xmlns:xsd="http://www.w3.org/2001/XMLSchema" xmlns:xs="http://www.w3.org/2001/XMLSchema" xmlns:p="http://schemas.microsoft.com/office/2006/metadata/properties" xmlns:ns3="5e4866c9-5473-4b36-a248-8ce6a7a4bde8" xmlns:ns4="1f9d1f62-2b66-4e13-be38-f795d411800a" targetNamespace="http://schemas.microsoft.com/office/2006/metadata/properties" ma:root="true" ma:fieldsID="ece09fc101d81398e5073abfb0c63ec6" ns3:_="" ns4:_="">
    <xsd:import namespace="5e4866c9-5473-4b36-a248-8ce6a7a4bde8"/>
    <xsd:import namespace="1f9d1f62-2b66-4e13-be38-f795d411800a"/>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e4866c9-5473-4b36-a248-8ce6a7a4bde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f9d1f62-2b66-4e13-be38-f795d411800a"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2FE92AF-EB28-4EFE-A5EF-480C02ED014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e4866c9-5473-4b36-a248-8ce6a7a4bde8"/>
    <ds:schemaRef ds:uri="1f9d1f62-2b66-4e13-be38-f795d41180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57CB04B-B9EB-4E67-A70B-232A91A1F90E}">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E68264B9-3FE0-4D81-8E6F-F80A61E1CB3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616</TotalTime>
  <Words>2173</Words>
  <Application>Microsoft Office PowerPoint</Application>
  <PresentationFormat>On-screen Show (4:3)</PresentationFormat>
  <Paragraphs>217</Paragraphs>
  <Slides>25</Slides>
  <Notes>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-apple-system</vt:lpstr>
      <vt:lpstr>ＭＳ Ｐゴシック</vt:lpstr>
      <vt:lpstr>Arial</vt:lpstr>
      <vt:lpstr>Calibri</vt:lpstr>
      <vt:lpstr>Wingdings</vt:lpstr>
      <vt:lpstr>Office Theme</vt:lpstr>
      <vt:lpstr>ECES4013C</vt:lpstr>
      <vt:lpstr>Amcan  Aim</vt:lpstr>
      <vt:lpstr>Deilliannau Dysgu  Learning Outcomes </vt:lpstr>
      <vt:lpstr>Deilliannau Dysgu  Learning Outcomes </vt:lpstr>
      <vt:lpstr>Deilliannau Dysgu  Learning Outcomes </vt:lpstr>
      <vt:lpstr>Perthyn Belonging </vt:lpstr>
      <vt:lpstr>Tasg Task </vt:lpstr>
      <vt:lpstr>Cynhwysiant yw: /  Inclusion is:</vt:lpstr>
      <vt:lpstr>Pwy sy’n cael eu heffeithio gan allgau? Who is affected by exclusion?</vt:lpstr>
      <vt:lpstr>Deddfwriaeth/Legislation</vt:lpstr>
      <vt:lpstr>Deddf Cydraddoldeb 2010 Equality Act 2010</vt:lpstr>
      <vt:lpstr>The Equality Act 2010</vt:lpstr>
      <vt:lpstr> Y naw prif ddarnau o ddeddfwriaeth a gyfunwyd yw: The nine main pieces of legislation that have merged are: </vt:lpstr>
      <vt:lpstr>Deddf Cydraddoldeb 2010 Equality Act 2010</vt:lpstr>
      <vt:lpstr>Deddf Cydraddoldeb 2010 Equality Act 2010</vt:lpstr>
      <vt:lpstr>Deddf Cydraddoldeb 2010 Equality Act 2010</vt:lpstr>
      <vt:lpstr>Deddf Cydraddoldeb 2010 Equality Act 2010</vt:lpstr>
      <vt:lpstr>Astudiaethau Achos / Case Studies</vt:lpstr>
      <vt:lpstr>Confensiwn y Cenhedloedd Unedig ar Hawliau'r Plentyn The UN Convention on the Rights of the Child (1989) </vt:lpstr>
      <vt:lpstr>Deddf Llesiant Cenedlaethau’r Dyfodol (Cymru) 2015: Amcanion  Well- being of Future Generations  (Wales) Act 2015: Goals</vt:lpstr>
      <vt:lpstr>Deddf Llesiant Cenedlaethau’r Dyfodol (Cymru) 2015: Amcanion  Well- being of Future Generations  (Wales) Act 2015: Goals</vt:lpstr>
      <vt:lpstr>Deddf Llesiant Cenedlaethau’r Dyfodol (Cymru) 2015  Well- being of Future Generations  (Wales) Act 2015</vt:lpstr>
      <vt:lpstr>Tasg / Task</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SJPE4004/C</dc:title>
  <dc:creator>Sarah Stewart</dc:creator>
  <cp:lastModifiedBy>Helen A Griffiths</cp:lastModifiedBy>
  <cp:revision>43</cp:revision>
  <dcterms:created xsi:type="dcterms:W3CDTF">2017-01-19T14:09:26Z</dcterms:created>
  <dcterms:modified xsi:type="dcterms:W3CDTF">2025-02-26T15:00:22Z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0x0101000A0D83DA8850E24F977D76094D2074AC</vt:lpwstr>
  </property>
</Properties>
</file>