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9144000" cy="5143500" type="screen16x9"/>
  <p:notesSz cx="51435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6" roundtripDataSignature="AMtx7mgl2vgc34V9eeeQKJOdSpxp7RloG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522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notesMaster" Target="notesMasters/notesMaster1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customschemas.google.com/relationships/presentationmetadata" Target="metadata"/><Relationship Id="rId10" Type="http://schemas.openxmlformats.org/officeDocument/2006/relationships/tableStyles" Target="tableStyles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" name="Google Shape;13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2833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"/>
          <p:cNvSpPr/>
          <p:nvPr/>
        </p:nvSpPr>
        <p:spPr>
          <a:xfrm>
            <a:off x="274320" y="73152"/>
            <a:ext cx="85953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US" sz="2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What the Aliens Are Holding — and Why</a:t>
            </a: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17;p1"/>
          <p:cNvSpPr/>
          <p:nvPr/>
        </p:nvSpPr>
        <p:spPr>
          <a:xfrm>
            <a:off x="274320" y="420624"/>
            <a:ext cx="859536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A8A7"/>
              </a:buClr>
              <a:buSzPts val="1100"/>
              <a:buFont typeface="Arial"/>
              <a:buNone/>
            </a:pPr>
            <a:r>
              <a:rPr lang="en-US" sz="1100" b="0" i="1" u="none" strike="noStrike" cap="none">
                <a:solidFill>
                  <a:srgbClr val="5EA8A7"/>
                </a:solidFill>
                <a:latin typeface="Arial"/>
                <a:ea typeface="Arial"/>
                <a:cs typeface="Arial"/>
                <a:sym typeface="Arial"/>
              </a:rPr>
              <a:t>Every object in each alien's image is a deliberate clue about their paradigm's philosophy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1"/>
          <p:cNvSpPr/>
          <p:nvPr/>
        </p:nvSpPr>
        <p:spPr>
          <a:xfrm>
            <a:off x="0" y="621792"/>
            <a:ext cx="1269710" cy="4297680"/>
          </a:xfrm>
          <a:prstGeom prst="rect">
            <a:avLst/>
          </a:prstGeom>
          <a:solidFill>
            <a:srgbClr val="2C3E50"/>
          </a:solidFill>
          <a:ln w="12700" cap="flat" cmpd="sng">
            <a:solidFill>
              <a:srgbClr val="2C3E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1"/>
          <p:cNvSpPr/>
          <p:nvPr/>
        </p:nvSpPr>
        <p:spPr>
          <a:xfrm>
            <a:off x="0" y="621792"/>
            <a:ext cx="1269710" cy="54864"/>
          </a:xfrm>
          <a:prstGeom prst="rect">
            <a:avLst/>
          </a:prstGeom>
          <a:solidFill>
            <a:srgbClr val="5EA8A7"/>
          </a:solidFill>
          <a:ln w="12700" cap="flat" cmpd="sng">
            <a:solidFill>
              <a:srgbClr val="5EA8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0" name="Google Shape;20;p1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3152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Google Shape;21;p1"/>
          <p:cNvSpPr/>
          <p:nvPr/>
        </p:nvSpPr>
        <p:spPr>
          <a:xfrm>
            <a:off x="54864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A8A7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5EA8A7"/>
                </a:solidFill>
                <a:latin typeface="Arial"/>
                <a:ea typeface="Arial"/>
                <a:cs typeface="Arial"/>
                <a:sym typeface="Arial"/>
              </a:rPr>
              <a:t>POSITIVISM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1"/>
          <p:cNvSpPr/>
          <p:nvPr/>
        </p:nvSpPr>
        <p:spPr>
          <a:xfrm>
            <a:off x="54864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EA8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1"/>
          <p:cNvSpPr/>
          <p:nvPr/>
        </p:nvSpPr>
        <p:spPr>
          <a:xfrm>
            <a:off x="91440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📋  Clipboard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1"/>
          <p:cNvSpPr/>
          <p:nvPr/>
        </p:nvSpPr>
        <p:spPr>
          <a:xfrm>
            <a:off x="91440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Data recording sheet — everything gets written down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1"/>
          <p:cNvSpPr/>
          <p:nvPr/>
        </p:nvSpPr>
        <p:spPr>
          <a:xfrm>
            <a:off x="54864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EA8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1"/>
          <p:cNvSpPr/>
          <p:nvPr/>
        </p:nvSpPr>
        <p:spPr>
          <a:xfrm>
            <a:off x="91440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🖩  Calculator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" name="Google Shape;27;p1"/>
          <p:cNvSpPr/>
          <p:nvPr/>
        </p:nvSpPr>
        <p:spPr>
          <a:xfrm>
            <a:off x="91440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p=0.001, n=30,000 on screen — large sample, statistical significance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28;p1"/>
          <p:cNvSpPr/>
          <p:nvPr/>
        </p:nvSpPr>
        <p:spPr>
          <a:xfrm>
            <a:off x="54864" y="3913632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EA8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1"/>
          <p:cNvSpPr/>
          <p:nvPr/>
        </p:nvSpPr>
        <p:spPr>
          <a:xfrm>
            <a:off x="91440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💬  Speech bubble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1"/>
          <p:cNvSpPr/>
          <p:nvPr/>
        </p:nvSpPr>
        <p:spPr>
          <a:xfrm>
            <a:off x="91440" y="4142232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p=0.001 — the language of hypothesis testing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1"/>
          <p:cNvSpPr/>
          <p:nvPr/>
        </p:nvSpPr>
        <p:spPr>
          <a:xfrm>
            <a:off x="1306286" y="621792"/>
            <a:ext cx="1269710" cy="4297680"/>
          </a:xfrm>
          <a:prstGeom prst="rect">
            <a:avLst/>
          </a:prstGeom>
          <a:solidFill>
            <a:srgbClr val="222F3E"/>
          </a:solidFill>
          <a:ln w="12700" cap="flat" cmpd="sng">
            <a:solidFill>
              <a:srgbClr val="222F3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1"/>
          <p:cNvSpPr/>
          <p:nvPr/>
        </p:nvSpPr>
        <p:spPr>
          <a:xfrm>
            <a:off x="1306286" y="621792"/>
            <a:ext cx="1269710" cy="54864"/>
          </a:xfrm>
          <a:prstGeom prst="rect">
            <a:avLst/>
          </a:prstGeom>
          <a:solidFill>
            <a:srgbClr val="6BAF74"/>
          </a:solidFill>
          <a:ln w="12700" cap="flat" cmpd="sng">
            <a:solidFill>
              <a:srgbClr val="6BAF7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3" name="Google Shape;33;p1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379438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34" name="Google Shape;34;p1"/>
          <p:cNvSpPr/>
          <p:nvPr/>
        </p:nvSpPr>
        <p:spPr>
          <a:xfrm>
            <a:off x="1361150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6BAF74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6BAF74"/>
                </a:solidFill>
                <a:latin typeface="Arial"/>
                <a:ea typeface="Arial"/>
                <a:cs typeface="Arial"/>
                <a:sym typeface="Arial"/>
              </a:rPr>
              <a:t>POST-POSITIVISM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1"/>
          <p:cNvSpPr/>
          <p:nvPr/>
        </p:nvSpPr>
        <p:spPr>
          <a:xfrm>
            <a:off x="1361150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6BAF7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1"/>
          <p:cNvSpPr/>
          <p:nvPr/>
        </p:nvSpPr>
        <p:spPr>
          <a:xfrm>
            <a:off x="1397726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🔨  Magnifying tool / probe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1"/>
          <p:cNvSpPr/>
          <p:nvPr/>
        </p:nvSpPr>
        <p:spPr>
          <a:xfrm>
            <a:off x="1397726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Checking evidence from multiple angles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1"/>
          <p:cNvSpPr/>
          <p:nvPr/>
        </p:nvSpPr>
        <p:spPr>
          <a:xfrm>
            <a:off x="1361150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6BAF7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1"/>
          <p:cNvSpPr/>
          <p:nvPr/>
        </p:nvSpPr>
        <p:spPr>
          <a:xfrm>
            <a:off x="1397726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📄  Report / notes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1"/>
          <p:cNvSpPr/>
          <p:nvPr/>
        </p:nvSpPr>
        <p:spPr>
          <a:xfrm>
            <a:off x="1397726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Cross-referencing written sources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1"/>
          <p:cNvSpPr/>
          <p:nvPr/>
        </p:nvSpPr>
        <p:spPr>
          <a:xfrm>
            <a:off x="1361150" y="3913632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6BAF7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1"/>
          <p:cNvSpPr/>
          <p:nvPr/>
        </p:nvSpPr>
        <p:spPr>
          <a:xfrm>
            <a:off x="1397726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TRIANGULATE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1"/>
          <p:cNvSpPr/>
          <p:nvPr/>
        </p:nvSpPr>
        <p:spPr>
          <a:xfrm>
            <a:off x="1397726" y="4142232"/>
            <a:ext cx="11052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His guiding principle — never trust one source alone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1"/>
          <p:cNvSpPr/>
          <p:nvPr/>
        </p:nvSpPr>
        <p:spPr>
          <a:xfrm>
            <a:off x="2612571" y="621792"/>
            <a:ext cx="1269710" cy="4297680"/>
          </a:xfrm>
          <a:prstGeom prst="rect">
            <a:avLst/>
          </a:prstGeom>
          <a:solidFill>
            <a:srgbClr val="2C3E50"/>
          </a:solidFill>
          <a:ln w="12700" cap="flat" cmpd="sng">
            <a:solidFill>
              <a:srgbClr val="2C3E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1"/>
          <p:cNvSpPr/>
          <p:nvPr/>
        </p:nvSpPr>
        <p:spPr>
          <a:xfrm>
            <a:off x="2612571" y="621792"/>
            <a:ext cx="1269710" cy="54864"/>
          </a:xfrm>
          <a:prstGeom prst="rect">
            <a:avLst/>
          </a:prstGeom>
          <a:solidFill>
            <a:srgbClr val="C0725A"/>
          </a:solidFill>
          <a:ln w="12700" cap="flat" cmpd="sng">
            <a:solidFill>
              <a:srgbClr val="C072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6" name="Google Shape;46;p1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685723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47;p1"/>
          <p:cNvSpPr/>
          <p:nvPr/>
        </p:nvSpPr>
        <p:spPr>
          <a:xfrm>
            <a:off x="2667435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0725A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C0725A"/>
                </a:solidFill>
                <a:latin typeface="Arial"/>
                <a:ea typeface="Arial"/>
                <a:cs typeface="Arial"/>
                <a:sym typeface="Arial"/>
              </a:rPr>
              <a:t>INTERPRETIVISM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1"/>
          <p:cNvSpPr/>
          <p:nvPr/>
        </p:nvSpPr>
        <p:spPr>
          <a:xfrm>
            <a:off x="2667435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072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1"/>
          <p:cNvSpPr/>
          <p:nvPr/>
        </p:nvSpPr>
        <p:spPr>
          <a:xfrm>
            <a:off x="2704011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🪑  Sitting down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1"/>
          <p:cNvSpPr/>
          <p:nvPr/>
        </p:nvSpPr>
        <p:spPr>
          <a:xfrm>
            <a:off x="2704011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Settled in for a long, open conversation — no rush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" name="Google Shape;51;p1"/>
          <p:cNvSpPr/>
          <p:nvPr/>
        </p:nvSpPr>
        <p:spPr>
          <a:xfrm>
            <a:off x="2667435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072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1"/>
          <p:cNvSpPr/>
          <p:nvPr/>
        </p:nvSpPr>
        <p:spPr>
          <a:xfrm>
            <a:off x="2704011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📝  Notepad on lap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1"/>
          <p:cNvSpPr/>
          <p:nvPr/>
        </p:nvSpPr>
        <p:spPr>
          <a:xfrm>
            <a:off x="2704011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Recording what the participant says in their own words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1"/>
          <p:cNvSpPr/>
          <p:nvPr/>
        </p:nvSpPr>
        <p:spPr>
          <a:xfrm>
            <a:off x="2667435" y="3913632"/>
            <a:ext cx="1178400" cy="713100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072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1"/>
          <p:cNvSpPr/>
          <p:nvPr/>
        </p:nvSpPr>
        <p:spPr>
          <a:xfrm>
            <a:off x="2694825" y="3913625"/>
            <a:ext cx="1123500" cy="71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'It means freedom to me…' and 'Tell me more…' — listening and drawing out meaning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1"/>
          <p:cNvSpPr/>
          <p:nvPr/>
        </p:nvSpPr>
        <p:spPr>
          <a:xfrm>
            <a:off x="3918857" y="621792"/>
            <a:ext cx="1269710" cy="4297680"/>
          </a:xfrm>
          <a:prstGeom prst="rect">
            <a:avLst/>
          </a:prstGeom>
          <a:solidFill>
            <a:srgbClr val="222F3E"/>
          </a:solidFill>
          <a:ln w="12700" cap="flat" cmpd="sng">
            <a:solidFill>
              <a:srgbClr val="222F3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1"/>
          <p:cNvSpPr/>
          <p:nvPr/>
        </p:nvSpPr>
        <p:spPr>
          <a:xfrm>
            <a:off x="3918857" y="621792"/>
            <a:ext cx="1269710" cy="54864"/>
          </a:xfrm>
          <a:prstGeom prst="rect">
            <a:avLst/>
          </a:prstGeom>
          <a:solidFill>
            <a:srgbClr val="8B6BAF"/>
          </a:solidFill>
          <a:ln w="12700" cap="flat" cmpd="sng">
            <a:solidFill>
              <a:srgbClr val="8B6BA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8" name="Google Shape;58;p1" descr="preencoded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992009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1"/>
          <p:cNvSpPr/>
          <p:nvPr/>
        </p:nvSpPr>
        <p:spPr>
          <a:xfrm>
            <a:off x="3973721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8B6BA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8B6BAF"/>
                </a:solidFill>
                <a:latin typeface="Arial"/>
                <a:ea typeface="Arial"/>
                <a:cs typeface="Arial"/>
                <a:sym typeface="Arial"/>
              </a:rPr>
              <a:t>CONSTRUCTIVISM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1"/>
          <p:cNvSpPr/>
          <p:nvPr/>
        </p:nvSpPr>
        <p:spPr>
          <a:xfrm>
            <a:off x="3973721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8B6BA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1"/>
          <p:cNvSpPr/>
          <p:nvPr/>
        </p:nvSpPr>
        <p:spPr>
          <a:xfrm>
            <a:off x="4010297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🧠  Brain visible on head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1"/>
          <p:cNvSpPr/>
          <p:nvPr/>
        </p:nvSpPr>
        <p:spPr>
          <a:xfrm>
            <a:off x="4010297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Focusing on internal thought processes — what's happening inside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1"/>
          <p:cNvSpPr/>
          <p:nvPr/>
        </p:nvSpPr>
        <p:spPr>
          <a:xfrm>
            <a:off x="3973721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8B6BA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1"/>
          <p:cNvSpPr/>
          <p:nvPr/>
        </p:nvSpPr>
        <p:spPr>
          <a:xfrm>
            <a:off x="4010297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🃏  Stacked cards: AN / ME / EXP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1"/>
          <p:cNvSpPr/>
          <p:nvPr/>
        </p:nvSpPr>
        <p:spPr>
          <a:xfrm>
            <a:off x="4010297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Each card = a different personal construct — Alien D / Me / Experience — three unique realities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1"/>
          <p:cNvSpPr/>
          <p:nvPr/>
        </p:nvSpPr>
        <p:spPr>
          <a:xfrm>
            <a:off x="3973721" y="3913632"/>
            <a:ext cx="1178400" cy="713100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8B6BA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1"/>
          <p:cNvSpPr/>
          <p:nvPr/>
        </p:nvSpPr>
        <p:spPr>
          <a:xfrm>
            <a:off x="4010297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How does HE see it?'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1"/>
          <p:cNvSpPr/>
          <p:nvPr/>
        </p:nvSpPr>
        <p:spPr>
          <a:xfrm>
            <a:off x="3991963" y="4041650"/>
            <a:ext cx="1123500" cy="8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Not 'what is real' but 'how does THIS person personally experience it?'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1"/>
          <p:cNvSpPr/>
          <p:nvPr/>
        </p:nvSpPr>
        <p:spPr>
          <a:xfrm>
            <a:off x="5225143" y="621792"/>
            <a:ext cx="1269710" cy="4297680"/>
          </a:xfrm>
          <a:prstGeom prst="rect">
            <a:avLst/>
          </a:prstGeom>
          <a:solidFill>
            <a:srgbClr val="2C3E50"/>
          </a:solidFill>
          <a:ln w="12700" cap="flat" cmpd="sng">
            <a:solidFill>
              <a:srgbClr val="2C3E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1"/>
          <p:cNvSpPr/>
          <p:nvPr/>
        </p:nvSpPr>
        <p:spPr>
          <a:xfrm>
            <a:off x="5225143" y="621792"/>
            <a:ext cx="1269710" cy="54864"/>
          </a:xfrm>
          <a:prstGeom prst="rect">
            <a:avLst/>
          </a:prstGeom>
          <a:solidFill>
            <a:srgbClr val="AF7BBD"/>
          </a:solidFill>
          <a:ln w="12700" cap="flat" cmpd="sng">
            <a:solidFill>
              <a:srgbClr val="AF7BB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1" name="Google Shape;71;p1" descr="preencoded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298295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1"/>
          <p:cNvSpPr/>
          <p:nvPr/>
        </p:nvSpPr>
        <p:spPr>
          <a:xfrm>
            <a:off x="5280007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AF7BBD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AF7BBD"/>
                </a:solidFill>
                <a:latin typeface="Arial"/>
                <a:ea typeface="Arial"/>
                <a:cs typeface="Arial"/>
                <a:sym typeface="Arial"/>
              </a:rPr>
              <a:t>SOCIAL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AF7BBD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AF7BBD"/>
                </a:solidFill>
                <a:latin typeface="Arial"/>
                <a:ea typeface="Arial"/>
                <a:cs typeface="Arial"/>
                <a:sym typeface="Arial"/>
              </a:rPr>
              <a:t>CONSTRUCTIONISM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1"/>
          <p:cNvSpPr/>
          <p:nvPr/>
        </p:nvSpPr>
        <p:spPr>
          <a:xfrm>
            <a:off x="5280007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AF7BB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"/>
          <p:cNvSpPr/>
          <p:nvPr/>
        </p:nvSpPr>
        <p:spPr>
          <a:xfrm>
            <a:off x="5316583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👥  Two small figures (red &amp; blue)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1"/>
          <p:cNvSpPr/>
          <p:nvPr/>
        </p:nvSpPr>
        <p:spPr>
          <a:xfrm>
            <a:off x="5316583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Representing two different community members — different groups, different constructed realities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1"/>
          <p:cNvSpPr/>
          <p:nvPr/>
        </p:nvSpPr>
        <p:spPr>
          <a:xfrm>
            <a:off x="5280007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AF7BB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1"/>
          <p:cNvSpPr/>
          <p:nvPr/>
        </p:nvSpPr>
        <p:spPr>
          <a:xfrm>
            <a:off x="5316583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💬  Two speech bubbles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1"/>
          <p:cNvSpPr/>
          <p:nvPr/>
        </p:nvSpPr>
        <p:spPr>
          <a:xfrm>
            <a:off x="5316583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'We call it trust' and 'We agree on norms' — groups creating shared meaning through collective language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1"/>
          <p:cNvSpPr/>
          <p:nvPr/>
        </p:nvSpPr>
        <p:spPr>
          <a:xfrm>
            <a:off x="5280007" y="3913632"/>
            <a:ext cx="1178400" cy="713100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AF7BB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"/>
          <p:cNvSpPr/>
          <p:nvPr/>
        </p:nvSpPr>
        <p:spPr>
          <a:xfrm>
            <a:off x="5316583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🔗  Connecting lines 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1"/>
          <p:cNvSpPr/>
          <p:nvPr/>
        </p:nvSpPr>
        <p:spPr>
          <a:xfrm>
            <a:off x="5316583" y="4142232"/>
            <a:ext cx="11052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Reality is made in the space BETWEEN people, not inside one individual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1"/>
          <p:cNvSpPr/>
          <p:nvPr/>
        </p:nvSpPr>
        <p:spPr>
          <a:xfrm>
            <a:off x="6531429" y="621792"/>
            <a:ext cx="1269710" cy="4297680"/>
          </a:xfrm>
          <a:prstGeom prst="rect">
            <a:avLst/>
          </a:prstGeom>
          <a:solidFill>
            <a:srgbClr val="222F3E"/>
          </a:solidFill>
          <a:ln w="12700" cap="flat" cmpd="sng">
            <a:solidFill>
              <a:srgbClr val="222F3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"/>
          <p:cNvSpPr/>
          <p:nvPr/>
        </p:nvSpPr>
        <p:spPr>
          <a:xfrm>
            <a:off x="6531429" y="621792"/>
            <a:ext cx="1269710" cy="54864"/>
          </a:xfrm>
          <a:prstGeom prst="rect">
            <a:avLst/>
          </a:prstGeom>
          <a:solidFill>
            <a:srgbClr val="C8824A"/>
          </a:solidFill>
          <a:ln w="12700" cap="flat" cmpd="sng">
            <a:solidFill>
              <a:srgbClr val="C8824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84" name="Google Shape;84;p1" descr="preencoded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604581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"/>
          <p:cNvSpPr/>
          <p:nvPr/>
        </p:nvSpPr>
        <p:spPr>
          <a:xfrm>
            <a:off x="6586293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8824A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C8824A"/>
                </a:solidFill>
                <a:latin typeface="Arial"/>
                <a:ea typeface="Arial"/>
                <a:cs typeface="Arial"/>
                <a:sym typeface="Arial"/>
              </a:rPr>
              <a:t>CRITICAL THEORY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"/>
          <p:cNvSpPr/>
          <p:nvPr/>
        </p:nvSpPr>
        <p:spPr>
          <a:xfrm>
            <a:off x="6586293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8824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"/>
          <p:cNvSpPr/>
          <p:nvPr/>
        </p:nvSpPr>
        <p:spPr>
          <a:xfrm>
            <a:off x="6622869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✊  Raised fist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1"/>
          <p:cNvSpPr/>
          <p:nvPr/>
        </p:nvSpPr>
        <p:spPr>
          <a:xfrm>
            <a:off x="6622869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Taking an explicit position — not neutral, committed to challenging power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"/>
          <p:cNvSpPr/>
          <p:nvPr/>
        </p:nvSpPr>
        <p:spPr>
          <a:xfrm>
            <a:off x="6586293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8824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"/>
          <p:cNvSpPr/>
          <p:nvPr/>
        </p:nvSpPr>
        <p:spPr>
          <a:xfrm>
            <a:off x="6622869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📢  Megaphone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"/>
          <p:cNvSpPr/>
          <p:nvPr/>
        </p:nvSpPr>
        <p:spPr>
          <a:xfrm>
            <a:off x="6622869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Amplifying voices of those who are marginalised or silenced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"/>
          <p:cNvSpPr/>
          <p:nvPr/>
        </p:nvSpPr>
        <p:spPr>
          <a:xfrm>
            <a:off x="6586293" y="3913632"/>
            <a:ext cx="1178400" cy="713100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8824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1"/>
          <p:cNvSpPr/>
          <p:nvPr/>
        </p:nvSpPr>
        <p:spPr>
          <a:xfrm>
            <a:off x="6613682" y="3959357"/>
            <a:ext cx="11052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'Who? POWER' — visualising how power structures shape what gets called 'reality'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"/>
          <p:cNvSpPr/>
          <p:nvPr/>
        </p:nvSpPr>
        <p:spPr>
          <a:xfrm>
            <a:off x="7837714" y="621792"/>
            <a:ext cx="1269710" cy="4297680"/>
          </a:xfrm>
          <a:prstGeom prst="rect">
            <a:avLst/>
          </a:prstGeom>
          <a:solidFill>
            <a:srgbClr val="2C3E50"/>
          </a:solidFill>
          <a:ln w="12700" cap="flat" cmpd="sng">
            <a:solidFill>
              <a:srgbClr val="2C3E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1"/>
          <p:cNvSpPr/>
          <p:nvPr/>
        </p:nvSpPr>
        <p:spPr>
          <a:xfrm>
            <a:off x="7837714" y="621792"/>
            <a:ext cx="1269710" cy="54864"/>
          </a:xfrm>
          <a:prstGeom prst="rect">
            <a:avLst/>
          </a:prstGeom>
          <a:solidFill>
            <a:srgbClr val="5AAFB0"/>
          </a:solidFill>
          <a:ln w="12700" cap="flat" cmpd="sng">
            <a:solidFill>
              <a:srgbClr val="5AAFB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6" name="Google Shape;96;p1" descr="preencoded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910866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"/>
          <p:cNvSpPr/>
          <p:nvPr/>
        </p:nvSpPr>
        <p:spPr>
          <a:xfrm>
            <a:off x="7892578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AAFB0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5AAFB0"/>
                </a:solidFill>
                <a:latin typeface="Arial"/>
                <a:ea typeface="Arial"/>
                <a:cs typeface="Arial"/>
                <a:sym typeface="Arial"/>
              </a:rPr>
              <a:t>PRAGMATISM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"/>
          <p:cNvSpPr/>
          <p:nvPr/>
        </p:nvSpPr>
        <p:spPr>
          <a:xfrm>
            <a:off x="7892578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AAFB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"/>
          <p:cNvSpPr/>
          <p:nvPr/>
        </p:nvSpPr>
        <p:spPr>
          <a:xfrm>
            <a:off x="7929154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🔧  Wrench / spanner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"/>
          <p:cNvSpPr/>
          <p:nvPr/>
        </p:nvSpPr>
        <p:spPr>
          <a:xfrm>
            <a:off x="7929154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Practical tool-user — fixes problems, builds solutions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1"/>
          <p:cNvSpPr/>
          <p:nvPr/>
        </p:nvSpPr>
        <p:spPr>
          <a:xfrm>
            <a:off x="7892578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AAFB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1"/>
          <p:cNvSpPr/>
          <p:nvPr/>
        </p:nvSpPr>
        <p:spPr>
          <a:xfrm>
            <a:off x="7929154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📊  Bar chart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"/>
          <p:cNvSpPr/>
          <p:nvPr/>
        </p:nvSpPr>
        <p:spPr>
          <a:xfrm>
            <a:off x="7929154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Uses data and evidence — but only because it works, not out of philosophical loyalty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1"/>
          <p:cNvSpPr/>
          <p:nvPr/>
        </p:nvSpPr>
        <p:spPr>
          <a:xfrm>
            <a:off x="7892578" y="3913632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AAFB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"/>
          <p:cNvSpPr/>
          <p:nvPr/>
        </p:nvSpPr>
        <p:spPr>
          <a:xfrm>
            <a:off x="7929154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'WHATEVER WORKS! 🔲'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1"/>
          <p:cNvSpPr/>
          <p:nvPr/>
        </p:nvSpPr>
        <p:spPr>
          <a:xfrm>
            <a:off x="7929154" y="4142232"/>
            <a:ext cx="11052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The entire pragmatist philosophy in two words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348</Words>
  <Application>Microsoft Office PowerPoint</Application>
  <PresentationFormat>On-screen Show (16:9)</PresentationFormat>
  <Paragraphs>51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PptxGenJS</dc:creator>
  <cp:lastModifiedBy>Caroline Jawad</cp:lastModifiedBy>
  <cp:revision>1</cp:revision>
  <dcterms:created xsi:type="dcterms:W3CDTF">2026-03-07T08:41:00Z</dcterms:created>
  <dcterms:modified xsi:type="dcterms:W3CDTF">2026-04-19T16:40:28Z</dcterms:modified>
</cp:coreProperties>
</file>