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5" r:id="rId3"/>
  </p:sldMasterIdLst>
  <p:notesMasterIdLst>
    <p:notesMasterId r:id="rId33"/>
  </p:notesMasterIdLst>
  <p:sldIdLst>
    <p:sldId id="851" r:id="rId4"/>
    <p:sldId id="932" r:id="rId5"/>
    <p:sldId id="934" r:id="rId6"/>
    <p:sldId id="953" r:id="rId7"/>
    <p:sldId id="936" r:id="rId8"/>
    <p:sldId id="941" r:id="rId9"/>
    <p:sldId id="945" r:id="rId10"/>
    <p:sldId id="947" r:id="rId11"/>
    <p:sldId id="948" r:id="rId12"/>
    <p:sldId id="459" r:id="rId13"/>
    <p:sldId id="475" r:id="rId14"/>
    <p:sldId id="417" r:id="rId15"/>
    <p:sldId id="260" r:id="rId16"/>
    <p:sldId id="698" r:id="rId17"/>
    <p:sldId id="416" r:id="rId18"/>
    <p:sldId id="281" r:id="rId19"/>
    <p:sldId id="962" r:id="rId20"/>
    <p:sldId id="259" r:id="rId21"/>
    <p:sldId id="279" r:id="rId22"/>
    <p:sldId id="700" r:id="rId23"/>
    <p:sldId id="937" r:id="rId24"/>
    <p:sldId id="938" r:id="rId25"/>
    <p:sldId id="952" r:id="rId26"/>
    <p:sldId id="305" r:id="rId27"/>
    <p:sldId id="394" r:id="rId28"/>
    <p:sldId id="959" r:id="rId29"/>
    <p:sldId id="960" r:id="rId30"/>
    <p:sldId id="935" r:id="rId31"/>
    <p:sldId id="961" r:id="rId32"/>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162EC3-44B8-48FE-BE15-5E58AA623500}" v="2" dt="2022-02-17T10:44:22.7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51" autoAdjust="0"/>
    <p:restoredTop sz="87760" autoAdjust="0"/>
  </p:normalViewPr>
  <p:slideViewPr>
    <p:cSldViewPr snapToGrid="0">
      <p:cViewPr varScale="1">
        <p:scale>
          <a:sx n="68" d="100"/>
          <a:sy n="68" d="100"/>
        </p:scale>
        <p:origin x="384" y="54"/>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7A162EC3-44B8-48FE-BE15-5E58AA623500}"/>
    <pc:docChg chg="undo custSel addSld delSld modSld sldOrd addMainMaster delMainMaster">
      <pc:chgData name="Julie Crossman" userId="d902ac89-ff56-4e5d-982f-3384b0284abe" providerId="ADAL" clId="{7A162EC3-44B8-48FE-BE15-5E58AA623500}" dt="2022-02-17T17:25:17.646" v="51" actId="47"/>
      <pc:docMkLst>
        <pc:docMk/>
      </pc:docMkLst>
      <pc:sldChg chg="del">
        <pc:chgData name="Julie Crossman" userId="d902ac89-ff56-4e5d-982f-3384b0284abe" providerId="ADAL" clId="{7A162EC3-44B8-48FE-BE15-5E58AA623500}" dt="2022-02-17T09:04:18.141" v="0" actId="47"/>
        <pc:sldMkLst>
          <pc:docMk/>
          <pc:sldMk cId="0" sldId="390"/>
        </pc:sldMkLst>
      </pc:sldChg>
      <pc:sldChg chg="del mod modShow">
        <pc:chgData name="Julie Crossman" userId="d902ac89-ff56-4e5d-982f-3384b0284abe" providerId="ADAL" clId="{7A162EC3-44B8-48FE-BE15-5E58AA623500}" dt="2022-02-17T17:25:16.424" v="50" actId="47"/>
        <pc:sldMkLst>
          <pc:docMk/>
          <pc:sldMk cId="3810605976" sldId="406"/>
        </pc:sldMkLst>
      </pc:sldChg>
      <pc:sldChg chg="del mod modShow">
        <pc:chgData name="Julie Crossman" userId="d902ac89-ff56-4e5d-982f-3384b0284abe" providerId="ADAL" clId="{7A162EC3-44B8-48FE-BE15-5E58AA623500}" dt="2022-02-17T17:25:17.646" v="51" actId="47"/>
        <pc:sldMkLst>
          <pc:docMk/>
          <pc:sldMk cId="377369655" sldId="407"/>
        </pc:sldMkLst>
      </pc:sldChg>
      <pc:sldChg chg="add del">
        <pc:chgData name="Julie Crossman" userId="d902ac89-ff56-4e5d-982f-3384b0284abe" providerId="ADAL" clId="{7A162EC3-44B8-48FE-BE15-5E58AA623500}" dt="2022-02-17T17:25:12.822" v="49" actId="47"/>
        <pc:sldMkLst>
          <pc:docMk/>
          <pc:sldMk cId="1800585587" sldId="421"/>
        </pc:sldMkLst>
      </pc:sldChg>
      <pc:sldChg chg="addSp modSp new mod ord">
        <pc:chgData name="Julie Crossman" userId="d902ac89-ff56-4e5d-982f-3384b0284abe" providerId="ADAL" clId="{7A162EC3-44B8-48FE-BE15-5E58AA623500}" dt="2022-02-17T17:24:35.835" v="48"/>
        <pc:sldMkLst>
          <pc:docMk/>
          <pc:sldMk cId="1659628040" sldId="962"/>
        </pc:sldMkLst>
        <pc:spChg chg="add mod">
          <ac:chgData name="Julie Crossman" userId="d902ac89-ff56-4e5d-982f-3384b0284abe" providerId="ADAL" clId="{7A162EC3-44B8-48FE-BE15-5E58AA623500}" dt="2022-02-17T10:44:58.150" v="43" actId="113"/>
          <ac:spMkLst>
            <pc:docMk/>
            <pc:sldMk cId="1659628040" sldId="962"/>
            <ac:spMk id="2" creationId="{32D89DD3-656A-4B9A-B006-8E4D455E6C3A}"/>
          </ac:spMkLst>
        </pc:spChg>
        <pc:picChg chg="add">
          <ac:chgData name="Julie Crossman" userId="d902ac89-ff56-4e5d-982f-3384b0284abe" providerId="ADAL" clId="{7A162EC3-44B8-48FE-BE15-5E58AA623500}" dt="2022-02-17T10:44:14.154" v="2"/>
          <ac:picMkLst>
            <pc:docMk/>
            <pc:sldMk cId="1659628040" sldId="962"/>
            <ac:picMk id="1026" creationId="{F9A2EED1-B5C4-419D-9BDD-6EA5BD8B7FA9}"/>
          </ac:picMkLst>
        </pc:picChg>
      </pc:sldChg>
      <pc:sldMasterChg chg="add del addSldLayout delSldLayout">
        <pc:chgData name="Julie Crossman" userId="d902ac89-ff56-4e5d-982f-3384b0284abe" providerId="ADAL" clId="{7A162EC3-44B8-48FE-BE15-5E58AA623500}" dt="2022-02-17T17:25:12.822" v="49" actId="47"/>
        <pc:sldMasterMkLst>
          <pc:docMk/>
          <pc:sldMasterMk cId="2713049677" sldId="2147483672"/>
        </pc:sldMasterMkLst>
        <pc:sldLayoutChg chg="add del">
          <pc:chgData name="Julie Crossman" userId="d902ac89-ff56-4e5d-982f-3384b0284abe" providerId="ADAL" clId="{7A162EC3-44B8-48FE-BE15-5E58AA623500}" dt="2022-02-17T17:25:12.822" v="49" actId="47"/>
          <pc:sldLayoutMkLst>
            <pc:docMk/>
            <pc:sldMasterMk cId="2713049677" sldId="2147483672"/>
            <pc:sldLayoutMk cId="647970518" sldId="2147483673"/>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3192678662" sldId="2147483674"/>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3019877381" sldId="2147483675"/>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3506076839" sldId="2147483676"/>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2638648124" sldId="2147483677"/>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2780464883" sldId="2147483678"/>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3835454814" sldId="2147483679"/>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1589172405" sldId="2147483680"/>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3550833708" sldId="2147483681"/>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2520555737" sldId="2147483682"/>
          </pc:sldLayoutMkLst>
        </pc:sldLayoutChg>
        <pc:sldLayoutChg chg="add del">
          <pc:chgData name="Julie Crossman" userId="d902ac89-ff56-4e5d-982f-3384b0284abe" providerId="ADAL" clId="{7A162EC3-44B8-48FE-BE15-5E58AA623500}" dt="2022-02-17T17:25:12.822" v="49" actId="47"/>
          <pc:sldLayoutMkLst>
            <pc:docMk/>
            <pc:sldMasterMk cId="2713049677" sldId="2147483672"/>
            <pc:sldLayoutMk cId="581171209" sldId="214748368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16/02/2022</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app=desktop&amp;v=qeGGZ_AgBfA"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9738" y="1252538"/>
            <a:ext cx="6008687" cy="33813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defTabSz="966155">
              <a:defRPr/>
            </a:pPr>
            <a:fld id="{2892395D-BC1B-4D1D-949A-52A1A007E086}" type="slidenum">
              <a:rPr lang="en-GB" sz="1400">
                <a:solidFill>
                  <a:prstClr val="black"/>
                </a:solidFill>
                <a:latin typeface="Calibri" panose="020F0502020204030204"/>
              </a:rPr>
              <a:pPr defTabSz="966155">
                <a:defRPr/>
              </a:pPr>
              <a:t>1</a:t>
            </a:fld>
            <a:endParaRPr lang="en-GB" sz="1400">
              <a:solidFill>
                <a:prstClr val="black"/>
              </a:solidFill>
              <a:latin typeface="Calibri" panose="020F0502020204030204"/>
            </a:endParaRPr>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a:t>
            </a:fld>
            <a:endParaRPr lang="en-GB"/>
          </a:p>
        </p:txBody>
      </p:sp>
    </p:spTree>
    <p:extLst>
      <p:ext uri="{BB962C8B-B14F-4D97-AF65-F5344CB8AC3E}">
        <p14:creationId xmlns:p14="http://schemas.microsoft.com/office/powerpoint/2010/main" val="2753103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3</a:t>
            </a:fld>
            <a:endParaRPr lang="en-GB"/>
          </a:p>
        </p:txBody>
      </p:sp>
    </p:spTree>
    <p:extLst>
      <p:ext uri="{BB962C8B-B14F-4D97-AF65-F5344CB8AC3E}">
        <p14:creationId xmlns:p14="http://schemas.microsoft.com/office/powerpoint/2010/main" val="650424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Listen/watch the video (10 mins) and note any pertinent aspects that resonate with you.</a:t>
            </a:r>
          </a:p>
          <a:p>
            <a:r>
              <a:rPr lang="en-GB" dirty="0">
                <a:hlinkClick r:id="rId3"/>
              </a:rPr>
              <a:t>The Triune Brain Model: Balancing Instinct, Emotion and Reason - YouTube</a:t>
            </a:r>
            <a:endParaRPr lang="en-GB" dirty="0"/>
          </a:p>
        </p:txBody>
      </p:sp>
      <p:sp>
        <p:nvSpPr>
          <p:cNvPr id="4" name="Slide Number Placeholder 3"/>
          <p:cNvSpPr>
            <a:spLocks noGrp="1"/>
          </p:cNvSpPr>
          <p:nvPr>
            <p:ph type="sldNum" sz="quarter" idx="5"/>
          </p:nvPr>
        </p:nvSpPr>
        <p:spPr/>
        <p:txBody>
          <a:bodyPr/>
          <a:lstStyle/>
          <a:p>
            <a:fld id="{345A2668-57C8-435C-9244-65EEF4ADAB16}" type="slidenum">
              <a:rPr lang="en-GB" smtClean="0"/>
              <a:t>4</a:t>
            </a:fld>
            <a:endParaRPr lang="en-GB"/>
          </a:p>
        </p:txBody>
      </p:sp>
    </p:spTree>
    <p:extLst>
      <p:ext uri="{BB962C8B-B14F-4D97-AF65-F5344CB8AC3E}">
        <p14:creationId xmlns:p14="http://schemas.microsoft.com/office/powerpoint/2010/main" val="182341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according to Terrence Deacon, Ph.D., an expert on the evolution of human cognition at the University of California, Berkeley, subsequent research has revealed that MacLean’s basic premise—his “‘hats on top of hats’ view” that brain systems were added by accretion over the course of evolution—was mistaken. “Adding on is almost certainly not the way the brain has evolved,” said Deacon. “Instead, the same structures have become modified in different ways in different lineages.”</a:t>
            </a:r>
          </a:p>
        </p:txBody>
      </p:sp>
      <p:sp>
        <p:nvSpPr>
          <p:cNvPr id="4" name="Slide Number Placeholder 3"/>
          <p:cNvSpPr>
            <a:spLocks noGrp="1"/>
          </p:cNvSpPr>
          <p:nvPr>
            <p:ph type="sldNum" sz="quarter" idx="5"/>
          </p:nvPr>
        </p:nvSpPr>
        <p:spPr/>
        <p:txBody>
          <a:bodyPr/>
          <a:lstStyle/>
          <a:p>
            <a:fld id="{345A2668-57C8-435C-9244-65EEF4ADAB16}" type="slidenum">
              <a:rPr lang="en-GB" smtClean="0"/>
              <a:t>5</a:t>
            </a:fld>
            <a:endParaRPr lang="en-GB"/>
          </a:p>
        </p:txBody>
      </p:sp>
    </p:spTree>
    <p:extLst>
      <p:ext uri="{BB962C8B-B14F-4D97-AF65-F5344CB8AC3E}">
        <p14:creationId xmlns:p14="http://schemas.microsoft.com/office/powerpoint/2010/main" val="2543150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Fixed – Believe you are only good at something if you have a natural disposition for it. High achievers in the Fixed Mindset will work hard and do well, however, they will not experience the joy of development. They feel they are merely verifying their high ability. More prone to ‘learned helplessness’.</a:t>
            </a:r>
          </a:p>
          <a:p>
            <a:r>
              <a:rPr lang="en-GB" dirty="0"/>
              <a:t>Growth – believe that talents and abilities can be developed through hard work, perseverance and mentoring. Achievement comes through effort and persistence and will involve experiences of failure. Enjoy developing new skills and learning. Will see their efforts as an inspirational reward.</a:t>
            </a:r>
          </a:p>
        </p:txBody>
      </p:sp>
      <p:sp>
        <p:nvSpPr>
          <p:cNvPr id="4" name="Slide Number Placeholder 3"/>
          <p:cNvSpPr>
            <a:spLocks noGrp="1"/>
          </p:cNvSpPr>
          <p:nvPr>
            <p:ph type="sldNum" sz="quarter" idx="5"/>
          </p:nvPr>
        </p:nvSpPr>
        <p:spPr/>
        <p:txBody>
          <a:bodyPr/>
          <a:lstStyle/>
          <a:p>
            <a:fld id="{345A2668-57C8-435C-9244-65EEF4ADAB16}" type="slidenum">
              <a:rPr lang="en-GB" smtClean="0"/>
              <a:t>6</a:t>
            </a:fld>
            <a:endParaRPr lang="en-GB"/>
          </a:p>
        </p:txBody>
      </p:sp>
    </p:spTree>
    <p:extLst>
      <p:ext uri="{BB962C8B-B14F-4D97-AF65-F5344CB8AC3E}">
        <p14:creationId xmlns:p14="http://schemas.microsoft.com/office/powerpoint/2010/main" val="3720745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7</a:t>
            </a:fld>
            <a:endParaRPr lang="en-GB"/>
          </a:p>
        </p:txBody>
      </p:sp>
    </p:spTree>
    <p:extLst>
      <p:ext uri="{BB962C8B-B14F-4D97-AF65-F5344CB8AC3E}">
        <p14:creationId xmlns:p14="http://schemas.microsoft.com/office/powerpoint/2010/main" val="1124757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8</a:t>
            </a:fld>
            <a:endParaRPr lang="en-GB"/>
          </a:p>
        </p:txBody>
      </p:sp>
    </p:spTree>
    <p:extLst>
      <p:ext uri="{BB962C8B-B14F-4D97-AF65-F5344CB8AC3E}">
        <p14:creationId xmlns:p14="http://schemas.microsoft.com/office/powerpoint/2010/main" val="1646680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9</a:t>
            </a:fld>
            <a:endParaRPr lang="en-GB"/>
          </a:p>
        </p:txBody>
      </p:sp>
    </p:spTree>
    <p:extLst>
      <p:ext uri="{BB962C8B-B14F-4D97-AF65-F5344CB8AC3E}">
        <p14:creationId xmlns:p14="http://schemas.microsoft.com/office/powerpoint/2010/main" val="2836598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10</a:t>
            </a:fld>
            <a:endParaRPr lang="en-GB"/>
          </a:p>
        </p:txBody>
      </p:sp>
    </p:spTree>
    <p:extLst>
      <p:ext uri="{BB962C8B-B14F-4D97-AF65-F5344CB8AC3E}">
        <p14:creationId xmlns:p14="http://schemas.microsoft.com/office/powerpoint/2010/main" val="3224815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11</a:t>
            </a:fld>
            <a:endParaRPr lang="en-GB"/>
          </a:p>
        </p:txBody>
      </p:sp>
    </p:spTree>
    <p:extLst>
      <p:ext uri="{BB962C8B-B14F-4D97-AF65-F5344CB8AC3E}">
        <p14:creationId xmlns:p14="http://schemas.microsoft.com/office/powerpoint/2010/main" val="3362924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Times New Roman"/>
              </a:rPr>
              <a:t>Send Johari Window questionnaire</a:t>
            </a:r>
          </a:p>
          <a:p>
            <a:endParaRPr lang="en-US" dirty="0">
              <a:cs typeface="Times New Roman"/>
            </a:endParaRPr>
          </a:p>
        </p:txBody>
      </p:sp>
      <p:sp>
        <p:nvSpPr>
          <p:cNvPr id="4" name="Slide Number Placeholder 3"/>
          <p:cNvSpPr>
            <a:spLocks noGrp="1"/>
          </p:cNvSpPr>
          <p:nvPr>
            <p:ph type="sldNum" sz="quarter" idx="5"/>
          </p:nvPr>
        </p:nvSpPr>
        <p:spPr/>
        <p:txBody>
          <a:bodyPr/>
          <a:lstStyle/>
          <a:p>
            <a:pPr>
              <a:defRPr/>
            </a:pPr>
            <a:fld id="{A3D1D51B-C1A0-475D-90F4-8E3D670757B6}" type="slidenum">
              <a:rPr lang="en-GB" altLang="en-US"/>
              <a:pPr>
                <a:defRPr/>
              </a:pPr>
              <a:t>12</a:t>
            </a:fld>
            <a:endParaRPr lang="en-GB" altLang="en-US"/>
          </a:p>
        </p:txBody>
      </p:sp>
    </p:spTree>
    <p:extLst>
      <p:ext uri="{BB962C8B-B14F-4D97-AF65-F5344CB8AC3E}">
        <p14:creationId xmlns:p14="http://schemas.microsoft.com/office/powerpoint/2010/main" val="15761578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532A96-C94F-4176-9564-FE62025AD50A}" type="slidenum">
              <a:rPr lang="en-GB" altLang="en-US"/>
              <a:pPr/>
              <a:t>13</a:t>
            </a:fld>
            <a:endParaRPr lang="en-GB" alt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In 1990 Peter Salovey and John Mayer first used the term emotional Intelligence and described it as a form of social intelligence that involves the ability to:</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monitor one’s own and other’s feelings and emotions</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discriminate among them</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use this information to guide one’s own thinking and behaviour.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Daniel Goleman wrote a bestselling book in 1995 called Emotional Intelligence and this is when he developed his argument that non-cognitive skills matter as much as IQ for workplace performance. People with a high EQ handle relationships better and handle conflict better.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Daniel Goleman has conducted considerable research about the relationship between EQ and success in a job and has concluded that IQ is not a very good predictor of job performance and where very senior managers are recruited based on relevant experience and a high IQ they were likely to fail unless emotional intelligence competencies were also strong.   In fact where serious weaknesses in EQ were identified then failure could be predicted with amazing accuracy.</a:t>
            </a:r>
          </a:p>
          <a:p>
            <a:endParaRPr lang="en-GB" altLang="en-US" dirty="0"/>
          </a:p>
        </p:txBody>
      </p:sp>
    </p:spTree>
    <p:extLst>
      <p:ext uri="{BB962C8B-B14F-4D97-AF65-F5344CB8AC3E}">
        <p14:creationId xmlns:p14="http://schemas.microsoft.com/office/powerpoint/2010/main" val="11778486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 typeface="Wingdings" pitchFamily="2" charset="2"/>
              <a:buNone/>
            </a:pPr>
            <a:r>
              <a:rPr lang="en-GB" altLang="en-US" sz="1300" dirty="0">
                <a:latin typeface="Arial" charset="0"/>
              </a:rPr>
              <a:t>The emotionally intelligent have abilities in four</a:t>
            </a:r>
          </a:p>
          <a:p>
            <a:pPr>
              <a:lnSpc>
                <a:spcPct val="80000"/>
              </a:lnSpc>
              <a:buFont typeface="Wingdings" pitchFamily="2" charset="2"/>
              <a:buNone/>
            </a:pPr>
            <a:r>
              <a:rPr lang="en-GB" altLang="en-US" sz="1300" dirty="0">
                <a:latin typeface="Arial" charset="0"/>
              </a:rPr>
              <a:t>main domains:</a:t>
            </a:r>
          </a:p>
          <a:p>
            <a:r>
              <a:rPr lang="en-GB" dirty="0"/>
              <a:t>Pink boxes are domains of personal competence – these capabilities determine how we manage ourselves</a:t>
            </a:r>
          </a:p>
          <a:p>
            <a:r>
              <a:rPr lang="en-GB" dirty="0"/>
              <a:t>Blue Boxes are domains of social competence which determine how we manage our relationships</a:t>
            </a:r>
          </a:p>
          <a:p>
            <a:endParaRPr lang="en-GB" dirty="0"/>
          </a:p>
          <a:p>
            <a:r>
              <a:rPr lang="en-GB" sz="1300" b="1" dirty="0"/>
              <a:t>Self-awareness</a:t>
            </a:r>
            <a:r>
              <a:rPr lang="en-GB" sz="1300" dirty="0"/>
              <a:t> – The ability to recognize your own emotions and how they affect your thoughts and behaviour, know your strengths and weaknesses, and have self-confidence. This is the ability to step outside yourself with focused observation of how you feel and react in various situations.</a:t>
            </a:r>
          </a:p>
          <a:p>
            <a:r>
              <a:rPr lang="en-GB" sz="1300" b="1" dirty="0"/>
              <a:t>Self-management</a:t>
            </a:r>
            <a:r>
              <a:rPr lang="en-GB" sz="1300" dirty="0"/>
              <a:t> – The ability to control impulsive feelings and behaviours, manage your emotions in healthy ways, take initiative, follow through on commitments, and adapt to changing circumstances. Having a non-reactive analytic approach to your feelings and problem solving to increase appropriate responses.</a:t>
            </a:r>
          </a:p>
          <a:p>
            <a:r>
              <a:rPr lang="en-GB" sz="1300" b="1" dirty="0"/>
              <a:t>Social awareness</a:t>
            </a:r>
            <a:r>
              <a:rPr lang="en-GB" sz="1300" dirty="0"/>
              <a:t> – The ability to observe and understand the emotions, needs, and concerns of other people, pick up on emotional cues, feel comfortable socially, and recognize the power dynamics in a group or organization. In a nutshell, this is </a:t>
            </a:r>
            <a:r>
              <a:rPr lang="en-GB" sz="1300" i="1" dirty="0"/>
              <a:t>empathy</a:t>
            </a:r>
            <a:r>
              <a:rPr lang="en-GB" sz="1300" dirty="0"/>
              <a:t>, a fundamental "people skill."</a:t>
            </a:r>
          </a:p>
          <a:p>
            <a:r>
              <a:rPr lang="en-GB" sz="1300" b="1" dirty="0"/>
              <a:t>Relationship management</a:t>
            </a:r>
            <a:r>
              <a:rPr lang="en-GB" sz="1300" dirty="0"/>
              <a:t> – The ability to develop and maintain good relationships, communicate clearly, inspire and influence others, work well in a team, and manage conflict. In other words, having </a:t>
            </a:r>
            <a:r>
              <a:rPr lang="en-GB" sz="1300" i="1" dirty="0"/>
              <a:t>good social skills</a:t>
            </a:r>
            <a:r>
              <a:rPr lang="en-GB" sz="1300" dirty="0"/>
              <a:t> and being competent in relating to the emotions of others and remain connected.</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14</a:t>
            </a:fld>
            <a:endParaRPr lang="en-GB" dirty="0"/>
          </a:p>
        </p:txBody>
      </p:sp>
    </p:spTree>
    <p:extLst>
      <p:ext uri="{BB962C8B-B14F-4D97-AF65-F5344CB8AC3E}">
        <p14:creationId xmlns:p14="http://schemas.microsoft.com/office/powerpoint/2010/main" val="6485487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15</a:t>
            </a:fld>
            <a:endParaRPr lang="en-GB"/>
          </a:p>
        </p:txBody>
      </p:sp>
    </p:spTree>
    <p:extLst>
      <p:ext uri="{BB962C8B-B14F-4D97-AF65-F5344CB8AC3E}">
        <p14:creationId xmlns:p14="http://schemas.microsoft.com/office/powerpoint/2010/main" val="2025238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16</a:t>
            </a:fld>
            <a:endParaRPr lang="en-GB"/>
          </a:p>
        </p:txBody>
      </p:sp>
    </p:spTree>
    <p:extLst>
      <p:ext uri="{BB962C8B-B14F-4D97-AF65-F5344CB8AC3E}">
        <p14:creationId xmlns:p14="http://schemas.microsoft.com/office/powerpoint/2010/main" val="22242837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920034" y="10430743"/>
            <a:ext cx="2998425" cy="549838"/>
          </a:xfrm>
          <a:prstGeom prst="rect">
            <a:avLst/>
          </a:prstGeom>
          <a:noFill/>
          <a:ln>
            <a:miter lim="800000"/>
            <a:headEnd/>
            <a:tailEnd/>
          </a:ln>
        </p:spPr>
        <p:txBody>
          <a:bodyPr lIns="102077" tIns="51038" rIns="102077" bIns="51038" anchor="b"/>
          <a:lstStyle/>
          <a:p>
            <a:pPr algn="r" eaLnBrk="0" hangingPunct="0">
              <a:defRPr/>
            </a:pPr>
            <a:fld id="{3F1748E6-C174-43BA-A481-3F696D59C025}" type="slidenum">
              <a:rPr lang="en-GB" sz="1300">
                <a:latin typeface="Times New Roman" pitchFamily="18" charset="0"/>
              </a:rPr>
              <a:pPr algn="r" eaLnBrk="0" hangingPunct="0">
                <a:defRPr/>
              </a:pPr>
              <a:t>18</a:t>
            </a:fld>
            <a:endParaRPr lang="en-GB" sz="1300" dirty="0">
              <a:latin typeface="Times New Roman" pitchFamily="18" charset="0"/>
            </a:endParaRPr>
          </a:p>
        </p:txBody>
      </p:sp>
    </p:spTree>
    <p:extLst>
      <p:ext uri="{BB962C8B-B14F-4D97-AF65-F5344CB8AC3E}">
        <p14:creationId xmlns:p14="http://schemas.microsoft.com/office/powerpoint/2010/main" val="19416064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19</a:t>
            </a:fld>
            <a:endParaRPr lang="en-GB"/>
          </a:p>
        </p:txBody>
      </p:sp>
    </p:spTree>
    <p:extLst>
      <p:ext uri="{BB962C8B-B14F-4D97-AF65-F5344CB8AC3E}">
        <p14:creationId xmlns:p14="http://schemas.microsoft.com/office/powerpoint/2010/main" val="13904859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latin typeface="Times New Roman" panose="02020603050405020304" pitchFamily="18" charset="0"/>
              </a:rPr>
              <a:t>In 1990 Peter </a:t>
            </a:r>
            <a:r>
              <a:rPr lang="en-GB" sz="1300" dirty="0" err="1">
                <a:latin typeface="Times New Roman" panose="02020603050405020304" pitchFamily="18" charset="0"/>
              </a:rPr>
              <a:t>Salovey</a:t>
            </a:r>
            <a:r>
              <a:rPr lang="en-GB" sz="1300" dirty="0">
                <a:latin typeface="Times New Roman" panose="02020603050405020304" pitchFamily="18" charset="0"/>
              </a:rPr>
              <a:t> and John Mayer first used the term emotional Intelligence and described it as a form of social intelligence that involves the ability to:</a:t>
            </a:r>
          </a:p>
          <a:p>
            <a:pPr marL="181154" indent="-181154">
              <a:buFont typeface="Arial" panose="020B0604020202020204" pitchFamily="34" charset="0"/>
              <a:buChar char="•"/>
            </a:pPr>
            <a:r>
              <a:rPr lang="en-GB" sz="1300" dirty="0">
                <a:latin typeface="Times New Roman" panose="02020603050405020304" pitchFamily="18" charset="0"/>
              </a:rPr>
              <a:t>monitor one’s own and other’s feelings and emotions</a:t>
            </a:r>
          </a:p>
          <a:p>
            <a:pPr marL="181154" indent="-181154">
              <a:buFont typeface="Arial" panose="020B0604020202020204" pitchFamily="34" charset="0"/>
              <a:buChar char="•"/>
            </a:pPr>
            <a:r>
              <a:rPr lang="en-GB" sz="1300" dirty="0">
                <a:latin typeface="Times New Roman" panose="02020603050405020304" pitchFamily="18" charset="0"/>
              </a:rPr>
              <a:t>discriminate among them</a:t>
            </a:r>
          </a:p>
          <a:p>
            <a:pPr marL="181154" indent="-181154">
              <a:buFont typeface="Arial" panose="020B0604020202020204" pitchFamily="34" charset="0"/>
              <a:buChar char="•"/>
            </a:pPr>
            <a:r>
              <a:rPr lang="en-GB" sz="1300" dirty="0">
                <a:latin typeface="Times New Roman" panose="02020603050405020304" pitchFamily="18" charset="0"/>
              </a:rPr>
              <a:t>use this information to guide one’s own thinking and behaviour.  </a:t>
            </a:r>
          </a:p>
          <a:p>
            <a:r>
              <a:rPr lang="en-GB" sz="1300" dirty="0">
                <a:latin typeface="Times New Roman" panose="02020603050405020304" pitchFamily="18" charset="0"/>
              </a:rPr>
              <a:t> </a:t>
            </a:r>
          </a:p>
          <a:p>
            <a:r>
              <a:rPr lang="en-GB" sz="1300" dirty="0">
                <a:latin typeface="Times New Roman" panose="02020603050405020304" pitchFamily="18" charset="0"/>
              </a:rPr>
              <a:t>Daniel Goleman wrote a bestselling book in 1995 called Emotional Intelligence and this is when he developed his argument that non-cognitive skills matter as much as IQ for workplace performance. People with a high EQ handle relationships better and handle conflict better. </a:t>
            </a:r>
          </a:p>
          <a:p>
            <a:endParaRPr lang="en-GB" sz="1300" dirty="0">
              <a:latin typeface="Times New Roman" panose="02020603050405020304" pitchFamily="18" charset="0"/>
            </a:endParaRPr>
          </a:p>
          <a:p>
            <a:r>
              <a:rPr lang="en-GB" sz="1300" dirty="0">
                <a:latin typeface="Times New Roman" panose="02020603050405020304" pitchFamily="18" charset="0"/>
              </a:rPr>
              <a:t>Daniel Goleman has conducted considerable research about the relationship between EQ and success in a job and has concluded that IQ is not a very good predictor of job performance and where very senior managers are recruited based on relevant experience and a high IQ they were likely to fail unless emotional intelligence competencies were also strong.   In fact where serious weaknesses in EQ were identified then failure could be predicted with amazing accuracy.</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20</a:t>
            </a:fld>
            <a:endParaRPr lang="en-GB" dirty="0"/>
          </a:p>
        </p:txBody>
      </p:sp>
    </p:spTree>
    <p:extLst>
      <p:ext uri="{BB962C8B-B14F-4D97-AF65-F5344CB8AC3E}">
        <p14:creationId xmlns:p14="http://schemas.microsoft.com/office/powerpoint/2010/main" val="12676775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21</a:t>
            </a:fld>
            <a:endParaRPr lang="en-GB"/>
          </a:p>
        </p:txBody>
      </p:sp>
    </p:spTree>
    <p:extLst>
      <p:ext uri="{BB962C8B-B14F-4D97-AF65-F5344CB8AC3E}">
        <p14:creationId xmlns:p14="http://schemas.microsoft.com/office/powerpoint/2010/main" val="468274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22</a:t>
            </a:fld>
            <a:endParaRPr lang="en-GB"/>
          </a:p>
        </p:txBody>
      </p:sp>
    </p:spTree>
    <p:extLst>
      <p:ext uri="{BB962C8B-B14F-4D97-AF65-F5344CB8AC3E}">
        <p14:creationId xmlns:p14="http://schemas.microsoft.com/office/powerpoint/2010/main" val="17809695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1C8FD57-4C5D-4654-8F25-93D711D8F422}"/>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932B75AB-4484-4232-939B-398AFDF1F5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Learning Styles</a:t>
            </a:r>
          </a:p>
          <a:p>
            <a:endParaRPr lang="en-US" altLang="en-US" dirty="0"/>
          </a:p>
          <a:p>
            <a:r>
              <a:rPr lang="en-US" altLang="en-US" dirty="0"/>
              <a:t>In preparation for today’s session we sent you a copy of the Honey and Mumford Learning Styles questionnaire that we hope you have all completed and that you have had time to read and digest the results. You will all know what are your natural preferences are in terms of how you learn. </a:t>
            </a:r>
          </a:p>
          <a:p>
            <a:endParaRPr lang="en-US" altLang="en-US" dirty="0"/>
          </a:p>
          <a:p>
            <a:r>
              <a:rPr lang="en-GB" altLang="en-US" dirty="0"/>
              <a:t>Honey and Mumford identified four separate learning styles:</a:t>
            </a:r>
          </a:p>
          <a:p>
            <a:endParaRPr lang="en-GB" altLang="en-US" dirty="0"/>
          </a:p>
          <a:p>
            <a:r>
              <a:rPr lang="en-GB" altLang="en-US" dirty="0"/>
              <a:t>Activists – tend to be open minded and enthusiastic. They like new experiences and want to get involved in the here and now. They enjoy getting stuck in and learning by doing.</a:t>
            </a:r>
          </a:p>
          <a:p>
            <a:r>
              <a:rPr lang="en-GB" altLang="en-US" dirty="0"/>
              <a:t>Activists can become bored when an activity stops , they will want to move on with the activity/start the next challenge rather than what they may perceive as dwelling on the past.</a:t>
            </a:r>
          </a:p>
          <a:p>
            <a:endParaRPr lang="en-GB" altLang="en-US" dirty="0"/>
          </a:p>
          <a:p>
            <a:r>
              <a:rPr lang="en-GB" altLang="en-US" dirty="0"/>
              <a:t>Pragmatists like to try new things out to see if they work in practice. They will often be seen as the problem solvers and will seek to apply something they have learnt straight away. However, if their approach doesn’t work first time they may not try again and will swiftly move on to a new approach.</a:t>
            </a:r>
          </a:p>
          <a:p>
            <a:endParaRPr lang="en-GB" altLang="en-US" dirty="0"/>
          </a:p>
          <a:p>
            <a:r>
              <a:rPr lang="en-GB" altLang="en-US" dirty="0"/>
              <a:t>Theorists are logical thinkers, they like to analyse, question and learn in a step by step logical way. Theorists may question new learning, they will need to fully understand the learning in order that it makes sense with their logical approach.</a:t>
            </a:r>
          </a:p>
          <a:p>
            <a:endParaRPr lang="en-GB" altLang="en-US" dirty="0"/>
          </a:p>
          <a:p>
            <a:r>
              <a:rPr lang="en-GB" altLang="en-US" dirty="0"/>
              <a:t>Reflectors will stand back and reflect, ponder and consider many perspectives before acting. Reflectors need time to think things over and to feel comfortable in reaching a conclusion. They observe, gather information and take time to think things over.</a:t>
            </a:r>
          </a:p>
          <a:p>
            <a:endParaRPr lang="en-GB" altLang="en-US" dirty="0"/>
          </a:p>
          <a:p>
            <a:r>
              <a:rPr lang="en-GB" altLang="en-GB" dirty="0"/>
              <a:t>To use a swimming analogy, the activist will learn best by jumping in at the deep end – the ’sink or swim approach’, the reflector by sitting at the poolside watching the different swimming techniques,  the theorist prefers to read about established models and techniques to discover how to swim whilst the pragmatist looks for the logical step by step approach and the practicality of undertaking the task.</a:t>
            </a:r>
          </a:p>
          <a:p>
            <a:endParaRPr lang="en-GB" altLang="en-US" dirty="0"/>
          </a:p>
          <a:p>
            <a:r>
              <a:rPr lang="en-GB" altLang="en-US" dirty="0"/>
              <a:t>In order to refine the way in which we can develop natural habits to become more reflective it is helpful to explore the range of tools that are available to us.</a:t>
            </a:r>
          </a:p>
          <a:p>
            <a:endParaRPr lang="en-GB" altLang="en-US" dirty="0"/>
          </a:p>
          <a:p>
            <a:endParaRPr lang="en-GB" altLang="en-US" dirty="0"/>
          </a:p>
          <a:p>
            <a:endParaRPr lang="en-GB" altLang="en-US" dirty="0"/>
          </a:p>
          <a:p>
            <a:endParaRPr lang="en-GB" altLang="en-US" dirty="0"/>
          </a:p>
          <a:p>
            <a:r>
              <a:rPr lang="en-GB" altLang="en-US" dirty="0"/>
              <a:t>Notes</a:t>
            </a:r>
          </a:p>
          <a:p>
            <a:endParaRPr lang="en-GB" altLang="en-US" dirty="0"/>
          </a:p>
          <a:p>
            <a:r>
              <a:rPr lang="en-GB" altLang="en-US" dirty="0"/>
              <a:t>Read more at: https://www.skillsyouneed.com/learn/learning-styles.html</a:t>
            </a:r>
          </a:p>
          <a:p>
            <a:endParaRPr lang="en-US" altLang="en-US" dirty="0"/>
          </a:p>
        </p:txBody>
      </p:sp>
      <p:sp>
        <p:nvSpPr>
          <p:cNvPr id="48132" name="Slide Number Placeholder 3">
            <a:extLst>
              <a:ext uri="{FF2B5EF4-FFF2-40B4-BE49-F238E27FC236}">
                <a16:creationId xmlns:a16="http://schemas.microsoft.com/office/drawing/2014/main" id="{73A19FB2-C7D9-4FE6-A16F-2518FD148BE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5687C84-BA2F-4AE7-932C-B66C5131EBBA}" type="slidenum">
              <a:rPr kumimoji="0" lang="en-GB" altLang="en-US" sz="1300" b="0" i="0" u="none" strike="noStrike" kern="1200" cap="none" spc="0" normalizeH="0" baseline="0" noProof="0" smtClean="0">
                <a:ln>
                  <a:noFill/>
                </a:ln>
                <a:solidFill>
                  <a:prstClr val="black"/>
                </a:solidFill>
                <a:effectLst/>
                <a:uLnTx/>
                <a:uFillTx/>
                <a:latin typeface="Times New Roman" panose="02020603050405020304"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EC64C21-8D84-4621-B4B8-97D6ECA7DFEE}"/>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28A0D419-31EC-4353-97DF-8B523A6AC1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Day 1</a:t>
            </a:r>
          </a:p>
          <a:p>
            <a:r>
              <a:rPr lang="en-US" altLang="en-US" dirty="0"/>
              <a:t>Learning styles and coaching conversations – the impact of your LS on your communication with other (Julie handout)</a:t>
            </a:r>
          </a:p>
          <a:p>
            <a:r>
              <a:rPr lang="en-US" altLang="en-US" dirty="0"/>
              <a:t>Break out rooms- Julie to agree questions for </a:t>
            </a:r>
            <a:r>
              <a:rPr lang="en-US" altLang="en-US" dirty="0" err="1"/>
              <a:t>conbsideration</a:t>
            </a:r>
            <a:endParaRPr lang="en-US" altLang="en-US" dirty="0"/>
          </a:p>
        </p:txBody>
      </p:sp>
      <p:sp>
        <p:nvSpPr>
          <p:cNvPr id="50180" name="Slide Number Placeholder 3">
            <a:extLst>
              <a:ext uri="{FF2B5EF4-FFF2-40B4-BE49-F238E27FC236}">
                <a16:creationId xmlns:a16="http://schemas.microsoft.com/office/drawing/2014/main" id="{15540B49-4E9E-4846-B81E-DEA9545C1CB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416A0C0-2430-4336-9C2E-A9A9BD8BC99C}" type="slidenum">
              <a:rPr kumimoji="0" lang="en-GB" altLang="en-US" sz="1300" b="0" i="0" u="none" strike="noStrike" kern="1200" cap="none" spc="0" normalizeH="0" baseline="0" noProof="0" smtClean="0">
                <a:ln>
                  <a:noFill/>
                </a:ln>
                <a:solidFill>
                  <a:prstClr val="black"/>
                </a:solidFill>
                <a:effectLst/>
                <a:uLnTx/>
                <a:uFillTx/>
                <a:latin typeface="Times New Roman" panose="02020603050405020304" pitchFamily="18"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69683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82924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28</a:t>
            </a:fld>
            <a:endParaRPr lang="en-GB"/>
          </a:p>
        </p:txBody>
      </p:sp>
    </p:spTree>
    <p:extLst>
      <p:ext uri="{BB962C8B-B14F-4D97-AF65-F5344CB8AC3E}">
        <p14:creationId xmlns:p14="http://schemas.microsoft.com/office/powerpoint/2010/main" val="14130256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02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16/02/2022</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19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t>16/02/2022</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30782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16/02/2022</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 id="21474836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qeGGZ_AgBfA"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_MC3XuMvsDI?feature=oembed"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6448657" y="2024014"/>
            <a:ext cx="4418553" cy="1122502"/>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800">
              <a:defRPr/>
            </a:pPr>
            <a:endParaRPr lang="en-GB" sz="3300">
              <a:solidFill>
                <a:prstClr val="white"/>
              </a:solidFill>
              <a:latin typeface="Calibri Light" panose="020F0302020204030204"/>
            </a:endParaRPr>
          </a:p>
        </p:txBody>
      </p:sp>
      <p:sp>
        <p:nvSpPr>
          <p:cNvPr id="11" name="Rectangle 5"/>
          <p:cNvSpPr>
            <a:spLocks noChangeArrowheads="1"/>
          </p:cNvSpPr>
          <p:nvPr/>
        </p:nvSpPr>
        <p:spPr bwMode="auto">
          <a:xfrm>
            <a:off x="1524001" y="938046"/>
            <a:ext cx="49" cy="18130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3093" rIns="0" bIns="-13093" numCol="1" anchor="ctr" anchorCtr="0" compatLnSpc="1">
            <a:prstTxWarp prst="textNoShape">
              <a:avLst/>
            </a:prstTxWarp>
            <a:spAutoFit/>
          </a:bodyPr>
          <a:lstStyle/>
          <a:p>
            <a:pPr defTabSz="685800" eaLnBrk="0" fontAlgn="base" hangingPunct="0">
              <a:spcBef>
                <a:spcPct val="0"/>
              </a:spcBef>
              <a:spcAft>
                <a:spcPct val="0"/>
              </a:spcAft>
              <a:defRPr/>
            </a:pPr>
            <a:endParaRPr lang="cy-GB" altLang="en-US" sz="1350">
              <a:solidFill>
                <a:prstClr val="black"/>
              </a:solidFill>
              <a:latin typeface="Arial" panose="020B0604020202020204" pitchFamily="34" charset="0"/>
            </a:endParaRPr>
          </a:p>
        </p:txBody>
      </p:sp>
      <p:sp>
        <p:nvSpPr>
          <p:cNvPr id="7" name="TextBox 6">
            <a:extLst>
              <a:ext uri="{FF2B5EF4-FFF2-40B4-BE49-F238E27FC236}">
                <a16:creationId xmlns:a16="http://schemas.microsoft.com/office/drawing/2014/main" id="{10E87453-715C-4E35-B532-98A21A47FB71}"/>
              </a:ext>
            </a:extLst>
          </p:cNvPr>
          <p:cNvSpPr txBox="1"/>
          <p:nvPr/>
        </p:nvSpPr>
        <p:spPr>
          <a:xfrm>
            <a:off x="3030177" y="2280894"/>
            <a:ext cx="6836960" cy="1731243"/>
          </a:xfrm>
          <a:prstGeom prst="rect">
            <a:avLst/>
          </a:prstGeom>
          <a:noFill/>
        </p:spPr>
        <p:txBody>
          <a:bodyPr wrap="square" lIns="68580" tIns="34290" rIns="68580" bIns="34290" rtlCol="0" anchor="t">
            <a:spAutoFit/>
          </a:bodyPr>
          <a:lstStyle/>
          <a:p>
            <a:pPr algn="ctr" defTabSz="685800">
              <a:defRPr/>
            </a:pPr>
            <a:r>
              <a:rPr lang="en-GB" sz="4050" b="1" dirty="0">
                <a:solidFill>
                  <a:prstClr val="white"/>
                </a:solidFill>
                <a:latin typeface="Calibri" panose="020F0502020204030204"/>
              </a:rPr>
              <a:t>Leadership and Authenticity</a:t>
            </a:r>
          </a:p>
          <a:p>
            <a:pPr algn="ctr" defTabSz="685800">
              <a:defRPr/>
            </a:pPr>
            <a:r>
              <a:rPr lang="en-GB" sz="4050" b="1" dirty="0">
                <a:solidFill>
                  <a:prstClr val="white"/>
                </a:solidFill>
                <a:latin typeface="Calibri" panose="020F0502020204030204"/>
              </a:rPr>
              <a:t>WAST </a:t>
            </a:r>
            <a:r>
              <a:rPr lang="en-GB" sz="4050" b="1">
                <a:solidFill>
                  <a:prstClr val="white"/>
                </a:solidFill>
                <a:latin typeface="Calibri" panose="020F0502020204030204"/>
              </a:rPr>
              <a:t>Day 5</a:t>
            </a:r>
            <a:endParaRPr lang="en-GB" sz="4050" b="1" dirty="0">
              <a:solidFill>
                <a:prstClr val="white"/>
              </a:solidFill>
              <a:latin typeface="Calibri" panose="020F0502020204030204"/>
            </a:endParaRPr>
          </a:p>
          <a:p>
            <a:pPr algn="ctr">
              <a:defRPr/>
            </a:pPr>
            <a:r>
              <a:rPr lang="en-GB" sz="2700" b="1" dirty="0">
                <a:solidFill>
                  <a:prstClr val="white"/>
                </a:solidFill>
                <a:latin typeface="Calibri" panose="020F0502020204030204"/>
                <a:cs typeface="Calibri"/>
              </a:rPr>
              <a:t>BMPF7021</a:t>
            </a: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1425171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2030193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D1919AFD-D95F-4AE7-B5B1-A66DF3E808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60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41E9653-40FF-464E-A2D2-041FA8EEAF57}"/>
              </a:ext>
            </a:extLst>
          </p:cNvPr>
          <p:cNvSpPr txBox="1"/>
          <p:nvPr/>
        </p:nvSpPr>
        <p:spPr>
          <a:xfrm>
            <a:off x="4464424" y="5386681"/>
            <a:ext cx="8946776" cy="369332"/>
          </a:xfrm>
          <a:prstGeom prst="rect">
            <a:avLst/>
          </a:prstGeom>
          <a:noFill/>
        </p:spPr>
        <p:txBody>
          <a:bodyPr wrap="square">
            <a:spAutoFit/>
          </a:bodyPr>
          <a:lstStyle/>
          <a:p>
            <a:r>
              <a:rPr lang="en-GB" dirty="0">
                <a:hlinkClick r:id="rId4"/>
              </a:rPr>
              <a:t>The Triune Brain Model: Balancing Instinct, Emotion and Reason - YouTube</a:t>
            </a:r>
            <a:endParaRPr lang="en-GB" dirty="0"/>
          </a:p>
        </p:txBody>
      </p:sp>
    </p:spTree>
    <p:extLst>
      <p:ext uri="{BB962C8B-B14F-4D97-AF65-F5344CB8AC3E}">
        <p14:creationId xmlns:p14="http://schemas.microsoft.com/office/powerpoint/2010/main" val="2318475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See the source image">
            <a:extLst>
              <a:ext uri="{FF2B5EF4-FFF2-40B4-BE49-F238E27FC236}">
                <a16:creationId xmlns:a16="http://schemas.microsoft.com/office/drawing/2014/main" id="{8916C767-7C8B-4E2B-BCD6-ADE7688E28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61375" y="0"/>
            <a:ext cx="7869250" cy="5695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3426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7805AF-BCA2-42A5-88B7-40A2F256BFCE}"/>
              </a:ext>
            </a:extLst>
          </p:cNvPr>
          <p:cNvSpPr txBox="1"/>
          <p:nvPr/>
        </p:nvSpPr>
        <p:spPr>
          <a:xfrm>
            <a:off x="1653702" y="525294"/>
            <a:ext cx="4902741" cy="830997"/>
          </a:xfrm>
          <a:prstGeom prst="rect">
            <a:avLst/>
          </a:prstGeom>
          <a:noFill/>
        </p:spPr>
        <p:txBody>
          <a:bodyPr wrap="square" rtlCol="0">
            <a:spAutoFit/>
          </a:bodyPr>
          <a:lstStyle/>
          <a:p>
            <a:r>
              <a:rPr lang="en-GB" sz="4800" b="1" dirty="0">
                <a:solidFill>
                  <a:schemeClr val="accent5">
                    <a:lumMod val="50000"/>
                  </a:schemeClr>
                </a:solidFill>
              </a:rPr>
              <a:t>Mindset </a:t>
            </a:r>
          </a:p>
        </p:txBody>
      </p:sp>
      <p:sp>
        <p:nvSpPr>
          <p:cNvPr id="3" name="TextBox 2">
            <a:extLst>
              <a:ext uri="{FF2B5EF4-FFF2-40B4-BE49-F238E27FC236}">
                <a16:creationId xmlns:a16="http://schemas.microsoft.com/office/drawing/2014/main" id="{6248E140-2D33-462F-9DE1-56A9A8702551}"/>
              </a:ext>
            </a:extLst>
          </p:cNvPr>
          <p:cNvSpPr txBox="1"/>
          <p:nvPr/>
        </p:nvSpPr>
        <p:spPr>
          <a:xfrm>
            <a:off x="1027890" y="1715311"/>
            <a:ext cx="5894962" cy="3046988"/>
          </a:xfrm>
          <a:prstGeom prst="rect">
            <a:avLst/>
          </a:prstGeom>
          <a:noFill/>
        </p:spPr>
        <p:txBody>
          <a:bodyPr wrap="square" rtlCol="0">
            <a:spAutoFit/>
          </a:bodyPr>
          <a:lstStyle/>
          <a:p>
            <a:r>
              <a:rPr lang="en-GB" sz="3200" dirty="0"/>
              <a:t>To develop resilience, Varey cites Dweck (2006) who suggested individuals have one of two mindsets:</a:t>
            </a:r>
          </a:p>
          <a:p>
            <a:pPr marL="285750" indent="-285750">
              <a:buFont typeface="Arial" panose="020B0604020202020204" pitchFamily="34" charset="0"/>
              <a:buChar char="•"/>
            </a:pPr>
            <a:r>
              <a:rPr lang="en-GB" sz="3200" dirty="0"/>
              <a:t>Fixed</a:t>
            </a:r>
          </a:p>
          <a:p>
            <a:pPr marL="285750" indent="-285750">
              <a:buFont typeface="Arial" panose="020B0604020202020204" pitchFamily="34" charset="0"/>
              <a:buChar char="•"/>
            </a:pPr>
            <a:r>
              <a:rPr lang="en-GB" sz="3200" dirty="0"/>
              <a:t>Growth</a:t>
            </a:r>
          </a:p>
        </p:txBody>
      </p:sp>
      <p:pic>
        <p:nvPicPr>
          <p:cNvPr id="4098" name="Picture 2" descr="See the source image">
            <a:extLst>
              <a:ext uri="{FF2B5EF4-FFF2-40B4-BE49-F238E27FC236}">
                <a16:creationId xmlns:a16="http://schemas.microsoft.com/office/drawing/2014/main" id="{30945732-F14B-4924-A4B4-198E0517E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260" y="-1"/>
            <a:ext cx="4902741"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424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45D067-890A-4207-8E32-40610C9A1ADB}"/>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 </a:t>
            </a:r>
          </a:p>
        </p:txBody>
      </p:sp>
      <p:pic>
        <p:nvPicPr>
          <p:cNvPr id="4" name="Picture 3">
            <a:extLst>
              <a:ext uri="{FF2B5EF4-FFF2-40B4-BE49-F238E27FC236}">
                <a16:creationId xmlns:a16="http://schemas.microsoft.com/office/drawing/2014/main" id="{10B8D5BD-3633-40A7-885D-93B591E61F99}"/>
              </a:ext>
            </a:extLst>
          </p:cNvPr>
          <p:cNvPicPr>
            <a:picLocks noChangeAspect="1"/>
          </p:cNvPicPr>
          <p:nvPr/>
        </p:nvPicPr>
        <p:blipFill>
          <a:blip r:embed="rId3"/>
          <a:stretch>
            <a:fillRect/>
          </a:stretch>
        </p:blipFill>
        <p:spPr>
          <a:xfrm>
            <a:off x="498710" y="1096013"/>
            <a:ext cx="11194579" cy="4129130"/>
          </a:xfrm>
          <a:prstGeom prst="rect">
            <a:avLst/>
          </a:prstGeom>
        </p:spPr>
      </p:pic>
      <p:sp>
        <p:nvSpPr>
          <p:cNvPr id="5" name="TextBox 4">
            <a:extLst>
              <a:ext uri="{FF2B5EF4-FFF2-40B4-BE49-F238E27FC236}">
                <a16:creationId xmlns:a16="http://schemas.microsoft.com/office/drawing/2014/main" id="{3634122F-7226-4A1E-A291-DD9D9900C30E}"/>
              </a:ext>
            </a:extLst>
          </p:cNvPr>
          <p:cNvSpPr txBox="1"/>
          <p:nvPr/>
        </p:nvSpPr>
        <p:spPr>
          <a:xfrm>
            <a:off x="2177143" y="5334000"/>
            <a:ext cx="7576457" cy="369332"/>
          </a:xfrm>
          <a:prstGeom prst="rect">
            <a:avLst/>
          </a:prstGeom>
          <a:noFill/>
        </p:spPr>
        <p:txBody>
          <a:bodyPr wrap="square" rtlCol="0">
            <a:spAutoFit/>
          </a:bodyPr>
          <a:lstStyle/>
          <a:p>
            <a:pPr algn="ctr"/>
            <a:r>
              <a:rPr lang="en-GB" i="1" dirty="0"/>
              <a:t>Adams, M. (2004)</a:t>
            </a:r>
          </a:p>
        </p:txBody>
      </p:sp>
    </p:spTree>
    <p:extLst>
      <p:ext uri="{BB962C8B-B14F-4D97-AF65-F5344CB8AC3E}">
        <p14:creationId xmlns:p14="http://schemas.microsoft.com/office/powerpoint/2010/main" val="425161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72B5DE-4824-414B-B444-6B9850501A3F}"/>
              </a:ext>
            </a:extLst>
          </p:cNvPr>
          <p:cNvPicPr>
            <a:picLocks noChangeAspect="1"/>
          </p:cNvPicPr>
          <p:nvPr/>
        </p:nvPicPr>
        <p:blipFill>
          <a:blip r:embed="rId3"/>
          <a:stretch>
            <a:fillRect/>
          </a:stretch>
        </p:blipFill>
        <p:spPr>
          <a:xfrm>
            <a:off x="786005" y="1219201"/>
            <a:ext cx="10600451" cy="4411468"/>
          </a:xfrm>
          <a:prstGeom prst="rect">
            <a:avLst/>
          </a:prstGeom>
        </p:spPr>
      </p:pic>
      <p:sp>
        <p:nvSpPr>
          <p:cNvPr id="4" name="TextBox 3">
            <a:extLst>
              <a:ext uri="{FF2B5EF4-FFF2-40B4-BE49-F238E27FC236}">
                <a16:creationId xmlns:a16="http://schemas.microsoft.com/office/drawing/2014/main" id="{8941DE1F-4631-47E6-8E63-530268A1D2F4}"/>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a:t>
            </a:r>
          </a:p>
        </p:txBody>
      </p:sp>
    </p:spTree>
    <p:extLst>
      <p:ext uri="{BB962C8B-B14F-4D97-AF65-F5344CB8AC3E}">
        <p14:creationId xmlns:p14="http://schemas.microsoft.com/office/powerpoint/2010/main" val="1292487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9211D-19BE-423E-8EF6-E0D3E90E7B10}"/>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a:t>
            </a:r>
          </a:p>
        </p:txBody>
      </p:sp>
      <p:pic>
        <p:nvPicPr>
          <p:cNvPr id="4" name="Picture 3">
            <a:extLst>
              <a:ext uri="{FF2B5EF4-FFF2-40B4-BE49-F238E27FC236}">
                <a16:creationId xmlns:a16="http://schemas.microsoft.com/office/drawing/2014/main" id="{85C9CF9C-1F78-4A28-ABE1-8CB298891916}"/>
              </a:ext>
            </a:extLst>
          </p:cNvPr>
          <p:cNvPicPr>
            <a:picLocks noChangeAspect="1"/>
          </p:cNvPicPr>
          <p:nvPr/>
        </p:nvPicPr>
        <p:blipFill>
          <a:blip r:embed="rId3"/>
          <a:stretch>
            <a:fillRect/>
          </a:stretch>
        </p:blipFill>
        <p:spPr>
          <a:xfrm>
            <a:off x="267982" y="1611085"/>
            <a:ext cx="11795630" cy="3679371"/>
          </a:xfrm>
          <a:prstGeom prst="rect">
            <a:avLst/>
          </a:prstGeom>
        </p:spPr>
      </p:pic>
    </p:spTree>
    <p:extLst>
      <p:ext uri="{BB962C8B-B14F-4D97-AF65-F5344CB8AC3E}">
        <p14:creationId xmlns:p14="http://schemas.microsoft.com/office/powerpoint/2010/main" val="583643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063552" y="116633"/>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defRPr/>
            </a:pPr>
            <a:r>
              <a:rPr lang="en-GB" altLang="en-US" sz="4000" b="1" kern="0" dirty="0">
                <a:solidFill>
                  <a:schemeClr val="accent5">
                    <a:lumMod val="50000"/>
                  </a:schemeClr>
                </a:solidFill>
              </a:rPr>
              <a:t>Empowering vs. disempowering questions</a:t>
            </a:r>
          </a:p>
        </p:txBody>
      </p:sp>
      <p:sp>
        <p:nvSpPr>
          <p:cNvPr id="5" name="TextBox 4"/>
          <p:cNvSpPr txBox="1">
            <a:spLocks noChangeArrowheads="1"/>
          </p:cNvSpPr>
          <p:nvPr/>
        </p:nvSpPr>
        <p:spPr bwMode="auto">
          <a:xfrm>
            <a:off x="631371" y="1647666"/>
            <a:ext cx="9281053"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defRPr/>
            </a:pPr>
            <a:r>
              <a:rPr lang="en-GB" altLang="en-US" sz="3200" b="1" kern="0" dirty="0">
                <a:solidFill>
                  <a:prstClr val="black"/>
                </a:solidFill>
              </a:rPr>
              <a:t>Empowering </a:t>
            </a:r>
            <a:r>
              <a:rPr lang="en-GB" altLang="en-US" sz="3200" kern="0" dirty="0">
                <a:solidFill>
                  <a:prstClr val="black"/>
                </a:solidFill>
              </a:rPr>
              <a:t>questions get people to think and allow them to discover their own answers, thus developing self- responsibility and transference of ownership for the results. Such questions can help them to realise how they can </a:t>
            </a:r>
          </a:p>
          <a:p>
            <a:pPr eaLnBrk="1" fontAlgn="base" hangingPunct="1">
              <a:spcBef>
                <a:spcPct val="0"/>
              </a:spcBef>
              <a:spcAft>
                <a:spcPct val="0"/>
              </a:spcAft>
              <a:defRPr/>
            </a:pPr>
            <a:r>
              <a:rPr lang="en-GB" altLang="en-US" sz="3200" kern="0" dirty="0">
                <a:solidFill>
                  <a:prstClr val="black"/>
                </a:solidFill>
              </a:rPr>
              <a:t>contribute to the whole.</a:t>
            </a:r>
          </a:p>
        </p:txBody>
      </p:sp>
      <p:pic>
        <p:nvPicPr>
          <p:cNvPr id="2" name="Picture 1"/>
          <p:cNvPicPr>
            <a:picLocks noChangeAspect="1"/>
          </p:cNvPicPr>
          <p:nvPr/>
        </p:nvPicPr>
        <p:blipFill>
          <a:blip r:embed="rId3"/>
          <a:stretch>
            <a:fillRect/>
          </a:stretch>
        </p:blipFill>
        <p:spPr>
          <a:xfrm>
            <a:off x="6908965" y="3761885"/>
            <a:ext cx="4804064" cy="1865538"/>
          </a:xfrm>
          <a:prstGeom prst="rect">
            <a:avLst/>
          </a:prstGeom>
        </p:spPr>
      </p:pic>
    </p:spTree>
    <p:extLst>
      <p:ext uri="{BB962C8B-B14F-4D97-AF65-F5344CB8AC3E}">
        <p14:creationId xmlns:p14="http://schemas.microsoft.com/office/powerpoint/2010/main" val="1505329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50000"/>
                  </a:schemeClr>
                </a:solidFill>
              </a:rPr>
              <a:t>Examples of empowering and disempowering questions</a:t>
            </a:r>
          </a:p>
        </p:txBody>
      </p:sp>
      <p:sp>
        <p:nvSpPr>
          <p:cNvPr id="3" name="Content Placeholder 2"/>
          <p:cNvSpPr>
            <a:spLocks noGrp="1"/>
          </p:cNvSpPr>
          <p:nvPr>
            <p:ph idx="1"/>
          </p:nvPr>
        </p:nvSpPr>
        <p:spPr>
          <a:xfrm>
            <a:off x="870857" y="1602868"/>
            <a:ext cx="5081127" cy="3917032"/>
          </a:xfrm>
        </p:spPr>
        <p:txBody>
          <a:bodyPr>
            <a:noAutofit/>
          </a:bodyPr>
          <a:lstStyle/>
          <a:p>
            <a:pPr marL="0" indent="0">
              <a:buNone/>
            </a:pPr>
            <a:r>
              <a:rPr lang="en-GB" sz="2800" b="1" dirty="0"/>
              <a:t>Disempowering</a:t>
            </a:r>
            <a:r>
              <a:rPr lang="en-GB" sz="2800" dirty="0"/>
              <a:t>:</a:t>
            </a:r>
          </a:p>
          <a:p>
            <a:pPr marL="0" indent="0">
              <a:buNone/>
            </a:pPr>
            <a:r>
              <a:rPr lang="en-GB" sz="2800" dirty="0"/>
              <a:t>Why can’t you just do your job?</a:t>
            </a:r>
          </a:p>
          <a:p>
            <a:pPr marL="0" indent="0">
              <a:buNone/>
            </a:pPr>
            <a:r>
              <a:rPr lang="en-GB" sz="2800" dirty="0"/>
              <a:t>Do you have to make this so difficult?</a:t>
            </a:r>
          </a:p>
          <a:p>
            <a:pPr marL="0" indent="0">
              <a:buNone/>
            </a:pPr>
            <a:r>
              <a:rPr lang="en-GB" sz="2800" dirty="0"/>
              <a:t>Why are you behind schedule?</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p:txBody>
      </p:sp>
      <p:sp>
        <p:nvSpPr>
          <p:cNvPr id="4" name="Content Placeholder 2"/>
          <p:cNvSpPr txBox="1">
            <a:spLocks/>
          </p:cNvSpPr>
          <p:nvPr/>
        </p:nvSpPr>
        <p:spPr>
          <a:xfrm>
            <a:off x="6096000" y="1602868"/>
            <a:ext cx="5505759"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b="1" dirty="0"/>
              <a:t>Empowering</a:t>
            </a:r>
            <a:r>
              <a:rPr lang="en-GB" sz="2800" dirty="0"/>
              <a:t>:</a:t>
            </a:r>
          </a:p>
          <a:p>
            <a:pPr marL="0" indent="0">
              <a:buNone/>
            </a:pPr>
            <a:r>
              <a:rPr lang="en-GB" sz="2800" dirty="0"/>
              <a:t>What can I do to help you?</a:t>
            </a:r>
          </a:p>
          <a:p>
            <a:pPr marL="0" indent="0">
              <a:buNone/>
            </a:pPr>
            <a:r>
              <a:rPr lang="en-GB" sz="2800" dirty="0"/>
              <a:t>How can I help you do this more quickly and easily?</a:t>
            </a:r>
          </a:p>
          <a:p>
            <a:pPr marL="0" indent="0">
              <a:buNone/>
            </a:pPr>
            <a:r>
              <a:rPr lang="en-GB" sz="2800" dirty="0"/>
              <a:t>What key things need to happen to achieve the objective? </a:t>
            </a:r>
          </a:p>
        </p:txBody>
      </p:sp>
    </p:spTree>
    <p:extLst>
      <p:ext uri="{BB962C8B-B14F-4D97-AF65-F5344CB8AC3E}">
        <p14:creationId xmlns:p14="http://schemas.microsoft.com/office/powerpoint/2010/main" val="339374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470BA4-D27C-48CA-806E-2001FE208EC1}"/>
              </a:ext>
            </a:extLst>
          </p:cNvPr>
          <p:cNvSpPr txBox="1"/>
          <p:nvPr/>
        </p:nvSpPr>
        <p:spPr>
          <a:xfrm>
            <a:off x="5847753" y="2138588"/>
            <a:ext cx="4818860" cy="267765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Wingdings"/>
              <a:buChar char="ü"/>
            </a:pPr>
            <a:r>
              <a:rPr lang="en-GB" sz="2800">
                <a:latin typeface="Arial"/>
                <a:cs typeface="Arial"/>
              </a:rPr>
              <a:t>Emotional Intelligence</a:t>
            </a:r>
            <a:endParaRPr lang="en-US" sz="2800"/>
          </a:p>
          <a:p>
            <a:pPr marL="457200" indent="-457200">
              <a:buFont typeface="Wingdings"/>
              <a:buChar char="ü"/>
            </a:pPr>
            <a:r>
              <a:rPr lang="en-GB" sz="2800">
                <a:latin typeface="Arial"/>
                <a:cs typeface="Arial"/>
              </a:rPr>
              <a:t>Johari window</a:t>
            </a:r>
            <a:endParaRPr lang="en-US" sz="2800"/>
          </a:p>
          <a:p>
            <a:pPr marL="457200" indent="-457200">
              <a:buFont typeface="Wingdings"/>
              <a:buChar char="ü"/>
            </a:pPr>
            <a:r>
              <a:rPr lang="en-GB" sz="2800">
                <a:latin typeface="Arial"/>
                <a:cs typeface="Arial"/>
              </a:rPr>
              <a:t>Learning Styles</a:t>
            </a:r>
          </a:p>
          <a:p>
            <a:pPr marL="457200" indent="-457200">
              <a:buFont typeface="Wingdings"/>
              <a:buChar char="ü"/>
            </a:pPr>
            <a:r>
              <a:rPr lang="en-GB" sz="2800">
                <a:latin typeface="Arial"/>
                <a:cs typeface="Arial"/>
              </a:rPr>
              <a:t>VARK learning preference</a:t>
            </a:r>
            <a:endParaRPr lang="en-GB" sz="2800"/>
          </a:p>
          <a:p>
            <a:pPr marL="457200" indent="-457200">
              <a:buFont typeface="Wingdings"/>
              <a:buChar char="ü"/>
            </a:pPr>
            <a:r>
              <a:rPr lang="en-GB" sz="2800">
                <a:latin typeface="Arial"/>
                <a:cs typeface="Arial"/>
              </a:rPr>
              <a:t>NLP</a:t>
            </a:r>
            <a:endParaRPr lang="en-GB" sz="2800" err="1"/>
          </a:p>
          <a:p>
            <a:endParaRPr lang="en-GB" sz="2800">
              <a:latin typeface="Arial"/>
              <a:cs typeface="Arial"/>
            </a:endParaRPr>
          </a:p>
        </p:txBody>
      </p:sp>
      <p:sp>
        <p:nvSpPr>
          <p:cNvPr id="3" name="TextBox 2">
            <a:extLst>
              <a:ext uri="{FF2B5EF4-FFF2-40B4-BE49-F238E27FC236}">
                <a16:creationId xmlns:a16="http://schemas.microsoft.com/office/drawing/2014/main" id="{84FE2CCF-ADB2-4024-8359-DBE936CAA891}"/>
              </a:ext>
            </a:extLst>
          </p:cNvPr>
          <p:cNvSpPr txBox="1"/>
          <p:nvPr/>
        </p:nvSpPr>
        <p:spPr>
          <a:xfrm>
            <a:off x="1833926" y="161621"/>
            <a:ext cx="851602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accent5">
                    <a:lumMod val="50000"/>
                  </a:schemeClr>
                </a:solidFill>
                <a:latin typeface="Arial"/>
                <a:cs typeface="Arial"/>
              </a:rPr>
              <a:t>Example of tools and models that can help develop effective intrapersonal </a:t>
            </a:r>
            <a:r>
              <a:rPr lang="en-GB" sz="2800" b="1" u="sng">
                <a:solidFill>
                  <a:schemeClr val="accent5">
                    <a:lumMod val="50000"/>
                  </a:schemeClr>
                </a:solidFill>
                <a:latin typeface="Arial"/>
                <a:cs typeface="Arial"/>
              </a:rPr>
              <a:t>and</a:t>
            </a:r>
            <a:r>
              <a:rPr lang="en-GB" sz="2800" b="1">
                <a:solidFill>
                  <a:schemeClr val="accent5">
                    <a:lumMod val="50000"/>
                  </a:schemeClr>
                </a:solidFill>
                <a:latin typeface="Arial"/>
                <a:cs typeface="Arial"/>
              </a:rPr>
              <a:t> interpersonal skills</a:t>
            </a:r>
            <a:endParaRPr lang="en-US" sz="2800" b="1">
              <a:solidFill>
                <a:schemeClr val="accent5">
                  <a:lumMod val="50000"/>
                </a:schemeClr>
              </a:solidFill>
            </a:endParaRPr>
          </a:p>
          <a:p>
            <a:pPr algn="l"/>
            <a:endParaRPr lang="en-GB" b="1"/>
          </a:p>
        </p:txBody>
      </p:sp>
      <p:pic>
        <p:nvPicPr>
          <p:cNvPr id="4" name="Picture 4" descr="A picture containing dog, mammal, horse&#10;&#10;Description automatically generated">
            <a:extLst>
              <a:ext uri="{FF2B5EF4-FFF2-40B4-BE49-F238E27FC236}">
                <a16:creationId xmlns:a16="http://schemas.microsoft.com/office/drawing/2014/main" id="{834721AA-44AE-4B84-A552-C1AC093060EA}"/>
              </a:ext>
            </a:extLst>
          </p:cNvPr>
          <p:cNvPicPr>
            <a:picLocks noChangeAspect="1"/>
          </p:cNvPicPr>
          <p:nvPr/>
        </p:nvPicPr>
        <p:blipFill>
          <a:blip r:embed="rId3"/>
          <a:stretch>
            <a:fillRect/>
          </a:stretch>
        </p:blipFill>
        <p:spPr>
          <a:xfrm>
            <a:off x="1850335" y="1749052"/>
            <a:ext cx="3927612" cy="3301917"/>
          </a:xfrm>
          <a:prstGeom prst="rect">
            <a:avLst/>
          </a:prstGeom>
        </p:spPr>
      </p:pic>
    </p:spTree>
    <p:extLst>
      <p:ext uri="{BB962C8B-B14F-4D97-AF65-F5344CB8AC3E}">
        <p14:creationId xmlns:p14="http://schemas.microsoft.com/office/powerpoint/2010/main" val="333592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b="1" dirty="0">
                <a:solidFill>
                  <a:schemeClr val="accent5">
                    <a:lumMod val="50000"/>
                  </a:schemeClr>
                </a:solidFill>
                <a:latin typeface="Arial" panose="020B0604020202020204" pitchFamily="34" charset="0"/>
              </a:rPr>
              <a:t>What is Emotional Intelligence?</a:t>
            </a:r>
          </a:p>
        </p:txBody>
      </p:sp>
      <p:sp>
        <p:nvSpPr>
          <p:cNvPr id="26627" name="Rectangle 3"/>
          <p:cNvSpPr>
            <a:spLocks noGrp="1" noChangeArrowheads="1"/>
          </p:cNvSpPr>
          <p:nvPr>
            <p:ph type="body" idx="1"/>
          </p:nvPr>
        </p:nvSpPr>
        <p:spPr>
          <a:xfrm>
            <a:off x="609599" y="1417638"/>
            <a:ext cx="10624457" cy="5180012"/>
          </a:xfrm>
        </p:spPr>
        <p:txBody>
          <a:bodyPr/>
          <a:lstStyle/>
          <a:p>
            <a:pPr>
              <a:lnSpc>
                <a:spcPct val="90000"/>
              </a:lnSpc>
              <a:buFontTx/>
              <a:buNone/>
            </a:pPr>
            <a:r>
              <a:rPr lang="en-GB" altLang="en-US" sz="2800" dirty="0">
                <a:latin typeface="Arial" panose="020B0604020202020204" pitchFamily="34" charset="0"/>
              </a:rPr>
              <a:t>	</a:t>
            </a:r>
          </a:p>
          <a:p>
            <a:pPr>
              <a:lnSpc>
                <a:spcPct val="90000"/>
              </a:lnSpc>
              <a:buFontTx/>
              <a:buNone/>
            </a:pPr>
            <a:r>
              <a:rPr lang="en-GB" altLang="en-US" sz="2800" dirty="0">
                <a:latin typeface="Arial" panose="020B0604020202020204" pitchFamily="34" charset="0"/>
              </a:rPr>
              <a:t>	“A form of social intelligence that involves the ability to monitor ones own and others’ feelings and emotions, to discriminate among them, and to use this information to guide ones thinking and action.”</a:t>
            </a:r>
          </a:p>
          <a:p>
            <a:pPr>
              <a:lnSpc>
                <a:spcPct val="90000"/>
              </a:lnSpc>
            </a:pPr>
            <a:endParaRPr lang="en-GB" altLang="en-US" sz="2800" dirty="0">
              <a:latin typeface="Arial" panose="020B0604020202020204" pitchFamily="34" charset="0"/>
            </a:endParaRPr>
          </a:p>
          <a:p>
            <a:pPr>
              <a:lnSpc>
                <a:spcPct val="90000"/>
              </a:lnSpc>
              <a:buFontTx/>
              <a:buNone/>
            </a:pPr>
            <a:r>
              <a:rPr lang="en-GB" altLang="en-US" sz="2800" dirty="0">
                <a:latin typeface="Arial" panose="020B0604020202020204" pitchFamily="34" charset="0"/>
              </a:rPr>
              <a:t>    Peter </a:t>
            </a:r>
            <a:r>
              <a:rPr lang="en-GB" altLang="en-US" sz="2800" dirty="0" err="1">
                <a:latin typeface="Arial" panose="020B0604020202020204" pitchFamily="34" charset="0"/>
              </a:rPr>
              <a:t>Salovey</a:t>
            </a:r>
            <a:r>
              <a:rPr lang="en-GB" altLang="en-US" sz="2800" dirty="0">
                <a:latin typeface="Arial" panose="020B0604020202020204" pitchFamily="34" charset="0"/>
              </a:rPr>
              <a:t> and John Mayer (1990)</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915858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ee the source image">
            <a:extLst>
              <a:ext uri="{FF2B5EF4-FFF2-40B4-BE49-F238E27FC236}">
                <a16:creationId xmlns:a16="http://schemas.microsoft.com/office/drawing/2014/main" id="{5506E787-ECA9-4C62-BFA5-106BB034A8B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36376" y="710542"/>
            <a:ext cx="7019791" cy="48060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B253757-3597-435E-B552-F33EF7F38C55}"/>
              </a:ext>
            </a:extLst>
          </p:cNvPr>
          <p:cNvSpPr txBox="1"/>
          <p:nvPr/>
        </p:nvSpPr>
        <p:spPr>
          <a:xfrm>
            <a:off x="9628094" y="4912659"/>
            <a:ext cx="2294965" cy="369332"/>
          </a:xfrm>
          <a:prstGeom prst="rect">
            <a:avLst/>
          </a:prstGeom>
          <a:noFill/>
        </p:spPr>
        <p:txBody>
          <a:bodyPr wrap="square" rtlCol="0">
            <a:spAutoFit/>
          </a:bodyPr>
          <a:lstStyle/>
          <a:p>
            <a:r>
              <a:rPr lang="en-GB" dirty="0"/>
              <a:t>(Goleman 2009)</a:t>
            </a:r>
          </a:p>
        </p:txBody>
      </p:sp>
      <p:sp>
        <p:nvSpPr>
          <p:cNvPr id="2" name="Title 1"/>
          <p:cNvSpPr>
            <a:spLocks noGrp="1"/>
          </p:cNvSpPr>
          <p:nvPr>
            <p:ph type="title"/>
          </p:nvPr>
        </p:nvSpPr>
        <p:spPr>
          <a:xfrm>
            <a:off x="609599" y="274638"/>
            <a:ext cx="11134165" cy="1143000"/>
          </a:xfrm>
          <a:solidFill>
            <a:schemeClr val="bg1"/>
          </a:solidFill>
        </p:spPr>
        <p:txBody>
          <a:bodyPr>
            <a:normAutofit/>
          </a:bodyPr>
          <a:lstStyle/>
          <a:p>
            <a:r>
              <a:rPr lang="en-GB" b="1" dirty="0">
                <a:solidFill>
                  <a:schemeClr val="tx2"/>
                </a:solidFill>
              </a:rPr>
              <a:t>Four Domains of Emotional Intelligence</a:t>
            </a:r>
          </a:p>
        </p:txBody>
      </p:sp>
    </p:spTree>
    <p:extLst>
      <p:ext uri="{BB962C8B-B14F-4D97-AF65-F5344CB8AC3E}">
        <p14:creationId xmlns:p14="http://schemas.microsoft.com/office/powerpoint/2010/main" val="1654189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4BD2DEB9-01B0-4F62-AF87-57174ECC3279}"/>
              </a:ext>
            </a:extLst>
          </p:cNvPr>
          <p:cNvPicPr>
            <a:picLocks noRot="1" noChangeAspect="1"/>
          </p:cNvPicPr>
          <p:nvPr>
            <a:videoFile r:link="rId1"/>
          </p:nvPr>
        </p:nvPicPr>
        <p:blipFill>
          <a:blip r:embed="rId4"/>
          <a:stretch>
            <a:fillRect/>
          </a:stretch>
        </p:blipFill>
        <p:spPr>
          <a:xfrm>
            <a:off x="0" y="-994254"/>
            <a:ext cx="12192000" cy="9023062"/>
          </a:xfrm>
          <a:prstGeom prst="rect">
            <a:avLst/>
          </a:prstGeom>
        </p:spPr>
      </p:pic>
    </p:spTree>
    <p:extLst>
      <p:ext uri="{BB962C8B-B14F-4D97-AF65-F5344CB8AC3E}">
        <p14:creationId xmlns:p14="http://schemas.microsoft.com/office/powerpoint/2010/main" val="2878395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2286000" y="533400"/>
            <a:ext cx="7772400" cy="5062538"/>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3800" dirty="0">
                <a:solidFill>
                  <a:srgbClr val="000000"/>
                </a:solidFill>
                <a:latin typeface="Arial" charset="0"/>
                <a:ea typeface="ＭＳ Ｐゴシック" pitchFamily="1" charset="-128"/>
              </a:rPr>
              <a:t>“First, the ineffective behavior must be brought into </a:t>
            </a:r>
            <a:r>
              <a:rPr lang="en-US" sz="3800" b="1" i="1" dirty="0">
                <a:solidFill>
                  <a:srgbClr val="000000"/>
                </a:solidFill>
                <a:latin typeface="Arial" charset="0"/>
                <a:ea typeface="ＭＳ Ｐゴシック" pitchFamily="1" charset="-128"/>
              </a:rPr>
              <a:t>awareness</a:t>
            </a:r>
            <a:r>
              <a:rPr lang="en-US" sz="3800" dirty="0">
                <a:solidFill>
                  <a:srgbClr val="000000"/>
                </a:solidFill>
                <a:latin typeface="Arial" charset="0"/>
                <a:ea typeface="ＭＳ Ｐゴシック" pitchFamily="1" charset="-128"/>
              </a:rPr>
              <a:t>.  Next, a new or more effective behavior must be </a:t>
            </a:r>
            <a:r>
              <a:rPr lang="en-US" sz="3800" b="1" i="1" dirty="0">
                <a:solidFill>
                  <a:srgbClr val="000000"/>
                </a:solidFill>
                <a:latin typeface="Arial" charset="0"/>
                <a:ea typeface="ＭＳ Ｐゴシック" pitchFamily="1" charset="-128"/>
              </a:rPr>
              <a:t>identified</a:t>
            </a:r>
            <a:r>
              <a:rPr lang="en-US" sz="3800" b="1" dirty="0">
                <a:solidFill>
                  <a:srgbClr val="000000"/>
                </a:solidFill>
                <a:latin typeface="Arial" charset="0"/>
                <a:ea typeface="ＭＳ Ｐゴシック" pitchFamily="1" charset="-128"/>
              </a:rPr>
              <a:t> </a:t>
            </a:r>
            <a:r>
              <a:rPr lang="en-US" sz="3800" dirty="0">
                <a:solidFill>
                  <a:srgbClr val="000000"/>
                </a:solidFill>
                <a:latin typeface="Arial" charset="0"/>
                <a:ea typeface="ＭＳ Ｐゴシック" pitchFamily="1" charset="-128"/>
              </a:rPr>
              <a:t>and finally the new behavior must be consciously rehearsed over and over until it is </a:t>
            </a:r>
            <a:r>
              <a:rPr lang="en-US" sz="3800" b="1" i="1" dirty="0">
                <a:solidFill>
                  <a:srgbClr val="000000"/>
                </a:solidFill>
                <a:latin typeface="Arial" charset="0"/>
                <a:ea typeface="ＭＳ Ｐゴシック" pitchFamily="1" charset="-128"/>
              </a:rPr>
              <a:t>mastered</a:t>
            </a:r>
            <a:r>
              <a:rPr lang="en-US" sz="3800" dirty="0">
                <a:solidFill>
                  <a:srgbClr val="000000"/>
                </a:solidFill>
                <a:latin typeface="Arial" charset="0"/>
                <a:ea typeface="ＭＳ Ｐゴシック" pitchFamily="1" charset="-128"/>
              </a:rPr>
              <a:t> and becomes unconscious”</a:t>
            </a:r>
            <a:endParaRPr lang="en-US" sz="4000" dirty="0">
              <a:solidFill>
                <a:srgbClr val="000000"/>
              </a:solidFill>
              <a:latin typeface="Arial" charset="0"/>
              <a:ea typeface="ＭＳ Ｐゴシック" pitchFamily="1" charset="-128"/>
            </a:endParaRPr>
          </a:p>
          <a:p>
            <a:pPr eaLnBrk="0" fontAlgn="base" hangingPunct="0">
              <a:spcBef>
                <a:spcPct val="0"/>
              </a:spcBef>
              <a:spcAft>
                <a:spcPct val="0"/>
              </a:spcAft>
            </a:pPr>
            <a:r>
              <a:rPr lang="en-US" sz="2200" dirty="0">
                <a:solidFill>
                  <a:srgbClr val="000000"/>
                </a:solidFill>
                <a:latin typeface="Arial" charset="0"/>
                <a:ea typeface="ＭＳ Ｐゴシック" pitchFamily="1" charset="-128"/>
              </a:rPr>
              <a:t>Daniel </a:t>
            </a:r>
            <a:r>
              <a:rPr lang="en-US" sz="2200" dirty="0" err="1">
                <a:solidFill>
                  <a:srgbClr val="000000"/>
                </a:solidFill>
                <a:latin typeface="Arial" charset="0"/>
                <a:ea typeface="ＭＳ Ｐゴシック" pitchFamily="1" charset="-128"/>
              </a:rPr>
              <a:t>Goleman</a:t>
            </a:r>
            <a:r>
              <a:rPr lang="en-US" sz="2200" dirty="0">
                <a:solidFill>
                  <a:srgbClr val="000000"/>
                </a:solidFill>
                <a:latin typeface="Arial" charset="0"/>
                <a:ea typeface="ＭＳ Ｐゴシック" pitchFamily="1" charset="-128"/>
              </a:rPr>
              <a:t>, “</a:t>
            </a:r>
            <a:r>
              <a:rPr lang="en-US" sz="2200" i="1" dirty="0">
                <a:solidFill>
                  <a:srgbClr val="000000"/>
                </a:solidFill>
                <a:latin typeface="Arial" charset="0"/>
                <a:ea typeface="ＭＳ Ｐゴシック" pitchFamily="1" charset="-128"/>
              </a:rPr>
              <a:t>Can emotional intelligence be learned</a:t>
            </a:r>
            <a:r>
              <a:rPr lang="en-US" sz="2200" dirty="0">
                <a:solidFill>
                  <a:srgbClr val="000000"/>
                </a:solidFill>
                <a:latin typeface="Arial" charset="0"/>
                <a:ea typeface="ＭＳ Ｐゴシック" pitchFamily="1" charset="-128"/>
              </a:rPr>
              <a:t>”</a:t>
            </a:r>
            <a:endParaRPr lang="en-US" sz="4000" dirty="0">
              <a:solidFill>
                <a:srgbClr val="000000"/>
              </a:solidFill>
              <a:latin typeface="Arial" charset="0"/>
              <a:ea typeface="ＭＳ Ｐゴシック" pitchFamily="1" charset="-128"/>
            </a:endParaRPr>
          </a:p>
        </p:txBody>
      </p:sp>
    </p:spTree>
    <p:extLst>
      <p:ext uri="{BB962C8B-B14F-4D97-AF65-F5344CB8AC3E}">
        <p14:creationId xmlns:p14="http://schemas.microsoft.com/office/powerpoint/2010/main" val="343614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9A2EED1-B5C4-419D-9BDD-6EA5BD8B7F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5588"/>
            <a:ext cx="12192000" cy="63468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2D89DD3-656A-4B9A-B006-8E4D455E6C3A}"/>
              </a:ext>
            </a:extLst>
          </p:cNvPr>
          <p:cNvSpPr txBox="1"/>
          <p:nvPr/>
        </p:nvSpPr>
        <p:spPr>
          <a:xfrm>
            <a:off x="2133600" y="323165"/>
            <a:ext cx="7867650" cy="646331"/>
          </a:xfrm>
          <a:prstGeom prst="rect">
            <a:avLst/>
          </a:prstGeom>
          <a:noFill/>
        </p:spPr>
        <p:txBody>
          <a:bodyPr wrap="square" rtlCol="0">
            <a:spAutoFit/>
          </a:bodyPr>
          <a:lstStyle/>
          <a:p>
            <a:pPr algn="ctr"/>
            <a:r>
              <a:rPr lang="en-GB" sz="3600" b="1" dirty="0">
                <a:solidFill>
                  <a:schemeClr val="accent5">
                    <a:lumMod val="50000"/>
                  </a:schemeClr>
                </a:solidFill>
              </a:rPr>
              <a:t>Conscious Competence model</a:t>
            </a:r>
          </a:p>
        </p:txBody>
      </p:sp>
    </p:spTree>
    <p:extLst>
      <p:ext uri="{BB962C8B-B14F-4D97-AF65-F5344CB8AC3E}">
        <p14:creationId xmlns:p14="http://schemas.microsoft.com/office/powerpoint/2010/main" val="1659628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8436" name="Text Box 5"/>
          <p:cNvSpPr txBox="1">
            <a:spLocks noChangeArrowheads="1"/>
          </p:cNvSpPr>
          <p:nvPr/>
        </p:nvSpPr>
        <p:spPr bwMode="auto">
          <a:xfrm>
            <a:off x="1234549" y="228600"/>
            <a:ext cx="10217222" cy="4524315"/>
          </a:xfrm>
          <a:prstGeom prst="rect">
            <a:avLst/>
          </a:prstGeom>
          <a:noFill/>
          <a:ln w="9525">
            <a:noFill/>
            <a:miter lim="800000"/>
            <a:headEnd/>
            <a:tailEnd/>
          </a:ln>
        </p:spPr>
        <p:txBody>
          <a:bodyPr wrap="square">
            <a:spAutoFit/>
          </a:bodyPr>
          <a:lstStyle/>
          <a:p>
            <a:pPr eaLnBrk="0" hangingPunct="0"/>
            <a:endParaRPr lang="en-GB" sz="3600" dirty="0">
              <a:solidFill>
                <a:schemeClr val="tx2"/>
              </a:solidFill>
            </a:endParaRPr>
          </a:p>
          <a:p>
            <a:pPr eaLnBrk="0" hangingPunct="0"/>
            <a:r>
              <a:rPr lang="en-GB" sz="3600" dirty="0">
                <a:solidFill>
                  <a:schemeClr val="tx2"/>
                </a:solidFill>
              </a:rPr>
              <a:t>“For leaders, the first task in management has nothing to do with leading others; step one poses the challenge of knowing and managing oneself.”</a:t>
            </a:r>
          </a:p>
          <a:p>
            <a:pPr eaLnBrk="0" hangingPunct="0"/>
            <a:endParaRPr lang="en-GB" sz="3600" dirty="0">
              <a:solidFill>
                <a:schemeClr val="tx2"/>
              </a:solidFill>
            </a:endParaRPr>
          </a:p>
          <a:p>
            <a:pPr eaLnBrk="0" hangingPunct="0"/>
            <a:r>
              <a:rPr lang="en-GB" sz="3600" i="1" dirty="0">
                <a:solidFill>
                  <a:schemeClr val="tx2"/>
                </a:solidFill>
              </a:rPr>
              <a:t>Daniel </a:t>
            </a:r>
            <a:r>
              <a:rPr lang="en-GB" sz="3600" i="1" dirty="0" err="1">
                <a:solidFill>
                  <a:schemeClr val="tx2"/>
                </a:solidFill>
              </a:rPr>
              <a:t>Goleman</a:t>
            </a:r>
            <a:r>
              <a:rPr lang="en-GB" sz="3600" i="1" dirty="0">
                <a:solidFill>
                  <a:schemeClr val="tx2"/>
                </a:solidFill>
              </a:rPr>
              <a:t> (1985)</a:t>
            </a:r>
          </a:p>
          <a:p>
            <a:pPr marL="457200" indent="-457200" eaLnBrk="0" hangingPunct="0">
              <a:buFont typeface="Wingdings" panose="05000000000000000000" pitchFamily="2" charset="2"/>
              <a:buChar char="ü"/>
            </a:pPr>
            <a:endParaRPr lang="en-GB" sz="3600" i="1" dirty="0">
              <a:solidFill>
                <a:schemeClr val="tx2"/>
              </a:solidFill>
            </a:endParaRPr>
          </a:p>
        </p:txBody>
      </p:sp>
    </p:spTree>
    <p:extLst>
      <p:ext uri="{BB962C8B-B14F-4D97-AF65-F5344CB8AC3E}">
        <p14:creationId xmlns:p14="http://schemas.microsoft.com/office/powerpoint/2010/main" val="3483838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5">
                    <a:lumMod val="50000"/>
                  </a:schemeClr>
                </a:solidFill>
              </a:rPr>
              <a:t>Emotional intelligence and leadership</a:t>
            </a:r>
          </a:p>
        </p:txBody>
      </p:sp>
      <p:sp>
        <p:nvSpPr>
          <p:cNvPr id="4" name="Text Box 2"/>
          <p:cNvSpPr txBox="1">
            <a:spLocks noChangeArrowheads="1"/>
          </p:cNvSpPr>
          <p:nvPr/>
        </p:nvSpPr>
        <p:spPr bwMode="auto">
          <a:xfrm>
            <a:off x="914399" y="1773238"/>
            <a:ext cx="10101943" cy="3108543"/>
          </a:xfrm>
          <a:prstGeom prst="rect">
            <a:avLst/>
          </a:prstGeom>
          <a:noFill/>
          <a:ln w="9525">
            <a:noFill/>
            <a:miter lim="800000"/>
            <a:headEnd/>
            <a:tailEnd/>
          </a:ln>
        </p:spPr>
        <p:txBody>
          <a:bodyPr wrap="square">
            <a:spAutoFit/>
          </a:bodyPr>
          <a:lstStyle/>
          <a:p>
            <a:pPr algn="ctr" eaLnBrk="0" fontAlgn="base" hangingPunct="0">
              <a:spcBef>
                <a:spcPct val="50000"/>
              </a:spcBef>
              <a:spcAft>
                <a:spcPct val="0"/>
              </a:spcAft>
            </a:pPr>
            <a:r>
              <a:rPr lang="en-US" sz="4000" dirty="0">
                <a:solidFill>
                  <a:srgbClr val="000000"/>
                </a:solidFill>
                <a:latin typeface="Arial" charset="0"/>
                <a:ea typeface="ＭＳ Ｐゴシック" pitchFamily="1" charset="-128"/>
              </a:rPr>
              <a:t>“Emotional intelligence is twice as important as cognitive abilities in predicting employee performance and accounts for more than 85% of star performance in top leaders”</a:t>
            </a:r>
          </a:p>
          <a:p>
            <a:pPr eaLnBrk="0" fontAlgn="base" hangingPunct="0">
              <a:spcBef>
                <a:spcPct val="50000"/>
              </a:spcBef>
              <a:spcAft>
                <a:spcPct val="0"/>
              </a:spcAft>
            </a:pPr>
            <a:r>
              <a:rPr lang="en-US" sz="2400" dirty="0">
                <a:solidFill>
                  <a:srgbClr val="000000"/>
                </a:solidFill>
                <a:latin typeface="Arial" charset="0"/>
                <a:ea typeface="ＭＳ Ｐゴシック" pitchFamily="1" charset="-128"/>
              </a:rPr>
              <a:t>Daniel </a:t>
            </a:r>
            <a:r>
              <a:rPr lang="en-US" sz="2400" dirty="0" err="1">
                <a:solidFill>
                  <a:srgbClr val="000000"/>
                </a:solidFill>
                <a:latin typeface="Arial" charset="0"/>
                <a:ea typeface="ＭＳ Ｐゴシック" pitchFamily="1" charset="-128"/>
              </a:rPr>
              <a:t>Goleman</a:t>
            </a:r>
            <a:r>
              <a:rPr lang="en-US" sz="2400" dirty="0">
                <a:solidFill>
                  <a:srgbClr val="000000"/>
                </a:solidFill>
                <a:latin typeface="Arial" charset="0"/>
                <a:ea typeface="ＭＳ Ｐゴシック" pitchFamily="1" charset="-128"/>
              </a:rPr>
              <a:t>, Harvard Business Review</a:t>
            </a:r>
          </a:p>
        </p:txBody>
      </p:sp>
    </p:spTree>
    <p:extLst>
      <p:ext uri="{BB962C8B-B14F-4D97-AF65-F5344CB8AC3E}">
        <p14:creationId xmlns:p14="http://schemas.microsoft.com/office/powerpoint/2010/main" val="303851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2"/>
                </a:solidFill>
              </a:rPr>
              <a:t>Emotional Intelligence and impact on the workplace</a:t>
            </a:r>
          </a:p>
        </p:txBody>
      </p:sp>
      <p:sp>
        <p:nvSpPr>
          <p:cNvPr id="3" name="Content Placeholder 2"/>
          <p:cNvSpPr>
            <a:spLocks noGrp="1"/>
          </p:cNvSpPr>
          <p:nvPr>
            <p:ph idx="1"/>
          </p:nvPr>
        </p:nvSpPr>
        <p:spPr/>
        <p:txBody>
          <a:bodyPr>
            <a:normAutofit fontScale="92500" lnSpcReduction="20000"/>
          </a:bodyPr>
          <a:lstStyle/>
          <a:p>
            <a:r>
              <a:rPr lang="en-GB" dirty="0"/>
              <a:t>Research suggests that Emotional intelligence is positively related to job performance; </a:t>
            </a:r>
            <a:r>
              <a:rPr lang="en-GB" i="1" dirty="0"/>
              <a:t>Goleman (1998) Abraham (1999)</a:t>
            </a:r>
          </a:p>
          <a:p>
            <a:endParaRPr lang="en-GB" dirty="0"/>
          </a:p>
          <a:p>
            <a:r>
              <a:rPr lang="en-GB" dirty="0"/>
              <a:t>In fact, it has been suggested that IQ may be a less powerful predictor of outstanding leadership than EI; </a:t>
            </a:r>
            <a:r>
              <a:rPr lang="en-GB" i="1" dirty="0"/>
              <a:t>Goleman (1998), (2001), (2002)</a:t>
            </a:r>
          </a:p>
          <a:p>
            <a:endParaRPr lang="en-GB" dirty="0"/>
          </a:p>
          <a:p>
            <a:r>
              <a:rPr lang="en-GB" dirty="0"/>
              <a:t>Showing of positive emotions is associated with a high likelihood of success at work. </a:t>
            </a:r>
            <a:r>
              <a:rPr lang="en-GB" i="1" dirty="0"/>
              <a:t>Ashkanasy and Hooper (1999)</a:t>
            </a:r>
          </a:p>
          <a:p>
            <a:endParaRPr lang="en-GB" dirty="0"/>
          </a:p>
        </p:txBody>
      </p:sp>
    </p:spTree>
    <p:extLst>
      <p:ext uri="{BB962C8B-B14F-4D97-AF65-F5344CB8AC3E}">
        <p14:creationId xmlns:p14="http://schemas.microsoft.com/office/powerpoint/2010/main" val="682136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DBBAB8-6DB5-4B13-8C6B-BFEEC6B8E453}"/>
              </a:ext>
            </a:extLst>
          </p:cNvPr>
          <p:cNvPicPr>
            <a:picLocks noChangeAspect="1"/>
          </p:cNvPicPr>
          <p:nvPr/>
        </p:nvPicPr>
        <p:blipFill>
          <a:blip r:embed="rId3"/>
          <a:stretch>
            <a:fillRect/>
          </a:stretch>
        </p:blipFill>
        <p:spPr>
          <a:xfrm>
            <a:off x="1701996" y="770965"/>
            <a:ext cx="9055651" cy="4588196"/>
          </a:xfrm>
          <a:prstGeom prst="rect">
            <a:avLst/>
          </a:prstGeom>
        </p:spPr>
      </p:pic>
      <p:sp>
        <p:nvSpPr>
          <p:cNvPr id="4" name="TextBox 3">
            <a:extLst>
              <a:ext uri="{FF2B5EF4-FFF2-40B4-BE49-F238E27FC236}">
                <a16:creationId xmlns:a16="http://schemas.microsoft.com/office/drawing/2014/main" id="{06F731E8-03EC-416E-A4B1-63346EAED256}"/>
              </a:ext>
            </a:extLst>
          </p:cNvPr>
          <p:cNvSpPr txBox="1"/>
          <p:nvPr/>
        </p:nvSpPr>
        <p:spPr>
          <a:xfrm>
            <a:off x="1434353" y="309300"/>
            <a:ext cx="10022541" cy="461665"/>
          </a:xfrm>
          <a:prstGeom prst="rect">
            <a:avLst/>
          </a:prstGeom>
          <a:noFill/>
        </p:spPr>
        <p:txBody>
          <a:bodyPr wrap="square" rtlCol="0">
            <a:spAutoFit/>
          </a:bodyPr>
          <a:lstStyle/>
          <a:p>
            <a:r>
              <a:rPr lang="en-GB" sz="2400" b="1" dirty="0">
                <a:solidFill>
                  <a:schemeClr val="accent5">
                    <a:lumMod val="75000"/>
                  </a:schemeClr>
                </a:solidFill>
              </a:rPr>
              <a:t>Letter to parents from Headteacher at Coates Lane Primary School</a:t>
            </a:r>
          </a:p>
        </p:txBody>
      </p:sp>
    </p:spTree>
    <p:extLst>
      <p:ext uri="{BB962C8B-B14F-4D97-AF65-F5344CB8AC3E}">
        <p14:creationId xmlns:p14="http://schemas.microsoft.com/office/powerpoint/2010/main" val="1254002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8EBE54-69C3-446B-B5DB-D89AA3BFA565}"/>
              </a:ext>
            </a:extLst>
          </p:cNvPr>
          <p:cNvPicPr>
            <a:picLocks noChangeAspect="1"/>
          </p:cNvPicPr>
          <p:nvPr/>
        </p:nvPicPr>
        <p:blipFill>
          <a:blip r:embed="rId3"/>
          <a:stretch>
            <a:fillRect/>
          </a:stretch>
        </p:blipFill>
        <p:spPr>
          <a:xfrm>
            <a:off x="2348754" y="200239"/>
            <a:ext cx="8516470" cy="5346393"/>
          </a:xfrm>
          <a:prstGeom prst="rect">
            <a:avLst/>
          </a:prstGeom>
        </p:spPr>
      </p:pic>
    </p:spTree>
    <p:extLst>
      <p:ext uri="{BB962C8B-B14F-4D97-AF65-F5344CB8AC3E}">
        <p14:creationId xmlns:p14="http://schemas.microsoft.com/office/powerpoint/2010/main" val="1554641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1498582A-8A85-45D7-A928-D542EEB7F465}"/>
              </a:ext>
            </a:extLst>
          </p:cNvPr>
          <p:cNvPicPr>
            <a:picLocks noChangeAspect="1"/>
          </p:cNvPicPr>
          <p:nvPr/>
        </p:nvPicPr>
        <p:blipFill rotWithShape="1">
          <a:blip r:embed="rId2">
            <a:extLst>
              <a:ext uri="{28A0092B-C50C-407E-A947-70E740481C1C}">
                <a14:useLocalDpi xmlns:a14="http://schemas.microsoft.com/office/drawing/2010/main" val="0"/>
              </a:ext>
            </a:extLst>
          </a:blip>
          <a:srcRect l="20625" t="2481" r="20875" b="813"/>
          <a:stretch/>
        </p:blipFill>
        <p:spPr>
          <a:xfrm>
            <a:off x="2529840" y="274319"/>
            <a:ext cx="7132320" cy="5303521"/>
          </a:xfrm>
          <a:prstGeom prst="rect">
            <a:avLst/>
          </a:prstGeom>
        </p:spPr>
      </p:pic>
    </p:spTree>
    <p:extLst>
      <p:ext uri="{BB962C8B-B14F-4D97-AF65-F5344CB8AC3E}">
        <p14:creationId xmlns:p14="http://schemas.microsoft.com/office/powerpoint/2010/main" val="2598090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1">
            <a:extLst>
              <a:ext uri="{FF2B5EF4-FFF2-40B4-BE49-F238E27FC236}">
                <a16:creationId xmlns:a16="http://schemas.microsoft.com/office/drawing/2014/main" id="{5E812C92-E601-4262-9138-4ED4AA5B754A}"/>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fld id="{D5A14E43-B15A-4A07-BC6F-D100E5B36477}" type="slidenum">
              <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l" defTabSz="914400" rtl="0" eaLnBrk="1" fontAlgn="auto" latinLnBrk="0" hangingPunct="1">
                <a:lnSpc>
                  <a:spcPct val="100000"/>
                </a:lnSpc>
                <a:spcBef>
                  <a:spcPct val="0"/>
                </a:spcBef>
                <a:spcAft>
                  <a:spcPts val="0"/>
                </a:spcAft>
                <a:buClrTx/>
                <a:buSzTx/>
                <a:buFontTx/>
                <a:buNone/>
                <a:tabLst/>
                <a:defRPr/>
              </a:pPr>
              <a:t>24</a:t>
            </a:fld>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
        <p:nvSpPr>
          <p:cNvPr id="47107" name="TextBox 1">
            <a:extLst>
              <a:ext uri="{FF2B5EF4-FFF2-40B4-BE49-F238E27FC236}">
                <a16:creationId xmlns:a16="http://schemas.microsoft.com/office/drawing/2014/main" id="{FCD6A878-0E7D-4F77-923F-9498D6C0A230}"/>
              </a:ext>
            </a:extLst>
          </p:cNvPr>
          <p:cNvSpPr txBox="1">
            <a:spLocks noChangeArrowheads="1"/>
          </p:cNvSpPr>
          <p:nvPr/>
        </p:nvSpPr>
        <p:spPr bwMode="auto">
          <a:xfrm>
            <a:off x="1277937" y="375585"/>
            <a:ext cx="963612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srgbClr val="4BACC6">
                    <a:lumMod val="50000"/>
                  </a:srgbClr>
                </a:solidFill>
                <a:effectLst/>
                <a:uLnTx/>
                <a:uFillTx/>
                <a:latin typeface="Arial" panose="020B0604020202020204" pitchFamily="34" charset="0"/>
                <a:ea typeface="+mn-ea"/>
                <a:cs typeface="Arial" panose="020B0604020202020204" pitchFamily="34" charset="0"/>
              </a:rPr>
              <a:t>Learning Styles – Honey and Mumford</a:t>
            </a:r>
          </a:p>
        </p:txBody>
      </p:sp>
      <p:pic>
        <p:nvPicPr>
          <p:cNvPr id="47108" name="Picture 3">
            <a:extLst>
              <a:ext uri="{FF2B5EF4-FFF2-40B4-BE49-F238E27FC236}">
                <a16:creationId xmlns:a16="http://schemas.microsoft.com/office/drawing/2014/main" id="{F4F58DAE-28B0-4B8F-8F36-CC992136BF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2150" y="1557339"/>
            <a:ext cx="82677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1">
            <a:extLst>
              <a:ext uri="{FF2B5EF4-FFF2-40B4-BE49-F238E27FC236}">
                <a16:creationId xmlns:a16="http://schemas.microsoft.com/office/drawing/2014/main" id="{B06A79AD-839A-46A3-83D6-0B21CA52F86E}"/>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fld id="{583B0EAB-F0D5-43AA-9F83-D1A09774E483}" type="slidenum">
              <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l" defTabSz="914400" rtl="0" eaLnBrk="1" fontAlgn="auto" latinLnBrk="0" hangingPunct="1">
                <a:lnSpc>
                  <a:spcPct val="100000"/>
                </a:lnSpc>
                <a:spcBef>
                  <a:spcPct val="0"/>
                </a:spcBef>
                <a:spcAft>
                  <a:spcPts val="0"/>
                </a:spcAft>
                <a:buClrTx/>
                <a:buSzTx/>
                <a:buFontTx/>
                <a:buNone/>
                <a:tabLst/>
                <a:defRPr/>
              </a:pPr>
              <a:t>25</a:t>
            </a:fld>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
        <p:nvSpPr>
          <p:cNvPr id="49155" name="TextBox 1">
            <a:extLst>
              <a:ext uri="{FF2B5EF4-FFF2-40B4-BE49-F238E27FC236}">
                <a16:creationId xmlns:a16="http://schemas.microsoft.com/office/drawing/2014/main" id="{CA8699D5-2751-4F99-BD95-FA57ACF3DE8A}"/>
              </a:ext>
            </a:extLst>
          </p:cNvPr>
          <p:cNvSpPr txBox="1">
            <a:spLocks noChangeArrowheads="1"/>
          </p:cNvSpPr>
          <p:nvPr/>
        </p:nvSpPr>
        <p:spPr bwMode="auto">
          <a:xfrm>
            <a:off x="895350" y="349796"/>
            <a:ext cx="3956224"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srgbClr val="4BACC6">
                    <a:lumMod val="50000"/>
                  </a:srgbClr>
                </a:solidFill>
                <a:effectLst/>
                <a:uLnTx/>
                <a:uFillTx/>
                <a:latin typeface="Arial" panose="020B0604020202020204" pitchFamily="34" charset="0"/>
                <a:ea typeface="+mn-ea"/>
                <a:cs typeface="Arial" panose="020B0604020202020204" pitchFamily="34" charset="0"/>
              </a:rPr>
              <a:t>Learning Styles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srgbClr val="4BACC6">
                    <a:lumMod val="50000"/>
                  </a:srgbClr>
                </a:solidFill>
                <a:effectLst/>
                <a:uLnTx/>
                <a:uFillTx/>
                <a:latin typeface="Arial" panose="020B0604020202020204" pitchFamily="34" charset="0"/>
                <a:ea typeface="+mn-ea"/>
                <a:cs typeface="Arial" panose="020B0604020202020204" pitchFamily="34" charset="0"/>
              </a:rPr>
              <a:t>and coaching conversations</a:t>
            </a:r>
          </a:p>
        </p:txBody>
      </p:sp>
      <p:pic>
        <p:nvPicPr>
          <p:cNvPr id="2" name="Picture 3" descr="A picture containing text&#10;&#10;Description automatically generated">
            <a:extLst>
              <a:ext uri="{FF2B5EF4-FFF2-40B4-BE49-F238E27FC236}">
                <a16:creationId xmlns:a16="http://schemas.microsoft.com/office/drawing/2014/main" id="{86985437-E392-475F-A834-221B2D5D335C}"/>
              </a:ext>
            </a:extLst>
          </p:cNvPr>
          <p:cNvPicPr>
            <a:picLocks noChangeAspect="1"/>
          </p:cNvPicPr>
          <p:nvPr/>
        </p:nvPicPr>
        <p:blipFill>
          <a:blip r:embed="rId3"/>
          <a:stretch>
            <a:fillRect/>
          </a:stretch>
        </p:blipFill>
        <p:spPr>
          <a:xfrm>
            <a:off x="895350" y="2658784"/>
            <a:ext cx="3505200" cy="2095095"/>
          </a:xfrm>
          <a:prstGeom prst="rect">
            <a:avLst/>
          </a:prstGeom>
        </p:spPr>
      </p:pic>
      <p:pic>
        <p:nvPicPr>
          <p:cNvPr id="4" name="Picture 4" descr="Table&#10;&#10;Description automatically generated">
            <a:extLst>
              <a:ext uri="{FF2B5EF4-FFF2-40B4-BE49-F238E27FC236}">
                <a16:creationId xmlns:a16="http://schemas.microsoft.com/office/drawing/2014/main" id="{D4619C9C-E84B-492C-BFD5-1F8F77C15F10}"/>
              </a:ext>
            </a:extLst>
          </p:cNvPr>
          <p:cNvPicPr>
            <a:picLocks noChangeAspect="1"/>
          </p:cNvPicPr>
          <p:nvPr/>
        </p:nvPicPr>
        <p:blipFill>
          <a:blip r:embed="rId4"/>
          <a:stretch>
            <a:fillRect/>
          </a:stretch>
        </p:blipFill>
        <p:spPr>
          <a:xfrm>
            <a:off x="6032741" y="2495"/>
            <a:ext cx="4569123" cy="564531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6C08232D-12C8-4433-85AD-A077FB2F76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304" y="0"/>
            <a:ext cx="8459724" cy="5639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6873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a16="http://schemas.microsoft.com/office/drawing/2014/main" id="{DE7D53A0-41DD-4F6D-ABA0-6BD882C1F2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312" y="427482"/>
            <a:ext cx="6995160" cy="52463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CCBC5A-28EC-4A68-9DB1-5C52F79E1568}"/>
              </a:ext>
            </a:extLst>
          </p:cNvPr>
          <p:cNvSpPr txBox="1"/>
          <p:nvPr/>
        </p:nvSpPr>
        <p:spPr>
          <a:xfrm>
            <a:off x="2286000" y="274320"/>
            <a:ext cx="7626096"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4BACC6">
                    <a:lumMod val="50000"/>
                  </a:srgbClr>
                </a:solidFill>
                <a:effectLst/>
                <a:uLnTx/>
                <a:uFillTx/>
                <a:latin typeface="Myriad Pro"/>
                <a:ea typeface="+mn-ea"/>
                <a:cs typeface="+mn-cs"/>
              </a:rPr>
              <a:t>Organisational Values</a:t>
            </a:r>
          </a:p>
        </p:txBody>
      </p:sp>
    </p:spTree>
    <p:extLst>
      <p:ext uri="{BB962C8B-B14F-4D97-AF65-F5344CB8AC3E}">
        <p14:creationId xmlns:p14="http://schemas.microsoft.com/office/powerpoint/2010/main" val="29734836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3" name="Content Placeholder 2">
            <a:extLst>
              <a:ext uri="{FF2B5EF4-FFF2-40B4-BE49-F238E27FC236}">
                <a16:creationId xmlns:a16="http://schemas.microsoft.com/office/drawing/2014/main" id="{61E7D79B-27A1-4CD9-A9F1-773F57B753CA}"/>
              </a:ext>
            </a:extLst>
          </p:cNvPr>
          <p:cNvSpPr>
            <a:spLocks noGrp="1"/>
          </p:cNvSpPr>
          <p:nvPr>
            <p:ph idx="1"/>
          </p:nvPr>
        </p:nvSpPr>
        <p:spPr/>
        <p:txBody>
          <a:bodyPr>
            <a:normAutofit fontScale="77500" lnSpcReduction="20000"/>
          </a:bodyPr>
          <a:lstStyle/>
          <a:p>
            <a:pPr marL="0" indent="0">
              <a:buNone/>
            </a:pPr>
            <a:r>
              <a:rPr lang="en-GB" dirty="0"/>
              <a:t>Adams, M. (2012) </a:t>
            </a:r>
            <a:r>
              <a:rPr lang="en-GB" i="1" dirty="0"/>
              <a:t>Learner Mindset: The Foundation Program</a:t>
            </a:r>
          </a:p>
          <a:p>
            <a:pPr marL="0" indent="0">
              <a:buNone/>
            </a:pPr>
            <a:r>
              <a:rPr lang="en-GB" dirty="0"/>
              <a:t>Inquiry Institute Inc. Lambertville, NJ</a:t>
            </a:r>
          </a:p>
          <a:p>
            <a:pPr marL="0" indent="0">
              <a:buNone/>
            </a:pPr>
            <a:r>
              <a:rPr lang="en-GB" dirty="0"/>
              <a:t>Dweck, C. (2006) </a:t>
            </a:r>
            <a:r>
              <a:rPr lang="en-GB" i="1" dirty="0"/>
              <a:t>Mindset: Changing the Way You Fulfil Your Potential</a:t>
            </a:r>
            <a:r>
              <a:rPr lang="en-GB" dirty="0"/>
              <a:t>. USA: Random house</a:t>
            </a:r>
          </a:p>
          <a:p>
            <a:pPr marL="0" indent="0">
              <a:buNone/>
            </a:pPr>
            <a:r>
              <a:rPr lang="en-GB" dirty="0"/>
              <a:t>Goleman, D (2009) </a:t>
            </a:r>
            <a:r>
              <a:rPr lang="en-GB" i="1" dirty="0"/>
              <a:t>Emotional Intelligence: Why It Can Matter More Than IQ</a:t>
            </a:r>
            <a:r>
              <a:rPr lang="en-GB" dirty="0"/>
              <a:t>. New York: Bloomsbury</a:t>
            </a:r>
          </a:p>
          <a:p>
            <a:pPr marL="0" indent="0">
              <a:buNone/>
            </a:pPr>
            <a:r>
              <a:rPr lang="en-GB" dirty="0"/>
              <a:t>Salovey, P. and Mayer, J. D. (1990) ‘</a:t>
            </a:r>
            <a:r>
              <a:rPr lang="en-GB" i="1" dirty="0"/>
              <a:t>Emotional Intelligence’, Imagination, Cognition and Personality</a:t>
            </a:r>
            <a:r>
              <a:rPr lang="en-GB" dirty="0"/>
              <a:t>, 9(3), pp. 185–211. </a:t>
            </a:r>
            <a:r>
              <a:rPr lang="en-GB" dirty="0" err="1"/>
              <a:t>doi</a:t>
            </a:r>
            <a:r>
              <a:rPr lang="en-GB" dirty="0"/>
              <a:t>: 10.2190/DUGG-P24E-52WK-6CDG.</a:t>
            </a:r>
          </a:p>
          <a:p>
            <a:pPr marL="0" indent="0">
              <a:buNone/>
            </a:pPr>
            <a:r>
              <a:rPr lang="en-GB" dirty="0"/>
              <a:t>Varey, R.M. (2017) </a:t>
            </a:r>
            <a:r>
              <a:rPr lang="en-GB" i="1" dirty="0"/>
              <a:t>Fearless Leadership: Unlock success using the secrets of the brain. </a:t>
            </a:r>
            <a:r>
              <a:rPr lang="en-GB" dirty="0"/>
              <a:t>Leicester: Matador</a:t>
            </a:r>
            <a:endParaRPr lang="en-GB" i="1" dirty="0"/>
          </a:p>
        </p:txBody>
      </p:sp>
    </p:spTree>
    <p:extLst>
      <p:ext uri="{BB962C8B-B14F-4D97-AF65-F5344CB8AC3E}">
        <p14:creationId xmlns:p14="http://schemas.microsoft.com/office/powerpoint/2010/main" val="1432147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5" name="Content Placeholder 4">
            <a:extLst>
              <a:ext uri="{FF2B5EF4-FFF2-40B4-BE49-F238E27FC236}">
                <a16:creationId xmlns:a16="http://schemas.microsoft.com/office/drawing/2014/main" id="{A6B40B60-3948-4C50-95F5-B59CF68CA029}"/>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2800" dirty="0" err="1">
                <a:effectLst/>
                <a:latin typeface="Calibri" panose="020F0502020204030204" pitchFamily="34" charset="0"/>
                <a:ea typeface="DengXian" panose="02010600030101010101" pitchFamily="2" charset="-122"/>
                <a:cs typeface="Calibri" panose="020F0502020204030204" pitchFamily="34" charset="0"/>
              </a:rPr>
              <a:t>Borton</a:t>
            </a:r>
            <a:r>
              <a:rPr lang="en-GB" sz="2800" dirty="0">
                <a:effectLst/>
                <a:latin typeface="Calibri" panose="020F0502020204030204" pitchFamily="34" charset="0"/>
                <a:ea typeface="DengXian" panose="02010600030101010101" pitchFamily="2" charset="-122"/>
                <a:cs typeface="Calibri" panose="020F0502020204030204" pitchFamily="34" charset="0"/>
              </a:rPr>
              <a:t>, T. (1970) </a:t>
            </a:r>
            <a:r>
              <a:rPr lang="en-GB" sz="2800" i="1" dirty="0">
                <a:effectLst/>
                <a:latin typeface="Calibri" panose="020F0502020204030204" pitchFamily="34" charset="0"/>
                <a:ea typeface="DengXian" panose="02010600030101010101" pitchFamily="2" charset="-122"/>
                <a:cs typeface="Calibri" panose="020F0502020204030204" pitchFamily="34" charset="0"/>
              </a:rPr>
              <a:t>Reach, Touch and Teach</a:t>
            </a:r>
            <a:r>
              <a:rPr lang="en-GB" sz="2800" dirty="0">
                <a:effectLst/>
                <a:latin typeface="Calibri" panose="020F0502020204030204" pitchFamily="34" charset="0"/>
                <a:ea typeface="DengXian" panose="02010600030101010101" pitchFamily="2" charset="-122"/>
                <a:cs typeface="Calibri" panose="020F0502020204030204" pitchFamily="34" charset="0"/>
              </a:rPr>
              <a:t>. London: Hutchinson.</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Driscoll, J. (2007) </a:t>
            </a:r>
            <a:r>
              <a:rPr lang="en-GB" sz="2800" i="1" dirty="0">
                <a:effectLst/>
                <a:latin typeface="Calibri" panose="020F0502020204030204" pitchFamily="34" charset="0"/>
                <a:ea typeface="DengXian" panose="02010600030101010101" pitchFamily="2" charset="-122"/>
                <a:cs typeface="Calibri" panose="020F0502020204030204" pitchFamily="34" charset="0"/>
              </a:rPr>
              <a:t>Practicing Clinical Supervision: A Reflective Approach for Healthcare Professionals</a:t>
            </a:r>
            <a:r>
              <a:rPr lang="en-GB" sz="2800" dirty="0">
                <a:effectLst/>
                <a:latin typeface="Calibri" panose="020F0502020204030204" pitchFamily="34" charset="0"/>
                <a:ea typeface="DengXian" panose="02010600030101010101" pitchFamily="2" charset="-122"/>
                <a:cs typeface="Calibri" panose="020F0502020204030204" pitchFamily="34" charset="0"/>
              </a:rPr>
              <a:t>. Edinburgh: Elsevier.</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Gibbs, G. (1998) </a:t>
            </a:r>
            <a:r>
              <a:rPr lang="en-GB" sz="2800" i="1" dirty="0">
                <a:effectLst/>
                <a:latin typeface="Calibri" panose="020F0502020204030204" pitchFamily="34" charset="0"/>
                <a:ea typeface="DengXian" panose="02010600030101010101" pitchFamily="2" charset="-122"/>
                <a:cs typeface="Calibri" panose="020F0502020204030204" pitchFamily="34" charset="0"/>
              </a:rPr>
              <a:t>Learning by Doing: A Guide to Teaching and Learning Methods.</a:t>
            </a:r>
            <a:r>
              <a:rPr lang="en-GB" sz="2800" dirty="0">
                <a:effectLst/>
                <a:latin typeface="Calibri" panose="020F0502020204030204" pitchFamily="34" charset="0"/>
                <a:ea typeface="DengXian" panose="02010600030101010101" pitchFamily="2" charset="-122"/>
                <a:cs typeface="Calibri" panose="020F0502020204030204" pitchFamily="34" charset="0"/>
              </a:rPr>
              <a:t> Oxford: Further Education Unit, Oxford Polytechnic.</a:t>
            </a:r>
            <a:endParaRPr lang="en-US" sz="2800" dirty="0">
              <a:effectLst/>
              <a:latin typeface="Calibri" panose="020F0502020204030204" pitchFamily="34" charset="0"/>
              <a:ea typeface="DengXian" panose="02010600030101010101" pitchFamily="2" charset="-122"/>
              <a:cs typeface="Calibri" panose="020F0502020204030204" pitchFamily="34" charset="0"/>
            </a:endParaRPr>
          </a:p>
          <a:p>
            <a:pPr marL="0" indent="0">
              <a:lnSpc>
                <a:spcPct val="107000"/>
              </a:lnSpc>
              <a:spcAft>
                <a:spcPts val="800"/>
              </a:spcAft>
              <a:buNone/>
            </a:pPr>
            <a:r>
              <a:rPr lang="en-US" sz="2800" dirty="0">
                <a:effectLst/>
                <a:latin typeface="Calibri" panose="020F0502020204030204" pitchFamily="34" charset="0"/>
                <a:ea typeface="DengXian" panose="02010600030101010101" pitchFamily="2" charset="-122"/>
                <a:cs typeface="Calibri" panose="020F0502020204030204" pitchFamily="34" charset="0"/>
              </a:rPr>
              <a:t>Haskins, G., Thomas, M. and Johri, L., (2018) </a:t>
            </a:r>
            <a:r>
              <a:rPr lang="en-US" sz="2800" i="1" dirty="0">
                <a:effectLst/>
                <a:latin typeface="Calibri" panose="020F0502020204030204" pitchFamily="34" charset="0"/>
                <a:ea typeface="DengXian" panose="02010600030101010101" pitchFamily="2" charset="-122"/>
                <a:cs typeface="Calibri" panose="020F0502020204030204" pitchFamily="34" charset="0"/>
              </a:rPr>
              <a:t>Kindness in Leadership. </a:t>
            </a:r>
            <a:r>
              <a:rPr lang="en-US" sz="2800" dirty="0">
                <a:effectLst/>
                <a:latin typeface="Calibri" panose="020F0502020204030204" pitchFamily="34" charset="0"/>
                <a:ea typeface="DengXian" panose="02010600030101010101" pitchFamily="2" charset="-122"/>
                <a:cs typeface="Calibri" panose="020F0502020204030204" pitchFamily="34" charset="0"/>
              </a:rPr>
              <a:t>Abingdon: Routledge.</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Kolb, D. (1984) </a:t>
            </a:r>
            <a:r>
              <a:rPr lang="en-GB" sz="2800" i="1" dirty="0">
                <a:effectLst/>
                <a:latin typeface="Calibri" panose="020F0502020204030204" pitchFamily="34" charset="0"/>
                <a:ea typeface="DengXian" panose="02010600030101010101" pitchFamily="2" charset="-122"/>
                <a:cs typeface="Calibri" panose="020F0502020204030204" pitchFamily="34" charset="0"/>
              </a:rPr>
              <a:t>Experiential Learning: Experience as the Source of Learning and Development.</a:t>
            </a:r>
            <a:r>
              <a:rPr lang="en-GB" sz="2800" dirty="0">
                <a:effectLst/>
                <a:latin typeface="Calibri" panose="020F0502020204030204" pitchFamily="34" charset="0"/>
                <a:ea typeface="DengXian" panose="02010600030101010101" pitchFamily="2" charset="-122"/>
                <a:cs typeface="Calibri" panose="020F0502020204030204" pitchFamily="34" charset="0"/>
              </a:rPr>
              <a:t> Upper Saddle River: Prentice Hall.</a:t>
            </a:r>
          </a:p>
          <a:p>
            <a:pPr marL="0" indent="0">
              <a:buNone/>
            </a:pPr>
            <a:r>
              <a:rPr lang="en-GB" sz="2800" dirty="0">
                <a:latin typeface="Calibri" panose="020F0502020204030204" pitchFamily="34" charset="0"/>
                <a:cs typeface="Calibri" panose="020F0502020204030204" pitchFamily="34" charset="0"/>
              </a:rPr>
              <a:t>Lencioni, P., (2005) </a:t>
            </a:r>
            <a:r>
              <a:rPr lang="en-GB" sz="2800" i="1" dirty="0">
                <a:latin typeface="Calibri" panose="020F0502020204030204" pitchFamily="34" charset="0"/>
                <a:cs typeface="Calibri" panose="020F0502020204030204" pitchFamily="34" charset="0"/>
              </a:rPr>
              <a:t>Overcoming the Five Dysfunctions of a Team</a:t>
            </a:r>
            <a:r>
              <a:rPr lang="en-GB" sz="2800" dirty="0">
                <a:latin typeface="Calibri" panose="020F0502020204030204" pitchFamily="34" charset="0"/>
                <a:cs typeface="Calibri" panose="020F0502020204030204" pitchFamily="34" charset="0"/>
              </a:rPr>
              <a:t>. San Francisco: Jossey-Bass.</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29742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2187</Words>
  <Application>Microsoft Office PowerPoint</Application>
  <PresentationFormat>Widescreen</PresentationFormat>
  <Paragraphs>172</Paragraphs>
  <Slides>29</Slides>
  <Notes>27</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29</vt:i4>
      </vt:variant>
    </vt:vector>
  </HeadingPairs>
  <TitlesOfParts>
    <vt:vector size="39" baseType="lpstr">
      <vt:lpstr>Myriad Pro</vt:lpstr>
      <vt:lpstr>Arial</vt:lpstr>
      <vt:lpstr>Calibri</vt:lpstr>
      <vt:lpstr>Calibri Light</vt:lpstr>
      <vt:lpstr>Symbol</vt:lpstr>
      <vt:lpstr>Times New Roman</vt:lpstr>
      <vt:lpstr>Wingdings</vt:lpstr>
      <vt:lpstr>20140311PresentationUWTSDTemplate</vt:lpstr>
      <vt:lpstr>UWTSD 200_Text 2</vt:lpstr>
      <vt:lpstr>UWTSD 200_Subtitle 4</vt:lpstr>
      <vt:lpstr>PowerPoint Presentation</vt:lpstr>
      <vt:lpstr>Learning Outcomes</vt:lpstr>
      <vt:lpstr>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empowering and disempowering questions</vt:lpstr>
      <vt:lpstr>PowerPoint Presentation</vt:lpstr>
      <vt:lpstr>What is Emotional Intelligence?</vt:lpstr>
      <vt:lpstr>Four Domains of Emotional Intelligence</vt:lpstr>
      <vt:lpstr>PowerPoint Presentation</vt:lpstr>
      <vt:lpstr>PowerPoint Presentation</vt:lpstr>
      <vt:lpstr>PowerPoint Presentation</vt:lpstr>
      <vt:lpstr>PowerPoint Presentation</vt:lpstr>
      <vt:lpstr>Emotional intelligence and leadership</vt:lpstr>
      <vt:lpstr>Emotional Intelligence and impact on the workplace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6</cp:revision>
  <cp:lastPrinted>2021-08-03T18:44:37Z</cp:lastPrinted>
  <dcterms:created xsi:type="dcterms:W3CDTF">2021-06-29T14:16:45Z</dcterms:created>
  <dcterms:modified xsi:type="dcterms:W3CDTF">2022-02-17T17:25:22Z</dcterms:modified>
</cp:coreProperties>
</file>