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8" r:id="rId3"/>
    <p:sldId id="259" r:id="rId4"/>
    <p:sldId id="260" r:id="rId5"/>
    <p:sldId id="257" r:id="rId6"/>
    <p:sldId id="262"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0" autoAdjust="0"/>
    <p:restoredTop sz="94660"/>
  </p:normalViewPr>
  <p:slideViewPr>
    <p:cSldViewPr snapToGrid="0">
      <p:cViewPr varScale="1">
        <p:scale>
          <a:sx n="93" d="100"/>
          <a:sy n="93" d="100"/>
        </p:scale>
        <p:origin x="92" y="1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30D8E36-B92C-4251-BC0A-CC188E6F0DEE}"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D0499D-30F2-4329-965E-F978EA2B4F56}" type="slidenum">
              <a:rPr lang="en-GB" smtClean="0"/>
              <a:t>‹#›</a:t>
            </a:fld>
            <a:endParaRPr lang="en-GB"/>
          </a:p>
        </p:txBody>
      </p:sp>
    </p:spTree>
    <p:extLst>
      <p:ext uri="{BB962C8B-B14F-4D97-AF65-F5344CB8AC3E}">
        <p14:creationId xmlns:p14="http://schemas.microsoft.com/office/powerpoint/2010/main" val="8080010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0D8E36-B92C-4251-BC0A-CC188E6F0DEE}"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D0499D-30F2-4329-965E-F978EA2B4F56}" type="slidenum">
              <a:rPr lang="en-GB" smtClean="0"/>
              <a:t>‹#›</a:t>
            </a:fld>
            <a:endParaRPr lang="en-GB"/>
          </a:p>
        </p:txBody>
      </p:sp>
    </p:spTree>
    <p:extLst>
      <p:ext uri="{BB962C8B-B14F-4D97-AF65-F5344CB8AC3E}">
        <p14:creationId xmlns:p14="http://schemas.microsoft.com/office/powerpoint/2010/main" val="38353480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0D8E36-B92C-4251-BC0A-CC188E6F0DEE}"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D0499D-30F2-4329-965E-F978EA2B4F56}" type="slidenum">
              <a:rPr lang="en-GB" smtClean="0"/>
              <a:t>‹#›</a:t>
            </a:fld>
            <a:endParaRPr lang="en-GB"/>
          </a:p>
        </p:txBody>
      </p:sp>
    </p:spTree>
    <p:extLst>
      <p:ext uri="{BB962C8B-B14F-4D97-AF65-F5344CB8AC3E}">
        <p14:creationId xmlns:p14="http://schemas.microsoft.com/office/powerpoint/2010/main" val="24264519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30D8E36-B92C-4251-BC0A-CC188E6F0DEE}"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2D0499D-30F2-4329-965E-F978EA2B4F56}" type="slidenum">
              <a:rPr lang="en-GB" smtClean="0"/>
              <a:t>‹#›</a:t>
            </a:fld>
            <a:endParaRPr lang="en-GB"/>
          </a:p>
        </p:txBody>
      </p:sp>
    </p:spTree>
    <p:extLst>
      <p:ext uri="{BB962C8B-B14F-4D97-AF65-F5344CB8AC3E}">
        <p14:creationId xmlns:p14="http://schemas.microsoft.com/office/powerpoint/2010/main" val="34063518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30D8E36-B92C-4251-BC0A-CC188E6F0DEE}" type="datetimeFigureOut">
              <a:rPr lang="en-GB" smtClean="0"/>
              <a:t>13/02/2026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2D0499D-30F2-4329-965E-F978EA2B4F56}" type="slidenum">
              <a:rPr lang="en-GB" smtClean="0"/>
              <a:t>‹#›</a:t>
            </a:fld>
            <a:endParaRPr lang="en-GB"/>
          </a:p>
        </p:txBody>
      </p:sp>
    </p:spTree>
    <p:extLst>
      <p:ext uri="{BB962C8B-B14F-4D97-AF65-F5344CB8AC3E}">
        <p14:creationId xmlns:p14="http://schemas.microsoft.com/office/powerpoint/2010/main" val="4075801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30D8E36-B92C-4251-BC0A-CC188E6F0DEE}" type="datetimeFigureOut">
              <a:rPr lang="en-GB" smtClean="0"/>
              <a:t>13/02/2026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2D0499D-30F2-4329-965E-F978EA2B4F56}" type="slidenum">
              <a:rPr lang="en-GB" smtClean="0"/>
              <a:t>‹#›</a:t>
            </a:fld>
            <a:endParaRPr lang="en-GB"/>
          </a:p>
        </p:txBody>
      </p:sp>
    </p:spTree>
    <p:extLst>
      <p:ext uri="{BB962C8B-B14F-4D97-AF65-F5344CB8AC3E}">
        <p14:creationId xmlns:p14="http://schemas.microsoft.com/office/powerpoint/2010/main" val="16865967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0D8E36-B92C-4251-BC0A-CC188E6F0DEE}" type="datetimeFigureOut">
              <a:rPr lang="en-GB" smtClean="0"/>
              <a:t>13/02/2026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2D0499D-30F2-4329-965E-F978EA2B4F56}" type="slidenum">
              <a:rPr lang="en-GB" smtClean="0"/>
              <a:t>‹#›</a:t>
            </a:fld>
            <a:endParaRPr lang="en-GB"/>
          </a:p>
        </p:txBody>
      </p:sp>
    </p:spTree>
    <p:extLst>
      <p:ext uri="{BB962C8B-B14F-4D97-AF65-F5344CB8AC3E}">
        <p14:creationId xmlns:p14="http://schemas.microsoft.com/office/powerpoint/2010/main" val="3697224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30D8E36-B92C-4251-BC0A-CC188E6F0DEE}"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2D0499D-30F2-4329-965E-F978EA2B4F56}" type="slidenum">
              <a:rPr lang="en-GB" smtClean="0"/>
              <a:t>‹#›</a:t>
            </a:fld>
            <a:endParaRPr lang="en-GB"/>
          </a:p>
        </p:txBody>
      </p:sp>
    </p:spTree>
    <p:extLst>
      <p:ext uri="{BB962C8B-B14F-4D97-AF65-F5344CB8AC3E}">
        <p14:creationId xmlns:p14="http://schemas.microsoft.com/office/powerpoint/2010/main" val="15467965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30D8E36-B92C-4251-BC0A-CC188E6F0DEE}"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2D0499D-30F2-4329-965E-F978EA2B4F56}" type="slidenum">
              <a:rPr lang="en-GB" smtClean="0"/>
              <a:t>‹#›</a:t>
            </a:fld>
            <a:endParaRPr lang="en-GB"/>
          </a:p>
        </p:txBody>
      </p:sp>
    </p:spTree>
    <p:extLst>
      <p:ext uri="{BB962C8B-B14F-4D97-AF65-F5344CB8AC3E}">
        <p14:creationId xmlns:p14="http://schemas.microsoft.com/office/powerpoint/2010/main" val="11512657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0D8E36-B92C-4251-BC0A-CC188E6F0DEE}"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D0499D-30F2-4329-965E-F978EA2B4F56}" type="slidenum">
              <a:rPr lang="en-GB" smtClean="0"/>
              <a:t>‹#›</a:t>
            </a:fld>
            <a:endParaRPr lang="en-GB"/>
          </a:p>
        </p:txBody>
      </p:sp>
    </p:spTree>
    <p:extLst>
      <p:ext uri="{BB962C8B-B14F-4D97-AF65-F5344CB8AC3E}">
        <p14:creationId xmlns:p14="http://schemas.microsoft.com/office/powerpoint/2010/main" val="30819262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0D8E36-B92C-4251-BC0A-CC188E6F0DEE}"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D0499D-30F2-4329-965E-F978EA2B4F56}"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4795864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0D8E36-B92C-4251-BC0A-CC188E6F0DEE}"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D0499D-30F2-4329-965E-F978EA2B4F56}" type="slidenum">
              <a:rPr lang="en-GB" smtClean="0"/>
              <a:t>‹#›</a:t>
            </a:fld>
            <a:endParaRPr lang="en-GB"/>
          </a:p>
        </p:txBody>
      </p:sp>
    </p:spTree>
    <p:extLst>
      <p:ext uri="{BB962C8B-B14F-4D97-AF65-F5344CB8AC3E}">
        <p14:creationId xmlns:p14="http://schemas.microsoft.com/office/powerpoint/2010/main" val="40201776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0D8E36-B92C-4251-BC0A-CC188E6F0DEE}"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D0499D-30F2-4329-965E-F978EA2B4F5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0497694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0D8E36-B92C-4251-BC0A-CC188E6F0DEE}"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D0499D-30F2-4329-965E-F978EA2B4F56}" type="slidenum">
              <a:rPr lang="en-GB" smtClean="0"/>
              <a:t>‹#›</a:t>
            </a:fld>
            <a:endParaRPr lang="en-GB"/>
          </a:p>
        </p:txBody>
      </p:sp>
    </p:spTree>
    <p:extLst>
      <p:ext uri="{BB962C8B-B14F-4D97-AF65-F5344CB8AC3E}">
        <p14:creationId xmlns:p14="http://schemas.microsoft.com/office/powerpoint/2010/main" val="15713630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0D8E36-B92C-4251-BC0A-CC188E6F0DEE}"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D0499D-30F2-4329-965E-F978EA2B4F56}" type="slidenum">
              <a:rPr lang="en-GB" smtClean="0"/>
              <a:t>‹#›</a:t>
            </a:fld>
            <a:endParaRPr lang="en-GB"/>
          </a:p>
        </p:txBody>
      </p:sp>
    </p:spTree>
    <p:extLst>
      <p:ext uri="{BB962C8B-B14F-4D97-AF65-F5344CB8AC3E}">
        <p14:creationId xmlns:p14="http://schemas.microsoft.com/office/powerpoint/2010/main" val="37102631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0D8E36-B92C-4251-BC0A-CC188E6F0DEE}"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D0499D-30F2-4329-965E-F978EA2B4F56}" type="slidenum">
              <a:rPr lang="en-GB" smtClean="0"/>
              <a:t>‹#›</a:t>
            </a:fld>
            <a:endParaRPr lang="en-GB"/>
          </a:p>
        </p:txBody>
      </p:sp>
    </p:spTree>
    <p:extLst>
      <p:ext uri="{BB962C8B-B14F-4D97-AF65-F5344CB8AC3E}">
        <p14:creationId xmlns:p14="http://schemas.microsoft.com/office/powerpoint/2010/main" val="41743067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30D8E36-B92C-4251-BC0A-CC188E6F0DEE}" type="datetimeFigureOut">
              <a:rPr lang="en-GB" smtClean="0"/>
              <a:t>13/02/2026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2D0499D-30F2-4329-965E-F978EA2B4F56}" type="slidenum">
              <a:rPr lang="en-GB" smtClean="0"/>
              <a:t>‹#›</a:t>
            </a:fld>
            <a:endParaRPr lang="en-GB"/>
          </a:p>
        </p:txBody>
      </p:sp>
    </p:spTree>
    <p:extLst>
      <p:ext uri="{BB962C8B-B14F-4D97-AF65-F5344CB8AC3E}">
        <p14:creationId xmlns:p14="http://schemas.microsoft.com/office/powerpoint/2010/main" val="331540735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tandfonline.com/doi/epdf/10.1300/J115v24n01_04?needAccess=true"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4CB20-E047-3E16-4F3E-226BCAFB20AB}"/>
              </a:ext>
            </a:extLst>
          </p:cNvPr>
          <p:cNvSpPr>
            <a:spLocks noGrp="1"/>
          </p:cNvSpPr>
          <p:nvPr>
            <p:ph type="ctrTitle"/>
          </p:nvPr>
        </p:nvSpPr>
        <p:spPr>
          <a:xfrm>
            <a:off x="1507067" y="245889"/>
            <a:ext cx="7766936" cy="3804947"/>
          </a:xfrm>
        </p:spPr>
        <p:txBody>
          <a:bodyPr>
            <a:normAutofit/>
          </a:bodyPr>
          <a:lstStyle/>
          <a:p>
            <a:pPr algn="ctr"/>
            <a:r>
              <a:rPr lang="en-GB" dirty="0"/>
              <a:t>How </a:t>
            </a:r>
            <a:r>
              <a:rPr lang="en-GB" dirty="0" err="1"/>
              <a:t>Powerpoint</a:t>
            </a:r>
            <a:r>
              <a:rPr lang="en-GB" dirty="0"/>
              <a:t> can improve efficiency at Greenfield care home agency</a:t>
            </a:r>
          </a:p>
        </p:txBody>
      </p:sp>
      <p:sp>
        <p:nvSpPr>
          <p:cNvPr id="3" name="Subtitle 2">
            <a:extLst>
              <a:ext uri="{FF2B5EF4-FFF2-40B4-BE49-F238E27FC236}">
                <a16:creationId xmlns:a16="http://schemas.microsoft.com/office/drawing/2014/main" id="{90C52981-6209-FA08-332F-6B949A3E6FF2}"/>
              </a:ext>
            </a:extLst>
          </p:cNvPr>
          <p:cNvSpPr>
            <a:spLocks noGrp="1"/>
          </p:cNvSpPr>
          <p:nvPr>
            <p:ph type="subTitle" idx="1"/>
          </p:nvPr>
        </p:nvSpPr>
        <p:spPr>
          <a:xfrm>
            <a:off x="747103" y="4963326"/>
            <a:ext cx="4493408" cy="1547541"/>
          </a:xfrm>
        </p:spPr>
        <p:txBody>
          <a:bodyPr>
            <a:normAutofit fontScale="70000" lnSpcReduction="20000"/>
          </a:bodyPr>
          <a:lstStyle/>
          <a:p>
            <a:pPr algn="l"/>
            <a:r>
              <a:rPr lang="en-GB" sz="1600" dirty="0"/>
              <a:t>Liaqat Ali</a:t>
            </a:r>
          </a:p>
          <a:p>
            <a:pPr algn="l"/>
            <a:r>
              <a:rPr lang="en-GB" sz="1600" dirty="0"/>
              <a:t>Student number: 2520512</a:t>
            </a:r>
          </a:p>
          <a:p>
            <a:pPr algn="l"/>
            <a:r>
              <a:rPr lang="en-GB" sz="1600" dirty="0"/>
              <a:t>Aftab Ahmad Student number:2409268</a:t>
            </a:r>
          </a:p>
          <a:p>
            <a:pPr algn="l"/>
            <a:r>
              <a:rPr lang="en-GB" sz="1600" dirty="0"/>
              <a:t>Jamil Khan  Student number:2511522</a:t>
            </a:r>
          </a:p>
          <a:p>
            <a:pPr algn="l"/>
            <a:r>
              <a:rPr lang="en-GB" sz="1600" dirty="0"/>
              <a:t>LCHS4007: Digital Skills and Research Methods</a:t>
            </a:r>
          </a:p>
          <a:p>
            <a:pPr algn="l"/>
            <a:r>
              <a:rPr lang="en-GB" sz="1600" dirty="0"/>
              <a:t>Lecturer: Markus </a:t>
            </a:r>
            <a:r>
              <a:rPr lang="en-GB" sz="1600" dirty="0" err="1"/>
              <a:t>Klingelfuss</a:t>
            </a:r>
            <a:endParaRPr lang="en-GB" sz="1600" dirty="0"/>
          </a:p>
          <a:p>
            <a:pPr algn="l"/>
            <a:endParaRPr lang="en-GB" sz="1600" dirty="0"/>
          </a:p>
        </p:txBody>
      </p:sp>
    </p:spTree>
    <p:extLst>
      <p:ext uri="{BB962C8B-B14F-4D97-AF65-F5344CB8AC3E}">
        <p14:creationId xmlns:p14="http://schemas.microsoft.com/office/powerpoint/2010/main" val="42740880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8C4A9-88CC-389B-8E57-6CB117F9B508}"/>
              </a:ext>
            </a:extLst>
          </p:cNvPr>
          <p:cNvSpPr>
            <a:spLocks noGrp="1"/>
          </p:cNvSpPr>
          <p:nvPr>
            <p:ph type="title"/>
          </p:nvPr>
        </p:nvSpPr>
        <p:spPr>
          <a:xfrm>
            <a:off x="677334" y="609600"/>
            <a:ext cx="8596668" cy="1320800"/>
          </a:xfrm>
        </p:spPr>
        <p:txBody>
          <a:bodyPr anchor="t">
            <a:normAutofit/>
          </a:bodyPr>
          <a:lstStyle/>
          <a:p>
            <a:r>
              <a:rPr lang="en-GB" dirty="0"/>
              <a:t>How can </a:t>
            </a:r>
            <a:r>
              <a:rPr lang="en-GB" dirty="0" err="1"/>
              <a:t>Powerpoint</a:t>
            </a:r>
            <a:r>
              <a:rPr lang="en-GB" dirty="0"/>
              <a:t> be used in greenfield to make tasks more efficient </a:t>
            </a:r>
          </a:p>
        </p:txBody>
      </p:sp>
      <p:pic>
        <p:nvPicPr>
          <p:cNvPr id="4" name="Picture 3">
            <a:extLst>
              <a:ext uri="{FF2B5EF4-FFF2-40B4-BE49-F238E27FC236}">
                <a16:creationId xmlns:a16="http://schemas.microsoft.com/office/drawing/2014/main" id="{B6D7EF18-A0A6-5D15-E0C2-1CAE01A8C888}"/>
              </a:ext>
            </a:extLst>
          </p:cNvPr>
          <p:cNvPicPr>
            <a:picLocks noChangeAspect="1"/>
          </p:cNvPicPr>
          <p:nvPr/>
        </p:nvPicPr>
        <p:blipFill>
          <a:blip r:embed="rId2"/>
          <a:stretch>
            <a:fillRect/>
          </a:stretch>
        </p:blipFill>
        <p:spPr>
          <a:xfrm>
            <a:off x="817474" y="2159331"/>
            <a:ext cx="5283289" cy="3169973"/>
          </a:xfrm>
          <a:prstGeom prst="rect">
            <a:avLst/>
          </a:prstGeom>
        </p:spPr>
      </p:pic>
      <p:sp>
        <p:nvSpPr>
          <p:cNvPr id="3" name="Content Placeholder 2">
            <a:extLst>
              <a:ext uri="{FF2B5EF4-FFF2-40B4-BE49-F238E27FC236}">
                <a16:creationId xmlns:a16="http://schemas.microsoft.com/office/drawing/2014/main" id="{C590F3BE-E318-1C94-C90B-5E9266BA0CC6}"/>
              </a:ext>
            </a:extLst>
          </p:cNvPr>
          <p:cNvSpPr>
            <a:spLocks noGrp="1"/>
          </p:cNvSpPr>
          <p:nvPr>
            <p:ph idx="1"/>
          </p:nvPr>
        </p:nvSpPr>
        <p:spPr>
          <a:xfrm>
            <a:off x="6416039" y="2160589"/>
            <a:ext cx="2927185" cy="3880773"/>
          </a:xfrm>
        </p:spPr>
        <p:txBody>
          <a:bodyPr>
            <a:normAutofit/>
          </a:bodyPr>
          <a:lstStyle/>
          <a:p>
            <a:pPr marL="0" indent="0">
              <a:buNone/>
            </a:pPr>
            <a:r>
              <a:rPr lang="en-GB" sz="1500">
                <a:latin typeface="Open Sans" panose="020B0606030504020204" pitchFamily="34" charset="0"/>
              </a:rPr>
              <a:t>Training staff</a:t>
            </a:r>
          </a:p>
          <a:p>
            <a:pPr marL="0" indent="0">
              <a:buNone/>
            </a:pPr>
            <a:r>
              <a:rPr lang="en-GB" sz="1500">
                <a:latin typeface="Open Sans" panose="020B0606030504020204" pitchFamily="34" charset="0"/>
              </a:rPr>
              <a:t>Powerpoint presentations can be used to </a:t>
            </a:r>
            <a:r>
              <a:rPr lang="en-GB" sz="1500" b="0" i="0">
                <a:effectLst/>
                <a:latin typeface="Open Sans" panose="020B0606030504020204" pitchFamily="34" charset="0"/>
              </a:rPr>
              <a:t>train staff at greenfield on essential topics such as fire safety without the need to travel long distances which saves time and money.  Additionally</a:t>
            </a:r>
            <a:r>
              <a:rPr lang="en-GB" sz="1500">
                <a:latin typeface="Open Sans" panose="020B0606030504020204" pitchFamily="34" charset="0"/>
              </a:rPr>
              <a:t>, </a:t>
            </a:r>
            <a:r>
              <a:rPr lang="en-GB" sz="1500" b="0" i="0">
                <a:effectLst/>
                <a:latin typeface="Open Sans" panose="020B0606030504020204" pitchFamily="34" charset="0"/>
              </a:rPr>
              <a:t>health care professionals may access the training at a time convenient to them and proceed at a pace suitable to their learning style. </a:t>
            </a:r>
            <a:r>
              <a:rPr lang="en-GB" sz="1500" b="1" i="0">
                <a:effectLst/>
                <a:latin typeface="Open Sans" panose="020B0606030504020204" pitchFamily="34" charset="0"/>
              </a:rPr>
              <a:t>(Li J, Runderson et al, 2005)</a:t>
            </a:r>
            <a:endParaRPr lang="en-GB" sz="1500" b="1"/>
          </a:p>
        </p:txBody>
      </p:sp>
    </p:spTree>
    <p:extLst>
      <p:ext uri="{BB962C8B-B14F-4D97-AF65-F5344CB8AC3E}">
        <p14:creationId xmlns:p14="http://schemas.microsoft.com/office/powerpoint/2010/main" val="16764120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81B66-41A9-786F-3EBE-81A91E2F1A86}"/>
              </a:ext>
            </a:extLst>
          </p:cNvPr>
          <p:cNvSpPr>
            <a:spLocks noGrp="1"/>
          </p:cNvSpPr>
          <p:nvPr>
            <p:ph type="title"/>
          </p:nvPr>
        </p:nvSpPr>
        <p:spPr/>
        <p:txBody>
          <a:bodyPr/>
          <a:lstStyle/>
          <a:p>
            <a:r>
              <a:rPr lang="en-GB" dirty="0"/>
              <a:t>How staff currently complete tasks and how </a:t>
            </a:r>
            <a:r>
              <a:rPr lang="en-GB" dirty="0" err="1"/>
              <a:t>powerpoint</a:t>
            </a:r>
            <a:r>
              <a:rPr lang="en-GB" dirty="0"/>
              <a:t> improves it </a:t>
            </a:r>
          </a:p>
        </p:txBody>
      </p:sp>
      <p:sp>
        <p:nvSpPr>
          <p:cNvPr id="5" name="TextBox 4">
            <a:extLst>
              <a:ext uri="{FF2B5EF4-FFF2-40B4-BE49-F238E27FC236}">
                <a16:creationId xmlns:a16="http://schemas.microsoft.com/office/drawing/2014/main" id="{66ED776F-B6C9-8469-6B84-8E821ED07524}"/>
              </a:ext>
            </a:extLst>
          </p:cNvPr>
          <p:cNvSpPr txBox="1"/>
          <p:nvPr/>
        </p:nvSpPr>
        <p:spPr>
          <a:xfrm>
            <a:off x="912352" y="1819372"/>
            <a:ext cx="3770966" cy="4801314"/>
          </a:xfrm>
          <a:prstGeom prst="rect">
            <a:avLst/>
          </a:prstGeom>
          <a:noFill/>
        </p:spPr>
        <p:txBody>
          <a:bodyPr wrap="square">
            <a:spAutoFit/>
          </a:bodyPr>
          <a:lstStyle/>
          <a:p>
            <a:r>
              <a:rPr lang="en-GB" dirty="0"/>
              <a:t>Currently staff at Greenfield Home Care Agency use </a:t>
            </a:r>
            <a:r>
              <a:rPr lang="en-GB" dirty="0" err="1"/>
              <a:t>powerpoint</a:t>
            </a:r>
            <a:r>
              <a:rPr lang="en-GB" dirty="0"/>
              <a:t> for communication and scheduling.</a:t>
            </a:r>
          </a:p>
          <a:p>
            <a:endParaRPr lang="en-GB" dirty="0"/>
          </a:p>
          <a:p>
            <a:r>
              <a:rPr lang="en-GB" dirty="0"/>
              <a:t>Microsoft PowerPoint improves this task as it allows simple clear slides by breaking information into small slides.</a:t>
            </a:r>
          </a:p>
          <a:p>
            <a:endParaRPr lang="en-GB" dirty="0"/>
          </a:p>
          <a:p>
            <a:r>
              <a:rPr lang="en-GB" dirty="0"/>
              <a:t>Allows information to be shared digitally with every staff member.  </a:t>
            </a:r>
            <a:r>
              <a:rPr lang="en-GB" dirty="0" err="1"/>
              <a:t>Powerpoint</a:t>
            </a:r>
            <a:r>
              <a:rPr lang="en-GB" dirty="0"/>
              <a:t> presentations can have videos and images to enhance understanding and support visual learning. Staff can access it any time. </a:t>
            </a:r>
            <a:r>
              <a:rPr lang="en-GB" b="1" dirty="0"/>
              <a:t>(Yadav, 2013)</a:t>
            </a:r>
          </a:p>
        </p:txBody>
      </p:sp>
      <p:sp>
        <p:nvSpPr>
          <p:cNvPr id="4" name="TextBox 3">
            <a:extLst>
              <a:ext uri="{FF2B5EF4-FFF2-40B4-BE49-F238E27FC236}">
                <a16:creationId xmlns:a16="http://schemas.microsoft.com/office/drawing/2014/main" id="{690CCF97-37DD-3984-E70F-C508CF9F44E7}"/>
              </a:ext>
            </a:extLst>
          </p:cNvPr>
          <p:cNvSpPr txBox="1"/>
          <p:nvPr/>
        </p:nvSpPr>
        <p:spPr>
          <a:xfrm>
            <a:off x="5279667" y="2047024"/>
            <a:ext cx="4635610" cy="4247317"/>
          </a:xfrm>
          <a:prstGeom prst="rect">
            <a:avLst/>
          </a:prstGeom>
          <a:noFill/>
        </p:spPr>
        <p:txBody>
          <a:bodyPr wrap="square" rtlCol="0">
            <a:spAutoFit/>
          </a:bodyPr>
          <a:lstStyle/>
          <a:p>
            <a:r>
              <a:rPr lang="en-GB" dirty="0"/>
              <a:t>At Greenfield Care home, staff currently rely on a paper based system for daily care including notes, handover sheets and training material which can be time consuming to update. PowerPoint can help with this as it can improve training and care reviews. For example, policies can be delivered using PowerPoint visually, using bullet points, images and diagrams to make things easier to understand and remember. This would improve the organisation and consistency in the care home. </a:t>
            </a:r>
            <a:r>
              <a:rPr lang="en-GB" b="1" dirty="0"/>
              <a:t>(Cook, 2021)</a:t>
            </a:r>
          </a:p>
          <a:p>
            <a:endParaRPr lang="en-GB" dirty="0"/>
          </a:p>
          <a:p>
            <a:endParaRPr lang="en-GB" dirty="0"/>
          </a:p>
        </p:txBody>
      </p:sp>
    </p:spTree>
    <p:extLst>
      <p:ext uri="{BB962C8B-B14F-4D97-AF65-F5344CB8AC3E}">
        <p14:creationId xmlns:p14="http://schemas.microsoft.com/office/powerpoint/2010/main" val="19220897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626A0-E1E6-8FB2-B998-ECBEBCD1EB0D}"/>
              </a:ext>
            </a:extLst>
          </p:cNvPr>
          <p:cNvSpPr>
            <a:spLocks noGrp="1"/>
          </p:cNvSpPr>
          <p:nvPr>
            <p:ph type="title"/>
          </p:nvPr>
        </p:nvSpPr>
        <p:spPr/>
        <p:txBody>
          <a:bodyPr/>
          <a:lstStyle/>
          <a:p>
            <a:r>
              <a:rPr lang="en-GB" dirty="0"/>
              <a:t>Benefits and limitations of </a:t>
            </a:r>
            <a:r>
              <a:rPr lang="en-GB" dirty="0" err="1"/>
              <a:t>Powerpoint</a:t>
            </a:r>
            <a:endParaRPr lang="en-GB" dirty="0"/>
          </a:p>
        </p:txBody>
      </p:sp>
      <p:sp>
        <p:nvSpPr>
          <p:cNvPr id="5" name="TextBox 4">
            <a:extLst>
              <a:ext uri="{FF2B5EF4-FFF2-40B4-BE49-F238E27FC236}">
                <a16:creationId xmlns:a16="http://schemas.microsoft.com/office/drawing/2014/main" id="{3D1E13C1-D06C-0B92-2FBD-6431166A50E9}"/>
              </a:ext>
            </a:extLst>
          </p:cNvPr>
          <p:cNvSpPr txBox="1"/>
          <p:nvPr/>
        </p:nvSpPr>
        <p:spPr>
          <a:xfrm>
            <a:off x="1439038" y="1841226"/>
            <a:ext cx="3309695" cy="4524315"/>
          </a:xfrm>
          <a:prstGeom prst="rect">
            <a:avLst/>
          </a:prstGeom>
          <a:noFill/>
        </p:spPr>
        <p:txBody>
          <a:bodyPr wrap="square">
            <a:spAutoFit/>
          </a:bodyPr>
          <a:lstStyle/>
          <a:p>
            <a:r>
              <a:rPr lang="en-GB" b="1" dirty="0"/>
              <a:t>Benefits</a:t>
            </a:r>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r>
              <a:rPr lang="en-GB" dirty="0"/>
              <a:t>Ensures all staff receive the same information</a:t>
            </a:r>
          </a:p>
          <a:p>
            <a:pPr marL="285750" indent="-285750">
              <a:buFont typeface="Wingdings" panose="05000000000000000000" pitchFamily="2" charset="2"/>
              <a:buChar char="v"/>
            </a:pPr>
            <a:r>
              <a:rPr lang="en-GB" dirty="0"/>
              <a:t>Helps staff learn procedures</a:t>
            </a:r>
          </a:p>
          <a:p>
            <a:pPr marL="285750" indent="-285750">
              <a:buFont typeface="Wingdings" panose="05000000000000000000" pitchFamily="2" charset="2"/>
              <a:buChar char="v"/>
            </a:pPr>
            <a:r>
              <a:rPr lang="en-GB" dirty="0"/>
              <a:t>Information is clear and easy to understand</a:t>
            </a:r>
          </a:p>
          <a:p>
            <a:pPr marL="285750" indent="-285750">
              <a:buFont typeface="Wingdings" panose="05000000000000000000" pitchFamily="2" charset="2"/>
              <a:buChar char="v"/>
            </a:pPr>
            <a:r>
              <a:rPr lang="en-GB" dirty="0"/>
              <a:t>Combining visuals and text help staff remember key point</a:t>
            </a:r>
          </a:p>
          <a:p>
            <a:pPr marL="285750" indent="-285750">
              <a:buFont typeface="Wingdings" panose="05000000000000000000" pitchFamily="2" charset="2"/>
              <a:buChar char="v"/>
            </a:pPr>
            <a:r>
              <a:rPr lang="en-GB" dirty="0"/>
              <a:t>Slides can be emailed and stored digitally </a:t>
            </a:r>
            <a:r>
              <a:rPr lang="en-GB" b="1" dirty="0"/>
              <a:t>(Abusharib, A.B </a:t>
            </a:r>
            <a:r>
              <a:rPr lang="en-GB" b="1" dirty="0" err="1"/>
              <a:t>Nourein</a:t>
            </a:r>
            <a:r>
              <a:rPr lang="en-GB" b="1" dirty="0"/>
              <a:t>, et al, 2015)</a:t>
            </a:r>
          </a:p>
          <a:p>
            <a:endParaRPr lang="en-GB" dirty="0"/>
          </a:p>
        </p:txBody>
      </p:sp>
      <p:sp>
        <p:nvSpPr>
          <p:cNvPr id="7" name="TextBox 6">
            <a:extLst>
              <a:ext uri="{FF2B5EF4-FFF2-40B4-BE49-F238E27FC236}">
                <a16:creationId xmlns:a16="http://schemas.microsoft.com/office/drawing/2014/main" id="{59970558-0B80-F284-46B6-C776A3088631}"/>
              </a:ext>
            </a:extLst>
          </p:cNvPr>
          <p:cNvSpPr txBox="1"/>
          <p:nvPr/>
        </p:nvSpPr>
        <p:spPr>
          <a:xfrm>
            <a:off x="5758785" y="1752051"/>
            <a:ext cx="3985890" cy="4524315"/>
          </a:xfrm>
          <a:prstGeom prst="rect">
            <a:avLst/>
          </a:prstGeom>
          <a:noFill/>
        </p:spPr>
        <p:txBody>
          <a:bodyPr wrap="square">
            <a:spAutoFit/>
          </a:bodyPr>
          <a:lstStyle/>
          <a:p>
            <a:r>
              <a:rPr lang="en-GB" b="1" dirty="0"/>
              <a:t>Limitations</a:t>
            </a:r>
          </a:p>
          <a:p>
            <a:endParaRPr lang="en-GB" dirty="0"/>
          </a:p>
          <a:p>
            <a:pPr marL="285750" indent="-285750">
              <a:buFont typeface="Wingdings" panose="05000000000000000000" pitchFamily="2" charset="2"/>
              <a:buChar char="v"/>
            </a:pPr>
            <a:r>
              <a:rPr lang="en-GB" dirty="0"/>
              <a:t>Staff may struggle to use it</a:t>
            </a:r>
          </a:p>
          <a:p>
            <a:pPr marL="285750" indent="-285750">
              <a:buFont typeface="Wingdings" panose="05000000000000000000" pitchFamily="2" charset="2"/>
              <a:buChar char="v"/>
            </a:pPr>
            <a:r>
              <a:rPr lang="en-GB" dirty="0"/>
              <a:t>Slides may not be effective without an explanation</a:t>
            </a:r>
          </a:p>
          <a:p>
            <a:pPr marL="285750" indent="-285750">
              <a:buFont typeface="Wingdings" panose="05000000000000000000" pitchFamily="2" charset="2"/>
              <a:buChar char="v"/>
            </a:pPr>
            <a:r>
              <a:rPr lang="en-GB" dirty="0"/>
              <a:t>Not interactive- communication can become one way without opportunities for discussion or feedback</a:t>
            </a:r>
          </a:p>
          <a:p>
            <a:pPr marL="285750" indent="-285750">
              <a:buFont typeface="Wingdings" panose="05000000000000000000" pitchFamily="2" charset="2"/>
              <a:buChar char="v"/>
            </a:pPr>
            <a:r>
              <a:rPr lang="en-GB" dirty="0"/>
              <a:t>Some staff may struggle without verbal communication</a:t>
            </a:r>
          </a:p>
          <a:p>
            <a:pPr marL="285750" indent="-285750">
              <a:buFont typeface="Wingdings" panose="05000000000000000000" pitchFamily="2" charset="2"/>
              <a:buChar char="v"/>
            </a:pPr>
            <a:r>
              <a:rPr lang="en-GB" dirty="0"/>
              <a:t>IT issues- lack of devices, internet issues</a:t>
            </a:r>
          </a:p>
          <a:p>
            <a:pPr marL="285750" indent="-285750">
              <a:buFont typeface="Wingdings" panose="05000000000000000000" pitchFamily="2" charset="2"/>
              <a:buChar char="v"/>
            </a:pPr>
            <a:r>
              <a:rPr lang="en-GB" dirty="0"/>
              <a:t>Some staff may find it difficult to use as may not be good with technology  </a:t>
            </a:r>
            <a:r>
              <a:rPr lang="en-GB" b="1" dirty="0"/>
              <a:t>(Musa, 2023)</a:t>
            </a:r>
          </a:p>
        </p:txBody>
      </p:sp>
    </p:spTree>
    <p:extLst>
      <p:ext uri="{BB962C8B-B14F-4D97-AF65-F5344CB8AC3E}">
        <p14:creationId xmlns:p14="http://schemas.microsoft.com/office/powerpoint/2010/main" val="9658316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0A46EBC-B6A4-3446-0968-CE7C66A7CC75}"/>
              </a:ext>
            </a:extLst>
          </p:cNvPr>
          <p:cNvSpPr txBox="1"/>
          <p:nvPr/>
        </p:nvSpPr>
        <p:spPr>
          <a:xfrm>
            <a:off x="622969" y="612845"/>
            <a:ext cx="1601316" cy="400110"/>
          </a:xfrm>
          <a:prstGeom prst="rect">
            <a:avLst/>
          </a:prstGeom>
          <a:noFill/>
        </p:spPr>
        <p:txBody>
          <a:bodyPr wrap="square" rtlCol="0">
            <a:spAutoFit/>
          </a:bodyPr>
          <a:lstStyle/>
          <a:p>
            <a:r>
              <a:rPr lang="en-US" sz="2000" b="1" kern="1200" dirty="0">
                <a:solidFill>
                  <a:schemeClr val="tx1"/>
                </a:solidFill>
                <a:latin typeface="+mn-lt"/>
                <a:ea typeface="+mn-ea"/>
                <a:cs typeface="+mn-cs"/>
              </a:rPr>
              <a:t>Reference</a:t>
            </a:r>
            <a:r>
              <a:rPr lang="en-US" sz="1800" kern="1200" dirty="0">
                <a:solidFill>
                  <a:schemeClr val="tx1"/>
                </a:solidFill>
                <a:latin typeface="+mn-lt"/>
                <a:ea typeface="+mn-ea"/>
                <a:cs typeface="+mn-cs"/>
              </a:rPr>
              <a:t> </a:t>
            </a:r>
          </a:p>
        </p:txBody>
      </p:sp>
      <p:sp>
        <p:nvSpPr>
          <p:cNvPr id="3" name="TextBox 2">
            <a:extLst>
              <a:ext uri="{FF2B5EF4-FFF2-40B4-BE49-F238E27FC236}">
                <a16:creationId xmlns:a16="http://schemas.microsoft.com/office/drawing/2014/main" id="{A87AC955-203D-762C-4B7D-89049FDD46EB}"/>
              </a:ext>
            </a:extLst>
          </p:cNvPr>
          <p:cNvSpPr txBox="1"/>
          <p:nvPr/>
        </p:nvSpPr>
        <p:spPr>
          <a:xfrm>
            <a:off x="622969" y="1166842"/>
            <a:ext cx="9265920" cy="507831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333333"/>
                </a:solidFill>
                <a:effectLst/>
                <a:uLnTx/>
                <a:uFillTx/>
                <a:latin typeface="Arial" panose="020B0604020202020204" pitchFamily="34" charset="0"/>
                <a:cs typeface="Arial" panose="020B0604020202020204" pitchFamily="34" charset="0"/>
              </a:rPr>
              <a:t>Li, J., </a:t>
            </a:r>
            <a:r>
              <a:rPr kumimoji="0" lang="en-GB" sz="1600" b="0" i="0" u="none" strike="noStrike" kern="1200" cap="none" spc="0" normalizeH="0" baseline="0" noProof="0" dirty="0" err="1">
                <a:ln>
                  <a:noFill/>
                </a:ln>
                <a:solidFill>
                  <a:srgbClr val="333333"/>
                </a:solidFill>
                <a:effectLst/>
                <a:uLnTx/>
                <a:uFillTx/>
                <a:latin typeface="Arial" panose="020B0604020202020204" pitchFamily="34" charset="0"/>
                <a:cs typeface="Arial" panose="020B0604020202020204" pitchFamily="34" charset="0"/>
              </a:rPr>
              <a:t>Runderson</a:t>
            </a:r>
            <a:r>
              <a:rPr kumimoji="0" lang="en-GB" sz="1600" b="0" i="0" u="none" strike="noStrike" kern="1200" cap="none" spc="0" normalizeH="0" baseline="0" noProof="0" dirty="0">
                <a:ln>
                  <a:noFill/>
                </a:ln>
                <a:solidFill>
                  <a:srgbClr val="333333"/>
                </a:solidFill>
                <a:effectLst/>
                <a:uLnTx/>
                <a:uFillTx/>
                <a:latin typeface="Arial" panose="020B0604020202020204" pitchFamily="34" charset="0"/>
                <a:cs typeface="Arial" panose="020B0604020202020204" pitchFamily="34" charset="0"/>
              </a:rPr>
              <a:t>, R. A., Burnham, J. F., Staggs, G. B., Robertson, J. C., &amp; Williams, T. L. (2005). Delivering Distance Training to Rural Health Care Professionals. </a:t>
            </a:r>
            <a:r>
              <a:rPr kumimoji="0" lang="en-GB" sz="1600" b="0" i="1" u="none" strike="noStrike" kern="1200" cap="none" spc="0" normalizeH="0" baseline="0" noProof="0" dirty="0">
                <a:ln>
                  <a:noFill/>
                </a:ln>
                <a:solidFill>
                  <a:srgbClr val="333333"/>
                </a:solidFill>
                <a:effectLst/>
                <a:uLnTx/>
                <a:uFillTx/>
                <a:latin typeface="Arial" panose="020B0604020202020204" pitchFamily="34" charset="0"/>
                <a:cs typeface="Arial" panose="020B0604020202020204" pitchFamily="34" charset="0"/>
              </a:rPr>
              <a:t>Medical Reference Services Quarterly</a:t>
            </a:r>
            <a:r>
              <a:rPr kumimoji="0" lang="en-GB" sz="1600" b="0" i="0" u="none" strike="noStrike" kern="1200" cap="none" spc="0" normalizeH="0" baseline="0" noProof="0" dirty="0">
                <a:ln>
                  <a:noFill/>
                </a:ln>
                <a:solidFill>
                  <a:srgbClr val="333333"/>
                </a:solidFill>
                <a:effectLst/>
                <a:uLnTx/>
                <a:uFillTx/>
                <a:latin typeface="Arial" panose="020B0604020202020204" pitchFamily="34" charset="0"/>
                <a:cs typeface="Arial" panose="020B0604020202020204" pitchFamily="34" charset="0"/>
              </a:rPr>
              <a:t>, </a:t>
            </a:r>
            <a:r>
              <a:rPr kumimoji="0" lang="en-GB" sz="1600" b="0" i="1" u="none" strike="noStrike" kern="1200" cap="none" spc="0" normalizeH="0" baseline="0" noProof="0" dirty="0">
                <a:ln>
                  <a:noFill/>
                </a:ln>
                <a:solidFill>
                  <a:srgbClr val="333333"/>
                </a:solidFill>
                <a:effectLst/>
                <a:uLnTx/>
                <a:uFillTx/>
                <a:latin typeface="Arial" panose="020B0604020202020204" pitchFamily="34" charset="0"/>
                <a:cs typeface="Arial" panose="020B0604020202020204" pitchFamily="34" charset="0"/>
              </a:rPr>
              <a:t>24</a:t>
            </a:r>
            <a:r>
              <a:rPr kumimoji="0" lang="en-GB" sz="1600" b="0" i="0" u="none" strike="noStrike" kern="1200" cap="none" spc="0" normalizeH="0" baseline="0" noProof="0" dirty="0">
                <a:ln>
                  <a:noFill/>
                </a:ln>
                <a:solidFill>
                  <a:srgbClr val="333333"/>
                </a:solidFill>
                <a:effectLst/>
                <a:uLnTx/>
                <a:uFillTx/>
                <a:latin typeface="Arial" panose="020B0604020202020204" pitchFamily="34" charset="0"/>
                <a:cs typeface="Arial" panose="020B0604020202020204" pitchFamily="34" charset="0"/>
              </a:rPr>
              <a:t>(1), 41–54.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333333"/>
                </a:solidFill>
                <a:effectLst/>
                <a:uLnTx/>
                <a:uFillTx/>
                <a:latin typeface="Arial" panose="020B0604020202020204" pitchFamily="34" charset="0"/>
                <a:cs typeface="Arial" panose="020B0604020202020204" pitchFamily="34" charset="0"/>
              </a:rPr>
              <a:t>Available at </a:t>
            </a:r>
            <a:r>
              <a:rPr kumimoji="0" lang="en-GB" sz="1600" b="0" i="0" u="none" strike="noStrike" kern="1200" cap="none" spc="0" normalizeH="0" baseline="0" noProof="0" dirty="0">
                <a:ln>
                  <a:noFill/>
                </a:ln>
                <a:solidFill>
                  <a:srgbClr val="333333"/>
                </a:solidFill>
                <a:effectLst/>
                <a:uLnTx/>
                <a:uFillTx/>
                <a:latin typeface="Open Sans" panose="020B0606030504020204" pitchFamily="34" charset="0"/>
                <a:ea typeface="+mn-ea"/>
                <a:cs typeface="+mn-cs"/>
                <a:hlinkClick r:id="rId2"/>
              </a:rPr>
              <a:t>https://www.tandfonline.com/doi/epdf/10.1300/J115v24n01_04?needAccess=true</a:t>
            </a:r>
            <a:endParaRPr kumimoji="0" lang="en-GB" sz="1600" b="0" i="0" u="none" strike="noStrike" kern="1200" cap="none" spc="0" normalizeH="0" baseline="0" noProof="0" dirty="0">
              <a:ln>
                <a:noFill/>
              </a:ln>
              <a:solidFill>
                <a:srgbClr val="333333"/>
              </a:solidFill>
              <a:effectLst/>
              <a:uLnTx/>
              <a:uFillTx/>
              <a:latin typeface="Open Sans" panose="020B0606030504020204" pitchFamily="34" charset="0"/>
              <a:ea typeface="+mn-ea"/>
              <a:cs typeface="+mn-cs"/>
            </a:endParaRPr>
          </a:p>
          <a:p>
            <a:endParaRPr lang="en-GB" sz="1600" dirty="0">
              <a:solidFill>
                <a:srgbClr val="222222"/>
              </a:solidFill>
              <a:latin typeface="Arial" panose="020B0604020202020204" pitchFamily="34" charset="0"/>
            </a:endParaRPr>
          </a:p>
          <a:p>
            <a:r>
              <a:rPr lang="en-GB" sz="1600" b="0" i="0" dirty="0">
                <a:solidFill>
                  <a:srgbClr val="222222"/>
                </a:solidFill>
                <a:effectLst/>
                <a:latin typeface="Arial" panose="020B0604020202020204" pitchFamily="34" charset="0"/>
              </a:rPr>
              <a:t>Yadav, K.T.P. and Jabeen, S.S., 2013. Role and Impact of Visual Communication in Microsoft PowerPoint Presentations. In </a:t>
            </a:r>
            <a:r>
              <a:rPr lang="en-GB" sz="1600" b="0" i="1" dirty="0">
                <a:solidFill>
                  <a:srgbClr val="222222"/>
                </a:solidFill>
                <a:effectLst/>
                <a:latin typeface="Arial" panose="020B0604020202020204" pitchFamily="34" charset="0"/>
              </a:rPr>
              <a:t>2nd Annual International Conference on Language, Literature and Linguistics, Singapore. </a:t>
            </a:r>
          </a:p>
          <a:p>
            <a:endParaRPr lang="en-GB" sz="1600" i="1" dirty="0">
              <a:solidFill>
                <a:srgbClr val="222222"/>
              </a:solidFill>
              <a:latin typeface="Arial" panose="020B0604020202020204" pitchFamily="34" charset="0"/>
            </a:endParaRPr>
          </a:p>
          <a:p>
            <a:r>
              <a:rPr lang="en-GB" sz="1600" b="0" i="1" dirty="0">
                <a:solidFill>
                  <a:srgbClr val="222222"/>
                </a:solidFill>
                <a:effectLst/>
                <a:latin typeface="Arial" panose="020B0604020202020204" pitchFamily="34" charset="0"/>
              </a:rPr>
              <a:t>Abusharib, A.B., </a:t>
            </a:r>
            <a:r>
              <a:rPr lang="en-GB" sz="1600" b="0" i="1" dirty="0" err="1">
                <a:solidFill>
                  <a:srgbClr val="222222"/>
                </a:solidFill>
                <a:effectLst/>
                <a:latin typeface="Arial" panose="020B0604020202020204" pitchFamily="34" charset="0"/>
              </a:rPr>
              <a:t>Nourein</a:t>
            </a:r>
            <a:r>
              <a:rPr lang="en-GB" sz="1600" b="0" i="1" dirty="0">
                <a:solidFill>
                  <a:srgbClr val="222222"/>
                </a:solidFill>
                <a:effectLst/>
                <a:latin typeface="Arial" panose="020B0604020202020204" pitchFamily="34" charset="0"/>
              </a:rPr>
              <a:t>, I.H., </a:t>
            </a:r>
            <a:r>
              <a:rPr lang="en-GB" sz="1600" b="0" i="1" dirty="0" err="1">
                <a:solidFill>
                  <a:srgbClr val="222222"/>
                </a:solidFill>
                <a:effectLst/>
                <a:latin typeface="Arial" panose="020B0604020202020204" pitchFamily="34" charset="0"/>
              </a:rPr>
              <a:t>Huneif</a:t>
            </a:r>
            <a:r>
              <a:rPr lang="en-GB" sz="1600" b="0" i="1" dirty="0">
                <a:solidFill>
                  <a:srgbClr val="222222"/>
                </a:solidFill>
                <a:effectLst/>
                <a:latin typeface="Arial" panose="020B0604020202020204" pitchFamily="34" charset="0"/>
              </a:rPr>
              <a:t>, M.A., Abdelrahman, A.M. and </a:t>
            </a:r>
            <a:r>
              <a:rPr lang="en-GB" sz="1600" b="0" i="1" dirty="0" err="1">
                <a:solidFill>
                  <a:srgbClr val="222222"/>
                </a:solidFill>
                <a:effectLst/>
                <a:latin typeface="Arial" panose="020B0604020202020204" pitchFamily="34" charset="0"/>
              </a:rPr>
              <a:t>Elshaikh</a:t>
            </a:r>
            <a:r>
              <a:rPr lang="en-GB" sz="1600" b="0" i="1" dirty="0">
                <a:solidFill>
                  <a:srgbClr val="222222"/>
                </a:solidFill>
                <a:effectLst/>
                <a:latin typeface="Arial" panose="020B0604020202020204" pitchFamily="34" charset="0"/>
              </a:rPr>
              <a:t>, M.A., 2015. Limitations and Pitfalls of PowerPoint Presentations: Najran University Medical Students' Point of View. Global Advanced Research Journal of Educational Research and Review, 4(3), pp.43-47. </a:t>
            </a:r>
          </a:p>
          <a:p>
            <a:endParaRPr lang="en-GB" sz="1600" b="0" i="1" dirty="0">
              <a:solidFill>
                <a:srgbClr val="222222"/>
              </a:solidFill>
              <a:effectLst/>
              <a:latin typeface="Arial" panose="020B0604020202020204" pitchFamily="34" charset="0"/>
            </a:endParaRPr>
          </a:p>
          <a:p>
            <a:r>
              <a:rPr lang="en-GB" sz="1600" b="0" i="1" dirty="0">
                <a:solidFill>
                  <a:srgbClr val="222222"/>
                </a:solidFill>
                <a:effectLst/>
                <a:latin typeface="Arial" panose="020B0604020202020204" pitchFamily="34" charset="0"/>
              </a:rPr>
              <a:t>Musa, B.M.Y., 2023. The Advantages and Disadvantages of Using PowerPoint in Teaching English Language. </a:t>
            </a:r>
            <a:r>
              <a:rPr lang="en-GB" sz="1600" b="0" i="1" dirty="0" err="1">
                <a:solidFill>
                  <a:srgbClr val="222222"/>
                </a:solidFill>
                <a:effectLst/>
                <a:latin typeface="Arial" panose="020B0604020202020204" pitchFamily="34" charset="0"/>
              </a:rPr>
              <a:t>Jazan</a:t>
            </a:r>
            <a:r>
              <a:rPr lang="en-GB" sz="1600" b="0" i="1" dirty="0">
                <a:solidFill>
                  <a:srgbClr val="222222"/>
                </a:solidFill>
                <a:effectLst/>
                <a:latin typeface="Arial" panose="020B0604020202020204" pitchFamily="34" charset="0"/>
              </a:rPr>
              <a:t> University pp-9-10</a:t>
            </a:r>
          </a:p>
          <a:p>
            <a:endParaRPr lang="en-GB" sz="1600" i="1" dirty="0">
              <a:solidFill>
                <a:srgbClr val="222222"/>
              </a:solidFill>
              <a:latin typeface="Arial" panose="020B0604020202020204" pitchFamily="34" charset="0"/>
            </a:endParaRPr>
          </a:p>
          <a:p>
            <a:r>
              <a:rPr lang="en-GB" sz="1600" b="0" i="1" dirty="0">
                <a:solidFill>
                  <a:srgbClr val="222222"/>
                </a:solidFill>
                <a:effectLst/>
                <a:latin typeface="Arial" panose="020B0604020202020204" pitchFamily="34" charset="0"/>
              </a:rPr>
              <a:t>Cook, Elin K, 2001, Microsoft </a:t>
            </a:r>
            <a:r>
              <a:rPr lang="en-GB" sz="1600" b="0" i="1" dirty="0" err="1">
                <a:solidFill>
                  <a:srgbClr val="222222"/>
                </a:solidFill>
                <a:effectLst/>
                <a:latin typeface="Arial" panose="020B0604020202020204" pitchFamily="34" charset="0"/>
              </a:rPr>
              <a:t>powerpoint</a:t>
            </a:r>
            <a:r>
              <a:rPr lang="en-GB" sz="1600" b="0" i="1" dirty="0">
                <a:solidFill>
                  <a:srgbClr val="222222"/>
                </a:solidFill>
                <a:effectLst/>
                <a:latin typeface="Arial" panose="020B0604020202020204" pitchFamily="34" charset="0"/>
              </a:rPr>
              <a:t> 2000/2001 for terrified teachers, teachers created resources.</a:t>
            </a:r>
          </a:p>
          <a:p>
            <a:endParaRPr lang="en-GB" dirty="0"/>
          </a:p>
          <a:p>
            <a:endParaRPr lang="en-GB" dirty="0"/>
          </a:p>
        </p:txBody>
      </p:sp>
    </p:spTree>
    <p:extLst>
      <p:ext uri="{BB962C8B-B14F-4D97-AF65-F5344CB8AC3E}">
        <p14:creationId xmlns:p14="http://schemas.microsoft.com/office/powerpoint/2010/main" val="28202880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58BFC1B-9EE9-4399-4B81-6B1EC2E2C48C}"/>
              </a:ext>
            </a:extLst>
          </p:cNvPr>
          <p:cNvSpPr>
            <a:spLocks noGrp="1"/>
          </p:cNvSpPr>
          <p:nvPr>
            <p:ph idx="1"/>
          </p:nvPr>
        </p:nvSpPr>
        <p:spPr>
          <a:xfrm>
            <a:off x="1871077" y="1227760"/>
            <a:ext cx="6115352" cy="3880773"/>
          </a:xfrm>
        </p:spPr>
        <p:txBody>
          <a:bodyPr/>
          <a:lstStyle/>
          <a:p>
            <a:pPr marL="0" indent="0">
              <a:buNone/>
            </a:pPr>
            <a:r>
              <a:rPr lang="en-GB" dirty="0"/>
              <a:t>To conclude, although there are many disadvantages Microsoft </a:t>
            </a:r>
            <a:r>
              <a:rPr lang="en-GB" dirty="0" err="1"/>
              <a:t>Powerpoint</a:t>
            </a:r>
            <a:r>
              <a:rPr lang="en-GB" dirty="0"/>
              <a:t> offers many benefits for the staff at Greenfield care home and can be used in a variety of ways to support effective communication and staff development.</a:t>
            </a:r>
          </a:p>
          <a:p>
            <a:pPr marL="0" indent="0">
              <a:buNone/>
            </a:pPr>
            <a:endParaRPr lang="en-GB" dirty="0"/>
          </a:p>
          <a:p>
            <a:pPr marL="0" indent="0">
              <a:buNone/>
            </a:pPr>
            <a:r>
              <a:rPr lang="en-GB" dirty="0"/>
              <a:t>Thank you for listening.</a:t>
            </a:r>
          </a:p>
        </p:txBody>
      </p:sp>
    </p:spTree>
    <p:extLst>
      <p:ext uri="{BB962C8B-B14F-4D97-AF65-F5344CB8AC3E}">
        <p14:creationId xmlns:p14="http://schemas.microsoft.com/office/powerpoint/2010/main" val="196513913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TM02900688[[fn=Facet]]</Template>
  <TotalTime>159</TotalTime>
  <Words>675</Words>
  <Application>Microsoft Office PowerPoint</Application>
  <PresentationFormat>Widescreen</PresentationFormat>
  <Paragraphs>47</Paragraphs>
  <Slides>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Arial</vt:lpstr>
      <vt:lpstr>Open Sans</vt:lpstr>
      <vt:lpstr>Trebuchet MS</vt:lpstr>
      <vt:lpstr>Wingdings</vt:lpstr>
      <vt:lpstr>Wingdings 3</vt:lpstr>
      <vt:lpstr>Facet</vt:lpstr>
      <vt:lpstr>How Powerpoint can improve efficiency at Greenfield care home agency</vt:lpstr>
      <vt:lpstr>How can Powerpoint be used in greenfield to make tasks more efficient </vt:lpstr>
      <vt:lpstr>How staff currently complete tasks and how powerpoint improves it </vt:lpstr>
      <vt:lpstr>Benefits and limitations of Powerpoint</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Liaqat Ali (2520512)</dc:creator>
  <cp:lastModifiedBy>Liaqat Ali (2520512)</cp:lastModifiedBy>
  <cp:revision>12</cp:revision>
  <dcterms:created xsi:type="dcterms:W3CDTF">2026-02-04T19:19:25Z</dcterms:created>
  <dcterms:modified xsi:type="dcterms:W3CDTF">2026-02-13T16:38:30Z</dcterms:modified>
</cp:coreProperties>
</file>