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62" r:id="rId4"/>
    <p:sldId id="270" r:id="rId5"/>
    <p:sldId id="260" r:id="rId6"/>
    <p:sldId id="258" r:id="rId7"/>
    <p:sldId id="269" r:id="rId8"/>
    <p:sldId id="259" r:id="rId9"/>
    <p:sldId id="263" r:id="rId10"/>
    <p:sldId id="264" r:id="rId11"/>
    <p:sldId id="268" r:id="rId12"/>
    <p:sldId id="271"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81165" autoAdjust="0"/>
  </p:normalViewPr>
  <p:slideViewPr>
    <p:cSldViewPr snapToGrid="0">
      <p:cViewPr varScale="1">
        <p:scale>
          <a:sx n="54" d="100"/>
          <a:sy n="54" d="100"/>
        </p:scale>
        <p:origin x="8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7.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16.png"/><Relationship Id="rId6" Type="http://schemas.openxmlformats.org/officeDocument/2006/relationships/image" Target="../media/image13.svg"/><Relationship Id="rId5" Type="http://schemas.openxmlformats.org/officeDocument/2006/relationships/image" Target="../media/image1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F1BC9D4-719F-4711-9297-9FBD65E510D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E1B3A22-920F-4E40-8538-2435EE985123}">
      <dgm:prSet/>
      <dgm:spPr/>
      <dgm:t>
        <a:bodyPr/>
        <a:lstStyle/>
        <a:p>
          <a:r>
            <a:rPr lang="en-GB" dirty="0"/>
            <a:t>     Modernism 	</a:t>
          </a:r>
          <a:endParaRPr lang="en-US" dirty="0"/>
        </a:p>
      </dgm:t>
    </dgm:pt>
    <dgm:pt modelId="{0EDD94FE-2F21-4CA7-B08E-2FDF7D0BB72A}" type="parTrans" cxnId="{4A2050F6-F169-4E10-932C-D1F723E5653E}">
      <dgm:prSet/>
      <dgm:spPr/>
      <dgm:t>
        <a:bodyPr/>
        <a:lstStyle/>
        <a:p>
          <a:endParaRPr lang="en-US"/>
        </a:p>
      </dgm:t>
    </dgm:pt>
    <dgm:pt modelId="{632E5787-4AB5-41C7-8BC8-2D8CDACBB13D}" type="sibTrans" cxnId="{4A2050F6-F169-4E10-932C-D1F723E5653E}">
      <dgm:prSet/>
      <dgm:spPr/>
      <dgm:t>
        <a:bodyPr/>
        <a:lstStyle/>
        <a:p>
          <a:endParaRPr lang="en-US"/>
        </a:p>
      </dgm:t>
    </dgm:pt>
    <dgm:pt modelId="{D2475F92-9032-466E-B5E8-2E4D1FDF9200}">
      <dgm:prSet custT="1"/>
      <dgm:spPr/>
      <dgm:t>
        <a:bodyPr/>
        <a:lstStyle/>
        <a:p>
          <a:r>
            <a:rPr lang="en-GB" sz="3200" dirty="0"/>
            <a:t>Scientific period </a:t>
          </a:r>
          <a:endParaRPr lang="en-US" sz="3200" dirty="0"/>
        </a:p>
      </dgm:t>
    </dgm:pt>
    <dgm:pt modelId="{E9ACEF53-EB1B-473D-A40B-453653BC6EA6}" type="parTrans" cxnId="{FC67D8C2-4DF2-440D-B96B-A64A1B7A4208}">
      <dgm:prSet/>
      <dgm:spPr/>
      <dgm:t>
        <a:bodyPr/>
        <a:lstStyle/>
        <a:p>
          <a:endParaRPr lang="en-US"/>
        </a:p>
      </dgm:t>
    </dgm:pt>
    <dgm:pt modelId="{BE006F17-1445-4209-8C62-8FD0BC5AE28A}" type="sibTrans" cxnId="{FC67D8C2-4DF2-440D-B96B-A64A1B7A4208}">
      <dgm:prSet/>
      <dgm:spPr/>
      <dgm:t>
        <a:bodyPr/>
        <a:lstStyle/>
        <a:p>
          <a:endParaRPr lang="en-US"/>
        </a:p>
      </dgm:t>
    </dgm:pt>
    <dgm:pt modelId="{2918A53D-64C5-4FA7-8A02-217BCF739FD4}">
      <dgm:prSet custT="1"/>
      <dgm:spPr/>
      <dgm:t>
        <a:bodyPr/>
        <a:lstStyle/>
        <a:p>
          <a:r>
            <a:rPr lang="en-GB" sz="3200" dirty="0"/>
            <a:t>One universal law </a:t>
          </a:r>
          <a:r>
            <a:rPr lang="en-GB" sz="3200" b="0" i="0" dirty="0"/>
            <a:t>that combines culture, science, and history to explain everything and represent all knowledge</a:t>
          </a:r>
          <a:endParaRPr lang="en-US" sz="3200" dirty="0"/>
        </a:p>
      </dgm:t>
    </dgm:pt>
    <dgm:pt modelId="{5EA25C61-C0FD-4ECB-B229-3F96188B198C}" type="parTrans" cxnId="{82B34FBD-5B78-43F9-9539-6C2788DEC0C1}">
      <dgm:prSet/>
      <dgm:spPr/>
      <dgm:t>
        <a:bodyPr/>
        <a:lstStyle/>
        <a:p>
          <a:endParaRPr lang="en-US"/>
        </a:p>
      </dgm:t>
    </dgm:pt>
    <dgm:pt modelId="{8555827C-B46B-4951-9C94-23EC284F3D7C}" type="sibTrans" cxnId="{82B34FBD-5B78-43F9-9539-6C2788DEC0C1}">
      <dgm:prSet/>
      <dgm:spPr/>
      <dgm:t>
        <a:bodyPr/>
        <a:lstStyle/>
        <a:p>
          <a:endParaRPr lang="en-US"/>
        </a:p>
      </dgm:t>
    </dgm:pt>
    <dgm:pt modelId="{0A31978A-258D-4F51-AD05-83F9F7DB6287}" type="pres">
      <dgm:prSet presAssocID="{4F1BC9D4-719F-4711-9297-9FBD65E510DE}" presName="linear" presStyleCnt="0">
        <dgm:presLayoutVars>
          <dgm:animLvl val="lvl"/>
          <dgm:resizeHandles val="exact"/>
        </dgm:presLayoutVars>
      </dgm:prSet>
      <dgm:spPr/>
    </dgm:pt>
    <dgm:pt modelId="{6D42967D-E6A2-4ACA-8DFC-B0D1B1130596}" type="pres">
      <dgm:prSet presAssocID="{7E1B3A22-920F-4E40-8538-2435EE985123}" presName="parentText" presStyleLbl="node1" presStyleIdx="0" presStyleCnt="1" custLinFactNeighborX="-1365" custLinFactNeighborY="-36954">
        <dgm:presLayoutVars>
          <dgm:chMax val="0"/>
          <dgm:bulletEnabled val="1"/>
        </dgm:presLayoutVars>
      </dgm:prSet>
      <dgm:spPr/>
    </dgm:pt>
    <dgm:pt modelId="{1BF84E5A-0494-4FEA-8DE8-1C794CC72485}" type="pres">
      <dgm:prSet presAssocID="{7E1B3A22-920F-4E40-8538-2435EE985123}" presName="childText" presStyleLbl="revTx" presStyleIdx="0" presStyleCnt="1">
        <dgm:presLayoutVars>
          <dgm:bulletEnabled val="1"/>
        </dgm:presLayoutVars>
      </dgm:prSet>
      <dgm:spPr/>
    </dgm:pt>
  </dgm:ptLst>
  <dgm:cxnLst>
    <dgm:cxn modelId="{F560584D-B91D-47F6-96FD-6299A0EF1FBD}" type="presOf" srcId="{D2475F92-9032-466E-B5E8-2E4D1FDF9200}" destId="{1BF84E5A-0494-4FEA-8DE8-1C794CC72485}" srcOrd="0" destOrd="0" presId="urn:microsoft.com/office/officeart/2005/8/layout/vList2"/>
    <dgm:cxn modelId="{FA72D99C-3BC1-457F-BC76-22F886D6A87C}" type="presOf" srcId="{2918A53D-64C5-4FA7-8A02-217BCF739FD4}" destId="{1BF84E5A-0494-4FEA-8DE8-1C794CC72485}" srcOrd="0" destOrd="1" presId="urn:microsoft.com/office/officeart/2005/8/layout/vList2"/>
    <dgm:cxn modelId="{CEA36EA7-7F1A-40CE-B684-4D7FBFCA90A4}" type="presOf" srcId="{4F1BC9D4-719F-4711-9297-9FBD65E510DE}" destId="{0A31978A-258D-4F51-AD05-83F9F7DB6287}" srcOrd="0" destOrd="0" presId="urn:microsoft.com/office/officeart/2005/8/layout/vList2"/>
    <dgm:cxn modelId="{82B34FBD-5B78-43F9-9539-6C2788DEC0C1}" srcId="{7E1B3A22-920F-4E40-8538-2435EE985123}" destId="{2918A53D-64C5-4FA7-8A02-217BCF739FD4}" srcOrd="1" destOrd="0" parTransId="{5EA25C61-C0FD-4ECB-B229-3F96188B198C}" sibTransId="{8555827C-B46B-4951-9C94-23EC284F3D7C}"/>
    <dgm:cxn modelId="{FC67D8C2-4DF2-440D-B96B-A64A1B7A4208}" srcId="{7E1B3A22-920F-4E40-8538-2435EE985123}" destId="{D2475F92-9032-466E-B5E8-2E4D1FDF9200}" srcOrd="0" destOrd="0" parTransId="{E9ACEF53-EB1B-473D-A40B-453653BC6EA6}" sibTransId="{BE006F17-1445-4209-8C62-8FD0BC5AE28A}"/>
    <dgm:cxn modelId="{016782EA-FE29-4141-8A40-929E0AD849CE}" type="presOf" srcId="{7E1B3A22-920F-4E40-8538-2435EE985123}" destId="{6D42967D-E6A2-4ACA-8DFC-B0D1B1130596}" srcOrd="0" destOrd="0" presId="urn:microsoft.com/office/officeart/2005/8/layout/vList2"/>
    <dgm:cxn modelId="{4A2050F6-F169-4E10-932C-D1F723E5653E}" srcId="{4F1BC9D4-719F-4711-9297-9FBD65E510DE}" destId="{7E1B3A22-920F-4E40-8538-2435EE985123}" srcOrd="0" destOrd="0" parTransId="{0EDD94FE-2F21-4CA7-B08E-2FDF7D0BB72A}" sibTransId="{632E5787-4AB5-41C7-8BC8-2D8CDACBB13D}"/>
    <dgm:cxn modelId="{E0473A84-D64E-4CCF-8F4A-0B5889ABAC9F}" type="presParOf" srcId="{0A31978A-258D-4F51-AD05-83F9F7DB6287}" destId="{6D42967D-E6A2-4ACA-8DFC-B0D1B1130596}" srcOrd="0" destOrd="0" presId="urn:microsoft.com/office/officeart/2005/8/layout/vList2"/>
    <dgm:cxn modelId="{C00B54E8-1AD3-4967-AB88-4E9F2127B367}" type="presParOf" srcId="{0A31978A-258D-4F51-AD05-83F9F7DB6287}" destId="{1BF84E5A-0494-4FEA-8DE8-1C794CC7248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1BC9D4-719F-4711-9297-9FBD65E510DE}"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7E1B3A22-920F-4E40-8538-2435EE985123}">
      <dgm:prSet/>
      <dgm:spPr/>
      <dgm:t>
        <a:bodyPr/>
        <a:lstStyle/>
        <a:p>
          <a:r>
            <a:rPr lang="en-GB" dirty="0"/>
            <a:t>Postmodernism 	</a:t>
          </a:r>
          <a:endParaRPr lang="en-US" dirty="0"/>
        </a:p>
      </dgm:t>
    </dgm:pt>
    <dgm:pt modelId="{0EDD94FE-2F21-4CA7-B08E-2FDF7D0BB72A}" type="parTrans" cxnId="{4A2050F6-F169-4E10-932C-D1F723E5653E}">
      <dgm:prSet/>
      <dgm:spPr/>
      <dgm:t>
        <a:bodyPr/>
        <a:lstStyle/>
        <a:p>
          <a:endParaRPr lang="en-US"/>
        </a:p>
      </dgm:t>
    </dgm:pt>
    <dgm:pt modelId="{632E5787-4AB5-41C7-8BC8-2D8CDACBB13D}" type="sibTrans" cxnId="{4A2050F6-F169-4E10-932C-D1F723E5653E}">
      <dgm:prSet/>
      <dgm:spPr/>
      <dgm:t>
        <a:bodyPr/>
        <a:lstStyle/>
        <a:p>
          <a:endParaRPr lang="en-US"/>
        </a:p>
      </dgm:t>
    </dgm:pt>
    <dgm:pt modelId="{D2475F92-9032-466E-B5E8-2E4D1FDF9200}">
      <dgm:prSet/>
      <dgm:spPr/>
      <dgm:t>
        <a:bodyPr/>
        <a:lstStyle/>
        <a:p>
          <a:r>
            <a:rPr lang="en-US"/>
            <a:t>Postmodernists assume there are multiple truths</a:t>
          </a:r>
        </a:p>
      </dgm:t>
    </dgm:pt>
    <dgm:pt modelId="{E9ACEF53-EB1B-473D-A40B-453653BC6EA6}" type="parTrans" cxnId="{FC67D8C2-4DF2-440D-B96B-A64A1B7A4208}">
      <dgm:prSet/>
      <dgm:spPr/>
      <dgm:t>
        <a:bodyPr/>
        <a:lstStyle/>
        <a:p>
          <a:endParaRPr lang="en-US"/>
        </a:p>
      </dgm:t>
    </dgm:pt>
    <dgm:pt modelId="{BE006F17-1445-4209-8C62-8FD0BC5AE28A}" type="sibTrans" cxnId="{FC67D8C2-4DF2-440D-B96B-A64A1B7A4208}">
      <dgm:prSet/>
      <dgm:spPr/>
      <dgm:t>
        <a:bodyPr/>
        <a:lstStyle/>
        <a:p>
          <a:endParaRPr lang="en-US"/>
        </a:p>
      </dgm:t>
    </dgm:pt>
    <dgm:pt modelId="{0292A46D-4AB2-478E-92E2-21926852E854}">
      <dgm:prSet/>
      <dgm:spPr/>
      <dgm:t>
        <a:bodyPr/>
        <a:lstStyle/>
        <a:p>
          <a:r>
            <a:rPr lang="en-US"/>
            <a:t>No single reality, reality created depends on social interactions with others</a:t>
          </a:r>
        </a:p>
      </dgm:t>
    </dgm:pt>
    <dgm:pt modelId="{DD5A8BCE-A60E-46AF-B4C3-C3DF5A8CBFF2}" type="parTrans" cxnId="{E3611753-8E4F-4BE4-B677-084932EC18D3}">
      <dgm:prSet/>
      <dgm:spPr/>
      <dgm:t>
        <a:bodyPr/>
        <a:lstStyle/>
        <a:p>
          <a:endParaRPr lang="en-GB"/>
        </a:p>
      </dgm:t>
    </dgm:pt>
    <dgm:pt modelId="{A9CA3C4A-7D54-4068-8B7E-1D05A9FACA5E}" type="sibTrans" cxnId="{E3611753-8E4F-4BE4-B677-084932EC18D3}">
      <dgm:prSet/>
      <dgm:spPr/>
      <dgm:t>
        <a:bodyPr/>
        <a:lstStyle/>
        <a:p>
          <a:endParaRPr lang="en-GB"/>
        </a:p>
      </dgm:t>
    </dgm:pt>
    <dgm:pt modelId="{2710AB9F-E7C0-441A-BEA2-E9C28EAC636A}">
      <dgm:prSet/>
      <dgm:spPr/>
      <dgm:t>
        <a:bodyPr/>
        <a:lstStyle/>
        <a:p>
          <a:endParaRPr lang="en-US"/>
        </a:p>
      </dgm:t>
    </dgm:pt>
    <dgm:pt modelId="{E75556B9-DB07-49CC-9950-84EA89EE7CD3}" type="parTrans" cxnId="{98FE11F9-E61B-40C6-9908-30368D4B9230}">
      <dgm:prSet/>
      <dgm:spPr/>
      <dgm:t>
        <a:bodyPr/>
        <a:lstStyle/>
        <a:p>
          <a:endParaRPr lang="en-GB"/>
        </a:p>
      </dgm:t>
    </dgm:pt>
    <dgm:pt modelId="{5FD5F88D-BFEE-4D7A-B643-5B2926975107}" type="sibTrans" cxnId="{98FE11F9-E61B-40C6-9908-30368D4B9230}">
      <dgm:prSet/>
      <dgm:spPr/>
      <dgm:t>
        <a:bodyPr/>
        <a:lstStyle/>
        <a:p>
          <a:endParaRPr lang="en-GB"/>
        </a:p>
      </dgm:t>
    </dgm:pt>
    <dgm:pt modelId="{17818532-9B3D-4E0B-A5A1-4004027006A4}">
      <dgm:prSet/>
      <dgm:spPr/>
      <dgm:t>
        <a:bodyPr/>
        <a:lstStyle/>
        <a:p>
          <a:r>
            <a:rPr lang="en-GB" b="0" i="0"/>
            <a:t>Rejects modernistic views of focusing on past experiences and rejects objective historical truth</a:t>
          </a:r>
          <a:endParaRPr lang="en-US"/>
        </a:p>
      </dgm:t>
    </dgm:pt>
    <dgm:pt modelId="{EBD6410B-4CEB-48F2-9959-8213F58B35EB}" type="parTrans" cxnId="{EF6465E7-4F4A-4EED-B633-116D34BDFCE3}">
      <dgm:prSet/>
      <dgm:spPr/>
      <dgm:t>
        <a:bodyPr/>
        <a:lstStyle/>
        <a:p>
          <a:endParaRPr lang="en-GB"/>
        </a:p>
      </dgm:t>
    </dgm:pt>
    <dgm:pt modelId="{1FAD329D-C95C-48FB-AF5F-8F553707B4E4}" type="sibTrans" cxnId="{EF6465E7-4F4A-4EED-B633-116D34BDFCE3}">
      <dgm:prSet/>
      <dgm:spPr/>
      <dgm:t>
        <a:bodyPr/>
        <a:lstStyle/>
        <a:p>
          <a:endParaRPr lang="en-GB"/>
        </a:p>
      </dgm:t>
    </dgm:pt>
    <dgm:pt modelId="{BB16A43C-0888-4704-9F9F-F59585798558}">
      <dgm:prSet/>
      <dgm:spPr/>
      <dgm:t>
        <a:bodyPr/>
        <a:lstStyle/>
        <a:p>
          <a:r>
            <a:rPr lang="en-GB" dirty="0"/>
            <a:t>Movement that has been changing the way people approach art, music, literature, politics and philosophy since the late 20th century</a:t>
          </a:r>
          <a:endParaRPr lang="en-US" dirty="0"/>
        </a:p>
      </dgm:t>
    </dgm:pt>
    <dgm:pt modelId="{220E045F-543C-48E1-BB99-FD9332656355}" type="parTrans" cxnId="{A85263C6-8602-4530-BE32-168F07FC77CE}">
      <dgm:prSet/>
      <dgm:spPr/>
      <dgm:t>
        <a:bodyPr/>
        <a:lstStyle/>
        <a:p>
          <a:endParaRPr lang="en-GB"/>
        </a:p>
      </dgm:t>
    </dgm:pt>
    <dgm:pt modelId="{4DA15EC5-F8F8-4BF9-A11B-43F37F307226}" type="sibTrans" cxnId="{A85263C6-8602-4530-BE32-168F07FC77CE}">
      <dgm:prSet/>
      <dgm:spPr/>
      <dgm:t>
        <a:bodyPr/>
        <a:lstStyle/>
        <a:p>
          <a:endParaRPr lang="en-GB"/>
        </a:p>
      </dgm:t>
    </dgm:pt>
    <dgm:pt modelId="{C2618EF9-6CBE-4D9A-B588-61E33A24A35D}">
      <dgm:prSet/>
      <dgm:spPr/>
      <dgm:t>
        <a:bodyPr/>
        <a:lstStyle/>
        <a:p>
          <a:endParaRPr lang="en-US"/>
        </a:p>
      </dgm:t>
    </dgm:pt>
    <dgm:pt modelId="{2D9BBD8E-925D-46CE-9C26-52B117C4BE79}" type="parTrans" cxnId="{0FE123A9-8AF8-464E-94D0-E730DE109BFC}">
      <dgm:prSet/>
      <dgm:spPr/>
      <dgm:t>
        <a:bodyPr/>
        <a:lstStyle/>
        <a:p>
          <a:endParaRPr lang="en-GB"/>
        </a:p>
      </dgm:t>
    </dgm:pt>
    <dgm:pt modelId="{58E5988E-D203-4A32-92DE-45839179CEB5}" type="sibTrans" cxnId="{0FE123A9-8AF8-464E-94D0-E730DE109BFC}">
      <dgm:prSet/>
      <dgm:spPr/>
      <dgm:t>
        <a:bodyPr/>
        <a:lstStyle/>
        <a:p>
          <a:endParaRPr lang="en-GB"/>
        </a:p>
      </dgm:t>
    </dgm:pt>
    <dgm:pt modelId="{86406505-71B4-447F-B374-2F2BF45AED52}" type="pres">
      <dgm:prSet presAssocID="{4F1BC9D4-719F-4711-9297-9FBD65E510DE}" presName="linear" presStyleCnt="0">
        <dgm:presLayoutVars>
          <dgm:animLvl val="lvl"/>
          <dgm:resizeHandles val="exact"/>
        </dgm:presLayoutVars>
      </dgm:prSet>
      <dgm:spPr/>
    </dgm:pt>
    <dgm:pt modelId="{47B15B9B-2965-4DA0-BD56-24A5C702FEE3}" type="pres">
      <dgm:prSet presAssocID="{7E1B3A22-920F-4E40-8538-2435EE985123}" presName="parentText" presStyleLbl="node1" presStyleIdx="0" presStyleCnt="1">
        <dgm:presLayoutVars>
          <dgm:chMax val="0"/>
          <dgm:bulletEnabled val="1"/>
        </dgm:presLayoutVars>
      </dgm:prSet>
      <dgm:spPr/>
    </dgm:pt>
    <dgm:pt modelId="{73206499-C77D-4CE4-8871-C8551E31CCE0}" type="pres">
      <dgm:prSet presAssocID="{7E1B3A22-920F-4E40-8538-2435EE985123}" presName="childText" presStyleLbl="revTx" presStyleIdx="0" presStyleCnt="1">
        <dgm:presLayoutVars>
          <dgm:bulletEnabled val="1"/>
        </dgm:presLayoutVars>
      </dgm:prSet>
      <dgm:spPr/>
    </dgm:pt>
  </dgm:ptLst>
  <dgm:cxnLst>
    <dgm:cxn modelId="{E3152A33-814F-465B-80A6-159A50479535}" type="presOf" srcId="{7E1B3A22-920F-4E40-8538-2435EE985123}" destId="{47B15B9B-2965-4DA0-BD56-24A5C702FEE3}" srcOrd="0" destOrd="0" presId="urn:microsoft.com/office/officeart/2005/8/layout/vList2"/>
    <dgm:cxn modelId="{CFD6513C-95F1-4E98-915C-1C51101E03BB}" type="presOf" srcId="{2710AB9F-E7C0-441A-BEA2-E9C28EAC636A}" destId="{73206499-C77D-4CE4-8871-C8551E31CCE0}" srcOrd="0" destOrd="5" presId="urn:microsoft.com/office/officeart/2005/8/layout/vList2"/>
    <dgm:cxn modelId="{12D54A51-2A09-492B-A761-EFC82DB10B35}" type="presOf" srcId="{C2618EF9-6CBE-4D9A-B588-61E33A24A35D}" destId="{73206499-C77D-4CE4-8871-C8551E31CCE0}" srcOrd="0" destOrd="0" presId="urn:microsoft.com/office/officeart/2005/8/layout/vList2"/>
    <dgm:cxn modelId="{E3611753-8E4F-4BE4-B677-084932EC18D3}" srcId="{7E1B3A22-920F-4E40-8538-2435EE985123}" destId="{0292A46D-4AB2-478E-92E2-21926852E854}" srcOrd="4" destOrd="0" parTransId="{DD5A8BCE-A60E-46AF-B4C3-C3DF5A8CBFF2}" sibTransId="{A9CA3C4A-7D54-4068-8B7E-1D05A9FACA5E}"/>
    <dgm:cxn modelId="{1917F197-373D-42DB-8D22-7BCC75630D35}" type="presOf" srcId="{BB16A43C-0888-4704-9F9F-F59585798558}" destId="{73206499-C77D-4CE4-8871-C8551E31CCE0}" srcOrd="0" destOrd="1" presId="urn:microsoft.com/office/officeart/2005/8/layout/vList2"/>
    <dgm:cxn modelId="{2A6DA49A-545D-40B6-A230-0129779C77E1}" type="presOf" srcId="{4F1BC9D4-719F-4711-9297-9FBD65E510DE}" destId="{86406505-71B4-447F-B374-2F2BF45AED52}" srcOrd="0" destOrd="0" presId="urn:microsoft.com/office/officeart/2005/8/layout/vList2"/>
    <dgm:cxn modelId="{0FE123A9-8AF8-464E-94D0-E730DE109BFC}" srcId="{7E1B3A22-920F-4E40-8538-2435EE985123}" destId="{C2618EF9-6CBE-4D9A-B588-61E33A24A35D}" srcOrd="0" destOrd="0" parTransId="{2D9BBD8E-925D-46CE-9C26-52B117C4BE79}" sibTransId="{58E5988E-D203-4A32-92DE-45839179CEB5}"/>
    <dgm:cxn modelId="{D1ACFFB6-173C-41C0-BDBB-805CCB50453F}" type="presOf" srcId="{0292A46D-4AB2-478E-92E2-21926852E854}" destId="{73206499-C77D-4CE4-8871-C8551E31CCE0}" srcOrd="0" destOrd="4" presId="urn:microsoft.com/office/officeart/2005/8/layout/vList2"/>
    <dgm:cxn modelId="{FC67D8C2-4DF2-440D-B96B-A64A1B7A4208}" srcId="{7E1B3A22-920F-4E40-8538-2435EE985123}" destId="{D2475F92-9032-466E-B5E8-2E4D1FDF9200}" srcOrd="2" destOrd="0" parTransId="{E9ACEF53-EB1B-473D-A40B-453653BC6EA6}" sibTransId="{BE006F17-1445-4209-8C62-8FD0BC5AE28A}"/>
    <dgm:cxn modelId="{A85263C6-8602-4530-BE32-168F07FC77CE}" srcId="{7E1B3A22-920F-4E40-8538-2435EE985123}" destId="{BB16A43C-0888-4704-9F9F-F59585798558}" srcOrd="1" destOrd="0" parTransId="{220E045F-543C-48E1-BB99-FD9332656355}" sibTransId="{4DA15EC5-F8F8-4BF9-A11B-43F37F307226}"/>
    <dgm:cxn modelId="{DC479DC9-7DDD-4ECC-B4B2-15987D724EB3}" type="presOf" srcId="{17818532-9B3D-4E0B-A5A1-4004027006A4}" destId="{73206499-C77D-4CE4-8871-C8551E31CCE0}" srcOrd="0" destOrd="3" presId="urn:microsoft.com/office/officeart/2005/8/layout/vList2"/>
    <dgm:cxn modelId="{12B132DE-9786-46A6-BC86-EB2BA2ED6B2A}" type="presOf" srcId="{D2475F92-9032-466E-B5E8-2E4D1FDF9200}" destId="{73206499-C77D-4CE4-8871-C8551E31CCE0}" srcOrd="0" destOrd="2" presId="urn:microsoft.com/office/officeart/2005/8/layout/vList2"/>
    <dgm:cxn modelId="{EF6465E7-4F4A-4EED-B633-116D34BDFCE3}" srcId="{7E1B3A22-920F-4E40-8538-2435EE985123}" destId="{17818532-9B3D-4E0B-A5A1-4004027006A4}" srcOrd="3" destOrd="0" parTransId="{EBD6410B-4CEB-48F2-9959-8213F58B35EB}" sibTransId="{1FAD329D-C95C-48FB-AF5F-8F553707B4E4}"/>
    <dgm:cxn modelId="{4A2050F6-F169-4E10-932C-D1F723E5653E}" srcId="{4F1BC9D4-719F-4711-9297-9FBD65E510DE}" destId="{7E1B3A22-920F-4E40-8538-2435EE985123}" srcOrd="0" destOrd="0" parTransId="{0EDD94FE-2F21-4CA7-B08E-2FDF7D0BB72A}" sibTransId="{632E5787-4AB5-41C7-8BC8-2D8CDACBB13D}"/>
    <dgm:cxn modelId="{98FE11F9-E61B-40C6-9908-30368D4B9230}" srcId="{7E1B3A22-920F-4E40-8538-2435EE985123}" destId="{2710AB9F-E7C0-441A-BEA2-E9C28EAC636A}" srcOrd="5" destOrd="0" parTransId="{E75556B9-DB07-49CC-9950-84EA89EE7CD3}" sibTransId="{5FD5F88D-BFEE-4D7A-B643-5B2926975107}"/>
    <dgm:cxn modelId="{8CE2E923-B511-4CD8-8506-D48CDB267B4E}" type="presParOf" srcId="{86406505-71B4-447F-B374-2F2BF45AED52}" destId="{47B15B9B-2965-4DA0-BD56-24A5C702FEE3}" srcOrd="0" destOrd="0" presId="urn:microsoft.com/office/officeart/2005/8/layout/vList2"/>
    <dgm:cxn modelId="{F6B5F47B-B95B-4C57-A23C-620BE0F0B201}" type="presParOf" srcId="{86406505-71B4-447F-B374-2F2BF45AED52}" destId="{73206499-C77D-4CE4-8871-C8551E31CCE0}"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5D7529-03FA-4380-B063-993D611541D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C3C65C1-C0B3-4E26-92A3-D1888E19A33C}">
      <dgm:prSet custT="1"/>
      <dgm:spPr/>
      <dgm:t>
        <a:bodyPr/>
        <a:lstStyle/>
        <a:p>
          <a:pPr>
            <a:lnSpc>
              <a:spcPct val="100000"/>
            </a:lnSpc>
          </a:pPr>
          <a:r>
            <a:rPr lang="en-GB" sz="1600" baseline="0" dirty="0"/>
            <a:t>The counselling paradigm of Narrative Therapy gives a say to those who need counselling and diminishes cultural differences </a:t>
          </a:r>
          <a:endParaRPr lang="en-US" sz="1600" dirty="0"/>
        </a:p>
      </dgm:t>
    </dgm:pt>
    <dgm:pt modelId="{51E4E384-3DA1-48D6-A276-C27CB450FD4B}" type="parTrans" cxnId="{7C2AF04A-1818-48F7-887F-9C50495DF468}">
      <dgm:prSet/>
      <dgm:spPr/>
      <dgm:t>
        <a:bodyPr/>
        <a:lstStyle/>
        <a:p>
          <a:endParaRPr lang="en-US"/>
        </a:p>
      </dgm:t>
    </dgm:pt>
    <dgm:pt modelId="{3985FC10-0D5E-4ACC-A26B-BB030C0FB0F1}" type="sibTrans" cxnId="{7C2AF04A-1818-48F7-887F-9C50495DF468}">
      <dgm:prSet/>
      <dgm:spPr/>
      <dgm:t>
        <a:bodyPr/>
        <a:lstStyle/>
        <a:p>
          <a:endParaRPr lang="en-US"/>
        </a:p>
      </dgm:t>
    </dgm:pt>
    <dgm:pt modelId="{4D4E9144-2F5A-4CAB-B579-8ACF5D4910FD}">
      <dgm:prSet custT="1"/>
      <dgm:spPr/>
      <dgm:t>
        <a:bodyPr/>
        <a:lstStyle/>
        <a:p>
          <a:pPr>
            <a:lnSpc>
              <a:spcPct val="100000"/>
            </a:lnSpc>
          </a:pPr>
          <a:r>
            <a:rPr lang="en-GB" sz="1600" baseline="0" dirty="0"/>
            <a:t>This approach allows the client to be viewed from within their culture that creates a healthy racial identity without the fear of being profiled or stereotyped </a:t>
          </a:r>
          <a:endParaRPr lang="en-US" sz="1600" dirty="0"/>
        </a:p>
      </dgm:t>
    </dgm:pt>
    <dgm:pt modelId="{79EE607B-3FED-4801-B90D-360BDD6505F4}" type="parTrans" cxnId="{26071F52-B2B2-43E1-A99C-3676699C8850}">
      <dgm:prSet/>
      <dgm:spPr/>
      <dgm:t>
        <a:bodyPr/>
        <a:lstStyle/>
        <a:p>
          <a:endParaRPr lang="en-US"/>
        </a:p>
      </dgm:t>
    </dgm:pt>
    <dgm:pt modelId="{6DE343BE-1B5D-4F69-B1A7-73892782B096}" type="sibTrans" cxnId="{26071F52-B2B2-43E1-A99C-3676699C8850}">
      <dgm:prSet/>
      <dgm:spPr/>
      <dgm:t>
        <a:bodyPr/>
        <a:lstStyle/>
        <a:p>
          <a:endParaRPr lang="en-US"/>
        </a:p>
      </dgm:t>
    </dgm:pt>
    <dgm:pt modelId="{4082F8AC-1B3E-4A78-ABFC-1CF48F1A455A}">
      <dgm:prSet/>
      <dgm:spPr/>
      <dgm:t>
        <a:bodyPr/>
        <a:lstStyle/>
        <a:p>
          <a:pPr>
            <a:lnSpc>
              <a:spcPct val="100000"/>
            </a:lnSpc>
          </a:pPr>
          <a:r>
            <a:rPr lang="en-GB" baseline="0" dirty="0"/>
            <a:t>Problems such as internalized racism are placed outside the client. This stance enables clients to experience freedom on an individual level (O’Hanlon, 1994)</a:t>
          </a:r>
          <a:endParaRPr lang="en-US" dirty="0"/>
        </a:p>
      </dgm:t>
    </dgm:pt>
    <dgm:pt modelId="{977E0FD9-49D5-44DA-B3E0-8A83D154E3B2}" type="parTrans" cxnId="{5EFE53A3-3DAC-47EF-8383-64790221451E}">
      <dgm:prSet/>
      <dgm:spPr/>
      <dgm:t>
        <a:bodyPr/>
        <a:lstStyle/>
        <a:p>
          <a:endParaRPr lang="en-US"/>
        </a:p>
      </dgm:t>
    </dgm:pt>
    <dgm:pt modelId="{DAA24C3E-B8CE-4001-9E45-10C2B8F037A5}" type="sibTrans" cxnId="{5EFE53A3-3DAC-47EF-8383-64790221451E}">
      <dgm:prSet/>
      <dgm:spPr/>
      <dgm:t>
        <a:bodyPr/>
        <a:lstStyle/>
        <a:p>
          <a:endParaRPr lang="en-US"/>
        </a:p>
      </dgm:t>
    </dgm:pt>
    <dgm:pt modelId="{4A21E918-9CD3-4EC0-A179-BCAB5223A95C}">
      <dgm:prSet/>
      <dgm:spPr/>
      <dgm:t>
        <a:bodyPr/>
        <a:lstStyle/>
        <a:p>
          <a:pPr>
            <a:lnSpc>
              <a:spcPct val="100000"/>
            </a:lnSpc>
          </a:pPr>
          <a:r>
            <a:rPr lang="en-GB" dirty="0"/>
            <a:t>Narrative therapy attempts to sort through the impact of the problems imposed by cultural narratives of identity (Hoyt, 1996)</a:t>
          </a:r>
          <a:endParaRPr lang="en-GB" dirty="0">
            <a:solidFill>
              <a:schemeClr val="bg1"/>
            </a:solidFill>
          </a:endParaRPr>
        </a:p>
      </dgm:t>
    </dgm:pt>
    <dgm:pt modelId="{7E704A0D-D111-4B10-845D-444794669CF0}" type="parTrans" cxnId="{911B485B-09DC-4154-A3A4-A7057B188702}">
      <dgm:prSet/>
      <dgm:spPr/>
      <dgm:t>
        <a:bodyPr/>
        <a:lstStyle/>
        <a:p>
          <a:endParaRPr lang="en-GB"/>
        </a:p>
      </dgm:t>
    </dgm:pt>
    <dgm:pt modelId="{85F250EF-A027-4444-B1AC-D4BEA8A45532}" type="sibTrans" cxnId="{911B485B-09DC-4154-A3A4-A7057B188702}">
      <dgm:prSet/>
      <dgm:spPr/>
      <dgm:t>
        <a:bodyPr/>
        <a:lstStyle/>
        <a:p>
          <a:endParaRPr lang="en-GB"/>
        </a:p>
      </dgm:t>
    </dgm:pt>
    <dgm:pt modelId="{598722BD-FBCD-4944-A0A0-FA4931E7CDEB}" type="pres">
      <dgm:prSet presAssocID="{895D7529-03FA-4380-B063-993D611541D3}" presName="root" presStyleCnt="0">
        <dgm:presLayoutVars>
          <dgm:dir/>
          <dgm:resizeHandles val="exact"/>
        </dgm:presLayoutVars>
      </dgm:prSet>
      <dgm:spPr/>
    </dgm:pt>
    <dgm:pt modelId="{3C2C3B0B-8547-4C2C-A923-78FCD31B3A1D}" type="pres">
      <dgm:prSet presAssocID="{8C3C65C1-C0B3-4E26-92A3-D1888E19A33C}" presName="compNode" presStyleCnt="0"/>
      <dgm:spPr/>
    </dgm:pt>
    <dgm:pt modelId="{7FCDD383-0C32-45C1-B1F3-105D0E6C2820}" type="pres">
      <dgm:prSet presAssocID="{8C3C65C1-C0B3-4E26-92A3-D1888E19A33C}" presName="bgRect" presStyleLbl="bgShp" presStyleIdx="0" presStyleCnt="4"/>
      <dgm:spPr/>
    </dgm:pt>
    <dgm:pt modelId="{BEBBC52E-0597-4625-B31E-F6EB6A226DDD}" type="pres">
      <dgm:prSet presAssocID="{8C3C65C1-C0B3-4E26-92A3-D1888E19A3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A5C9D111-A78F-4951-BA46-FBCC59D12DDC}" type="pres">
      <dgm:prSet presAssocID="{8C3C65C1-C0B3-4E26-92A3-D1888E19A33C}" presName="spaceRect" presStyleCnt="0"/>
      <dgm:spPr/>
    </dgm:pt>
    <dgm:pt modelId="{C6A00EBA-284C-4BE0-9BAB-DE1E58F6B1C0}" type="pres">
      <dgm:prSet presAssocID="{8C3C65C1-C0B3-4E26-92A3-D1888E19A33C}" presName="parTx" presStyleLbl="revTx" presStyleIdx="0" presStyleCnt="4">
        <dgm:presLayoutVars>
          <dgm:chMax val="0"/>
          <dgm:chPref val="0"/>
        </dgm:presLayoutVars>
      </dgm:prSet>
      <dgm:spPr/>
    </dgm:pt>
    <dgm:pt modelId="{0317ADC3-53EC-4234-93B4-7281E1A73178}" type="pres">
      <dgm:prSet presAssocID="{3985FC10-0D5E-4ACC-A26B-BB030C0FB0F1}" presName="sibTrans" presStyleCnt="0"/>
      <dgm:spPr/>
    </dgm:pt>
    <dgm:pt modelId="{2C667391-A303-4A4D-96F4-9C15E6717A39}" type="pres">
      <dgm:prSet presAssocID="{4D4E9144-2F5A-4CAB-B579-8ACF5D4910FD}" presName="compNode" presStyleCnt="0"/>
      <dgm:spPr/>
    </dgm:pt>
    <dgm:pt modelId="{A71CE450-C935-4F05-AA19-C61E47C58FC5}" type="pres">
      <dgm:prSet presAssocID="{4D4E9144-2F5A-4CAB-B579-8ACF5D4910FD}" presName="bgRect" presStyleLbl="bgShp" presStyleIdx="1" presStyleCnt="4"/>
      <dgm:spPr/>
    </dgm:pt>
    <dgm:pt modelId="{6DAFD3E3-81C0-46ED-8805-F50677E17053}" type="pres">
      <dgm:prSet presAssocID="{4D4E9144-2F5A-4CAB-B579-8ACF5D4910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896EC45D-6D3D-4E2D-8738-107CAE21966C}" type="pres">
      <dgm:prSet presAssocID="{4D4E9144-2F5A-4CAB-B579-8ACF5D4910FD}" presName="spaceRect" presStyleCnt="0"/>
      <dgm:spPr/>
    </dgm:pt>
    <dgm:pt modelId="{DB314D50-27AE-443F-A7D6-D56C46B24F22}" type="pres">
      <dgm:prSet presAssocID="{4D4E9144-2F5A-4CAB-B579-8ACF5D4910FD}" presName="parTx" presStyleLbl="revTx" presStyleIdx="1" presStyleCnt="4">
        <dgm:presLayoutVars>
          <dgm:chMax val="0"/>
          <dgm:chPref val="0"/>
        </dgm:presLayoutVars>
      </dgm:prSet>
      <dgm:spPr/>
    </dgm:pt>
    <dgm:pt modelId="{20C2770C-EB9A-43AF-A498-5F8DB5C13631}" type="pres">
      <dgm:prSet presAssocID="{6DE343BE-1B5D-4F69-B1A7-73892782B096}" presName="sibTrans" presStyleCnt="0"/>
      <dgm:spPr/>
    </dgm:pt>
    <dgm:pt modelId="{D8A55C7E-59C9-4325-A30E-170BA3D1FBAA}" type="pres">
      <dgm:prSet presAssocID="{4082F8AC-1B3E-4A78-ABFC-1CF48F1A455A}" presName="compNode" presStyleCnt="0"/>
      <dgm:spPr/>
    </dgm:pt>
    <dgm:pt modelId="{13871C86-4085-4F3E-A488-7332D4E813EA}" type="pres">
      <dgm:prSet presAssocID="{4082F8AC-1B3E-4A78-ABFC-1CF48F1A455A}" presName="bgRect" presStyleLbl="bgShp" presStyleIdx="2" presStyleCnt="4"/>
      <dgm:spPr/>
    </dgm:pt>
    <dgm:pt modelId="{8D52608B-B069-4C1B-846C-8EFA4F4EE7A2}" type="pres">
      <dgm:prSet presAssocID="{4082F8AC-1B3E-4A78-ABFC-1CF48F1A45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535C1AE6-5BEC-49E3-87BB-A8F05CF059FE}" type="pres">
      <dgm:prSet presAssocID="{4082F8AC-1B3E-4A78-ABFC-1CF48F1A455A}" presName="spaceRect" presStyleCnt="0"/>
      <dgm:spPr/>
    </dgm:pt>
    <dgm:pt modelId="{8DCFCBB2-26AE-4735-BD98-2024B3C0F120}" type="pres">
      <dgm:prSet presAssocID="{4082F8AC-1B3E-4A78-ABFC-1CF48F1A455A}" presName="parTx" presStyleLbl="revTx" presStyleIdx="2" presStyleCnt="4">
        <dgm:presLayoutVars>
          <dgm:chMax val="0"/>
          <dgm:chPref val="0"/>
        </dgm:presLayoutVars>
      </dgm:prSet>
      <dgm:spPr/>
    </dgm:pt>
    <dgm:pt modelId="{1F68176D-6179-45D5-81AE-6A66ED4EA381}" type="pres">
      <dgm:prSet presAssocID="{DAA24C3E-B8CE-4001-9E45-10C2B8F037A5}" presName="sibTrans" presStyleCnt="0"/>
      <dgm:spPr/>
    </dgm:pt>
    <dgm:pt modelId="{69CCD47C-E9EC-4C68-8442-E49A848D5C09}" type="pres">
      <dgm:prSet presAssocID="{4A21E918-9CD3-4EC0-A179-BCAB5223A95C}" presName="compNode" presStyleCnt="0"/>
      <dgm:spPr/>
    </dgm:pt>
    <dgm:pt modelId="{7396A884-F8FD-415F-93F5-A9873814FAC5}" type="pres">
      <dgm:prSet presAssocID="{4A21E918-9CD3-4EC0-A179-BCAB5223A95C}" presName="bgRect" presStyleLbl="bgShp" presStyleIdx="3" presStyleCnt="4"/>
      <dgm:spPr/>
    </dgm:pt>
    <dgm:pt modelId="{A9AA3F38-BB01-4AC5-89E9-A95BB60E2C0B}" type="pres">
      <dgm:prSet presAssocID="{4A21E918-9CD3-4EC0-A179-BCAB5223A95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Sign Language"/>
        </a:ext>
      </dgm:extLst>
    </dgm:pt>
    <dgm:pt modelId="{5EE891D1-6976-4BD0-82CE-8AB5A7993A78}" type="pres">
      <dgm:prSet presAssocID="{4A21E918-9CD3-4EC0-A179-BCAB5223A95C}" presName="spaceRect" presStyleCnt="0"/>
      <dgm:spPr/>
    </dgm:pt>
    <dgm:pt modelId="{491E5557-4DDE-4E4D-AD5D-98423175E256}" type="pres">
      <dgm:prSet presAssocID="{4A21E918-9CD3-4EC0-A179-BCAB5223A95C}" presName="parTx" presStyleLbl="revTx" presStyleIdx="3" presStyleCnt="4">
        <dgm:presLayoutVars>
          <dgm:chMax val="0"/>
          <dgm:chPref val="0"/>
        </dgm:presLayoutVars>
      </dgm:prSet>
      <dgm:spPr/>
    </dgm:pt>
  </dgm:ptLst>
  <dgm:cxnLst>
    <dgm:cxn modelId="{9224503C-4101-404C-B78F-F93EC34C92E4}" type="presOf" srcId="{4A21E918-9CD3-4EC0-A179-BCAB5223A95C}" destId="{491E5557-4DDE-4E4D-AD5D-98423175E256}" srcOrd="0" destOrd="0" presId="urn:microsoft.com/office/officeart/2018/2/layout/IconVerticalSolidList"/>
    <dgm:cxn modelId="{911B485B-09DC-4154-A3A4-A7057B188702}" srcId="{895D7529-03FA-4380-B063-993D611541D3}" destId="{4A21E918-9CD3-4EC0-A179-BCAB5223A95C}" srcOrd="3" destOrd="0" parTransId="{7E704A0D-D111-4B10-845D-444794669CF0}" sibTransId="{85F250EF-A027-4444-B1AC-D4BEA8A45532}"/>
    <dgm:cxn modelId="{9E9CE95B-0599-4613-8554-0C04727BF151}" type="presOf" srcId="{4D4E9144-2F5A-4CAB-B579-8ACF5D4910FD}" destId="{DB314D50-27AE-443F-A7D6-D56C46B24F22}" srcOrd="0" destOrd="0" presId="urn:microsoft.com/office/officeart/2018/2/layout/IconVerticalSolidList"/>
    <dgm:cxn modelId="{7C2AF04A-1818-48F7-887F-9C50495DF468}" srcId="{895D7529-03FA-4380-B063-993D611541D3}" destId="{8C3C65C1-C0B3-4E26-92A3-D1888E19A33C}" srcOrd="0" destOrd="0" parTransId="{51E4E384-3DA1-48D6-A276-C27CB450FD4B}" sibTransId="{3985FC10-0D5E-4ACC-A26B-BB030C0FB0F1}"/>
    <dgm:cxn modelId="{A0A4294C-C443-4C02-8F25-92B0D3C9986F}" type="presOf" srcId="{895D7529-03FA-4380-B063-993D611541D3}" destId="{598722BD-FBCD-4944-A0A0-FA4931E7CDEB}" srcOrd="0" destOrd="0" presId="urn:microsoft.com/office/officeart/2018/2/layout/IconVerticalSolidList"/>
    <dgm:cxn modelId="{0FAA0A4E-22E3-48CA-9399-2C8F9A6EC508}" type="presOf" srcId="{4082F8AC-1B3E-4A78-ABFC-1CF48F1A455A}" destId="{8DCFCBB2-26AE-4735-BD98-2024B3C0F120}" srcOrd="0" destOrd="0" presId="urn:microsoft.com/office/officeart/2018/2/layout/IconVerticalSolidList"/>
    <dgm:cxn modelId="{26071F52-B2B2-43E1-A99C-3676699C8850}" srcId="{895D7529-03FA-4380-B063-993D611541D3}" destId="{4D4E9144-2F5A-4CAB-B579-8ACF5D4910FD}" srcOrd="1" destOrd="0" parTransId="{79EE607B-3FED-4801-B90D-360BDD6505F4}" sibTransId="{6DE343BE-1B5D-4F69-B1A7-73892782B096}"/>
    <dgm:cxn modelId="{5EFE53A3-3DAC-47EF-8383-64790221451E}" srcId="{895D7529-03FA-4380-B063-993D611541D3}" destId="{4082F8AC-1B3E-4A78-ABFC-1CF48F1A455A}" srcOrd="2" destOrd="0" parTransId="{977E0FD9-49D5-44DA-B3E0-8A83D154E3B2}" sibTransId="{DAA24C3E-B8CE-4001-9E45-10C2B8F037A5}"/>
    <dgm:cxn modelId="{4DFAD4FC-68A7-4DBC-96E4-59DB66DCA201}" type="presOf" srcId="{8C3C65C1-C0B3-4E26-92A3-D1888E19A33C}" destId="{C6A00EBA-284C-4BE0-9BAB-DE1E58F6B1C0}" srcOrd="0" destOrd="0" presId="urn:microsoft.com/office/officeart/2018/2/layout/IconVerticalSolidList"/>
    <dgm:cxn modelId="{1B49A32D-420D-422D-B18D-6A53F021B37C}" type="presParOf" srcId="{598722BD-FBCD-4944-A0A0-FA4931E7CDEB}" destId="{3C2C3B0B-8547-4C2C-A923-78FCD31B3A1D}" srcOrd="0" destOrd="0" presId="urn:microsoft.com/office/officeart/2018/2/layout/IconVerticalSolidList"/>
    <dgm:cxn modelId="{16F3AA7A-A8AB-40ED-A3F1-567263F9D3A4}" type="presParOf" srcId="{3C2C3B0B-8547-4C2C-A923-78FCD31B3A1D}" destId="{7FCDD383-0C32-45C1-B1F3-105D0E6C2820}" srcOrd="0" destOrd="0" presId="urn:microsoft.com/office/officeart/2018/2/layout/IconVerticalSolidList"/>
    <dgm:cxn modelId="{E096EC0D-FA9A-46F7-A6C1-043DDBFA08B5}" type="presParOf" srcId="{3C2C3B0B-8547-4C2C-A923-78FCD31B3A1D}" destId="{BEBBC52E-0597-4625-B31E-F6EB6A226DDD}" srcOrd="1" destOrd="0" presId="urn:microsoft.com/office/officeart/2018/2/layout/IconVerticalSolidList"/>
    <dgm:cxn modelId="{E3158F5C-3D26-4C8E-B709-479D3D9DFB49}" type="presParOf" srcId="{3C2C3B0B-8547-4C2C-A923-78FCD31B3A1D}" destId="{A5C9D111-A78F-4951-BA46-FBCC59D12DDC}" srcOrd="2" destOrd="0" presId="urn:microsoft.com/office/officeart/2018/2/layout/IconVerticalSolidList"/>
    <dgm:cxn modelId="{982653F0-1A2C-4DB2-B062-5019A524DD2D}" type="presParOf" srcId="{3C2C3B0B-8547-4C2C-A923-78FCD31B3A1D}" destId="{C6A00EBA-284C-4BE0-9BAB-DE1E58F6B1C0}" srcOrd="3" destOrd="0" presId="urn:microsoft.com/office/officeart/2018/2/layout/IconVerticalSolidList"/>
    <dgm:cxn modelId="{E10690F8-E3C5-46E0-B117-8244138247AE}" type="presParOf" srcId="{598722BD-FBCD-4944-A0A0-FA4931E7CDEB}" destId="{0317ADC3-53EC-4234-93B4-7281E1A73178}" srcOrd="1" destOrd="0" presId="urn:microsoft.com/office/officeart/2018/2/layout/IconVerticalSolidList"/>
    <dgm:cxn modelId="{01CF1609-B49E-45FD-B9B4-6E38606B51E4}" type="presParOf" srcId="{598722BD-FBCD-4944-A0A0-FA4931E7CDEB}" destId="{2C667391-A303-4A4D-96F4-9C15E6717A39}" srcOrd="2" destOrd="0" presId="urn:microsoft.com/office/officeart/2018/2/layout/IconVerticalSolidList"/>
    <dgm:cxn modelId="{C21B10E2-9540-42FA-8980-BE46AD25ABAC}" type="presParOf" srcId="{2C667391-A303-4A4D-96F4-9C15E6717A39}" destId="{A71CE450-C935-4F05-AA19-C61E47C58FC5}" srcOrd="0" destOrd="0" presId="urn:microsoft.com/office/officeart/2018/2/layout/IconVerticalSolidList"/>
    <dgm:cxn modelId="{26162F76-B98A-4595-B951-9AD695DB3490}" type="presParOf" srcId="{2C667391-A303-4A4D-96F4-9C15E6717A39}" destId="{6DAFD3E3-81C0-46ED-8805-F50677E17053}" srcOrd="1" destOrd="0" presId="urn:microsoft.com/office/officeart/2018/2/layout/IconVerticalSolidList"/>
    <dgm:cxn modelId="{27BB5894-CFB1-4439-BA09-9D2027B66B0E}" type="presParOf" srcId="{2C667391-A303-4A4D-96F4-9C15E6717A39}" destId="{896EC45D-6D3D-4E2D-8738-107CAE21966C}" srcOrd="2" destOrd="0" presId="urn:microsoft.com/office/officeart/2018/2/layout/IconVerticalSolidList"/>
    <dgm:cxn modelId="{D9A4CF7B-4AB8-4938-8197-13859D88A076}" type="presParOf" srcId="{2C667391-A303-4A4D-96F4-9C15E6717A39}" destId="{DB314D50-27AE-443F-A7D6-D56C46B24F22}" srcOrd="3" destOrd="0" presId="urn:microsoft.com/office/officeart/2018/2/layout/IconVerticalSolidList"/>
    <dgm:cxn modelId="{CED8C3A3-C083-4FAB-91C3-9DAB7AC2EF85}" type="presParOf" srcId="{598722BD-FBCD-4944-A0A0-FA4931E7CDEB}" destId="{20C2770C-EB9A-43AF-A498-5F8DB5C13631}" srcOrd="3" destOrd="0" presId="urn:microsoft.com/office/officeart/2018/2/layout/IconVerticalSolidList"/>
    <dgm:cxn modelId="{06563FB1-87B5-4D26-A8C1-7135F5543332}" type="presParOf" srcId="{598722BD-FBCD-4944-A0A0-FA4931E7CDEB}" destId="{D8A55C7E-59C9-4325-A30E-170BA3D1FBAA}" srcOrd="4" destOrd="0" presId="urn:microsoft.com/office/officeart/2018/2/layout/IconVerticalSolidList"/>
    <dgm:cxn modelId="{0FB44D05-1CBA-4145-A674-E18132793034}" type="presParOf" srcId="{D8A55C7E-59C9-4325-A30E-170BA3D1FBAA}" destId="{13871C86-4085-4F3E-A488-7332D4E813EA}" srcOrd="0" destOrd="0" presId="urn:microsoft.com/office/officeart/2018/2/layout/IconVerticalSolidList"/>
    <dgm:cxn modelId="{66A73CF0-324A-484D-91BB-CA44F8D51A33}" type="presParOf" srcId="{D8A55C7E-59C9-4325-A30E-170BA3D1FBAA}" destId="{8D52608B-B069-4C1B-846C-8EFA4F4EE7A2}" srcOrd="1" destOrd="0" presId="urn:microsoft.com/office/officeart/2018/2/layout/IconVerticalSolidList"/>
    <dgm:cxn modelId="{5BF811F4-4E28-4338-9800-150D177640DF}" type="presParOf" srcId="{D8A55C7E-59C9-4325-A30E-170BA3D1FBAA}" destId="{535C1AE6-5BEC-49E3-87BB-A8F05CF059FE}" srcOrd="2" destOrd="0" presId="urn:microsoft.com/office/officeart/2018/2/layout/IconVerticalSolidList"/>
    <dgm:cxn modelId="{97CD4EDC-95DE-401E-ACF3-786EC8335E45}" type="presParOf" srcId="{D8A55C7E-59C9-4325-A30E-170BA3D1FBAA}" destId="{8DCFCBB2-26AE-4735-BD98-2024B3C0F120}" srcOrd="3" destOrd="0" presId="urn:microsoft.com/office/officeart/2018/2/layout/IconVerticalSolidList"/>
    <dgm:cxn modelId="{E4F228BF-63F8-45B8-89E0-7AC6F18CAF60}" type="presParOf" srcId="{598722BD-FBCD-4944-A0A0-FA4931E7CDEB}" destId="{1F68176D-6179-45D5-81AE-6A66ED4EA381}" srcOrd="5" destOrd="0" presId="urn:microsoft.com/office/officeart/2018/2/layout/IconVerticalSolidList"/>
    <dgm:cxn modelId="{90E551E0-CC70-4CE8-802A-686A3DCE8547}" type="presParOf" srcId="{598722BD-FBCD-4944-A0A0-FA4931E7CDEB}" destId="{69CCD47C-E9EC-4C68-8442-E49A848D5C09}" srcOrd="6" destOrd="0" presId="urn:microsoft.com/office/officeart/2018/2/layout/IconVerticalSolidList"/>
    <dgm:cxn modelId="{F833958E-72AC-4BA1-9FED-263E08622B3E}" type="presParOf" srcId="{69CCD47C-E9EC-4C68-8442-E49A848D5C09}" destId="{7396A884-F8FD-415F-93F5-A9873814FAC5}" srcOrd="0" destOrd="0" presId="urn:microsoft.com/office/officeart/2018/2/layout/IconVerticalSolidList"/>
    <dgm:cxn modelId="{C95A4DFC-A9FB-4223-ACC7-F7840AEBC422}" type="presParOf" srcId="{69CCD47C-E9EC-4C68-8442-E49A848D5C09}" destId="{A9AA3F38-BB01-4AC5-89E9-A95BB60E2C0B}" srcOrd="1" destOrd="0" presId="urn:microsoft.com/office/officeart/2018/2/layout/IconVerticalSolidList"/>
    <dgm:cxn modelId="{3585A785-4544-4E87-97C5-294CFFC0B26F}" type="presParOf" srcId="{69CCD47C-E9EC-4C68-8442-E49A848D5C09}" destId="{5EE891D1-6976-4BD0-82CE-8AB5A7993A78}" srcOrd="2" destOrd="0" presId="urn:microsoft.com/office/officeart/2018/2/layout/IconVerticalSolidList"/>
    <dgm:cxn modelId="{D96F93FA-DBF5-4EE5-811B-CF5C0F492CCB}" type="presParOf" srcId="{69CCD47C-E9EC-4C68-8442-E49A848D5C09}" destId="{491E5557-4DDE-4E4D-AD5D-98423175E25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2967D-E6A2-4ACA-8DFC-B0D1B1130596}">
      <dsp:nvSpPr>
        <dsp:cNvPr id="0" name=""/>
        <dsp:cNvSpPr/>
      </dsp:nvSpPr>
      <dsp:spPr>
        <a:xfrm>
          <a:off x="0" y="58490"/>
          <a:ext cx="6506304" cy="1482974"/>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     Modernism 	</a:t>
          </a:r>
          <a:endParaRPr lang="en-US" sz="6500" kern="1200" dirty="0"/>
        </a:p>
      </dsp:txBody>
      <dsp:txXfrm>
        <a:off x="72393" y="130883"/>
        <a:ext cx="6361518" cy="1338188"/>
      </dsp:txXfrm>
    </dsp:sp>
    <dsp:sp modelId="{1BF84E5A-0494-4FEA-8DE8-1C794CC72485}">
      <dsp:nvSpPr>
        <dsp:cNvPr id="0" name=""/>
        <dsp:cNvSpPr/>
      </dsp:nvSpPr>
      <dsp:spPr>
        <a:xfrm>
          <a:off x="0" y="2386732"/>
          <a:ext cx="6506304" cy="228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575" tIns="40640" rIns="227584" bIns="40640" numCol="1" spcCol="1270" anchor="t" anchorCtr="0">
          <a:noAutofit/>
        </a:bodyPr>
        <a:lstStyle/>
        <a:p>
          <a:pPr marL="285750" lvl="1" indent="-285750" algn="l" defTabSz="1422400">
            <a:lnSpc>
              <a:spcPct val="90000"/>
            </a:lnSpc>
            <a:spcBef>
              <a:spcPct val="0"/>
            </a:spcBef>
            <a:spcAft>
              <a:spcPct val="20000"/>
            </a:spcAft>
            <a:buChar char="•"/>
          </a:pPr>
          <a:r>
            <a:rPr lang="en-GB" sz="3200" kern="1200" dirty="0"/>
            <a:t>Scientific period </a:t>
          </a:r>
          <a:endParaRPr lang="en-US" sz="3200" kern="1200" dirty="0"/>
        </a:p>
        <a:p>
          <a:pPr marL="285750" lvl="1" indent="-285750" algn="l" defTabSz="1422400">
            <a:lnSpc>
              <a:spcPct val="90000"/>
            </a:lnSpc>
            <a:spcBef>
              <a:spcPct val="0"/>
            </a:spcBef>
            <a:spcAft>
              <a:spcPct val="20000"/>
            </a:spcAft>
            <a:buChar char="•"/>
          </a:pPr>
          <a:r>
            <a:rPr lang="en-GB" sz="3200" kern="1200" dirty="0"/>
            <a:t>One universal law </a:t>
          </a:r>
          <a:r>
            <a:rPr lang="en-GB" sz="3200" b="0" i="0" kern="1200" dirty="0"/>
            <a:t>that combines culture, science, and history to explain everything and represent all knowledge</a:t>
          </a:r>
          <a:endParaRPr lang="en-US" sz="3200" kern="1200" dirty="0"/>
        </a:p>
      </dsp:txBody>
      <dsp:txXfrm>
        <a:off x="0" y="2386732"/>
        <a:ext cx="6506304" cy="2287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15B9B-2965-4DA0-BD56-24A5C702FEE3}">
      <dsp:nvSpPr>
        <dsp:cNvPr id="0" name=""/>
        <dsp:cNvSpPr/>
      </dsp:nvSpPr>
      <dsp:spPr>
        <a:xfrm>
          <a:off x="0" y="287384"/>
          <a:ext cx="5127171" cy="50193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Postmodernism 	</a:t>
          </a:r>
          <a:endParaRPr lang="en-US" sz="2200" kern="1200" dirty="0"/>
        </a:p>
      </dsp:txBody>
      <dsp:txXfrm>
        <a:off x="24502" y="311886"/>
        <a:ext cx="5078167" cy="452926"/>
      </dsp:txXfrm>
    </dsp:sp>
    <dsp:sp modelId="{73206499-C77D-4CE4-8871-C8551E31CCE0}">
      <dsp:nvSpPr>
        <dsp:cNvPr id="0" name=""/>
        <dsp:cNvSpPr/>
      </dsp:nvSpPr>
      <dsp:spPr>
        <a:xfrm>
          <a:off x="0" y="789314"/>
          <a:ext cx="5127171" cy="25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788" tIns="27940" rIns="156464" bIns="27940" numCol="1" spcCol="1270" anchor="t" anchorCtr="0">
          <a:noAutofit/>
        </a:bodyPr>
        <a:lstStyle/>
        <a:p>
          <a:pPr marL="171450" lvl="1" indent="-171450" algn="l" defTabSz="755650">
            <a:lnSpc>
              <a:spcPct val="90000"/>
            </a:lnSpc>
            <a:spcBef>
              <a:spcPct val="0"/>
            </a:spcBef>
            <a:spcAft>
              <a:spcPct val="20000"/>
            </a:spcAft>
            <a:buChar char="•"/>
          </a:pPr>
          <a:endParaRPr lang="en-US" sz="1700" kern="1200"/>
        </a:p>
        <a:p>
          <a:pPr marL="171450" lvl="1" indent="-171450" algn="l" defTabSz="755650">
            <a:lnSpc>
              <a:spcPct val="90000"/>
            </a:lnSpc>
            <a:spcBef>
              <a:spcPct val="0"/>
            </a:spcBef>
            <a:spcAft>
              <a:spcPct val="20000"/>
            </a:spcAft>
            <a:buChar char="•"/>
          </a:pPr>
          <a:r>
            <a:rPr lang="en-GB" sz="1700" kern="1200" dirty="0"/>
            <a:t>Movement that has been changing the way people approach art, music, literature, politics and philosophy since the late 20th century</a:t>
          </a:r>
          <a:endParaRPr lang="en-US" sz="1700" kern="1200" dirty="0"/>
        </a:p>
        <a:p>
          <a:pPr marL="171450" lvl="1" indent="-171450" algn="l" defTabSz="755650">
            <a:lnSpc>
              <a:spcPct val="90000"/>
            </a:lnSpc>
            <a:spcBef>
              <a:spcPct val="0"/>
            </a:spcBef>
            <a:spcAft>
              <a:spcPct val="20000"/>
            </a:spcAft>
            <a:buChar char="•"/>
          </a:pPr>
          <a:r>
            <a:rPr lang="en-US" sz="1700" kern="1200"/>
            <a:t>Postmodernists assume there are multiple truths</a:t>
          </a:r>
        </a:p>
        <a:p>
          <a:pPr marL="171450" lvl="1" indent="-171450" algn="l" defTabSz="755650">
            <a:lnSpc>
              <a:spcPct val="90000"/>
            </a:lnSpc>
            <a:spcBef>
              <a:spcPct val="0"/>
            </a:spcBef>
            <a:spcAft>
              <a:spcPct val="20000"/>
            </a:spcAft>
            <a:buChar char="•"/>
          </a:pPr>
          <a:r>
            <a:rPr lang="en-GB" sz="1700" b="0" i="0" kern="1200"/>
            <a:t>Rejects modernistic views of focusing on past experiences and rejects objective historical truth</a:t>
          </a:r>
          <a:endParaRPr lang="en-US" sz="1700" kern="1200"/>
        </a:p>
        <a:p>
          <a:pPr marL="171450" lvl="1" indent="-171450" algn="l" defTabSz="755650">
            <a:lnSpc>
              <a:spcPct val="90000"/>
            </a:lnSpc>
            <a:spcBef>
              <a:spcPct val="0"/>
            </a:spcBef>
            <a:spcAft>
              <a:spcPct val="20000"/>
            </a:spcAft>
            <a:buChar char="•"/>
          </a:pPr>
          <a:r>
            <a:rPr lang="en-US" sz="1700" kern="1200"/>
            <a:t>No single reality, reality created depends on social interactions with others</a:t>
          </a:r>
        </a:p>
        <a:p>
          <a:pPr marL="171450" lvl="1" indent="-171450" algn="l" defTabSz="755650">
            <a:lnSpc>
              <a:spcPct val="90000"/>
            </a:lnSpc>
            <a:spcBef>
              <a:spcPct val="0"/>
            </a:spcBef>
            <a:spcAft>
              <a:spcPct val="20000"/>
            </a:spcAft>
            <a:buChar char="•"/>
          </a:pPr>
          <a:endParaRPr lang="en-US" sz="1700" kern="1200"/>
        </a:p>
      </dsp:txBody>
      <dsp:txXfrm>
        <a:off x="0" y="789314"/>
        <a:ext cx="5127171" cy="25047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DD383-0C32-45C1-B1F3-105D0E6C2820}">
      <dsp:nvSpPr>
        <dsp:cNvPr id="0" name=""/>
        <dsp:cNvSpPr/>
      </dsp:nvSpPr>
      <dsp:spPr>
        <a:xfrm>
          <a:off x="0" y="2315"/>
          <a:ext cx="6506304" cy="11733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BC52E-0597-4625-B31E-F6EB6A226DDD}">
      <dsp:nvSpPr>
        <dsp:cNvPr id="0" name=""/>
        <dsp:cNvSpPr/>
      </dsp:nvSpPr>
      <dsp:spPr>
        <a:xfrm>
          <a:off x="354925" y="266309"/>
          <a:ext cx="645319" cy="6453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6A00EBA-284C-4BE0-9BAB-DE1E58F6B1C0}">
      <dsp:nvSpPr>
        <dsp:cNvPr id="0" name=""/>
        <dsp:cNvSpPr/>
      </dsp:nvSpPr>
      <dsp:spPr>
        <a:xfrm>
          <a:off x="1355170" y="2315"/>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711200">
            <a:lnSpc>
              <a:spcPct val="100000"/>
            </a:lnSpc>
            <a:spcBef>
              <a:spcPct val="0"/>
            </a:spcBef>
            <a:spcAft>
              <a:spcPct val="35000"/>
            </a:spcAft>
            <a:buNone/>
          </a:pPr>
          <a:r>
            <a:rPr lang="en-GB" sz="1600" kern="1200" baseline="0" dirty="0"/>
            <a:t>The counselling paradigm of Narrative Therapy gives a say to those who need counselling and diminishes cultural differences </a:t>
          </a:r>
          <a:endParaRPr lang="en-US" sz="1600" kern="1200" dirty="0"/>
        </a:p>
      </dsp:txBody>
      <dsp:txXfrm>
        <a:off x="1355170" y="2315"/>
        <a:ext cx="5151133" cy="1173307"/>
      </dsp:txXfrm>
    </dsp:sp>
    <dsp:sp modelId="{A71CE450-C935-4F05-AA19-C61E47C58FC5}">
      <dsp:nvSpPr>
        <dsp:cNvPr id="0" name=""/>
        <dsp:cNvSpPr/>
      </dsp:nvSpPr>
      <dsp:spPr>
        <a:xfrm>
          <a:off x="0" y="1468949"/>
          <a:ext cx="6506304" cy="11733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AFD3E3-81C0-46ED-8805-F50677E17053}">
      <dsp:nvSpPr>
        <dsp:cNvPr id="0" name=""/>
        <dsp:cNvSpPr/>
      </dsp:nvSpPr>
      <dsp:spPr>
        <a:xfrm>
          <a:off x="354925" y="1732943"/>
          <a:ext cx="645319" cy="6453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B314D50-27AE-443F-A7D6-D56C46B24F22}">
      <dsp:nvSpPr>
        <dsp:cNvPr id="0" name=""/>
        <dsp:cNvSpPr/>
      </dsp:nvSpPr>
      <dsp:spPr>
        <a:xfrm>
          <a:off x="1355170" y="1468949"/>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711200">
            <a:lnSpc>
              <a:spcPct val="100000"/>
            </a:lnSpc>
            <a:spcBef>
              <a:spcPct val="0"/>
            </a:spcBef>
            <a:spcAft>
              <a:spcPct val="35000"/>
            </a:spcAft>
            <a:buNone/>
          </a:pPr>
          <a:r>
            <a:rPr lang="en-GB" sz="1600" kern="1200" baseline="0" dirty="0"/>
            <a:t>This approach allows the client to be viewed from within their culture that creates a healthy racial identity without the fear of being profiled or stereotyped </a:t>
          </a:r>
          <a:endParaRPr lang="en-US" sz="1600" kern="1200" dirty="0"/>
        </a:p>
      </dsp:txBody>
      <dsp:txXfrm>
        <a:off x="1355170" y="1468949"/>
        <a:ext cx="5151133" cy="1173307"/>
      </dsp:txXfrm>
    </dsp:sp>
    <dsp:sp modelId="{13871C86-4085-4F3E-A488-7332D4E813EA}">
      <dsp:nvSpPr>
        <dsp:cNvPr id="0" name=""/>
        <dsp:cNvSpPr/>
      </dsp:nvSpPr>
      <dsp:spPr>
        <a:xfrm>
          <a:off x="0" y="2935583"/>
          <a:ext cx="6506304" cy="11733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52608B-B069-4C1B-846C-8EFA4F4EE7A2}">
      <dsp:nvSpPr>
        <dsp:cNvPr id="0" name=""/>
        <dsp:cNvSpPr/>
      </dsp:nvSpPr>
      <dsp:spPr>
        <a:xfrm>
          <a:off x="354925" y="3199577"/>
          <a:ext cx="645319" cy="6453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DCFCBB2-26AE-4735-BD98-2024B3C0F120}">
      <dsp:nvSpPr>
        <dsp:cNvPr id="0" name=""/>
        <dsp:cNvSpPr/>
      </dsp:nvSpPr>
      <dsp:spPr>
        <a:xfrm>
          <a:off x="1355170" y="2935583"/>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711200">
            <a:lnSpc>
              <a:spcPct val="100000"/>
            </a:lnSpc>
            <a:spcBef>
              <a:spcPct val="0"/>
            </a:spcBef>
            <a:spcAft>
              <a:spcPct val="35000"/>
            </a:spcAft>
            <a:buNone/>
          </a:pPr>
          <a:r>
            <a:rPr lang="en-GB" sz="1600" kern="1200" baseline="0" dirty="0"/>
            <a:t>Problems such as internalized racism are placed outside the client. This stance enables clients to experience freedom on an individual level (O’Hanlon, 1994)</a:t>
          </a:r>
          <a:endParaRPr lang="en-US" sz="1600" kern="1200" dirty="0"/>
        </a:p>
      </dsp:txBody>
      <dsp:txXfrm>
        <a:off x="1355170" y="2935583"/>
        <a:ext cx="5151133" cy="1173307"/>
      </dsp:txXfrm>
    </dsp:sp>
    <dsp:sp modelId="{7396A884-F8FD-415F-93F5-A9873814FAC5}">
      <dsp:nvSpPr>
        <dsp:cNvPr id="0" name=""/>
        <dsp:cNvSpPr/>
      </dsp:nvSpPr>
      <dsp:spPr>
        <a:xfrm>
          <a:off x="0" y="4402217"/>
          <a:ext cx="6506304" cy="11733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A3F38-BB01-4AC5-89E9-A95BB60E2C0B}">
      <dsp:nvSpPr>
        <dsp:cNvPr id="0" name=""/>
        <dsp:cNvSpPr/>
      </dsp:nvSpPr>
      <dsp:spPr>
        <a:xfrm>
          <a:off x="354925" y="4666211"/>
          <a:ext cx="645319" cy="6453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34925"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1E5557-4DDE-4E4D-AD5D-98423175E256}">
      <dsp:nvSpPr>
        <dsp:cNvPr id="0" name=""/>
        <dsp:cNvSpPr/>
      </dsp:nvSpPr>
      <dsp:spPr>
        <a:xfrm>
          <a:off x="1355170" y="4402217"/>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711200">
            <a:lnSpc>
              <a:spcPct val="100000"/>
            </a:lnSpc>
            <a:spcBef>
              <a:spcPct val="0"/>
            </a:spcBef>
            <a:spcAft>
              <a:spcPct val="35000"/>
            </a:spcAft>
            <a:buNone/>
          </a:pPr>
          <a:r>
            <a:rPr lang="en-GB" sz="1600" kern="1200" dirty="0"/>
            <a:t>Narrative therapy attempts to sort through the impact of the problems imposed by cultural narratives of identity (Hoyt, 1996)</a:t>
          </a:r>
          <a:endParaRPr lang="en-GB" sz="1600" kern="1200" dirty="0">
            <a:solidFill>
              <a:schemeClr val="bg1"/>
            </a:solidFill>
          </a:endParaRPr>
        </a:p>
      </dsp:txBody>
      <dsp:txXfrm>
        <a:off x="1355170" y="4402217"/>
        <a:ext cx="5151133" cy="11733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127439-39F7-415B-A3E1-492211AF45DE}" type="datetimeFigureOut">
              <a:rPr lang="en-GB" smtClean="0"/>
              <a:t>20/01/2020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0C9CD2-C795-4620-AFC6-47BA7692F48C}" type="slidenum">
              <a:rPr lang="en-GB" smtClean="0"/>
              <a:t>‹#›</a:t>
            </a:fld>
            <a:endParaRPr lang="en-GB"/>
          </a:p>
        </p:txBody>
      </p:sp>
    </p:spTree>
    <p:extLst>
      <p:ext uri="{BB962C8B-B14F-4D97-AF65-F5344CB8AC3E}">
        <p14:creationId xmlns:p14="http://schemas.microsoft.com/office/powerpoint/2010/main" val="2984792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1</a:t>
            </a:fld>
            <a:endParaRPr lang="en-GB"/>
          </a:p>
        </p:txBody>
      </p:sp>
    </p:spTree>
    <p:extLst>
      <p:ext uri="{BB962C8B-B14F-4D97-AF65-F5344CB8AC3E}">
        <p14:creationId xmlns:p14="http://schemas.microsoft.com/office/powerpoint/2010/main" val="3185542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2</a:t>
            </a:fld>
            <a:endParaRPr lang="en-GB"/>
          </a:p>
        </p:txBody>
      </p:sp>
    </p:spTree>
    <p:extLst>
      <p:ext uri="{BB962C8B-B14F-4D97-AF65-F5344CB8AC3E}">
        <p14:creationId xmlns:p14="http://schemas.microsoft.com/office/powerpoint/2010/main" val="1941008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3</a:t>
            </a:fld>
            <a:endParaRPr lang="en-GB"/>
          </a:p>
        </p:txBody>
      </p:sp>
    </p:spTree>
    <p:extLst>
      <p:ext uri="{BB962C8B-B14F-4D97-AF65-F5344CB8AC3E}">
        <p14:creationId xmlns:p14="http://schemas.microsoft.com/office/powerpoint/2010/main" val="449577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4</a:t>
            </a:fld>
            <a:endParaRPr lang="en-GB"/>
          </a:p>
        </p:txBody>
      </p:sp>
    </p:spTree>
    <p:extLst>
      <p:ext uri="{BB962C8B-B14F-4D97-AF65-F5344CB8AC3E}">
        <p14:creationId xmlns:p14="http://schemas.microsoft.com/office/powerpoint/2010/main" val="426386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5</a:t>
            </a:fld>
            <a:endParaRPr lang="en-GB"/>
          </a:p>
        </p:txBody>
      </p:sp>
    </p:spTree>
    <p:extLst>
      <p:ext uri="{BB962C8B-B14F-4D97-AF65-F5344CB8AC3E}">
        <p14:creationId xmlns:p14="http://schemas.microsoft.com/office/powerpoint/2010/main" val="3008480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6</a:t>
            </a:fld>
            <a:endParaRPr lang="en-GB"/>
          </a:p>
        </p:txBody>
      </p:sp>
    </p:spTree>
    <p:extLst>
      <p:ext uri="{BB962C8B-B14F-4D97-AF65-F5344CB8AC3E}">
        <p14:creationId xmlns:p14="http://schemas.microsoft.com/office/powerpoint/2010/main" val="97247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7</a:t>
            </a:fld>
            <a:endParaRPr lang="en-GB"/>
          </a:p>
        </p:txBody>
      </p:sp>
    </p:spTree>
    <p:extLst>
      <p:ext uri="{BB962C8B-B14F-4D97-AF65-F5344CB8AC3E}">
        <p14:creationId xmlns:p14="http://schemas.microsoft.com/office/powerpoint/2010/main" val="3365253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8</a:t>
            </a:fld>
            <a:endParaRPr lang="en-GB"/>
          </a:p>
        </p:txBody>
      </p:sp>
    </p:spTree>
    <p:extLst>
      <p:ext uri="{BB962C8B-B14F-4D97-AF65-F5344CB8AC3E}">
        <p14:creationId xmlns:p14="http://schemas.microsoft.com/office/powerpoint/2010/main" val="3786028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9</a:t>
            </a:fld>
            <a:endParaRPr lang="en-GB"/>
          </a:p>
        </p:txBody>
      </p:sp>
    </p:spTree>
    <p:extLst>
      <p:ext uri="{BB962C8B-B14F-4D97-AF65-F5344CB8AC3E}">
        <p14:creationId xmlns:p14="http://schemas.microsoft.com/office/powerpoint/2010/main" val="741262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00C9CD2-C795-4620-AFC6-47BA7692F48C}" type="slidenum">
              <a:rPr lang="en-GB" smtClean="0"/>
              <a:t>11</a:t>
            </a:fld>
            <a:endParaRPr lang="en-GB"/>
          </a:p>
        </p:txBody>
      </p:sp>
    </p:spTree>
    <p:extLst>
      <p:ext uri="{BB962C8B-B14F-4D97-AF65-F5344CB8AC3E}">
        <p14:creationId xmlns:p14="http://schemas.microsoft.com/office/powerpoint/2010/main" val="855533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184DA70-C731-4C70-880D-CCD4705E623C}" type="datetime1">
              <a:rPr lang="en-US" smtClean="0"/>
              <a:t>1/20/2020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A98EE3D-8CD1-4C3F-BD1C-C98C9596463C}" type="slidenum">
              <a:rPr lang="en-US" smtClean="0"/>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38636973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071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7669AF7-7BEB-44E4-9852-375E34362B5B}" type="datetime1">
              <a:rPr lang="en-US" smtClean="0"/>
              <a:t>1/20/2020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236185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2845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8271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6357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69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BEA474-078D-4E9B-9B14-09A87B19DC46}" type="datetime1">
              <a:rPr lang="en-US" smtClean="0"/>
              <a:t>1/20/2020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9752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907D986-8816-4272-A432-0437A28A9828}" type="datetime1">
              <a:rPr lang="en-US" smtClean="0"/>
              <a:t>1/20/2020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6812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3148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11015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2D6E202-B606-4609-B914-27C9371A1F6D}" type="datetime1">
              <a:rPr lang="en-US" smtClean="0"/>
              <a:t>1/20/2020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A98EE3D-8CD1-4C3F-BD1C-C98C9596463C}"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49525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tatic1.squarespace.com/static/51770ddee4b0df665119444b/51b9064de4b0c40567b85206/51b90adee4b0ae08e21c1184/1371084819289/?format=1000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picture containing sitting, white, table, food&#10;&#10;Description automatically generated">
            <a:extLst>
              <a:ext uri="{FF2B5EF4-FFF2-40B4-BE49-F238E27FC236}">
                <a16:creationId xmlns:a16="http://schemas.microsoft.com/office/drawing/2014/main" id="{871DD170-2975-4B16-9765-A1A964011AD3}"/>
              </a:ext>
            </a:extLst>
          </p:cNvPr>
          <p:cNvPicPr>
            <a:picLocks noChangeAspect="1"/>
          </p:cNvPicPr>
          <p:nvPr/>
        </p:nvPicPr>
        <p:blipFill rotWithShape="1">
          <a:blip r:embed="rId3"/>
          <a:srcRect t="15325" b="389"/>
          <a:stretch/>
        </p:blipFill>
        <p:spPr>
          <a:xfrm>
            <a:off x="20" y="10"/>
            <a:ext cx="12191980" cy="6859300"/>
          </a:xfrm>
          <a:prstGeom prst="rect">
            <a:avLst/>
          </a:prstGeom>
        </p:spPr>
      </p:pic>
      <p:sp>
        <p:nvSpPr>
          <p:cNvPr id="9" name="Rectangle 8">
            <a:extLst>
              <a:ext uri="{FF2B5EF4-FFF2-40B4-BE49-F238E27FC236}">
                <a16:creationId xmlns:a16="http://schemas.microsoft.com/office/drawing/2014/main" id="{EF1A96B9-F717-4812-9DB0-C99D99462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60" y="1137137"/>
            <a:ext cx="9867482" cy="4570327"/>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226038F9-8CE0-4A41-9EF0-3A27023DE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3" name="Freeform 6">
            <a:extLst>
              <a:ext uri="{FF2B5EF4-FFF2-40B4-BE49-F238E27FC236}">
                <a16:creationId xmlns:a16="http://schemas.microsoft.com/office/drawing/2014/main" id="{BB5C5996-5C1E-4768-90AE-87BED835C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394FA8-428C-42A0-B565-7B6297BC2DDF}"/>
              </a:ext>
            </a:extLst>
          </p:cNvPr>
          <p:cNvSpPr>
            <a:spLocks noGrp="1"/>
          </p:cNvSpPr>
          <p:nvPr>
            <p:ph type="ctrTitle"/>
          </p:nvPr>
        </p:nvSpPr>
        <p:spPr>
          <a:xfrm>
            <a:off x="1915128" y="1788454"/>
            <a:ext cx="8361229" cy="2098226"/>
          </a:xfrm>
        </p:spPr>
        <p:txBody>
          <a:bodyPr>
            <a:normAutofit/>
          </a:bodyPr>
          <a:lstStyle/>
          <a:p>
            <a:r>
              <a:rPr lang="en-GB" sz="6100"/>
              <a:t>Narrative therapy in a postmodern lens</a:t>
            </a:r>
          </a:p>
        </p:txBody>
      </p:sp>
      <p:sp>
        <p:nvSpPr>
          <p:cNvPr id="3" name="Subtitle 2">
            <a:extLst>
              <a:ext uri="{FF2B5EF4-FFF2-40B4-BE49-F238E27FC236}">
                <a16:creationId xmlns:a16="http://schemas.microsoft.com/office/drawing/2014/main" id="{E86309A0-8307-443E-AFF0-5C1B4779E3F0}"/>
              </a:ext>
            </a:extLst>
          </p:cNvPr>
          <p:cNvSpPr>
            <a:spLocks noGrp="1"/>
          </p:cNvSpPr>
          <p:nvPr>
            <p:ph type="subTitle" idx="1"/>
          </p:nvPr>
        </p:nvSpPr>
        <p:spPr>
          <a:xfrm>
            <a:off x="2679906" y="3956279"/>
            <a:ext cx="6831673" cy="1086237"/>
          </a:xfrm>
        </p:spPr>
        <p:txBody>
          <a:bodyPr>
            <a:normAutofit/>
          </a:bodyPr>
          <a:lstStyle/>
          <a:p>
            <a:pPr>
              <a:spcAft>
                <a:spcPts val="600"/>
              </a:spcAft>
            </a:pPr>
            <a:r>
              <a:rPr lang="en-GB">
                <a:solidFill>
                  <a:srgbClr val="191B0E"/>
                </a:solidFill>
              </a:rPr>
              <a:t>By Sophie Matthews</a:t>
            </a:r>
          </a:p>
        </p:txBody>
      </p:sp>
    </p:spTree>
    <p:extLst>
      <p:ext uri="{BB962C8B-B14F-4D97-AF65-F5344CB8AC3E}">
        <p14:creationId xmlns:p14="http://schemas.microsoft.com/office/powerpoint/2010/main" val="1093217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B59A3-1747-4BF4-B7AC-7E7F6E7548D0}"/>
              </a:ext>
            </a:extLst>
          </p:cNvPr>
          <p:cNvSpPr>
            <a:spLocks noGrp="1"/>
          </p:cNvSpPr>
          <p:nvPr>
            <p:ph type="title"/>
          </p:nvPr>
        </p:nvSpPr>
        <p:spPr>
          <a:xfrm>
            <a:off x="640080" y="639704"/>
            <a:ext cx="3299579" cy="5577840"/>
          </a:xfrm>
        </p:spPr>
        <p:txBody>
          <a:bodyPr anchor="ctr">
            <a:normAutofit/>
          </a:bodyPr>
          <a:lstStyle/>
          <a:p>
            <a:pPr algn="ctr"/>
            <a:r>
              <a:rPr lang="en-GB" sz="3700" dirty="0"/>
              <a:t>Postmodernism VS modernism</a:t>
            </a:r>
          </a:p>
        </p:txBody>
      </p:sp>
      <p:graphicFrame>
        <p:nvGraphicFramePr>
          <p:cNvPr id="7" name="Content Placeholder 4">
            <a:extLst>
              <a:ext uri="{FF2B5EF4-FFF2-40B4-BE49-F238E27FC236}">
                <a16:creationId xmlns:a16="http://schemas.microsoft.com/office/drawing/2014/main" id="{9B44F925-B9C6-4447-81E7-4DE34BF3B7F5}"/>
              </a:ext>
            </a:extLst>
          </p:cNvPr>
          <p:cNvGraphicFramePr>
            <a:graphicFrameLocks noGrp="1"/>
          </p:cNvGraphicFramePr>
          <p:nvPr>
            <p:ph idx="1"/>
            <p:extLst>
              <p:ext uri="{D42A27DB-BD31-4B8C-83A1-F6EECF244321}">
                <p14:modId xmlns:p14="http://schemas.microsoft.com/office/powerpoint/2010/main" val="2971516127"/>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3A4D5C05-6659-4FF8-AF9D-B577F42988CE}"/>
              </a:ext>
            </a:extLst>
          </p:cNvPr>
          <p:cNvPicPr>
            <a:picLocks noChangeAspect="1"/>
          </p:cNvPicPr>
          <p:nvPr/>
        </p:nvPicPr>
        <p:blipFill rotWithShape="1">
          <a:blip r:embed="rId8"/>
          <a:srcRect l="9629" t="14284" r="2512" b="14650"/>
          <a:stretch/>
        </p:blipFill>
        <p:spPr>
          <a:xfrm>
            <a:off x="926952" y="264319"/>
            <a:ext cx="3012707" cy="1949492"/>
          </a:xfrm>
          <a:prstGeom prst="rect">
            <a:avLst/>
          </a:prstGeom>
          <a:effectLst>
            <a:outerShdw blurRad="50800" dist="50800" dir="5400000" algn="ctr" rotWithShape="0">
              <a:srgbClr val="000000">
                <a:alpha val="0"/>
              </a:srgbClr>
            </a:outerShdw>
            <a:reflection stA="16000" endPos="65000" dist="50800" dir="5400000" sy="-100000" algn="bl" rotWithShape="0"/>
          </a:effectLst>
        </p:spPr>
      </p:pic>
    </p:spTree>
    <p:extLst>
      <p:ext uri="{BB962C8B-B14F-4D97-AF65-F5344CB8AC3E}">
        <p14:creationId xmlns:p14="http://schemas.microsoft.com/office/powerpoint/2010/main" val="4078068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59A3-1747-4BF4-B7AC-7E7F6E7548D0}"/>
              </a:ext>
            </a:extLst>
          </p:cNvPr>
          <p:cNvSpPr>
            <a:spLocks noGrp="1"/>
          </p:cNvSpPr>
          <p:nvPr>
            <p:ph type="title"/>
          </p:nvPr>
        </p:nvSpPr>
        <p:spPr>
          <a:xfrm>
            <a:off x="6389914" y="685800"/>
            <a:ext cx="5127172" cy="1485900"/>
          </a:xfrm>
        </p:spPr>
        <p:txBody>
          <a:bodyPr>
            <a:normAutofit/>
          </a:bodyPr>
          <a:lstStyle/>
          <a:p>
            <a:r>
              <a:rPr lang="en-GB"/>
              <a:t>Postmodernism VS modernism</a:t>
            </a:r>
          </a:p>
        </p:txBody>
      </p:sp>
      <p:sp>
        <p:nvSpPr>
          <p:cNvPr id="17" name="Rectangle 16">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descr="A sign in the dark&#10;&#10;Description automatically generated">
            <a:extLst>
              <a:ext uri="{FF2B5EF4-FFF2-40B4-BE49-F238E27FC236}">
                <a16:creationId xmlns:a16="http://schemas.microsoft.com/office/drawing/2014/main" id="{13A01D9E-F53E-4647-85F9-A401298CD758}"/>
              </a:ext>
            </a:extLst>
          </p:cNvPr>
          <p:cNvPicPr>
            <a:picLocks noChangeAspect="1"/>
          </p:cNvPicPr>
          <p:nvPr/>
        </p:nvPicPr>
        <p:blipFill>
          <a:blip r:embed="rId3"/>
          <a:stretch>
            <a:fillRect/>
          </a:stretch>
        </p:blipFill>
        <p:spPr>
          <a:xfrm>
            <a:off x="1023562" y="1373598"/>
            <a:ext cx="5071256" cy="3790763"/>
          </a:xfrm>
          <a:prstGeom prst="rect">
            <a:avLst/>
          </a:prstGeom>
        </p:spPr>
      </p:pic>
      <p:graphicFrame>
        <p:nvGraphicFramePr>
          <p:cNvPr id="7" name="Content Placeholder 4">
            <a:extLst>
              <a:ext uri="{FF2B5EF4-FFF2-40B4-BE49-F238E27FC236}">
                <a16:creationId xmlns:a16="http://schemas.microsoft.com/office/drawing/2014/main" id="{9B44F925-B9C6-4447-81E7-4DE34BF3B7F5}"/>
              </a:ext>
            </a:extLst>
          </p:cNvPr>
          <p:cNvGraphicFramePr>
            <a:graphicFrameLocks noGrp="1"/>
          </p:cNvGraphicFramePr>
          <p:nvPr>
            <p:ph idx="1"/>
            <p:extLst>
              <p:ext uri="{D42A27DB-BD31-4B8C-83A1-F6EECF244321}">
                <p14:modId xmlns:p14="http://schemas.microsoft.com/office/powerpoint/2010/main" val="3833632990"/>
              </p:ext>
            </p:extLst>
          </p:nvPr>
        </p:nvGraphicFramePr>
        <p:xfrm>
          <a:off x="6389914" y="2286000"/>
          <a:ext cx="5127172" cy="358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9292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A25AC1C-93A8-4F32-8BA0-8EF0ED643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6310" cy="6858000"/>
          </a:xfrm>
          <a:prstGeom prst="rect">
            <a:avLst/>
          </a:prstGeom>
          <a:solidFill>
            <a:srgbClr val="BABBB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32EB6E2-DF30-4765-BD5E-9A900F0BD1B8}"/>
              </a:ext>
            </a:extLst>
          </p:cNvPr>
          <p:cNvSpPr>
            <a:spLocks noGrp="1"/>
          </p:cNvSpPr>
          <p:nvPr>
            <p:ph type="title"/>
          </p:nvPr>
        </p:nvSpPr>
        <p:spPr>
          <a:xfrm>
            <a:off x="643467" y="893930"/>
            <a:ext cx="5690286" cy="5070142"/>
          </a:xfrm>
        </p:spPr>
        <p:txBody>
          <a:bodyPr anchor="b">
            <a:normAutofit/>
          </a:bodyPr>
          <a:lstStyle/>
          <a:p>
            <a:pPr algn="r"/>
            <a:r>
              <a:rPr lang="en-GB" sz="7200" dirty="0">
                <a:solidFill>
                  <a:srgbClr val="000000"/>
                </a:solidFill>
              </a:rPr>
              <a:t>Narrative theory</a:t>
            </a:r>
          </a:p>
        </p:txBody>
      </p:sp>
      <p:sp>
        <p:nvSpPr>
          <p:cNvPr id="10" name="Rectangle 9">
            <a:extLst>
              <a:ext uri="{FF2B5EF4-FFF2-40B4-BE49-F238E27FC236}">
                <a16:creationId xmlns:a16="http://schemas.microsoft.com/office/drawing/2014/main" id="{B239223A-E317-40B7-B86E-6EF7BC45F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508" y="0"/>
            <a:ext cx="4980492"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F75F30-0379-4297-B3FD-683C7C1CDEDA}"/>
              </a:ext>
            </a:extLst>
          </p:cNvPr>
          <p:cNvSpPr>
            <a:spLocks noGrp="1"/>
          </p:cNvSpPr>
          <p:nvPr>
            <p:ph idx="1"/>
          </p:nvPr>
        </p:nvSpPr>
        <p:spPr>
          <a:xfrm>
            <a:off x="7892114" y="1113715"/>
            <a:ext cx="3656419" cy="4630569"/>
          </a:xfrm>
        </p:spPr>
        <p:txBody>
          <a:bodyPr anchor="t">
            <a:normAutofit fontScale="92500" lnSpcReduction="10000"/>
          </a:bodyPr>
          <a:lstStyle/>
          <a:p>
            <a:r>
              <a:rPr lang="en-GB" dirty="0">
                <a:solidFill>
                  <a:schemeClr val="tx1"/>
                </a:solidFill>
              </a:rPr>
              <a:t>Everyone is in an ongoing process of constructing a life story that determines their understanding and positions in the world.</a:t>
            </a:r>
          </a:p>
          <a:p>
            <a:endParaRPr lang="en-GB" dirty="0">
              <a:solidFill>
                <a:schemeClr val="tx1"/>
              </a:solidFill>
            </a:endParaRPr>
          </a:p>
          <a:p>
            <a:r>
              <a:rPr lang="en-GB" dirty="0">
                <a:solidFill>
                  <a:schemeClr val="tx1"/>
                </a:solidFill>
              </a:rPr>
              <a:t>These stories told about ourselves and others create the psychological and social realities. </a:t>
            </a:r>
          </a:p>
          <a:p>
            <a:endParaRPr lang="en-GB" dirty="0">
              <a:solidFill>
                <a:schemeClr val="tx1"/>
              </a:solidFill>
            </a:endParaRPr>
          </a:p>
          <a:p>
            <a:r>
              <a:rPr lang="en-GB" dirty="0">
                <a:solidFill>
                  <a:schemeClr val="tx1"/>
                </a:solidFill>
              </a:rPr>
              <a:t>The way we speak and the things we speak about are determined by our cultural heritage (</a:t>
            </a:r>
            <a:r>
              <a:rPr lang="en-GB" dirty="0"/>
              <a:t>Currie, M.,2010). </a:t>
            </a:r>
            <a:endParaRPr lang="en-GB" dirty="0">
              <a:solidFill>
                <a:schemeClr val="tx1"/>
              </a:solidFill>
            </a:endParaRPr>
          </a:p>
        </p:txBody>
      </p:sp>
      <p:sp>
        <p:nvSpPr>
          <p:cNvPr id="12" name="Rectangle 11">
            <a:extLst>
              <a:ext uri="{FF2B5EF4-FFF2-40B4-BE49-F238E27FC236}">
                <a16:creationId xmlns:a16="http://schemas.microsoft.com/office/drawing/2014/main" id="{D0F91D99-379D-4726-B7B3-8967FC44F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2908"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9EE6448D-8A43-4E0D-BD58-87D65DEA8FC3}"/>
              </a:ext>
            </a:extLst>
          </p:cNvPr>
          <p:cNvSpPr/>
          <p:nvPr/>
        </p:nvSpPr>
        <p:spPr>
          <a:xfrm>
            <a:off x="2929246" y="5779594"/>
            <a:ext cx="6096000" cy="369332"/>
          </a:xfrm>
          <a:prstGeom prst="rect">
            <a:avLst/>
          </a:prstGeom>
        </p:spPr>
        <p:txBody>
          <a:bodyPr>
            <a:spAutoFit/>
          </a:bodyPr>
          <a:lstStyle/>
          <a:p>
            <a:r>
              <a:rPr lang="en-GB" dirty="0"/>
              <a:t>Todorov, T., &amp; Weinstein, A. (1969)</a:t>
            </a:r>
          </a:p>
        </p:txBody>
      </p:sp>
    </p:spTree>
    <p:extLst>
      <p:ext uri="{BB962C8B-B14F-4D97-AF65-F5344CB8AC3E}">
        <p14:creationId xmlns:p14="http://schemas.microsoft.com/office/powerpoint/2010/main" val="3533953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1F92E-0D40-445B-84FA-946DA26ECF1F}"/>
              </a:ext>
            </a:extLst>
          </p:cNvPr>
          <p:cNvSpPr>
            <a:spLocks noGrp="1"/>
          </p:cNvSpPr>
          <p:nvPr>
            <p:ph type="title"/>
          </p:nvPr>
        </p:nvSpPr>
        <p:spPr/>
        <p:txBody>
          <a:bodyPr/>
          <a:lstStyle/>
          <a:p>
            <a:r>
              <a:rPr lang="en-GB" dirty="0"/>
              <a:t>Before we move on…</a:t>
            </a:r>
          </a:p>
        </p:txBody>
      </p:sp>
      <p:sp>
        <p:nvSpPr>
          <p:cNvPr id="3" name="Content Placeholder 2">
            <a:extLst>
              <a:ext uri="{FF2B5EF4-FFF2-40B4-BE49-F238E27FC236}">
                <a16:creationId xmlns:a16="http://schemas.microsoft.com/office/drawing/2014/main" id="{BB3F8C7A-7A0B-42C2-B5BE-83B125D4E100}"/>
              </a:ext>
            </a:extLst>
          </p:cNvPr>
          <p:cNvSpPr>
            <a:spLocks noGrp="1"/>
          </p:cNvSpPr>
          <p:nvPr>
            <p:ph idx="1"/>
          </p:nvPr>
        </p:nvSpPr>
        <p:spPr/>
        <p:txBody>
          <a:bodyPr/>
          <a:lstStyle/>
          <a:p>
            <a:pPr marL="0" indent="0">
              <a:buNone/>
            </a:pPr>
            <a:endParaRPr lang="en-GB" dirty="0"/>
          </a:p>
          <a:p>
            <a:endParaRPr lang="en-GB" dirty="0"/>
          </a:p>
          <a:p>
            <a:endParaRPr lang="en-GB" dirty="0"/>
          </a:p>
        </p:txBody>
      </p:sp>
      <p:sp>
        <p:nvSpPr>
          <p:cNvPr id="4" name="Rectangle 3">
            <a:extLst>
              <a:ext uri="{FF2B5EF4-FFF2-40B4-BE49-F238E27FC236}">
                <a16:creationId xmlns:a16="http://schemas.microsoft.com/office/drawing/2014/main" id="{1E0B6EBC-B223-42B4-AB81-791E4ABF2AFF}"/>
              </a:ext>
            </a:extLst>
          </p:cNvPr>
          <p:cNvSpPr/>
          <p:nvPr/>
        </p:nvSpPr>
        <p:spPr>
          <a:xfrm>
            <a:off x="3104733" y="1927115"/>
            <a:ext cx="5762155" cy="2739211"/>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‘The stories we tell </a:t>
            </a:r>
          </a:p>
          <a:p>
            <a:pPr algn="ctr"/>
            <a:r>
              <a:rPr lang="en-US" sz="5400" b="0" cap="none" spc="0" dirty="0">
                <a:ln w="0"/>
                <a:solidFill>
                  <a:schemeClr val="accent1"/>
                </a:solidFill>
                <a:effectLst>
                  <a:outerShdw blurRad="38100" dist="25400" dir="5400000" algn="ctr" rotWithShape="0">
                    <a:srgbClr val="6E747A">
                      <a:alpha val="43000"/>
                    </a:srgbClr>
                  </a:outerShdw>
                </a:effectLst>
              </a:rPr>
              <a:t>ourselves </a:t>
            </a:r>
          </a:p>
          <a:p>
            <a:pPr algn="ctr"/>
            <a:r>
              <a:rPr lang="en-US" sz="5400" b="0" cap="none" spc="0" dirty="0">
                <a:ln w="0"/>
                <a:solidFill>
                  <a:schemeClr val="accent1"/>
                </a:solidFill>
                <a:effectLst>
                  <a:outerShdw blurRad="38100" dist="25400" dir="5400000" algn="ctr" rotWithShape="0">
                    <a:srgbClr val="6E747A">
                      <a:alpha val="43000"/>
                    </a:srgbClr>
                  </a:outerShdw>
                </a:effectLst>
              </a:rPr>
              <a:t>create our reality’</a:t>
            </a:r>
          </a:p>
          <a:p>
            <a:pPr algn="ctr"/>
            <a:r>
              <a:rPr lang="en-GB" sz="1000" dirty="0">
                <a:ln w="0"/>
                <a:solidFill>
                  <a:schemeClr val="accent1"/>
                </a:solidFill>
                <a:effectLst>
                  <a:outerShdw blurRad="38100" dist="25400" dir="5400000" algn="ctr" rotWithShape="0">
                    <a:srgbClr val="6E747A">
                      <a:alpha val="43000"/>
                    </a:srgbClr>
                  </a:outerShdw>
                </a:effectLst>
              </a:rPr>
              <a:t>White &amp; </a:t>
            </a:r>
            <a:r>
              <a:rPr lang="en-GB" sz="1000" dirty="0" err="1">
                <a:ln w="0"/>
                <a:solidFill>
                  <a:schemeClr val="accent1"/>
                </a:solidFill>
                <a:effectLst>
                  <a:outerShdw blurRad="38100" dist="25400" dir="5400000" algn="ctr" rotWithShape="0">
                    <a:srgbClr val="6E747A">
                      <a:alpha val="43000"/>
                    </a:srgbClr>
                  </a:outerShdw>
                </a:effectLst>
              </a:rPr>
              <a:t>Epston</a:t>
            </a:r>
            <a:r>
              <a:rPr lang="en-GB" sz="1000" dirty="0">
                <a:ln w="0"/>
                <a:solidFill>
                  <a:schemeClr val="accent1"/>
                </a:solidFill>
                <a:effectLst>
                  <a:outerShdw blurRad="38100" dist="25400" dir="5400000" algn="ctr" rotWithShape="0">
                    <a:srgbClr val="6E747A">
                      <a:alpha val="43000"/>
                    </a:srgbClr>
                  </a:outerShdw>
                </a:effectLst>
              </a:rPr>
              <a:t>, (1990). </a:t>
            </a:r>
            <a:endParaRPr lang="en-US" sz="1000" b="0" cap="none" spc="0" dirty="0">
              <a:ln w="0"/>
              <a:solidFill>
                <a:schemeClr val="accent1"/>
              </a:solidFill>
              <a:effectLst>
                <a:outerShdw blurRad="38100" dist="25400" dir="5400000" algn="ctr" rotWithShape="0">
                  <a:srgbClr val="6E747A">
                    <a:alpha val="43000"/>
                  </a:srgbClr>
                </a:outerShdw>
              </a:effectLst>
            </a:endParaRPr>
          </a:p>
        </p:txBody>
      </p:sp>
      <p:sp>
        <p:nvSpPr>
          <p:cNvPr id="5" name="TextBox 4">
            <a:extLst>
              <a:ext uri="{FF2B5EF4-FFF2-40B4-BE49-F238E27FC236}">
                <a16:creationId xmlns:a16="http://schemas.microsoft.com/office/drawing/2014/main" id="{5F8DD1B1-466D-42BD-8ACF-309FEEEC20B7}"/>
              </a:ext>
            </a:extLst>
          </p:cNvPr>
          <p:cNvSpPr txBox="1"/>
          <p:nvPr/>
        </p:nvSpPr>
        <p:spPr>
          <a:xfrm>
            <a:off x="3158179" y="5267235"/>
            <a:ext cx="6028042" cy="1569660"/>
          </a:xfrm>
          <a:prstGeom prst="rect">
            <a:avLst/>
          </a:prstGeom>
          <a:noFill/>
        </p:spPr>
        <p:txBody>
          <a:bodyPr wrap="square" rtlCol="0">
            <a:spAutoFit/>
          </a:bodyPr>
          <a:lstStyle/>
          <a:p>
            <a:r>
              <a:rPr lang="en-GB" sz="2400" dirty="0"/>
              <a:t>Please could you all take a piece of paper and a pen and write a quick story of your personal future and where you want to be in the next 5 years.</a:t>
            </a:r>
          </a:p>
        </p:txBody>
      </p:sp>
      <p:pic>
        <p:nvPicPr>
          <p:cNvPr id="7" name="Picture 6">
            <a:extLst>
              <a:ext uri="{FF2B5EF4-FFF2-40B4-BE49-F238E27FC236}">
                <a16:creationId xmlns:a16="http://schemas.microsoft.com/office/drawing/2014/main" id="{E3540988-0E3E-4936-8A97-B287BD4DFC2C}"/>
              </a:ext>
            </a:extLst>
          </p:cNvPr>
          <p:cNvPicPr>
            <a:picLocks noChangeAspect="1"/>
          </p:cNvPicPr>
          <p:nvPr/>
        </p:nvPicPr>
        <p:blipFill>
          <a:blip r:embed="rId3"/>
          <a:stretch>
            <a:fillRect/>
          </a:stretch>
        </p:blipFill>
        <p:spPr>
          <a:xfrm>
            <a:off x="9186221" y="252412"/>
            <a:ext cx="2510799" cy="1674703"/>
          </a:xfrm>
          <a:prstGeom prst="rect">
            <a:avLst/>
          </a:prstGeom>
        </p:spPr>
      </p:pic>
    </p:spTree>
    <p:extLst>
      <p:ext uri="{BB962C8B-B14F-4D97-AF65-F5344CB8AC3E}">
        <p14:creationId xmlns:p14="http://schemas.microsoft.com/office/powerpoint/2010/main" val="3692675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ADEDC-47BB-4F2C-AB69-715527B4D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DCF26-59D5-4708-95FF-27D12F6B23DC}"/>
              </a:ext>
            </a:extLst>
          </p:cNvPr>
          <p:cNvSpPr>
            <a:spLocks noGrp="1"/>
          </p:cNvSpPr>
          <p:nvPr>
            <p:ph type="title"/>
          </p:nvPr>
        </p:nvSpPr>
        <p:spPr>
          <a:xfrm>
            <a:off x="5100824" y="685800"/>
            <a:ext cx="6176776" cy="1485900"/>
          </a:xfrm>
        </p:spPr>
        <p:txBody>
          <a:bodyPr>
            <a:normAutofit/>
          </a:bodyPr>
          <a:lstStyle/>
          <a:p>
            <a:pPr algn="ctr"/>
            <a:r>
              <a:rPr lang="en-GB" dirty="0"/>
              <a:t>Narrative therapy</a:t>
            </a:r>
            <a:br>
              <a:rPr lang="en-GB" dirty="0"/>
            </a:br>
            <a:endParaRPr lang="en-GB" dirty="0"/>
          </a:p>
        </p:txBody>
      </p:sp>
      <p:pic>
        <p:nvPicPr>
          <p:cNvPr id="4" name="Picture 3">
            <a:extLst>
              <a:ext uri="{FF2B5EF4-FFF2-40B4-BE49-F238E27FC236}">
                <a16:creationId xmlns:a16="http://schemas.microsoft.com/office/drawing/2014/main" id="{1E90148F-B966-41C7-92DD-DC16199DF0B1}"/>
              </a:ext>
            </a:extLst>
          </p:cNvPr>
          <p:cNvPicPr>
            <a:picLocks noChangeAspect="1"/>
          </p:cNvPicPr>
          <p:nvPr/>
        </p:nvPicPr>
        <p:blipFill>
          <a:blip r:embed="rId3"/>
          <a:stretch>
            <a:fillRect/>
          </a:stretch>
        </p:blipFill>
        <p:spPr>
          <a:xfrm>
            <a:off x="1238020" y="-5632"/>
            <a:ext cx="2028825" cy="2705100"/>
          </a:xfrm>
          <a:prstGeom prst="rect">
            <a:avLst/>
          </a:prstGeom>
          <a:ln>
            <a:noFill/>
          </a:ln>
          <a:effectLst/>
        </p:spPr>
      </p:pic>
      <p:pic>
        <p:nvPicPr>
          <p:cNvPr id="5" name="Picture 4">
            <a:extLst>
              <a:ext uri="{FF2B5EF4-FFF2-40B4-BE49-F238E27FC236}">
                <a16:creationId xmlns:a16="http://schemas.microsoft.com/office/drawing/2014/main" id="{F3DA19BA-41CF-4075-9CBB-031EEF7E099E}"/>
              </a:ext>
            </a:extLst>
          </p:cNvPr>
          <p:cNvPicPr>
            <a:picLocks noChangeAspect="1"/>
          </p:cNvPicPr>
          <p:nvPr/>
        </p:nvPicPr>
        <p:blipFill>
          <a:blip r:embed="rId4"/>
          <a:stretch>
            <a:fillRect/>
          </a:stretch>
        </p:blipFill>
        <p:spPr>
          <a:xfrm>
            <a:off x="1219034" y="4373969"/>
            <a:ext cx="2028825" cy="2442162"/>
          </a:xfrm>
          <a:prstGeom prst="rect">
            <a:avLst/>
          </a:prstGeom>
          <a:ln>
            <a:noFill/>
          </a:ln>
          <a:effectLst/>
        </p:spPr>
      </p:pic>
      <p:sp>
        <p:nvSpPr>
          <p:cNvPr id="12" name="Rectangle 11">
            <a:extLst>
              <a:ext uri="{FF2B5EF4-FFF2-40B4-BE49-F238E27FC236}">
                <a16:creationId xmlns:a16="http://schemas.microsoft.com/office/drawing/2014/main" id="{CC97F718-8333-4ACB-AEE4-87F88BE1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D283EA8-0DB9-4CF5-8B14-66565506F990}"/>
              </a:ext>
            </a:extLst>
          </p:cNvPr>
          <p:cNvSpPr>
            <a:spLocks noGrp="1"/>
          </p:cNvSpPr>
          <p:nvPr>
            <p:ph idx="1"/>
          </p:nvPr>
        </p:nvSpPr>
        <p:spPr>
          <a:xfrm>
            <a:off x="5251477" y="4409296"/>
            <a:ext cx="6497616" cy="1632595"/>
          </a:xfrm>
        </p:spPr>
        <p:txBody>
          <a:bodyPr>
            <a:normAutofit/>
          </a:bodyPr>
          <a:lstStyle/>
          <a:p>
            <a:pPr marL="0" indent="0">
              <a:buNone/>
            </a:pPr>
            <a:endParaRPr lang="en-GB" dirty="0"/>
          </a:p>
          <a:p>
            <a:endParaRPr lang="en-GB" dirty="0"/>
          </a:p>
          <a:p>
            <a:endParaRPr lang="en-GB" dirty="0"/>
          </a:p>
        </p:txBody>
      </p:sp>
      <p:sp>
        <p:nvSpPr>
          <p:cNvPr id="6" name="Rectangle 5">
            <a:extLst>
              <a:ext uri="{FF2B5EF4-FFF2-40B4-BE49-F238E27FC236}">
                <a16:creationId xmlns:a16="http://schemas.microsoft.com/office/drawing/2014/main" id="{646DD626-92D3-43BF-894D-62694C93991A}"/>
              </a:ext>
            </a:extLst>
          </p:cNvPr>
          <p:cNvSpPr/>
          <p:nvPr/>
        </p:nvSpPr>
        <p:spPr>
          <a:xfrm>
            <a:off x="7702234" y="1507100"/>
            <a:ext cx="3875741" cy="830997"/>
          </a:xfrm>
          <a:prstGeom prst="rect">
            <a:avLst/>
          </a:prstGeom>
          <a:noFill/>
        </p:spPr>
        <p:txBody>
          <a:bodyPr wrap="none" lIns="91440" tIns="45720" rIns="91440" bIns="45720">
            <a:spAutoFit/>
          </a:bodyPr>
          <a:lstStyle/>
          <a:p>
            <a:pPr marL="685800" indent="-685800" algn="ctr">
              <a:buFont typeface="Arial" panose="020B0604020202020204" pitchFamily="34" charset="0"/>
              <a:buChar char="•"/>
            </a:pPr>
            <a:r>
              <a:rPr lang="en-US" sz="4800" dirty="0">
                <a:ln w="0"/>
                <a:solidFill>
                  <a:schemeClr val="accent1"/>
                </a:solidFill>
                <a:effectLst>
                  <a:outerShdw blurRad="38100" dist="25400" dir="5400000" algn="ctr" rotWithShape="0">
                    <a:srgbClr val="6E747A">
                      <a:alpha val="43000"/>
                    </a:srgbClr>
                  </a:outerShdw>
                </a:effectLst>
              </a:rPr>
              <a:t>1970’s-80s</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3" name="Rectangle 12">
            <a:extLst>
              <a:ext uri="{FF2B5EF4-FFF2-40B4-BE49-F238E27FC236}">
                <a16:creationId xmlns:a16="http://schemas.microsoft.com/office/drawing/2014/main" id="{FC7CA3C0-8B7A-4400-9176-6C953D841686}"/>
              </a:ext>
            </a:extLst>
          </p:cNvPr>
          <p:cNvSpPr/>
          <p:nvPr/>
        </p:nvSpPr>
        <p:spPr>
          <a:xfrm>
            <a:off x="780651" y="2683091"/>
            <a:ext cx="2943562" cy="175432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600" b="1" dirty="0">
                <a:ln/>
                <a:solidFill>
                  <a:schemeClr val="accent4"/>
                </a:solidFill>
              </a:rPr>
              <a:t>Michael White</a:t>
            </a:r>
          </a:p>
          <a:p>
            <a:pPr algn="ctr"/>
            <a:r>
              <a:rPr lang="en-GB" sz="3600" b="1" dirty="0">
                <a:ln/>
                <a:solidFill>
                  <a:schemeClr val="accent4"/>
                </a:solidFill>
              </a:rPr>
              <a:t>&amp; </a:t>
            </a:r>
          </a:p>
          <a:p>
            <a:pPr algn="ctr"/>
            <a:r>
              <a:rPr lang="en-GB" sz="3600" b="1" dirty="0">
                <a:ln/>
                <a:solidFill>
                  <a:schemeClr val="accent4"/>
                </a:solidFill>
              </a:rPr>
              <a:t>David </a:t>
            </a:r>
            <a:r>
              <a:rPr lang="en-GB" sz="3600" b="1" dirty="0" err="1">
                <a:ln/>
                <a:solidFill>
                  <a:schemeClr val="accent4"/>
                </a:solidFill>
              </a:rPr>
              <a:t>Epston</a:t>
            </a:r>
            <a:endParaRPr lang="en-GB" sz="3600" b="1" dirty="0">
              <a:ln/>
              <a:solidFill>
                <a:schemeClr val="accent4"/>
              </a:solidFill>
            </a:endParaRPr>
          </a:p>
        </p:txBody>
      </p:sp>
      <p:sp>
        <p:nvSpPr>
          <p:cNvPr id="14" name="Rectangle 13">
            <a:extLst>
              <a:ext uri="{FF2B5EF4-FFF2-40B4-BE49-F238E27FC236}">
                <a16:creationId xmlns:a16="http://schemas.microsoft.com/office/drawing/2014/main" id="{3C5E775F-602B-41B9-85F4-2354CDCEB71A}"/>
              </a:ext>
            </a:extLst>
          </p:cNvPr>
          <p:cNvSpPr/>
          <p:nvPr/>
        </p:nvSpPr>
        <p:spPr>
          <a:xfrm>
            <a:off x="4962233" y="2436015"/>
            <a:ext cx="6096000" cy="1384995"/>
          </a:xfrm>
          <a:prstGeom prst="rect">
            <a:avLst/>
          </a:prstGeom>
        </p:spPr>
        <p:txBody>
          <a:bodyPr>
            <a:spAutoFit/>
          </a:bodyPr>
          <a:lstStyle/>
          <a:p>
            <a:pPr marL="342900" indent="-342900">
              <a:buFont typeface="Arial" panose="020B0604020202020204" pitchFamily="34" charset="0"/>
              <a:buChar char="•"/>
            </a:pPr>
            <a:r>
              <a:rPr lang="en-GB" sz="2800" dirty="0">
                <a:ln w="0"/>
                <a:solidFill>
                  <a:schemeClr val="accent1"/>
                </a:solidFill>
                <a:effectLst>
                  <a:outerShdw blurRad="38100" dist="25400" dir="5400000" algn="ctr" rotWithShape="0">
                    <a:srgbClr val="6E747A">
                      <a:alpha val="43000"/>
                    </a:srgbClr>
                  </a:outerShdw>
                </a:effectLst>
              </a:rPr>
              <a:t>Emerged due to the influence of postmodern movement in philosophy and psychology (</a:t>
            </a:r>
            <a:r>
              <a:rPr lang="en-GB" sz="2800" dirty="0" err="1">
                <a:ln w="0"/>
                <a:solidFill>
                  <a:schemeClr val="accent1"/>
                </a:solidFill>
                <a:effectLst>
                  <a:outerShdw blurRad="38100" dist="25400" dir="5400000" algn="ctr" rotWithShape="0">
                    <a:srgbClr val="6E747A">
                      <a:alpha val="43000"/>
                    </a:srgbClr>
                  </a:outerShdw>
                </a:effectLst>
              </a:rPr>
              <a:t>Carr</a:t>
            </a:r>
            <a:r>
              <a:rPr lang="en-GB" sz="2800" dirty="0">
                <a:ln w="0"/>
                <a:solidFill>
                  <a:schemeClr val="accent1"/>
                </a:solidFill>
                <a:effectLst>
                  <a:outerShdw blurRad="38100" dist="25400" dir="5400000" algn="ctr" rotWithShape="0">
                    <a:srgbClr val="6E747A">
                      <a:alpha val="43000"/>
                    </a:srgbClr>
                  </a:outerShdw>
                </a:effectLst>
              </a:rPr>
              <a:t>, 2006)</a:t>
            </a:r>
          </a:p>
        </p:txBody>
      </p:sp>
      <p:sp>
        <p:nvSpPr>
          <p:cNvPr id="15" name="Rectangle 14">
            <a:extLst>
              <a:ext uri="{FF2B5EF4-FFF2-40B4-BE49-F238E27FC236}">
                <a16:creationId xmlns:a16="http://schemas.microsoft.com/office/drawing/2014/main" id="{F4BA7DC3-50AD-4F87-82FF-8257DC3DE1B1}"/>
              </a:ext>
            </a:extLst>
          </p:cNvPr>
          <p:cNvSpPr/>
          <p:nvPr/>
        </p:nvSpPr>
        <p:spPr>
          <a:xfrm>
            <a:off x="5927690" y="4146050"/>
            <a:ext cx="6096000" cy="2246769"/>
          </a:xfrm>
          <a:prstGeom prst="rect">
            <a:avLst/>
          </a:prstGeom>
        </p:spPr>
        <p:txBody>
          <a:bodyPr>
            <a:spAutoFit/>
          </a:bodyPr>
          <a:lstStyle/>
          <a:p>
            <a:pPr marL="285750" indent="-285750">
              <a:buFont typeface="Arial" panose="020B0604020202020204" pitchFamily="34" charset="0"/>
              <a:buChar char="•"/>
            </a:pPr>
            <a:r>
              <a:rPr lang="en-GB" sz="2800" dirty="0">
                <a:ln w="0"/>
                <a:solidFill>
                  <a:schemeClr val="accent1"/>
                </a:solidFill>
                <a:effectLst>
                  <a:outerShdw blurRad="38100" dist="25400" dir="5400000" algn="ctr" rotWithShape="0">
                    <a:srgbClr val="6E747A">
                      <a:alpha val="43000"/>
                    </a:srgbClr>
                  </a:outerShdw>
                </a:effectLst>
              </a:rPr>
              <a:t>Narrative therapy separates the person from the problem and is useful when dealing with trauma and addictions and does not place blame. (</a:t>
            </a:r>
            <a:r>
              <a:rPr lang="en-GB" dirty="0"/>
              <a:t>Madigan, S., 2011)</a:t>
            </a:r>
            <a:endParaRPr lang="en-GB" sz="280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93570197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E61DCF26-59D5-4708-95FF-27D12F6B23DC}"/>
              </a:ext>
            </a:extLst>
          </p:cNvPr>
          <p:cNvSpPr>
            <a:spLocks noGrp="1"/>
          </p:cNvSpPr>
          <p:nvPr>
            <p:ph type="title"/>
          </p:nvPr>
        </p:nvSpPr>
        <p:spPr>
          <a:xfrm>
            <a:off x="2999173" y="3970388"/>
            <a:ext cx="3559425" cy="4482564"/>
          </a:xfrm>
        </p:spPr>
        <p:txBody>
          <a:bodyPr>
            <a:normAutofit/>
          </a:bodyPr>
          <a:lstStyle/>
          <a:p>
            <a:r>
              <a:rPr lang="en-GB" dirty="0"/>
              <a:t>Goal of narrative therapy</a:t>
            </a:r>
            <a:br>
              <a:rPr lang="en-GB" dirty="0"/>
            </a:br>
            <a:endParaRPr lang="en-GB" dirty="0"/>
          </a:p>
        </p:txBody>
      </p:sp>
      <p:sp>
        <p:nvSpPr>
          <p:cNvPr id="3" name="Content Placeholder 2">
            <a:extLst>
              <a:ext uri="{FF2B5EF4-FFF2-40B4-BE49-F238E27FC236}">
                <a16:creationId xmlns:a16="http://schemas.microsoft.com/office/drawing/2014/main" id="{BD283EA8-0DB9-4CF5-8B14-66565506F990}"/>
              </a:ext>
            </a:extLst>
          </p:cNvPr>
          <p:cNvSpPr>
            <a:spLocks noGrp="1"/>
          </p:cNvSpPr>
          <p:nvPr>
            <p:ph idx="1"/>
          </p:nvPr>
        </p:nvSpPr>
        <p:spPr>
          <a:xfrm>
            <a:off x="6100123" y="1327356"/>
            <a:ext cx="4872677" cy="4482564"/>
          </a:xfrm>
        </p:spPr>
        <p:txBody>
          <a:bodyPr>
            <a:normAutofit/>
          </a:bodyPr>
          <a:lstStyle/>
          <a:p>
            <a:pPr marL="0" indent="0">
              <a:buNone/>
            </a:pPr>
            <a:endParaRPr lang="en-GB" dirty="0"/>
          </a:p>
          <a:p>
            <a:endParaRPr lang="en-GB" dirty="0"/>
          </a:p>
          <a:p>
            <a:endParaRPr lang="en-GB" dirty="0"/>
          </a:p>
        </p:txBody>
      </p:sp>
      <p:sp>
        <p:nvSpPr>
          <p:cNvPr id="21" name="Rectangle 20">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a:extLst>
              <a:ext uri="{FF2B5EF4-FFF2-40B4-BE49-F238E27FC236}">
                <a16:creationId xmlns:a16="http://schemas.microsoft.com/office/drawing/2014/main" id="{0E020C13-DCF1-44FB-817B-82AF4E3C21EF}"/>
              </a:ext>
            </a:extLst>
          </p:cNvPr>
          <p:cNvSpPr/>
          <p:nvPr/>
        </p:nvSpPr>
        <p:spPr>
          <a:xfrm>
            <a:off x="6065820" y="868674"/>
            <a:ext cx="4813189" cy="5262979"/>
          </a:xfrm>
          <a:prstGeom prst="rect">
            <a:avLst/>
          </a:prstGeom>
        </p:spPr>
        <p:txBody>
          <a:bodyPr wrap="square">
            <a:spAutoFit/>
          </a:bodyPr>
          <a:lstStyle/>
          <a:p>
            <a:endParaRPr lang="en-GB" sz="2400" dirty="0"/>
          </a:p>
          <a:p>
            <a:r>
              <a:rPr lang="en-GB" sz="2400" dirty="0"/>
              <a:t>The goal of narrative therapy is to uncover prospects for growth and development within the client, find meaning, and help aim to understand oneself better. </a:t>
            </a:r>
          </a:p>
          <a:p>
            <a:endParaRPr lang="en-GB" sz="2400" dirty="0"/>
          </a:p>
          <a:p>
            <a:r>
              <a:rPr lang="en-GB" sz="2400" dirty="0"/>
              <a:t>The therapist draws out stories that clients hold of themselves and helps them rewrite this dominant story to help them create new meanings and retell their stories to overcome the discourses that have troubled them.</a:t>
            </a:r>
          </a:p>
        </p:txBody>
      </p:sp>
      <p:pic>
        <p:nvPicPr>
          <p:cNvPr id="5" name="Picture 4">
            <a:extLst>
              <a:ext uri="{FF2B5EF4-FFF2-40B4-BE49-F238E27FC236}">
                <a16:creationId xmlns:a16="http://schemas.microsoft.com/office/drawing/2014/main" id="{D4719FD5-6BDB-4A15-868B-2EFF41A6F749}"/>
              </a:ext>
            </a:extLst>
          </p:cNvPr>
          <p:cNvPicPr>
            <a:picLocks noChangeAspect="1"/>
          </p:cNvPicPr>
          <p:nvPr/>
        </p:nvPicPr>
        <p:blipFill>
          <a:blip r:embed="rId3"/>
          <a:stretch>
            <a:fillRect/>
          </a:stretch>
        </p:blipFill>
        <p:spPr>
          <a:xfrm>
            <a:off x="857804" y="800210"/>
            <a:ext cx="3921082" cy="2945168"/>
          </a:xfrm>
          <a:prstGeom prst="rect">
            <a:avLst/>
          </a:prstGeom>
        </p:spPr>
      </p:pic>
    </p:spTree>
    <p:extLst>
      <p:ext uri="{BB962C8B-B14F-4D97-AF65-F5344CB8AC3E}">
        <p14:creationId xmlns:p14="http://schemas.microsoft.com/office/powerpoint/2010/main" val="13726541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E91CB-3D2F-42B0-B8E7-DE284A672E48}"/>
              </a:ext>
            </a:extLst>
          </p:cNvPr>
          <p:cNvSpPr>
            <a:spLocks noGrp="1"/>
          </p:cNvSpPr>
          <p:nvPr>
            <p:ph type="title"/>
          </p:nvPr>
        </p:nvSpPr>
        <p:spPr>
          <a:xfrm>
            <a:off x="640080" y="639704"/>
            <a:ext cx="3299579" cy="5577840"/>
          </a:xfrm>
        </p:spPr>
        <p:txBody>
          <a:bodyPr anchor="ctr">
            <a:normAutofit/>
          </a:bodyPr>
          <a:lstStyle/>
          <a:p>
            <a:pPr algn="ctr"/>
            <a:r>
              <a:rPr lang="en-GB" dirty="0"/>
              <a:t>Culture perspective of Narrative Therapy</a:t>
            </a:r>
          </a:p>
        </p:txBody>
      </p:sp>
      <p:graphicFrame>
        <p:nvGraphicFramePr>
          <p:cNvPr id="5" name="Content Placeholder 2">
            <a:extLst>
              <a:ext uri="{FF2B5EF4-FFF2-40B4-BE49-F238E27FC236}">
                <a16:creationId xmlns:a16="http://schemas.microsoft.com/office/drawing/2014/main" id="{525FAD27-4F48-4A7C-BFD5-5E30E4E77609}"/>
              </a:ext>
            </a:extLst>
          </p:cNvPr>
          <p:cNvGraphicFramePr>
            <a:graphicFrameLocks noGrp="1"/>
          </p:cNvGraphicFramePr>
          <p:nvPr>
            <p:ph idx="1"/>
            <p:extLst>
              <p:ext uri="{D42A27DB-BD31-4B8C-83A1-F6EECF244321}">
                <p14:modId xmlns:p14="http://schemas.microsoft.com/office/powerpoint/2010/main" val="1934083385"/>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2332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F428C-9543-4B74-A10F-CD9EA0FE2214}"/>
              </a:ext>
            </a:extLst>
          </p:cNvPr>
          <p:cNvSpPr>
            <a:spLocks noGrp="1"/>
          </p:cNvSpPr>
          <p:nvPr>
            <p:ph type="title"/>
          </p:nvPr>
        </p:nvSpPr>
        <p:spPr>
          <a:xfrm>
            <a:off x="784743" y="685800"/>
            <a:ext cx="5793475" cy="1485900"/>
          </a:xfrm>
        </p:spPr>
        <p:txBody>
          <a:bodyPr>
            <a:normAutofit/>
          </a:bodyPr>
          <a:lstStyle/>
          <a:p>
            <a:r>
              <a:rPr lang="en-GB" dirty="0"/>
              <a:t>Externalization</a:t>
            </a:r>
          </a:p>
        </p:txBody>
      </p:sp>
      <p:sp>
        <p:nvSpPr>
          <p:cNvPr id="3" name="Content Placeholder 2">
            <a:extLst>
              <a:ext uri="{FF2B5EF4-FFF2-40B4-BE49-F238E27FC236}">
                <a16:creationId xmlns:a16="http://schemas.microsoft.com/office/drawing/2014/main" id="{95311434-C353-4A87-BE5D-B05A0918E6B0}"/>
              </a:ext>
            </a:extLst>
          </p:cNvPr>
          <p:cNvSpPr>
            <a:spLocks noGrp="1"/>
          </p:cNvSpPr>
          <p:nvPr>
            <p:ph idx="1"/>
          </p:nvPr>
        </p:nvSpPr>
        <p:spPr>
          <a:xfrm>
            <a:off x="784743" y="2286000"/>
            <a:ext cx="5793475" cy="3581400"/>
          </a:xfrm>
        </p:spPr>
        <p:txBody>
          <a:bodyPr>
            <a:normAutofit/>
          </a:bodyPr>
          <a:lstStyle/>
          <a:p>
            <a:r>
              <a:rPr lang="en-GB" sz="1700" dirty="0"/>
              <a:t>Externalization creates distance between the person and the problems as they view the problems as external, instead of an unchangeable part of themselves.</a:t>
            </a:r>
          </a:p>
          <a:p>
            <a:r>
              <a:rPr lang="en-GB" sz="1700" dirty="0"/>
              <a:t>While this distance occurs, people have a better focus on changing unwelcome behaviours rather than feeling they, the person is the problem. </a:t>
            </a:r>
          </a:p>
          <a:p>
            <a:r>
              <a:rPr lang="en-GB" sz="1700" dirty="0"/>
              <a:t>While this is happening its possible to see that the individual is capable of change and begin feeling invested to head toward healing.</a:t>
            </a:r>
          </a:p>
          <a:p>
            <a:pPr marL="0" indent="0">
              <a:buNone/>
            </a:pPr>
            <a:endParaRPr lang="en-GB" sz="1700" dirty="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78838631-2F43-4143-924A-432C8D8A6EA5}"/>
              </a:ext>
            </a:extLst>
          </p:cNvPr>
          <p:cNvPicPr>
            <a:picLocks noChangeAspect="1"/>
          </p:cNvPicPr>
          <p:nvPr/>
        </p:nvPicPr>
        <p:blipFill rotWithShape="1">
          <a:blip r:embed="rId3"/>
          <a:srcRect l="26338" r="29086" b="-1"/>
          <a:stretch/>
        </p:blipFill>
        <p:spPr>
          <a:xfrm>
            <a:off x="7612260" y="10"/>
            <a:ext cx="4579739" cy="6857990"/>
          </a:xfrm>
          <a:prstGeom prst="rect">
            <a:avLst/>
          </a:prstGeom>
        </p:spPr>
      </p:pic>
      <p:sp>
        <p:nvSpPr>
          <p:cNvPr id="5" name="Rectangle 4">
            <a:extLst>
              <a:ext uri="{FF2B5EF4-FFF2-40B4-BE49-F238E27FC236}">
                <a16:creationId xmlns:a16="http://schemas.microsoft.com/office/drawing/2014/main" id="{352D8307-B5AC-422F-AF11-0E1E9E6A7D2D}"/>
              </a:ext>
            </a:extLst>
          </p:cNvPr>
          <p:cNvSpPr/>
          <p:nvPr/>
        </p:nvSpPr>
        <p:spPr>
          <a:xfrm>
            <a:off x="4166656" y="5219646"/>
            <a:ext cx="6096000" cy="369332"/>
          </a:xfrm>
          <a:prstGeom prst="rect">
            <a:avLst/>
          </a:prstGeom>
        </p:spPr>
        <p:txBody>
          <a:bodyPr>
            <a:spAutoFit/>
          </a:bodyPr>
          <a:lstStyle/>
          <a:p>
            <a:r>
              <a:rPr lang="en-GB" dirty="0"/>
              <a:t>Carey, M., &amp; Russell, S. (2002).</a:t>
            </a:r>
          </a:p>
        </p:txBody>
      </p:sp>
    </p:spTree>
    <p:extLst>
      <p:ext uri="{BB962C8B-B14F-4D97-AF65-F5344CB8AC3E}">
        <p14:creationId xmlns:p14="http://schemas.microsoft.com/office/powerpoint/2010/main" val="3325643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3" name="Rectangle 12">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C22D4-A050-46D0-9F58-D8EA5886E5C1}"/>
              </a:ext>
            </a:extLst>
          </p:cNvPr>
          <p:cNvSpPr>
            <a:spLocks noGrp="1"/>
          </p:cNvSpPr>
          <p:nvPr>
            <p:ph type="title"/>
          </p:nvPr>
        </p:nvSpPr>
        <p:spPr>
          <a:xfrm>
            <a:off x="1371600" y="1281916"/>
            <a:ext cx="9601200" cy="1485900"/>
          </a:xfrm>
        </p:spPr>
        <p:txBody>
          <a:bodyPr>
            <a:normAutofit/>
          </a:bodyPr>
          <a:lstStyle/>
          <a:p>
            <a:r>
              <a:rPr lang="en-GB" dirty="0"/>
              <a:t>Deconstruction</a:t>
            </a:r>
          </a:p>
        </p:txBody>
      </p:sp>
      <p:sp>
        <p:nvSpPr>
          <p:cNvPr id="3" name="Content Placeholder 2">
            <a:extLst>
              <a:ext uri="{FF2B5EF4-FFF2-40B4-BE49-F238E27FC236}">
                <a16:creationId xmlns:a16="http://schemas.microsoft.com/office/drawing/2014/main" id="{DE375C8B-42C7-4765-8C53-780787FC6D55}"/>
              </a:ext>
            </a:extLst>
          </p:cNvPr>
          <p:cNvSpPr>
            <a:spLocks noGrp="1"/>
          </p:cNvSpPr>
          <p:nvPr>
            <p:ph idx="1"/>
          </p:nvPr>
        </p:nvSpPr>
        <p:spPr>
          <a:xfrm>
            <a:off x="1371600" y="2920620"/>
            <a:ext cx="9601200" cy="2946779"/>
          </a:xfrm>
        </p:spPr>
        <p:txBody>
          <a:bodyPr>
            <a:normAutofit/>
          </a:bodyPr>
          <a:lstStyle/>
          <a:p>
            <a:pPr fontAlgn="base"/>
            <a:r>
              <a:rPr lang="en-GB" dirty="0"/>
              <a:t>Deconstruction is used to help people gain clarity in their individual story and aims to reduce the problems a client is experiencing making it easier for them to understand the whole picture. </a:t>
            </a:r>
          </a:p>
          <a:p>
            <a:pPr fontAlgn="base"/>
            <a:r>
              <a:rPr lang="en-GB" dirty="0"/>
              <a:t>A narrative therapist would work with the client to break down the story into smaller parts, to help clarify the problem and help it become more approachable.</a:t>
            </a:r>
          </a:p>
        </p:txBody>
      </p:sp>
      <p:sp>
        <p:nvSpPr>
          <p:cNvPr id="4" name="Oval 3">
            <a:extLst>
              <a:ext uri="{FF2B5EF4-FFF2-40B4-BE49-F238E27FC236}">
                <a16:creationId xmlns:a16="http://schemas.microsoft.com/office/drawing/2014/main" id="{A798D669-C696-4921-8B48-EBB8C6376CA8}"/>
              </a:ext>
            </a:extLst>
          </p:cNvPr>
          <p:cNvSpPr/>
          <p:nvPr/>
        </p:nvSpPr>
        <p:spPr>
          <a:xfrm>
            <a:off x="7718961" y="144202"/>
            <a:ext cx="3918858" cy="19698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endParaRPr lang="en-GB" dirty="0"/>
          </a:p>
          <a:p>
            <a:pPr algn="ctr">
              <a:spcAft>
                <a:spcPts val="600"/>
              </a:spcAft>
            </a:pPr>
            <a:r>
              <a:rPr lang="en-GB" dirty="0"/>
              <a:t>Some problems can feel overwhelming or unsolvable, but they are never truly unsolvable (Bishop, 2011).</a:t>
            </a:r>
          </a:p>
          <a:p>
            <a:pPr algn="ctr">
              <a:spcAft>
                <a:spcPts val="600"/>
              </a:spcAft>
            </a:pPr>
            <a:endParaRPr lang="en-GB" dirty="0"/>
          </a:p>
        </p:txBody>
      </p:sp>
      <p:sp>
        <p:nvSpPr>
          <p:cNvPr id="5" name="Rectangle 4">
            <a:extLst>
              <a:ext uri="{FF2B5EF4-FFF2-40B4-BE49-F238E27FC236}">
                <a16:creationId xmlns:a16="http://schemas.microsoft.com/office/drawing/2014/main" id="{7125540A-0AE2-45FC-829E-7AB6BD766184}"/>
              </a:ext>
            </a:extLst>
          </p:cNvPr>
          <p:cNvSpPr/>
          <p:nvPr/>
        </p:nvSpPr>
        <p:spPr>
          <a:xfrm>
            <a:off x="3939837" y="5137939"/>
            <a:ext cx="8216766" cy="1477328"/>
          </a:xfrm>
          <a:prstGeom prst="rect">
            <a:avLst/>
          </a:prstGeom>
        </p:spPr>
        <p:txBody>
          <a:bodyPr wrap="square">
            <a:spAutoFit/>
          </a:bodyPr>
          <a:lstStyle/>
          <a:p>
            <a:r>
              <a:rPr lang="en-GB" dirty="0"/>
              <a:t>EXAMPLE; An African American woman needed narrative therapy to address emotional damage caused by the client's struggle with internalized racism. The client was helped to deconstruct the influence of the dominant story of cultural narratives of herself and her life, was helped to externalize the problem, change the story and live by a new life narrative. (</a:t>
            </a:r>
            <a:r>
              <a:rPr lang="en-GB" dirty="0" err="1"/>
              <a:t>Semmler</a:t>
            </a:r>
            <a:r>
              <a:rPr lang="en-GB" dirty="0"/>
              <a:t> &amp; Williams, 2000). </a:t>
            </a:r>
          </a:p>
        </p:txBody>
      </p:sp>
    </p:spTree>
    <p:extLst>
      <p:ext uri="{BB962C8B-B14F-4D97-AF65-F5344CB8AC3E}">
        <p14:creationId xmlns:p14="http://schemas.microsoft.com/office/powerpoint/2010/main" val="22241818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E61DCF26-59D5-4708-95FF-27D12F6B23DC}"/>
              </a:ext>
            </a:extLst>
          </p:cNvPr>
          <p:cNvSpPr>
            <a:spLocks noGrp="1"/>
          </p:cNvSpPr>
          <p:nvPr>
            <p:ph type="title"/>
          </p:nvPr>
        </p:nvSpPr>
        <p:spPr>
          <a:xfrm>
            <a:off x="859697" y="885134"/>
            <a:ext cx="3559425" cy="4482564"/>
          </a:xfrm>
        </p:spPr>
        <p:txBody>
          <a:bodyPr>
            <a:normAutofit/>
          </a:bodyPr>
          <a:lstStyle/>
          <a:p>
            <a:r>
              <a:rPr lang="en-GB" dirty="0"/>
              <a:t>Critiques of Narrative therapy</a:t>
            </a:r>
            <a:br>
              <a:rPr lang="en-GB" dirty="0"/>
            </a:br>
            <a:endParaRPr lang="en-GB" dirty="0"/>
          </a:p>
        </p:txBody>
      </p:sp>
      <p:sp>
        <p:nvSpPr>
          <p:cNvPr id="3" name="Content Placeholder 2">
            <a:extLst>
              <a:ext uri="{FF2B5EF4-FFF2-40B4-BE49-F238E27FC236}">
                <a16:creationId xmlns:a16="http://schemas.microsoft.com/office/drawing/2014/main" id="{BD283EA8-0DB9-4CF5-8B14-66565506F990}"/>
              </a:ext>
            </a:extLst>
          </p:cNvPr>
          <p:cNvSpPr>
            <a:spLocks noGrp="1"/>
          </p:cNvSpPr>
          <p:nvPr>
            <p:ph idx="1"/>
          </p:nvPr>
        </p:nvSpPr>
        <p:spPr>
          <a:xfrm>
            <a:off x="197787" y="4429166"/>
            <a:ext cx="3741414" cy="1631059"/>
          </a:xfrm>
        </p:spPr>
        <p:txBody>
          <a:bodyPr>
            <a:normAutofit fontScale="32500" lnSpcReduction="20000"/>
          </a:bodyPr>
          <a:lstStyle/>
          <a:p>
            <a:pPr marL="0" indent="0">
              <a:buNone/>
            </a:pPr>
            <a:endParaRPr lang="en-GB" dirty="0"/>
          </a:p>
          <a:p>
            <a:endParaRPr lang="en-GB" sz="5500" dirty="0"/>
          </a:p>
          <a:p>
            <a:pPr marL="0" indent="0">
              <a:buNone/>
            </a:pPr>
            <a:r>
              <a:rPr lang="en-GB" sz="5500" dirty="0"/>
              <a:t>More research is needed to prove narrative therapy helps people that suffer from behaviour and psychological problems.</a:t>
            </a:r>
          </a:p>
        </p:txBody>
      </p:sp>
      <p:sp>
        <p:nvSpPr>
          <p:cNvPr id="21" name="Rectangle 20">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D9BF7152-FF2E-434E-8211-D1E8B252205F}"/>
              </a:ext>
            </a:extLst>
          </p:cNvPr>
          <p:cNvSpPr txBox="1"/>
          <p:nvPr/>
        </p:nvSpPr>
        <p:spPr>
          <a:xfrm>
            <a:off x="4195550" y="918481"/>
            <a:ext cx="4957010" cy="1754326"/>
          </a:xfrm>
          <a:prstGeom prst="rect">
            <a:avLst/>
          </a:prstGeom>
          <a:noFill/>
        </p:spPr>
        <p:txBody>
          <a:bodyPr wrap="square" rtlCol="0">
            <a:spAutoFit/>
          </a:bodyPr>
          <a:lstStyle/>
          <a:p>
            <a:r>
              <a:rPr lang="en-GB" dirty="0"/>
              <a:t>The client is expected to know which direction they want their lives to take and are the source of the solution to their own problems. </a:t>
            </a:r>
          </a:p>
          <a:p>
            <a:endParaRPr lang="en-GB" dirty="0"/>
          </a:p>
          <a:p>
            <a:endParaRPr lang="en-GB" dirty="0"/>
          </a:p>
          <a:p>
            <a:endParaRPr lang="en-GB" dirty="0"/>
          </a:p>
        </p:txBody>
      </p:sp>
      <p:cxnSp>
        <p:nvCxnSpPr>
          <p:cNvPr id="6" name="Straight Arrow Connector 5">
            <a:extLst>
              <a:ext uri="{FF2B5EF4-FFF2-40B4-BE49-F238E27FC236}">
                <a16:creationId xmlns:a16="http://schemas.microsoft.com/office/drawing/2014/main" id="{80F2AFD1-9806-490F-A3D8-1679B911DF9F}"/>
              </a:ext>
            </a:extLst>
          </p:cNvPr>
          <p:cNvCxnSpPr>
            <a:cxnSpLocks/>
          </p:cNvCxnSpPr>
          <p:nvPr/>
        </p:nvCxnSpPr>
        <p:spPr>
          <a:xfrm>
            <a:off x="6096000" y="2034129"/>
            <a:ext cx="0" cy="5974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D603E59-8F4A-4047-B72B-9D5BAB283FCC}"/>
              </a:ext>
            </a:extLst>
          </p:cNvPr>
          <p:cNvSpPr txBox="1"/>
          <p:nvPr/>
        </p:nvSpPr>
        <p:spPr>
          <a:xfrm>
            <a:off x="4053233" y="3081681"/>
            <a:ext cx="4350612" cy="1200329"/>
          </a:xfrm>
          <a:prstGeom prst="rect">
            <a:avLst/>
          </a:prstGeom>
          <a:noFill/>
        </p:spPr>
        <p:txBody>
          <a:bodyPr wrap="square" rtlCol="0">
            <a:spAutoFit/>
          </a:bodyPr>
          <a:lstStyle/>
          <a:p>
            <a:r>
              <a:rPr lang="en-GB" dirty="0"/>
              <a:t>This may lead to the client losing trust in their therapist due to the roles being reversed and the client providing their own knowledge and guidance. </a:t>
            </a:r>
          </a:p>
        </p:txBody>
      </p:sp>
      <p:sp>
        <p:nvSpPr>
          <p:cNvPr id="5" name="Rectangle 4">
            <a:extLst>
              <a:ext uri="{FF2B5EF4-FFF2-40B4-BE49-F238E27FC236}">
                <a16:creationId xmlns:a16="http://schemas.microsoft.com/office/drawing/2014/main" id="{3D3BFE4D-FE2F-4751-9FA4-ED8A67810D3F}"/>
              </a:ext>
            </a:extLst>
          </p:cNvPr>
          <p:cNvSpPr/>
          <p:nvPr/>
        </p:nvSpPr>
        <p:spPr>
          <a:xfrm>
            <a:off x="272352" y="3455676"/>
            <a:ext cx="2971334" cy="923330"/>
          </a:xfrm>
          <a:prstGeom prst="rect">
            <a:avLst/>
          </a:prstGeom>
        </p:spPr>
        <p:txBody>
          <a:bodyPr wrap="square">
            <a:spAutoFit/>
          </a:bodyPr>
          <a:lstStyle/>
          <a:p>
            <a:r>
              <a:rPr lang="en-GB" dirty="0"/>
              <a:t>Lack of supportive studies and researches against narrative therapy.</a:t>
            </a:r>
          </a:p>
        </p:txBody>
      </p:sp>
      <p:cxnSp>
        <p:nvCxnSpPr>
          <p:cNvPr id="10" name="Straight Arrow Connector 9">
            <a:extLst>
              <a:ext uri="{FF2B5EF4-FFF2-40B4-BE49-F238E27FC236}">
                <a16:creationId xmlns:a16="http://schemas.microsoft.com/office/drawing/2014/main" id="{B739F85B-1B53-4BA7-BEDB-EC2ABB9C1D7A}"/>
              </a:ext>
            </a:extLst>
          </p:cNvPr>
          <p:cNvCxnSpPr>
            <a:cxnSpLocks/>
          </p:cNvCxnSpPr>
          <p:nvPr/>
        </p:nvCxnSpPr>
        <p:spPr>
          <a:xfrm>
            <a:off x="1384392" y="4429166"/>
            <a:ext cx="0" cy="334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E6823F8-886E-40B4-A4C6-BA52CBD8B0DA}"/>
              </a:ext>
            </a:extLst>
          </p:cNvPr>
          <p:cNvPicPr>
            <a:picLocks noChangeAspect="1"/>
          </p:cNvPicPr>
          <p:nvPr/>
        </p:nvPicPr>
        <p:blipFill rotWithShape="1">
          <a:blip r:embed="rId3"/>
          <a:srcRect l="49445" b="10015"/>
          <a:stretch/>
        </p:blipFill>
        <p:spPr>
          <a:xfrm>
            <a:off x="9358226" y="271996"/>
            <a:ext cx="2648422" cy="2759890"/>
          </a:xfrm>
          <a:prstGeom prst="rect">
            <a:avLst/>
          </a:prstGeom>
        </p:spPr>
      </p:pic>
      <p:sp>
        <p:nvSpPr>
          <p:cNvPr id="12" name="Rectangle 11">
            <a:extLst>
              <a:ext uri="{FF2B5EF4-FFF2-40B4-BE49-F238E27FC236}">
                <a16:creationId xmlns:a16="http://schemas.microsoft.com/office/drawing/2014/main" id="{594DC601-CD36-403B-B3FF-B28EC5E36A7F}"/>
              </a:ext>
            </a:extLst>
          </p:cNvPr>
          <p:cNvSpPr/>
          <p:nvPr/>
        </p:nvSpPr>
        <p:spPr>
          <a:xfrm>
            <a:off x="8581213" y="3528767"/>
            <a:ext cx="3741415" cy="2862322"/>
          </a:xfrm>
          <a:prstGeom prst="rect">
            <a:avLst/>
          </a:prstGeom>
        </p:spPr>
        <p:txBody>
          <a:bodyPr wrap="square">
            <a:spAutoFit/>
          </a:bodyPr>
          <a:lstStyle/>
          <a:p>
            <a:r>
              <a:rPr lang="en-GB" dirty="0"/>
              <a:t>Due to the story telling nature of the therapy…</a:t>
            </a:r>
          </a:p>
          <a:p>
            <a:endParaRPr lang="en-GB" dirty="0"/>
          </a:p>
          <a:p>
            <a:endParaRPr lang="en-GB" dirty="0"/>
          </a:p>
          <a:p>
            <a:endParaRPr lang="en-GB" dirty="0"/>
          </a:p>
          <a:p>
            <a:r>
              <a:rPr lang="en-GB" dirty="0"/>
              <a:t>Therapists need to make quick assessments to assist clients in helping them with new goals and enable them to use effective interventions.</a:t>
            </a:r>
          </a:p>
        </p:txBody>
      </p:sp>
      <p:cxnSp>
        <p:nvCxnSpPr>
          <p:cNvPr id="15" name="Straight Arrow Connector 14">
            <a:extLst>
              <a:ext uri="{FF2B5EF4-FFF2-40B4-BE49-F238E27FC236}">
                <a16:creationId xmlns:a16="http://schemas.microsoft.com/office/drawing/2014/main" id="{0005F570-4BC0-416C-A94E-90D64010989B}"/>
              </a:ext>
            </a:extLst>
          </p:cNvPr>
          <p:cNvCxnSpPr/>
          <p:nvPr/>
        </p:nvCxnSpPr>
        <p:spPr>
          <a:xfrm>
            <a:off x="9161000" y="4297809"/>
            <a:ext cx="0" cy="511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400585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6" name="Group 15">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7"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pic>
        <p:nvPicPr>
          <p:cNvPr id="5" name="Picture 4">
            <a:extLst>
              <a:ext uri="{FF2B5EF4-FFF2-40B4-BE49-F238E27FC236}">
                <a16:creationId xmlns:a16="http://schemas.microsoft.com/office/drawing/2014/main" id="{6A08ACFF-1CD7-4316-8807-9E4368ADBA13}"/>
              </a:ext>
            </a:extLst>
          </p:cNvPr>
          <p:cNvPicPr>
            <a:picLocks noChangeAspect="1"/>
          </p:cNvPicPr>
          <p:nvPr/>
        </p:nvPicPr>
        <p:blipFill rotWithShape="1">
          <a:blip r:embed="rId2"/>
          <a:srcRect t="7769"/>
          <a:stretch/>
        </p:blipFill>
        <p:spPr>
          <a:xfrm>
            <a:off x="20" y="10"/>
            <a:ext cx="12191980" cy="6859300"/>
          </a:xfrm>
          <a:prstGeom prst="rect">
            <a:avLst/>
          </a:prstGeom>
        </p:spPr>
      </p:pic>
      <p:sp>
        <p:nvSpPr>
          <p:cNvPr id="27" name="Rectangle 1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9"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BAD615CC-CD83-4445-BAF8-E9F5CF12FC8E}"/>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a:solidFill>
                  <a:schemeClr val="bg2"/>
                </a:solidFill>
              </a:rPr>
              <a:t>ANY QUESTIONS?</a:t>
            </a:r>
          </a:p>
        </p:txBody>
      </p:sp>
    </p:spTree>
    <p:extLst>
      <p:ext uri="{BB962C8B-B14F-4D97-AF65-F5344CB8AC3E}">
        <p14:creationId xmlns:p14="http://schemas.microsoft.com/office/powerpoint/2010/main" val="59323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9D80F-684F-42D1-BFC6-495CA6B4A5C5}"/>
              </a:ext>
            </a:extLst>
          </p:cNvPr>
          <p:cNvSpPr>
            <a:spLocks noGrp="1"/>
          </p:cNvSpPr>
          <p:nvPr>
            <p:ph type="title"/>
          </p:nvPr>
        </p:nvSpPr>
        <p:spPr>
          <a:xfrm>
            <a:off x="1371600" y="685800"/>
            <a:ext cx="9601200" cy="60861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4B3BF5C4-52BB-4042-A8D2-F0D83A2B975A}"/>
              </a:ext>
            </a:extLst>
          </p:cNvPr>
          <p:cNvSpPr>
            <a:spLocks noGrp="1"/>
          </p:cNvSpPr>
          <p:nvPr>
            <p:ph idx="1"/>
          </p:nvPr>
        </p:nvSpPr>
        <p:spPr>
          <a:xfrm>
            <a:off x="1371600" y="1294410"/>
            <a:ext cx="9601200" cy="5563590"/>
          </a:xfrm>
        </p:spPr>
        <p:txBody>
          <a:bodyPr>
            <a:normAutofit fontScale="40000" lnSpcReduction="20000"/>
          </a:bodyPr>
          <a:lstStyle/>
          <a:p>
            <a:r>
              <a:rPr lang="en-GB" dirty="0"/>
              <a:t>Madigan, S. (2011). Narrative therapy. American Psychological Association.</a:t>
            </a:r>
          </a:p>
          <a:p>
            <a:r>
              <a:rPr lang="en-GB" dirty="0"/>
              <a:t>Currie, M. (2010). </a:t>
            </a:r>
            <a:r>
              <a:rPr lang="en-GB" i="1" dirty="0"/>
              <a:t>Postmodern narrative theory</a:t>
            </a:r>
            <a:r>
              <a:rPr lang="en-GB" dirty="0"/>
              <a:t>. Macmillan International Higher Education.</a:t>
            </a:r>
          </a:p>
          <a:p>
            <a:r>
              <a:rPr lang="en-GB" dirty="0" err="1"/>
              <a:t>Semmler</a:t>
            </a:r>
            <a:r>
              <a:rPr lang="en-GB" dirty="0"/>
              <a:t>, P. L., &amp; Williams, C. B. (2000). Narrative therapy: A storied context for multicultural </a:t>
            </a:r>
            <a:r>
              <a:rPr lang="en-GB" dirty="0" err="1"/>
              <a:t>counseling</a:t>
            </a:r>
            <a:r>
              <a:rPr lang="en-GB" dirty="0"/>
              <a:t>. </a:t>
            </a:r>
            <a:r>
              <a:rPr lang="en-GB" i="1" dirty="0"/>
              <a:t>Journal of Multicultural </a:t>
            </a:r>
            <a:r>
              <a:rPr lang="en-GB" i="1" dirty="0" err="1"/>
              <a:t>Counseling</a:t>
            </a:r>
            <a:r>
              <a:rPr lang="en-GB" i="1" dirty="0"/>
              <a:t> and Development</a:t>
            </a:r>
            <a:r>
              <a:rPr lang="en-GB" dirty="0"/>
              <a:t>, </a:t>
            </a:r>
            <a:r>
              <a:rPr lang="en-GB" i="1" dirty="0"/>
              <a:t>28</a:t>
            </a:r>
            <a:r>
              <a:rPr lang="en-GB" dirty="0"/>
              <a:t>(1), 51-62.</a:t>
            </a:r>
          </a:p>
          <a:p>
            <a:r>
              <a:rPr lang="en-GB" dirty="0"/>
              <a:t>Todorov, T., &amp; Weinstein, A. (1969, October). Structural analysis of narrative. In </a:t>
            </a:r>
            <a:r>
              <a:rPr lang="en-GB" i="1" dirty="0"/>
              <a:t>Novel: a forum on fiction</a:t>
            </a:r>
            <a:r>
              <a:rPr lang="en-GB" dirty="0"/>
              <a:t> (Vol. 3, No. 1, pp. 70-76). Duke University Press.</a:t>
            </a:r>
          </a:p>
          <a:p>
            <a:r>
              <a:rPr lang="en-GB" dirty="0"/>
              <a:t>Bishop, E. C., &amp; Shepherd, M. L. (2011). Ethical reflections: Examining reflexivity through the narrative paradigm. </a:t>
            </a:r>
            <a:r>
              <a:rPr lang="en-GB" i="1" dirty="0"/>
              <a:t>Qualitative health research</a:t>
            </a:r>
            <a:r>
              <a:rPr lang="en-GB" dirty="0"/>
              <a:t>, </a:t>
            </a:r>
            <a:r>
              <a:rPr lang="en-GB" i="1" dirty="0"/>
              <a:t>21</a:t>
            </a:r>
            <a:r>
              <a:rPr lang="en-GB" dirty="0"/>
              <a:t>(9), 1283-1294.</a:t>
            </a:r>
          </a:p>
          <a:p>
            <a:r>
              <a:rPr lang="en-GB" dirty="0" err="1"/>
              <a:t>Carr</a:t>
            </a:r>
            <a:r>
              <a:rPr lang="en-GB" dirty="0"/>
              <a:t>, E. R. (2006). Postmodern conceptualizations, modernist applications: Rethinking the role of society in food security. </a:t>
            </a:r>
            <a:r>
              <a:rPr lang="en-GB" i="1" dirty="0"/>
              <a:t>Food Policy</a:t>
            </a:r>
            <a:r>
              <a:rPr lang="en-GB" dirty="0"/>
              <a:t>, </a:t>
            </a:r>
            <a:r>
              <a:rPr lang="en-GB" i="1" dirty="0"/>
              <a:t>31</a:t>
            </a:r>
            <a:r>
              <a:rPr lang="en-GB" dirty="0"/>
              <a:t>(1), 14-29.</a:t>
            </a:r>
          </a:p>
          <a:p>
            <a:r>
              <a:rPr lang="en-GB" dirty="0"/>
              <a:t>O’Hanlon, B. (1994). The third wave. </a:t>
            </a:r>
            <a:r>
              <a:rPr lang="en-GB" i="1" dirty="0"/>
              <a:t>Family Therapy Networker</a:t>
            </a:r>
            <a:r>
              <a:rPr lang="en-GB" dirty="0"/>
              <a:t>, </a:t>
            </a:r>
            <a:r>
              <a:rPr lang="en-GB" i="1" dirty="0"/>
              <a:t>18</a:t>
            </a:r>
            <a:r>
              <a:rPr lang="en-GB" dirty="0"/>
              <a:t>(6), 18-26.</a:t>
            </a:r>
          </a:p>
          <a:p>
            <a:r>
              <a:rPr lang="en-GB" dirty="0"/>
              <a:t>Carey, M., &amp; Russell, S. (2002). Externalising: Commonly asked questions. </a:t>
            </a:r>
            <a:r>
              <a:rPr lang="en-GB" i="1" dirty="0"/>
              <a:t>International Journal of Narrative Therapy &amp; Community Work</a:t>
            </a:r>
            <a:r>
              <a:rPr lang="en-GB" dirty="0"/>
              <a:t>, </a:t>
            </a:r>
            <a:r>
              <a:rPr lang="en-GB" i="1" dirty="0"/>
              <a:t>2002</a:t>
            </a:r>
            <a:r>
              <a:rPr lang="en-GB" dirty="0"/>
              <a:t>(2), 76.</a:t>
            </a:r>
          </a:p>
          <a:p>
            <a:r>
              <a:rPr lang="en-GB" dirty="0" err="1"/>
              <a:t>Semmler</a:t>
            </a:r>
            <a:r>
              <a:rPr lang="en-GB" dirty="0"/>
              <a:t>, P. L., &amp; Williams, C. B. (2000). Narrative therapy: A storied context for multicultural </a:t>
            </a:r>
            <a:r>
              <a:rPr lang="en-GB" dirty="0" err="1"/>
              <a:t>counseling</a:t>
            </a:r>
            <a:r>
              <a:rPr lang="en-GB" dirty="0"/>
              <a:t>. </a:t>
            </a:r>
            <a:r>
              <a:rPr lang="en-GB" i="1" dirty="0"/>
              <a:t>Journal of Multicultural </a:t>
            </a:r>
            <a:r>
              <a:rPr lang="en-GB" i="1" dirty="0" err="1"/>
              <a:t>Counseling</a:t>
            </a:r>
            <a:r>
              <a:rPr lang="en-GB" i="1" dirty="0"/>
              <a:t> and Development</a:t>
            </a:r>
            <a:r>
              <a:rPr lang="en-GB" dirty="0"/>
              <a:t>, </a:t>
            </a:r>
            <a:r>
              <a:rPr lang="en-GB" i="1" dirty="0"/>
              <a:t>28</a:t>
            </a:r>
            <a:r>
              <a:rPr lang="en-GB" dirty="0"/>
              <a:t>(1), 51-62.</a:t>
            </a:r>
          </a:p>
          <a:p>
            <a:r>
              <a:rPr lang="en-GB" dirty="0"/>
              <a:t>White, M., White, M. K., Wijaya, M., &amp; </a:t>
            </a:r>
            <a:r>
              <a:rPr lang="en-GB" dirty="0" err="1"/>
              <a:t>Epston</a:t>
            </a:r>
            <a:r>
              <a:rPr lang="en-GB" dirty="0"/>
              <a:t>, D. (1990). </a:t>
            </a:r>
            <a:r>
              <a:rPr lang="en-GB" i="1" dirty="0"/>
              <a:t>Narrative means to therapeutic ends</a:t>
            </a:r>
            <a:r>
              <a:rPr lang="en-GB" dirty="0"/>
              <a:t>. WW Norton &amp; Company.</a:t>
            </a:r>
          </a:p>
          <a:p>
            <a:r>
              <a:rPr lang="en-GB" dirty="0"/>
              <a:t>Retrieved from: https://r.search.yahoo.com/_ylt=AwrJ7B1EHyZe8mgACapWBQx.;_ylu=X3oDMTBtdXBkbHJyBHNlYwNmcC1hdHRyaWIEc2xrA3J1cmw-/RV=2/RE=1579585476/RO=11/RU=https%3a%2f%2fexploringyourmind.com%2fexternalization-a-way-to-get-away-from-your-problems%2f/RK=2/RS=uDOvDGLOUXAhasaO6fX6qtdlHC0- (20/01/2020)</a:t>
            </a:r>
          </a:p>
          <a:p>
            <a:r>
              <a:rPr lang="en-GB" dirty="0"/>
              <a:t>Retrieved from: https://uk.images.search.yahoo.com/images/view;_ylt=AwrJ7Y4CICZelmUAOHdNBQx.;_ylu=X3oDMTIyOWMwOHVmBHNlYwNzcgRzbGsDaW1nBG9pZAMxNDE2MjVlNmI3ZDM2ZjU0ZGE4NTQxZjFkNTk0MDZmZARncG9zAzUEaXQDYmluZw--?back=https%3A%2F%2Fuk.images.search.yahoo.com%2Fsearch%2Fimages%3Fp%3Dnarrative%2Btherapy%26fr%3Dmcafee%26fr2%3Dpiv-web%26tab%3Dorganic%26ri%3D5&amp;w=1000&amp;h=667&amp;imgurl=d0nch1khtd73jhit13rb6beg-wpengine.netdna-ssl.com%2Fwp-content%2Fuploads%2F2018%2F08%2FNarrative-Therapy-2.jpg&amp;rurl=https%3A%2F%2Fwww.depressionalliance.org%2Fnarrative-therapy%2F&amp;size=198.7KB&amp;name=How+Narrative+Therapy+Works+-+Depression+Alliance&amp;p=narrative+therapy&amp;oid=141625e6b7d36f54da8541f1d59406fd&amp;fr2=piv-web&amp;fr=mcafee&amp;tt=How+Narrative+Therapy+Works+-+Depression+Alliance&amp;b=0&amp;ni=21&amp;no=5&amp;ts=&amp;tab=organic&amp;sigr=11le73uj2&amp;sigb=13bsod104&amp;sigi=133fmff05&amp;sigt=11ho331d6&amp;sign=11ho331d6&amp;.crumb=cSZz858QaOx&amp;fr=mcafee&amp;fr2=piv-web (20/01/2020)</a:t>
            </a:r>
          </a:p>
          <a:p>
            <a:r>
              <a:rPr lang="en-GB" dirty="0"/>
              <a:t>Retrieved from: https://uk.images.search.yahoo.com/images/view;_</a:t>
            </a:r>
            <a:r>
              <a:rPr lang="en-GB" dirty="0" err="1"/>
              <a:t>ylt</a:t>
            </a:r>
            <a:r>
              <a:rPr lang="en-GB" dirty="0"/>
              <a:t>=AwrJ4hAsICZeYyMAI49NBQx.;_ylu=X3oDMTIzbWlqMjhoBHNlYwNzcgRzbGsDaW1nBG9pZANmNjc2MDgyMzU1M2MyZmVmNjM4NjAwN2I4YzQ1ZDVjMgRncG9zAzc2BGl0A2Jpbmc-?back=https%3A%2F%2Fuk.images.search.yahoo.com%2Fsearch%2Fimages%3Fp%3Dnarrative%2Btherapy%26fr%3Dmcafee%26fr2%3Dpiv-web%26nost%3D1%26tab%3Dorganic%26ri%3D76&amp;w=254&amp;h=194&amp;imgurl=cdn.xl.thumbs.canstockphoto.com%2Fcanstock11867390.jpg&amp;rurl=http%3A%2F%2Fwww.canstockphoto.com%2Fillustration%2Fwitness-stand.html&amp;size=16.0KB&amp;name=Witness+stand+Stock+Illustration+Images.+34+Witness+stand+...&amp;p=</a:t>
            </a:r>
            <a:r>
              <a:rPr lang="en-GB" dirty="0" err="1"/>
              <a:t>narrative+therapy&amp;oid</a:t>
            </a:r>
            <a:r>
              <a:rPr lang="en-GB" dirty="0"/>
              <a:t>=f6760823553c2fef6386007b8c45d5c2&amp;fr2=</a:t>
            </a:r>
            <a:r>
              <a:rPr lang="en-GB" dirty="0" err="1"/>
              <a:t>piv-web&amp;fr</a:t>
            </a:r>
            <a:r>
              <a:rPr lang="en-GB" dirty="0"/>
              <a:t>=</a:t>
            </a:r>
            <a:r>
              <a:rPr lang="en-GB" dirty="0" err="1"/>
              <a:t>mcafee&amp;tt</a:t>
            </a:r>
            <a:r>
              <a:rPr lang="en-GB" dirty="0"/>
              <a:t>=Witness+stand+Stock+Illustration+Images.+34+Witness+stand+...&amp;b=61&amp;ni=21&amp;no=76&amp;ts=&amp;tab=</a:t>
            </a:r>
            <a:r>
              <a:rPr lang="en-GB" dirty="0" err="1"/>
              <a:t>organic&amp;sigr</a:t>
            </a:r>
            <a:r>
              <a:rPr lang="en-GB" dirty="0"/>
              <a:t>=11std5j96&amp;sigb=13jjmgu6q&amp;sigi=11khee9mc&amp;sigt=11tknj0la&amp;sign=11tknj0la&amp;.crumb=cSZz858QaOx&amp;fr=mcafee&amp;fr2=</a:t>
            </a:r>
            <a:r>
              <a:rPr lang="en-GB" dirty="0" err="1"/>
              <a:t>piv</a:t>
            </a:r>
            <a:r>
              <a:rPr lang="en-GB" dirty="0"/>
              <a:t>-web (20/01/2020)</a:t>
            </a:r>
          </a:p>
          <a:p>
            <a:r>
              <a:rPr lang="en-GB" dirty="0"/>
              <a:t>Retrieved from https://uk.images.search.yahoo.com/images/view;_ylt=AwrJ7Y4CICZelmUAUndNBQx.;_ylu=X3oDMTIzczA5Nm43BHNlYwNzcgRzbGsDaW1nBG9pZAMwZjAwN2ZjOWM1MmJmYTZiNjE5YjgyZDEwNjVkNWJiMwRncG9zAzMxBGl0A2Jpbmc-?back=https%3A%2F%2Fuk.images.search.yahoo.com%2Fsearch%2Fimages%3Fp%3Dnarrative%2Btherapy%26fr%3Dmcafee%26fr2%3Dpiv-web%26tab%3Dorganic%26ri%3D31&amp;w=220&amp;h=330&amp;imgurl=upload.wikimedia.org%2Fwikipedia%2Fcommons%2Fthumb%2F6%2F6c%2FMichael_White_photo.jpg%2F220px-Michael_White_photo.jpg&amp;rurl=https%3A%2F%2Fen.wikipedia.org%2Fwiki%2FNarrative_therapy&amp;size=15.3KB&amp;name=Narrative+therapy+-+Wikipedia&amp;p=narrative+therapy&amp;oid=0f007fc9c52bfa6b619b82d1065d5bb3&amp;fr2=piv-web&amp;fr=mcafee&amp;tt=Narrative+therapy+-+Wikipedia&amp;b=0&amp;ni=21&amp;no=31&amp;ts=&amp;tab=organic&amp;sigr=11fpoco82&amp;sigb=13c0hikti&amp;sigi=13738p2sn&amp;sigt=10t3phur8&amp;sign=10t3phur8&amp;.crumb=cSZz858QaOx&amp;fr=mcafee&amp;fr2=piv-web (20/01/2020)</a:t>
            </a:r>
          </a:p>
          <a:p>
            <a:r>
              <a:rPr lang="en-GB" dirty="0"/>
              <a:t>Retrieved from: </a:t>
            </a:r>
            <a:r>
              <a:rPr lang="en-GB" dirty="0">
                <a:hlinkClick r:id="rId2"/>
              </a:rPr>
              <a:t>http://static1.squarespace.com/static/51770ddee4b0df665119444b/51b9064de4b0c40567b85206/51b90adee4b0ae08e21c1184/1371084819289/?format=1000w</a:t>
            </a:r>
            <a:r>
              <a:rPr lang="en-GB" dirty="0"/>
              <a:t> (20/01/2020)</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84968669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781</TotalTime>
  <Words>1848</Words>
  <Application>Microsoft Office PowerPoint</Application>
  <PresentationFormat>Widescreen</PresentationFormat>
  <Paragraphs>98</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Franklin Gothic Book</vt:lpstr>
      <vt:lpstr>Crop</vt:lpstr>
      <vt:lpstr>Narrative therapy in a postmodern lens</vt:lpstr>
      <vt:lpstr>Postmodernism VS modernism</vt:lpstr>
      <vt:lpstr>Postmodernism VS modernism</vt:lpstr>
      <vt:lpstr>Narrative theory</vt:lpstr>
      <vt:lpstr>Before we move on…</vt:lpstr>
      <vt:lpstr>Narrative therapy </vt:lpstr>
      <vt:lpstr>Goal of narrative therapy </vt:lpstr>
      <vt:lpstr>Culture perspective of Narrative Therapy</vt:lpstr>
      <vt:lpstr>Externalization</vt:lpstr>
      <vt:lpstr>Deconstruction</vt:lpstr>
      <vt:lpstr>Critiques of Narrative therapy </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Narrative therapy in a postmodern lens</dc:title>
  <dc:creator>Sophie Matthews</dc:creator>
  <cp:lastModifiedBy>Sophie Matthews</cp:lastModifiedBy>
  <cp:revision>12</cp:revision>
  <dcterms:created xsi:type="dcterms:W3CDTF">2020-01-19T19:16:26Z</dcterms:created>
  <dcterms:modified xsi:type="dcterms:W3CDTF">2020-01-20T21:51:28Z</dcterms:modified>
</cp:coreProperties>
</file>