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68"/>
  </p:notesMasterIdLst>
  <p:handoutMasterIdLst>
    <p:handoutMasterId r:id="rId69"/>
  </p:handoutMasterIdLst>
  <p:sldIdLst>
    <p:sldId id="496" r:id="rId5"/>
    <p:sldId id="501" r:id="rId6"/>
    <p:sldId id="497" r:id="rId7"/>
    <p:sldId id="507" r:id="rId8"/>
    <p:sldId id="513" r:id="rId9"/>
    <p:sldId id="523" r:id="rId10"/>
    <p:sldId id="514" r:id="rId11"/>
    <p:sldId id="544" r:id="rId12"/>
    <p:sldId id="563" r:id="rId13"/>
    <p:sldId id="564" r:id="rId14"/>
    <p:sldId id="580" r:id="rId15"/>
    <p:sldId id="524" r:id="rId16"/>
    <p:sldId id="565" r:id="rId17"/>
    <p:sldId id="526" r:id="rId18"/>
    <p:sldId id="525" r:id="rId19"/>
    <p:sldId id="549" r:id="rId20"/>
    <p:sldId id="541" r:id="rId21"/>
    <p:sldId id="579" r:id="rId22"/>
    <p:sldId id="261" r:id="rId23"/>
    <p:sldId id="577" r:id="rId24"/>
    <p:sldId id="258" r:id="rId25"/>
    <p:sldId id="515" r:id="rId26"/>
    <p:sldId id="263" r:id="rId27"/>
    <p:sldId id="265" r:id="rId28"/>
    <p:sldId id="518" r:id="rId29"/>
    <p:sldId id="266" r:id="rId30"/>
    <p:sldId id="520" r:id="rId31"/>
    <p:sldId id="575" r:id="rId32"/>
    <p:sldId id="548" r:id="rId33"/>
    <p:sldId id="576" r:id="rId34"/>
    <p:sldId id="552" r:id="rId35"/>
    <p:sldId id="542" r:id="rId36"/>
    <p:sldId id="547" r:id="rId37"/>
    <p:sldId id="573" r:id="rId38"/>
    <p:sldId id="529" r:id="rId39"/>
    <p:sldId id="527" r:id="rId40"/>
    <p:sldId id="538" r:id="rId41"/>
    <p:sldId id="530" r:id="rId42"/>
    <p:sldId id="531" r:id="rId43"/>
    <p:sldId id="528" r:id="rId44"/>
    <p:sldId id="532" r:id="rId45"/>
    <p:sldId id="533" r:id="rId46"/>
    <p:sldId id="534" r:id="rId47"/>
    <p:sldId id="535" r:id="rId48"/>
    <p:sldId id="572" r:id="rId49"/>
    <p:sldId id="536" r:id="rId50"/>
    <p:sldId id="537" r:id="rId51"/>
    <p:sldId id="574" r:id="rId52"/>
    <p:sldId id="561" r:id="rId53"/>
    <p:sldId id="508" r:id="rId54"/>
    <p:sldId id="566" r:id="rId55"/>
    <p:sldId id="571" r:id="rId56"/>
    <p:sldId id="558" r:id="rId57"/>
    <p:sldId id="570" r:id="rId58"/>
    <p:sldId id="555" r:id="rId59"/>
    <p:sldId id="553" r:id="rId60"/>
    <p:sldId id="554" r:id="rId61"/>
    <p:sldId id="556" r:id="rId62"/>
    <p:sldId id="568" r:id="rId63"/>
    <p:sldId id="569" r:id="rId64"/>
    <p:sldId id="581" r:id="rId65"/>
    <p:sldId id="562" r:id="rId66"/>
    <p:sldId id="582" r:id="rId6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68"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50" autoAdjust="0"/>
    <p:restoredTop sz="94347" autoAdjust="0"/>
  </p:normalViewPr>
  <p:slideViewPr>
    <p:cSldViewPr snapToGrid="0" showGuides="1">
      <p:cViewPr varScale="1">
        <p:scale>
          <a:sx n="100" d="100"/>
          <a:sy n="100" d="100"/>
        </p:scale>
        <p:origin x="1050" y="96"/>
      </p:cViewPr>
      <p:guideLst>
        <p:guide orient="horz" pos="1968"/>
        <p:guide pos="3840"/>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A6C86A-E696-4915-84A9-365D5136836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5EFA275-E5BD-42D5-86C3-D4A66EF382D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D50024B-535E-435E-8231-BB31E951EE4E}" type="datetime1">
              <a:rPr lang="en-GB" smtClean="0"/>
              <a:t>08/01/2025</a:t>
            </a:fld>
            <a:endParaRPr lang="en-GB" dirty="0"/>
          </a:p>
        </p:txBody>
      </p:sp>
      <p:sp>
        <p:nvSpPr>
          <p:cNvPr id="4" name="Footer Placeholder 3">
            <a:extLst>
              <a:ext uri="{FF2B5EF4-FFF2-40B4-BE49-F238E27FC236}">
                <a16:creationId xmlns:a16="http://schemas.microsoft.com/office/drawing/2014/main" id="{0D08037F-BC33-4B71-9390-1FCCB44C83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7F7A39EB-596B-48AB-BC3E-069215B7692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BEDFD5B-C328-43D8-A4C7-929BECA315CE}" type="slidenum">
              <a:rPr lang="en-GB" smtClean="0"/>
              <a:t>‹#›</a:t>
            </a:fld>
            <a:endParaRPr lang="en-GB"/>
          </a:p>
        </p:txBody>
      </p:sp>
    </p:spTree>
    <p:extLst>
      <p:ext uri="{BB962C8B-B14F-4D97-AF65-F5344CB8AC3E}">
        <p14:creationId xmlns:p14="http://schemas.microsoft.com/office/powerpoint/2010/main" val="280270135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19831-D567-4FFB-BF19-3B4F828FFF9C}" type="datetime1">
              <a:rPr lang="en-GB" smtClean="0"/>
              <a:pPr/>
              <a:t>08/01/2025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F8D0E63-0F6A-47B0-8BD1-6E95B004C872}" type="slidenum">
              <a:rPr lang="en-GB" noProof="0" smtClean="0"/>
              <a:t>‹#›</a:t>
            </a:fld>
            <a:endParaRPr lang="en-GB" noProof="0"/>
          </a:p>
        </p:txBody>
      </p:sp>
    </p:spTree>
    <p:extLst>
      <p:ext uri="{BB962C8B-B14F-4D97-AF65-F5344CB8AC3E}">
        <p14:creationId xmlns:p14="http://schemas.microsoft.com/office/powerpoint/2010/main" val="5323284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1</a:t>
            </a:fld>
            <a:endParaRPr lang="en-GB"/>
          </a:p>
        </p:txBody>
      </p:sp>
    </p:spTree>
    <p:extLst>
      <p:ext uri="{BB962C8B-B14F-4D97-AF65-F5344CB8AC3E}">
        <p14:creationId xmlns:p14="http://schemas.microsoft.com/office/powerpoint/2010/main" val="116349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2</a:t>
            </a:fld>
            <a:endParaRPr lang="en-GB"/>
          </a:p>
        </p:txBody>
      </p:sp>
    </p:spTree>
    <p:extLst>
      <p:ext uri="{BB962C8B-B14F-4D97-AF65-F5344CB8AC3E}">
        <p14:creationId xmlns:p14="http://schemas.microsoft.com/office/powerpoint/2010/main" val="1168702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F8D0E63-0F6A-47B0-8BD1-6E95B004C872}" type="slidenum">
              <a:rPr lang="en-GB" smtClean="0"/>
              <a:t>3</a:t>
            </a:fld>
            <a:endParaRPr lang="en-GB"/>
          </a:p>
        </p:txBody>
      </p:sp>
    </p:spTree>
    <p:extLst>
      <p:ext uri="{BB962C8B-B14F-4D97-AF65-F5344CB8AC3E}">
        <p14:creationId xmlns:p14="http://schemas.microsoft.com/office/powerpoint/2010/main" val="1177307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F8D0E63-0F6A-47B0-8BD1-6E95B004C872}" type="slidenum">
              <a:rPr lang="en-GB" noProof="0" smtClean="0"/>
              <a:t>17</a:t>
            </a:fld>
            <a:endParaRPr lang="en-GB" noProof="0"/>
          </a:p>
        </p:txBody>
      </p:sp>
    </p:spTree>
    <p:extLst>
      <p:ext uri="{BB962C8B-B14F-4D97-AF65-F5344CB8AC3E}">
        <p14:creationId xmlns:p14="http://schemas.microsoft.com/office/powerpoint/2010/main" val="2757444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Graphic 33" descr="Tag=AccentColor&#10;Flavor=Light&#10;Target=Fill">
            <a:extLst>
              <a:ext uri="{FF2B5EF4-FFF2-40B4-BE49-F238E27FC236}">
                <a16:creationId xmlns:a16="http://schemas.microsoft.com/office/drawing/2014/main" id="{A4E7DAC5-621F-40E6-ACD2-590570CC84F8}"/>
              </a:ext>
            </a:extLst>
          </p:cNvPr>
          <p:cNvSpPr>
            <a:spLocks noChangeAspect="1"/>
          </p:cNvSpPr>
          <p:nvPr userDrawn="1"/>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2560320" y="960120"/>
            <a:ext cx="7077456" cy="2898648"/>
          </a:xfrm>
        </p:spPr>
        <p:txBody>
          <a:bodyPr rtlCol="0" anchor="b">
            <a:noAutofit/>
          </a:bodyPr>
          <a:lstStyle>
            <a:lvl1pPr algn="ctr">
              <a:defRPr sz="88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2633472" y="4535424"/>
            <a:ext cx="6931152" cy="941832"/>
          </a:xfrm>
        </p:spPr>
        <p:txBody>
          <a:bodyPr rtlCol="0">
            <a:normAutofit/>
          </a:bodyPr>
          <a:lstStyle>
            <a:lvl1pPr marL="0" indent="0" algn="ctr">
              <a:buNone/>
              <a:defRPr sz="32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11" name="Rectangle 6">
            <a:extLst>
              <a:ext uri="{FF2B5EF4-FFF2-40B4-BE49-F238E27FC236}">
                <a16:creationId xmlns:a16="http://schemas.microsoft.com/office/drawing/2014/main" id="{371B7A5D-C918-4744-A5FA-75C904B3B8D4}"/>
              </a:ext>
            </a:extLst>
          </p:cNvPr>
          <p:cNvSpPr/>
          <p:nvPr userDrawn="1"/>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815689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7CE2522-15B5-4BC5-91A9-523F325A8324}"/>
              </a:ext>
            </a:extLst>
          </p:cNvPr>
          <p:cNvSpPr/>
          <p:nvPr userDrawn="1"/>
        </p:nvSpPr>
        <p:spPr>
          <a:xfrm>
            <a:off x="5477731" y="0"/>
            <a:ext cx="6714269" cy="6858000"/>
          </a:xfrm>
          <a:custGeom>
            <a:avLst/>
            <a:gdLst>
              <a:gd name="connsiteX0" fmla="*/ 1097203 w 6714269"/>
              <a:gd name="connsiteY0" fmla="*/ 0 h 6858000"/>
              <a:gd name="connsiteX1" fmla="*/ 1154155 w 6714269"/>
              <a:gd name="connsiteY1" fmla="*/ 0 h 6858000"/>
              <a:gd name="connsiteX2" fmla="*/ 972305 w 6714269"/>
              <a:gd name="connsiteY2" fmla="*/ 343212 h 6858000"/>
              <a:gd name="connsiteX3" fmla="*/ 780524 w 6714269"/>
              <a:gd name="connsiteY3" fmla="*/ 761067 h 6858000"/>
              <a:gd name="connsiteX4" fmla="*/ 737045 w 6714269"/>
              <a:gd name="connsiteY4" fmla="*/ 865164 h 6858000"/>
              <a:gd name="connsiteX5" fmla="*/ 762322 w 6714269"/>
              <a:gd name="connsiteY5" fmla="*/ 830676 h 6858000"/>
              <a:gd name="connsiteX6" fmla="*/ 1118805 w 6714269"/>
              <a:gd name="connsiteY6" fmla="*/ 160440 h 6858000"/>
              <a:gd name="connsiteX7" fmla="*/ 1221640 w 6714269"/>
              <a:gd name="connsiteY7" fmla="*/ 0 h 6858000"/>
              <a:gd name="connsiteX8" fmla="*/ 6714269 w 6714269"/>
              <a:gd name="connsiteY8" fmla="*/ 0 h 6858000"/>
              <a:gd name="connsiteX9" fmla="*/ 6714269 w 6714269"/>
              <a:gd name="connsiteY9" fmla="*/ 6858000 h 6858000"/>
              <a:gd name="connsiteX10" fmla="*/ 704817 w 6714269"/>
              <a:gd name="connsiteY10" fmla="*/ 6858000 h 6858000"/>
              <a:gd name="connsiteX11" fmla="*/ 618717 w 6714269"/>
              <a:gd name="connsiteY11" fmla="*/ 6672538 h 6858000"/>
              <a:gd name="connsiteX12" fmla="*/ 309324 w 6714269"/>
              <a:gd name="connsiteY12" fmla="*/ 5833618 h 6858000"/>
              <a:gd name="connsiteX13" fmla="*/ 209850 w 6714269"/>
              <a:gd name="connsiteY13" fmla="*/ 5484180 h 6858000"/>
              <a:gd name="connsiteX14" fmla="*/ 211619 w 6714269"/>
              <a:gd name="connsiteY14" fmla="*/ 5517653 h 6858000"/>
              <a:gd name="connsiteX15" fmla="*/ 361778 w 6714269"/>
              <a:gd name="connsiteY15" fmla="*/ 6145524 h 6858000"/>
              <a:gd name="connsiteX16" fmla="*/ 591356 w 6714269"/>
              <a:gd name="connsiteY16" fmla="*/ 6843306 h 6858000"/>
              <a:gd name="connsiteX17" fmla="*/ 597415 w 6714269"/>
              <a:gd name="connsiteY17" fmla="*/ 6858000 h 6858000"/>
              <a:gd name="connsiteX18" fmla="*/ 545224 w 6714269"/>
              <a:gd name="connsiteY18" fmla="*/ 6858000 h 6858000"/>
              <a:gd name="connsiteX19" fmla="*/ 533604 w 6714269"/>
              <a:gd name="connsiteY19" fmla="*/ 6830072 h 6858000"/>
              <a:gd name="connsiteX20" fmla="*/ 169657 w 6714269"/>
              <a:gd name="connsiteY20" fmla="*/ 5556577 h 6858000"/>
              <a:gd name="connsiteX21" fmla="*/ 12169 w 6714269"/>
              <a:gd name="connsiteY21" fmla="*/ 4362835 h 6858000"/>
              <a:gd name="connsiteX22" fmla="*/ 46168 w 6714269"/>
              <a:gd name="connsiteY22" fmla="*/ 3338487 h 6858000"/>
              <a:gd name="connsiteX23" fmla="*/ 490574 w 6714269"/>
              <a:gd name="connsiteY23" fmla="*/ 1381078 h 6858000"/>
              <a:gd name="connsiteX24" fmla="*/ 984701 w 6714269"/>
              <a:gd name="connsiteY24"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714269"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6714269" y="0"/>
                </a:lnTo>
                <a:lnTo>
                  <a:pt x="6714269"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1"/>
          </a:solidFill>
          <a:ln w="685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133856" y="649224"/>
            <a:ext cx="4178808" cy="5568696"/>
          </a:xfrm>
        </p:spPr>
        <p:txBody>
          <a:bodyPr rtlCol="0">
            <a:noAutofit/>
          </a:bodyPr>
          <a:lstStyle>
            <a:lvl1pPr>
              <a:defRPr sz="7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64224" y="1307592"/>
            <a:ext cx="4992624" cy="4251960"/>
          </a:xfrm>
        </p:spPr>
        <p:txBody>
          <a:bodyPr rtlCol="0" anchor="ctr">
            <a:normAutofit/>
          </a:bodyPr>
          <a:lstStyle>
            <a:lvl1pPr marL="0" indent="0">
              <a:buNone/>
              <a:defRPr sz="4400">
                <a:solidFill>
                  <a:schemeClr val="bg1"/>
                </a:solidFill>
              </a:defRPr>
            </a:lvl1pPr>
            <a:lvl2pPr marL="228600">
              <a:defRPr sz="4000">
                <a:solidFill>
                  <a:schemeClr val="bg1"/>
                </a:solidFill>
              </a:defRPr>
            </a:lvl2pPr>
            <a:lvl3pPr marL="457200">
              <a:defRPr sz="3600">
                <a:solidFill>
                  <a:schemeClr val="bg1"/>
                </a:solidFill>
              </a:defRPr>
            </a:lvl3pPr>
            <a:lvl4pPr>
              <a:defRPr sz="1800">
                <a:solidFill>
                  <a:schemeClr val="bg1"/>
                </a:solidFill>
              </a:defRPr>
            </a:lvl4pPr>
            <a:lvl5pPr>
              <a:defRPr sz="18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a:xfrm>
            <a:off x="838200" y="6356350"/>
            <a:ext cx="2286000" cy="365125"/>
          </a:xfrm>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a:xfrm>
            <a:off x="6364224" y="6355080"/>
            <a:ext cx="3200400" cy="365125"/>
          </a:xfrm>
        </p:spPr>
        <p:txBody>
          <a:bodyPr rtlCol="0"/>
          <a:lstStyle>
            <a:lvl1pPr algn="l">
              <a:defRPr>
                <a:solidFill>
                  <a:schemeClr val="bg1"/>
                </a:solidFill>
              </a:defRPr>
            </a:lvl1pPr>
          </a:lstStyle>
          <a:p>
            <a:pPr rtl="0"/>
            <a:r>
              <a:rPr lang="en-GB" noProof="0">
                <a:solidFill>
                  <a:schemeClr val="bg1"/>
                </a:solidFill>
              </a:rPr>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10067544" y="6355080"/>
            <a:ext cx="1280160" cy="365125"/>
          </a:xfrm>
        </p:spPr>
        <p:txBody>
          <a:bodyPr rtlCol="0"/>
          <a:lstStyle>
            <a:lvl1pPr>
              <a:defRPr>
                <a:solidFill>
                  <a:schemeClr val="bg1"/>
                </a:solidFill>
              </a:defRPr>
            </a:lvl1pPr>
          </a:lstStyle>
          <a:p>
            <a:pPr rtl="0"/>
            <a:fld id="{2C18C1E5-FB55-42F5-BD6D-9CC153FCDBE6}" type="slidenum">
              <a:rPr lang="en-GB" noProof="0" smtClean="0"/>
              <a:pPr/>
              <a:t>‹#›</a:t>
            </a:fld>
            <a:endParaRPr lang="en-GB" noProof="0">
              <a:solidFill>
                <a:schemeClr val="bg1"/>
              </a:solidFill>
            </a:endParaRPr>
          </a:p>
        </p:txBody>
      </p:sp>
    </p:spTree>
    <p:extLst>
      <p:ext uri="{BB962C8B-B14F-4D97-AF65-F5344CB8AC3E}">
        <p14:creationId xmlns:p14="http://schemas.microsoft.com/office/powerpoint/2010/main" val="4232205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17D0AB67-E176-475C-977C-73640253B922}"/>
              </a:ext>
            </a:extLst>
          </p:cNvPr>
          <p:cNvSpPr>
            <a:spLocks noGrp="1"/>
          </p:cNvSpPr>
          <p:nvPr>
            <p:ph type="pic" sz="quarter" idx="14"/>
          </p:nvPr>
        </p:nvSpPr>
        <p:spPr>
          <a:xfrm>
            <a:off x="2" y="4361970"/>
            <a:ext cx="4038599" cy="2496030"/>
          </a:xfrm>
          <a:custGeom>
            <a:avLst/>
            <a:gdLst>
              <a:gd name="connsiteX0" fmla="*/ 2464753 w 4038599"/>
              <a:gd name="connsiteY0" fmla="*/ 4 h 2496030"/>
              <a:gd name="connsiteX1" fmla="*/ 2599067 w 4038599"/>
              <a:gd name="connsiteY1" fmla="*/ 4428 h 2496030"/>
              <a:gd name="connsiteX2" fmla="*/ 3052443 w 4038599"/>
              <a:gd name="connsiteY2" fmla="*/ 14222 h 2496030"/>
              <a:gd name="connsiteX3" fmla="*/ 3417420 w 4038599"/>
              <a:gd name="connsiteY3" fmla="*/ 9782 h 2496030"/>
              <a:gd name="connsiteX4" fmla="*/ 3757835 w 4038599"/>
              <a:gd name="connsiteY4" fmla="*/ 19315 h 2496030"/>
              <a:gd name="connsiteX5" fmla="*/ 3892671 w 4038599"/>
              <a:gd name="connsiteY5" fmla="*/ 13177 h 2496030"/>
              <a:gd name="connsiteX6" fmla="*/ 4016790 w 4038599"/>
              <a:gd name="connsiteY6" fmla="*/ 8134 h 2496030"/>
              <a:gd name="connsiteX7" fmla="*/ 4034037 w 4038599"/>
              <a:gd name="connsiteY7" fmla="*/ 8999 h 2496030"/>
              <a:gd name="connsiteX8" fmla="*/ 4035370 w 4038599"/>
              <a:gd name="connsiteY8" fmla="*/ 62503 h 2496030"/>
              <a:gd name="connsiteX9" fmla="*/ 4020562 w 4038599"/>
              <a:gd name="connsiteY9" fmla="*/ 231143 h 2496030"/>
              <a:gd name="connsiteX10" fmla="*/ 4019168 w 4038599"/>
              <a:gd name="connsiteY10" fmla="*/ 393470 h 2496030"/>
              <a:gd name="connsiteX11" fmla="*/ 4014100 w 4038599"/>
              <a:gd name="connsiteY11" fmla="*/ 651618 h 2496030"/>
              <a:gd name="connsiteX12" fmla="*/ 4019295 w 4038599"/>
              <a:gd name="connsiteY12" fmla="*/ 902406 h 2496030"/>
              <a:gd name="connsiteX13" fmla="*/ 4033231 w 4038599"/>
              <a:gd name="connsiteY13" fmla="*/ 1078946 h 2496030"/>
              <a:gd name="connsiteX14" fmla="*/ 4011566 w 4038599"/>
              <a:gd name="connsiteY14" fmla="*/ 1189872 h 2496030"/>
              <a:gd name="connsiteX15" fmla="*/ 4011566 w 4038599"/>
              <a:gd name="connsiteY15" fmla="*/ 1387989 h 2496030"/>
              <a:gd name="connsiteX16" fmla="*/ 4038599 w 4038599"/>
              <a:gd name="connsiteY16" fmla="*/ 1495613 h 2496030"/>
              <a:gd name="connsiteX17" fmla="*/ 4038599 w 4038599"/>
              <a:gd name="connsiteY17" fmla="*/ 1746509 h 2496030"/>
              <a:gd name="connsiteX18" fmla="*/ 4038283 w 4038599"/>
              <a:gd name="connsiteY18" fmla="*/ 1749734 h 2496030"/>
              <a:gd name="connsiteX19" fmla="*/ 4026896 w 4038599"/>
              <a:gd name="connsiteY19" fmla="*/ 1837274 h 2496030"/>
              <a:gd name="connsiteX20" fmla="*/ 4029684 w 4038599"/>
              <a:gd name="connsiteY20" fmla="*/ 2121948 h 2496030"/>
              <a:gd name="connsiteX21" fmla="*/ 4032978 w 4038599"/>
              <a:gd name="connsiteY21" fmla="*/ 2359155 h 2496030"/>
              <a:gd name="connsiteX22" fmla="*/ 4023519 w 4038599"/>
              <a:gd name="connsiteY22" fmla="*/ 2496030 h 2496030"/>
              <a:gd name="connsiteX23" fmla="*/ 0 w 4038599"/>
              <a:gd name="connsiteY23" fmla="*/ 2496030 h 2496030"/>
              <a:gd name="connsiteX24" fmla="*/ 0 w 4038599"/>
              <a:gd name="connsiteY24" fmla="*/ 12459 h 2496030"/>
              <a:gd name="connsiteX25" fmla="*/ 17104 w 4038599"/>
              <a:gd name="connsiteY25" fmla="*/ 15006 h 2496030"/>
              <a:gd name="connsiteX26" fmla="*/ 216416 w 4038599"/>
              <a:gd name="connsiteY26" fmla="*/ 7824 h 2496030"/>
              <a:gd name="connsiteX27" fmla="*/ 651370 w 4038599"/>
              <a:gd name="connsiteY27" fmla="*/ 17748 h 2496030"/>
              <a:gd name="connsiteX28" fmla="*/ 958396 w 4038599"/>
              <a:gd name="connsiteY28" fmla="*/ 14092 h 2496030"/>
              <a:gd name="connsiteX29" fmla="*/ 1519486 w 4038599"/>
              <a:gd name="connsiteY29" fmla="*/ 21666 h 2496030"/>
              <a:gd name="connsiteX30" fmla="*/ 2062411 w 4038599"/>
              <a:gd name="connsiteY30" fmla="*/ 17487 h 2496030"/>
              <a:gd name="connsiteX31" fmla="*/ 2464753 w 4038599"/>
              <a:gd name="connsiteY31" fmla="*/ 4 h 2496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4038599"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lnTo>
                  <a:pt x="4038599" y="1495613"/>
                </a:lnTo>
                <a:lnTo>
                  <a:pt x="4038599" y="1746509"/>
                </a:lnTo>
                <a:lnTo>
                  <a:pt x="4038283" y="1749734"/>
                </a:lnTo>
                <a:cubicBezTo>
                  <a:pt x="4035575" y="1779147"/>
                  <a:pt x="4032408" y="180846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2ABE113B-49CB-42B2-AC93-B3DF04407878}"/>
              </a:ext>
            </a:extLst>
          </p:cNvPr>
          <p:cNvSpPr>
            <a:spLocks noGrp="1"/>
          </p:cNvSpPr>
          <p:nvPr>
            <p:ph type="pic" sz="quarter" idx="13"/>
          </p:nvPr>
        </p:nvSpPr>
        <p:spPr>
          <a:xfrm>
            <a:off x="0" y="0"/>
            <a:ext cx="4041336" cy="4193763"/>
          </a:xfrm>
          <a:custGeom>
            <a:avLst/>
            <a:gdLst>
              <a:gd name="connsiteX0" fmla="*/ 0 w 4041336"/>
              <a:gd name="connsiteY0" fmla="*/ 0 h 4193763"/>
              <a:gd name="connsiteX1" fmla="*/ 4019848 w 4041336"/>
              <a:gd name="connsiteY1" fmla="*/ 0 h 4193763"/>
              <a:gd name="connsiteX2" fmla="*/ 4021195 w 4041336"/>
              <a:gd name="connsiteY2" fmla="*/ 11419 h 4193763"/>
              <a:gd name="connsiteX3" fmla="*/ 4037665 w 4041336"/>
              <a:gd name="connsiteY3" fmla="*/ 264364 h 4193763"/>
              <a:gd name="connsiteX4" fmla="*/ 4034118 w 4041336"/>
              <a:gd name="connsiteY4" fmla="*/ 574168 h 4193763"/>
              <a:gd name="connsiteX5" fmla="*/ 4026263 w 4041336"/>
              <a:gd name="connsiteY5" fmla="*/ 838028 h 4193763"/>
              <a:gd name="connsiteX6" fmla="*/ 4026263 w 4041336"/>
              <a:gd name="connsiteY6" fmla="*/ 847166 h 4193763"/>
              <a:gd name="connsiteX7" fmla="*/ 4026263 w 4041336"/>
              <a:gd name="connsiteY7" fmla="*/ 1138186 h 4193763"/>
              <a:gd name="connsiteX8" fmla="*/ 4024109 w 4041336"/>
              <a:gd name="connsiteY8" fmla="*/ 1259137 h 4193763"/>
              <a:gd name="connsiteX9" fmla="*/ 4016887 w 4041336"/>
              <a:gd name="connsiteY9" fmla="*/ 1412960 h 4193763"/>
              <a:gd name="connsiteX10" fmla="*/ 4026263 w 4041336"/>
              <a:gd name="connsiteY10" fmla="*/ 1539116 h 4193763"/>
              <a:gd name="connsiteX11" fmla="*/ 4024869 w 4041336"/>
              <a:gd name="connsiteY11" fmla="*/ 1823155 h 4193763"/>
              <a:gd name="connsiteX12" fmla="*/ 4017014 w 4041336"/>
              <a:gd name="connsiteY12" fmla="*/ 2154154 h 4193763"/>
              <a:gd name="connsiteX13" fmla="*/ 4017014 w 4041336"/>
              <a:gd name="connsiteY13" fmla="*/ 2421948 h 4193763"/>
              <a:gd name="connsiteX14" fmla="*/ 4029684 w 4041336"/>
              <a:gd name="connsiteY14" fmla="*/ 2667279 h 4193763"/>
              <a:gd name="connsiteX15" fmla="*/ 4019421 w 4041336"/>
              <a:gd name="connsiteY15" fmla="*/ 2956268 h 4193763"/>
              <a:gd name="connsiteX16" fmla="*/ 4022082 w 4041336"/>
              <a:gd name="connsiteY16" fmla="*/ 3094480 h 4193763"/>
              <a:gd name="connsiteX17" fmla="*/ 4027656 w 4041336"/>
              <a:gd name="connsiteY17" fmla="*/ 3260614 h 4193763"/>
              <a:gd name="connsiteX18" fmla="*/ 4009412 w 4041336"/>
              <a:gd name="connsiteY18" fmla="*/ 3538181 h 4193763"/>
              <a:gd name="connsiteX19" fmla="*/ 4031711 w 4041336"/>
              <a:gd name="connsiteY19" fmla="*/ 3694923 h 4193763"/>
              <a:gd name="connsiteX20" fmla="*/ 4038425 w 4041336"/>
              <a:gd name="connsiteY20" fmla="*/ 3836308 h 4193763"/>
              <a:gd name="connsiteX21" fmla="*/ 4029810 w 4041336"/>
              <a:gd name="connsiteY21" fmla="*/ 3956245 h 4193763"/>
              <a:gd name="connsiteX22" fmla="*/ 4013847 w 4041336"/>
              <a:gd name="connsiteY22" fmla="*/ 4114764 h 4193763"/>
              <a:gd name="connsiteX23" fmla="*/ 4010970 w 4041336"/>
              <a:gd name="connsiteY23" fmla="*/ 4161894 h 4193763"/>
              <a:gd name="connsiteX24" fmla="*/ 4002764 w 4041336"/>
              <a:gd name="connsiteY24" fmla="*/ 4161042 h 4193763"/>
              <a:gd name="connsiteX25" fmla="*/ 3868108 w 4041336"/>
              <a:gd name="connsiteY25" fmla="*/ 4163980 h 4193763"/>
              <a:gd name="connsiteX26" fmla="*/ 3174741 w 4041336"/>
              <a:gd name="connsiteY26" fmla="*/ 4175341 h 4193763"/>
              <a:gd name="connsiteX27" fmla="*/ 2247906 w 4041336"/>
              <a:gd name="connsiteY27" fmla="*/ 4167376 h 4193763"/>
              <a:gd name="connsiteX28" fmla="*/ 2057934 w 4041336"/>
              <a:gd name="connsiteY28" fmla="*/ 4175733 h 4193763"/>
              <a:gd name="connsiteX29" fmla="*/ 1797729 w 4041336"/>
              <a:gd name="connsiteY29" fmla="*/ 4165547 h 4193763"/>
              <a:gd name="connsiteX30" fmla="*/ 1485458 w 4041336"/>
              <a:gd name="connsiteY30" fmla="*/ 4175995 h 4193763"/>
              <a:gd name="connsiteX31" fmla="*/ 949185 w 4041336"/>
              <a:gd name="connsiteY31" fmla="*/ 4186181 h 4193763"/>
              <a:gd name="connsiteX32" fmla="*/ 357136 w 4041336"/>
              <a:gd name="connsiteY32" fmla="*/ 4175995 h 4193763"/>
              <a:gd name="connsiteX33" fmla="*/ 0 w 4041336"/>
              <a:gd name="connsiteY33" fmla="*/ 4175060 h 4193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4654296" y="329184"/>
            <a:ext cx="6894576" cy="1783080"/>
          </a:xfrm>
        </p:spPr>
        <p:txBody>
          <a:bodyPr rtlCol="0" anchor="b"/>
          <a:lstStyle>
            <a:lvl1pPr>
              <a:defRPr sz="72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4654296" y="2706624"/>
            <a:ext cx="6894576" cy="3483864"/>
          </a:xfrm>
        </p:spPr>
        <p:txBody>
          <a:bodyPr rtlCol="0">
            <a:normAutofit/>
          </a:bodyPr>
          <a:lstStyle>
            <a:lvl1pPr marL="0" indent="0">
              <a:buNone/>
              <a:defRPr sz="2400"/>
            </a:lvl1pPr>
            <a:lvl2pPr marL="228600">
              <a:defRPr sz="2000"/>
            </a:lvl2pPr>
            <a:lvl3pPr marL="457200">
              <a:defRPr sz="1800"/>
            </a:lvl3pPr>
            <a:lvl4pPr marL="685800">
              <a:defRPr sz="1600"/>
            </a:lvl4pPr>
            <a:lvl5pPr marL="914400">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a:xfrm>
            <a:off x="8641080" y="6356350"/>
            <a:ext cx="2743200" cy="365125"/>
          </a:xfrm>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9B1377BC-1A5F-4113-953E-30CA51FC6F91}"/>
              </a:ext>
            </a:extLst>
          </p:cNvPr>
          <p:cNvSpPr/>
          <p:nvPr userDrawn="1"/>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013803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CB56F624-1B75-47D6-8B9E-1F3E7840AE13}"/>
              </a:ext>
            </a:extLst>
          </p:cNvPr>
          <p:cNvSpPr>
            <a:spLocks noChangeAspect="1"/>
          </p:cNvSpPr>
          <p:nvPr userDrawn="1"/>
        </p:nvSpPr>
        <p:spPr>
          <a:xfrm>
            <a:off x="807242" y="612648"/>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2066544" y="1911096"/>
            <a:ext cx="8055864" cy="2075688"/>
          </a:xfrm>
        </p:spPr>
        <p:txBody>
          <a:bodyPr rtlCol="0" anchor="b"/>
          <a:lstStyle>
            <a:lvl1pPr algn="ctr">
              <a:defRPr sz="8000">
                <a:solidFill>
                  <a:schemeClr val="bg1"/>
                </a:solidFill>
              </a:defRPr>
            </a:lvl1pPr>
          </a:lstStyle>
          <a:p>
            <a:pPr rtl="0"/>
            <a:r>
              <a:rPr lang="en-GB" noProof="0"/>
              <a:t>Title</a:t>
            </a:r>
          </a:p>
        </p:txBody>
      </p:sp>
      <p:sp>
        <p:nvSpPr>
          <p:cNvPr id="11" name="Rectangle 6">
            <a:extLst>
              <a:ext uri="{FF2B5EF4-FFF2-40B4-BE49-F238E27FC236}">
                <a16:creationId xmlns:a16="http://schemas.microsoft.com/office/drawing/2014/main" id="{EC686F5F-8990-4C72-9CE5-9517854EA994}"/>
              </a:ext>
            </a:extLst>
          </p:cNvPr>
          <p:cNvSpPr/>
          <p:nvPr userDrawn="1"/>
        </p:nvSpPr>
        <p:spPr>
          <a:xfrm>
            <a:off x="3974206" y="417349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1BBF36E3-BC05-42D6-BE88-CFA8276D6AAD}"/>
              </a:ext>
            </a:extLst>
          </p:cNvPr>
          <p:cNvSpPr>
            <a:spLocks noGrp="1"/>
          </p:cNvSpPr>
          <p:nvPr>
            <p:ph type="body" sz="quarter" idx="13" hasCustomPrompt="1"/>
          </p:nvPr>
        </p:nvSpPr>
        <p:spPr>
          <a:xfrm>
            <a:off x="3227832" y="4352544"/>
            <a:ext cx="5733288" cy="932688"/>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2915773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768096" y="365125"/>
            <a:ext cx="10515600" cy="1325563"/>
          </a:xfrm>
        </p:spPr>
        <p:txBody>
          <a:bodyPr rtlCol="0"/>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2075688"/>
            <a:ext cx="10515600" cy="41056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552069 w 10515600"/>
              <a:gd name="connsiteY1" fmla="*/ 0 h 27432"/>
              <a:gd name="connsiteX2" fmla="*/ 893826 w 10515600"/>
              <a:gd name="connsiteY2" fmla="*/ 0 h 27432"/>
              <a:gd name="connsiteX3" fmla="*/ 1761363 w 10515600"/>
              <a:gd name="connsiteY3" fmla="*/ 0 h 27432"/>
              <a:gd name="connsiteX4" fmla="*/ 2313432 w 10515600"/>
              <a:gd name="connsiteY4" fmla="*/ 0 h 27432"/>
              <a:gd name="connsiteX5" fmla="*/ 2865501 w 10515600"/>
              <a:gd name="connsiteY5" fmla="*/ 0 h 27432"/>
              <a:gd name="connsiteX6" fmla="*/ 3733038 w 10515600"/>
              <a:gd name="connsiteY6" fmla="*/ 0 h 27432"/>
              <a:gd name="connsiteX7" fmla="*/ 4179951 w 10515600"/>
              <a:gd name="connsiteY7" fmla="*/ 0 h 27432"/>
              <a:gd name="connsiteX8" fmla="*/ 5047488 w 10515600"/>
              <a:gd name="connsiteY8" fmla="*/ 0 h 27432"/>
              <a:gd name="connsiteX9" fmla="*/ 5915025 w 10515600"/>
              <a:gd name="connsiteY9" fmla="*/ 0 h 27432"/>
              <a:gd name="connsiteX10" fmla="*/ 6572250 w 10515600"/>
              <a:gd name="connsiteY10" fmla="*/ 0 h 27432"/>
              <a:gd name="connsiteX11" fmla="*/ 7439787 w 10515600"/>
              <a:gd name="connsiteY11" fmla="*/ 0 h 27432"/>
              <a:gd name="connsiteX12" fmla="*/ 7991856 w 10515600"/>
              <a:gd name="connsiteY12" fmla="*/ 0 h 27432"/>
              <a:gd name="connsiteX13" fmla="*/ 8543925 w 10515600"/>
              <a:gd name="connsiteY13" fmla="*/ 0 h 27432"/>
              <a:gd name="connsiteX14" fmla="*/ 9306306 w 10515600"/>
              <a:gd name="connsiteY14" fmla="*/ 0 h 27432"/>
              <a:gd name="connsiteX15" fmla="*/ 9858375 w 10515600"/>
              <a:gd name="connsiteY15" fmla="*/ 0 h 27432"/>
              <a:gd name="connsiteX16" fmla="*/ 10515600 w 10515600"/>
              <a:gd name="connsiteY16" fmla="*/ 0 h 27432"/>
              <a:gd name="connsiteX17" fmla="*/ 10515600 w 10515600"/>
              <a:gd name="connsiteY17" fmla="*/ 27432 h 27432"/>
              <a:gd name="connsiteX18" fmla="*/ 9753219 w 10515600"/>
              <a:gd name="connsiteY18" fmla="*/ 27432 h 27432"/>
              <a:gd name="connsiteX19" fmla="*/ 9411462 w 10515600"/>
              <a:gd name="connsiteY19" fmla="*/ 27432 h 27432"/>
              <a:gd name="connsiteX20" fmla="*/ 8964549 w 10515600"/>
              <a:gd name="connsiteY20" fmla="*/ 27432 h 27432"/>
              <a:gd name="connsiteX21" fmla="*/ 8097012 w 10515600"/>
              <a:gd name="connsiteY21" fmla="*/ 27432 h 27432"/>
              <a:gd name="connsiteX22" fmla="*/ 7439787 w 10515600"/>
              <a:gd name="connsiteY22" fmla="*/ 27432 h 27432"/>
              <a:gd name="connsiteX23" fmla="*/ 6992874 w 10515600"/>
              <a:gd name="connsiteY23" fmla="*/ 27432 h 27432"/>
              <a:gd name="connsiteX24" fmla="*/ 6335649 w 10515600"/>
              <a:gd name="connsiteY24" fmla="*/ 27432 h 27432"/>
              <a:gd name="connsiteX25" fmla="*/ 5993892 w 10515600"/>
              <a:gd name="connsiteY25" fmla="*/ 27432 h 27432"/>
              <a:gd name="connsiteX26" fmla="*/ 5652135 w 10515600"/>
              <a:gd name="connsiteY26" fmla="*/ 27432 h 27432"/>
              <a:gd name="connsiteX27" fmla="*/ 4994910 w 10515600"/>
              <a:gd name="connsiteY27" fmla="*/ 27432 h 27432"/>
              <a:gd name="connsiteX28" fmla="*/ 4547997 w 10515600"/>
              <a:gd name="connsiteY28" fmla="*/ 27432 h 27432"/>
              <a:gd name="connsiteX29" fmla="*/ 3785616 w 10515600"/>
              <a:gd name="connsiteY29" fmla="*/ 27432 h 27432"/>
              <a:gd name="connsiteX30" fmla="*/ 3338703 w 10515600"/>
              <a:gd name="connsiteY30" fmla="*/ 27432 h 27432"/>
              <a:gd name="connsiteX31" fmla="*/ 2576322 w 10515600"/>
              <a:gd name="connsiteY31" fmla="*/ 27432 h 27432"/>
              <a:gd name="connsiteX32" fmla="*/ 2234565 w 10515600"/>
              <a:gd name="connsiteY32" fmla="*/ 27432 h 27432"/>
              <a:gd name="connsiteX33" fmla="*/ 1472184 w 10515600"/>
              <a:gd name="connsiteY33" fmla="*/ 27432 h 27432"/>
              <a:gd name="connsiteX34" fmla="*/ 1025271 w 10515600"/>
              <a:gd name="connsiteY34" fmla="*/ 27432 h 27432"/>
              <a:gd name="connsiteX35" fmla="*/ 683514 w 10515600"/>
              <a:gd name="connsiteY35" fmla="*/ 27432 h 27432"/>
              <a:gd name="connsiteX36" fmla="*/ 0 w 10515600"/>
              <a:gd name="connsiteY36" fmla="*/ 27432 h 27432"/>
              <a:gd name="connsiteX37" fmla="*/ 0 w 10515600"/>
              <a:gd name="connsiteY37"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515600" h="27432"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no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solidFill>
            </a:endParaRPr>
          </a:p>
        </p:txBody>
      </p:sp>
    </p:spTree>
    <p:extLst>
      <p:ext uri="{BB962C8B-B14F-4D97-AF65-F5344CB8AC3E}">
        <p14:creationId xmlns:p14="http://schemas.microsoft.com/office/powerpoint/2010/main" val="876438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76F9E1DA-21B7-46CB-A98B-FA0C2179E1DE}"/>
              </a:ext>
            </a:extLst>
          </p:cNvPr>
          <p:cNvSpPr/>
          <p:nvPr userDrawn="1"/>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1527048" y="932688"/>
            <a:ext cx="9144000" cy="2523744"/>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2" name="Rectangle 11">
            <a:extLst>
              <a:ext uri="{FF2B5EF4-FFF2-40B4-BE49-F238E27FC236}">
                <a16:creationId xmlns:a16="http://schemas.microsoft.com/office/drawing/2014/main" id="{9474AF53-8E5D-4CC4-B341-32DDBD4237D3}"/>
              </a:ext>
            </a:extLst>
          </p:cNvPr>
          <p:cNvSpPr/>
          <p:nvPr userDrawn="1"/>
        </p:nvSpPr>
        <p:spPr>
          <a:xfrm>
            <a:off x="3974206" y="3542284"/>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12">
            <a:extLst>
              <a:ext uri="{FF2B5EF4-FFF2-40B4-BE49-F238E27FC236}">
                <a16:creationId xmlns:a16="http://schemas.microsoft.com/office/drawing/2014/main" id="{D9470D2B-C603-4551-B51F-8216C72B2DD5}"/>
              </a:ext>
            </a:extLst>
          </p:cNvPr>
          <p:cNvSpPr>
            <a:spLocks noGrp="1"/>
          </p:cNvSpPr>
          <p:nvPr>
            <p:ph type="body" sz="quarter" idx="13" hasCustomPrompt="1"/>
          </p:nvPr>
        </p:nvSpPr>
        <p:spPr>
          <a:xfrm>
            <a:off x="1527048" y="3694176"/>
            <a:ext cx="9144000" cy="1627632"/>
          </a:xfrm>
        </p:spPr>
        <p:txBody>
          <a:bodyPr rtlCol="0"/>
          <a:lstStyle>
            <a:lvl1pPr algn="ctr">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Subtitle</a:t>
            </a:r>
          </a:p>
        </p:txBody>
      </p:sp>
    </p:spTree>
    <p:extLst>
      <p:ext uri="{BB962C8B-B14F-4D97-AF65-F5344CB8AC3E}">
        <p14:creationId xmlns:p14="http://schemas.microsoft.com/office/powerpoint/2010/main" val="3744367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BCD35F50-8168-4166-90C4-6A55BA443EBF}"/>
              </a:ext>
            </a:extLst>
          </p:cNvPr>
          <p:cNvSpPr>
            <a:spLocks noGrp="1"/>
          </p:cNvSpPr>
          <p:nvPr>
            <p:ph type="pic" sz="quarter" idx="16"/>
          </p:nvPr>
        </p:nvSpPr>
        <p:spPr>
          <a:xfrm>
            <a:off x="7732109" y="3063095"/>
            <a:ext cx="1463039" cy="1479810"/>
          </a:xfrm>
          <a:custGeom>
            <a:avLst/>
            <a:gdLst>
              <a:gd name="connsiteX0" fmla="*/ 866622 w 1463039"/>
              <a:gd name="connsiteY0" fmla="*/ 571 h 1479810"/>
              <a:gd name="connsiteX1" fmla="*/ 964706 w 1463039"/>
              <a:gd name="connsiteY1" fmla="*/ 8669 h 1479810"/>
              <a:gd name="connsiteX2" fmla="*/ 1111825 w 1463039"/>
              <a:gd name="connsiteY2" fmla="*/ 8366 h 1479810"/>
              <a:gd name="connsiteX3" fmla="*/ 1290055 w 1463039"/>
              <a:gd name="connsiteY3" fmla="*/ 8730 h 1479810"/>
              <a:gd name="connsiteX4" fmla="*/ 1417397 w 1463039"/>
              <a:gd name="connsiteY4" fmla="*/ 6608 h 1479810"/>
              <a:gd name="connsiteX5" fmla="*/ 1454473 w 1463039"/>
              <a:gd name="connsiteY5" fmla="*/ 5290 h 1479810"/>
              <a:gd name="connsiteX6" fmla="*/ 1449518 w 1463039"/>
              <a:gd name="connsiteY6" fmla="*/ 94305 h 1479810"/>
              <a:gd name="connsiteX7" fmla="*/ 1454054 w 1463039"/>
              <a:gd name="connsiteY7" fmla="*/ 198723 h 1479810"/>
              <a:gd name="connsiteX8" fmla="*/ 1456615 w 1463039"/>
              <a:gd name="connsiteY8" fmla="*/ 391199 h 1479810"/>
              <a:gd name="connsiteX9" fmla="*/ 1452607 w 1463039"/>
              <a:gd name="connsiteY9" fmla="*/ 565102 h 1479810"/>
              <a:gd name="connsiteX10" fmla="*/ 1461012 w 1463039"/>
              <a:gd name="connsiteY10" fmla="*/ 624834 h 1479810"/>
              <a:gd name="connsiteX11" fmla="*/ 1451383 w 1463039"/>
              <a:gd name="connsiteY11" fmla="*/ 907022 h 1479810"/>
              <a:gd name="connsiteX12" fmla="*/ 1452663 w 1463039"/>
              <a:gd name="connsiteY12" fmla="*/ 1009694 h 1479810"/>
              <a:gd name="connsiteX13" fmla="*/ 1456002 w 1463039"/>
              <a:gd name="connsiteY13" fmla="*/ 1096988 h 1479810"/>
              <a:gd name="connsiteX14" fmla="*/ 1453720 w 1463039"/>
              <a:gd name="connsiteY14" fmla="*/ 1174562 h 1479810"/>
              <a:gd name="connsiteX15" fmla="*/ 1461722 w 1463039"/>
              <a:gd name="connsiteY15" fmla="*/ 1280018 h 1479810"/>
              <a:gd name="connsiteX16" fmla="*/ 1463039 w 1463039"/>
              <a:gd name="connsiteY16" fmla="*/ 1330769 h 1479810"/>
              <a:gd name="connsiteX17" fmla="*/ 1463039 w 1463039"/>
              <a:gd name="connsiteY17" fmla="*/ 1433804 h 1479810"/>
              <a:gd name="connsiteX18" fmla="*/ 1458897 w 1463039"/>
              <a:gd name="connsiteY18" fmla="*/ 1471900 h 1479810"/>
              <a:gd name="connsiteX19" fmla="*/ 1458306 w 1463039"/>
              <a:gd name="connsiteY19" fmla="*/ 1476109 h 1479810"/>
              <a:gd name="connsiteX20" fmla="*/ 1456251 w 1463039"/>
              <a:gd name="connsiteY20" fmla="*/ 1476006 h 1479810"/>
              <a:gd name="connsiteX21" fmla="*/ 1358699 w 1463039"/>
              <a:gd name="connsiteY21" fmla="*/ 1478795 h 1479810"/>
              <a:gd name="connsiteX22" fmla="*/ 1337088 w 1463039"/>
              <a:gd name="connsiteY22" fmla="*/ 1479810 h 1479810"/>
              <a:gd name="connsiteX23" fmla="*/ 1199842 w 1463039"/>
              <a:gd name="connsiteY23" fmla="*/ 1479810 h 1479810"/>
              <a:gd name="connsiteX24" fmla="*/ 1178285 w 1463039"/>
              <a:gd name="connsiteY24" fmla="*/ 1478795 h 1479810"/>
              <a:gd name="connsiteX25" fmla="*/ 859950 w 1463039"/>
              <a:gd name="connsiteY25" fmla="*/ 1471898 h 1479810"/>
              <a:gd name="connsiteX26" fmla="*/ 711774 w 1463039"/>
              <a:gd name="connsiteY26" fmla="*/ 1479810 h 1479810"/>
              <a:gd name="connsiteX27" fmla="*/ 637511 w 1463039"/>
              <a:gd name="connsiteY27" fmla="*/ 1479810 h 1479810"/>
              <a:gd name="connsiteX28" fmla="*/ 500700 w 1463039"/>
              <a:gd name="connsiteY28" fmla="*/ 1474455 h 1479810"/>
              <a:gd name="connsiteX29" fmla="*/ 234328 w 1463039"/>
              <a:gd name="connsiteY29" fmla="*/ 1468257 h 1479810"/>
              <a:gd name="connsiteX30" fmla="*/ 183686 w 1463039"/>
              <a:gd name="connsiteY30" fmla="*/ 1476228 h 1479810"/>
              <a:gd name="connsiteX31" fmla="*/ 157756 w 1463039"/>
              <a:gd name="connsiteY31" fmla="*/ 1479810 h 1479810"/>
              <a:gd name="connsiteX32" fmla="*/ 13214 w 1463039"/>
              <a:gd name="connsiteY32" fmla="*/ 1479810 h 1479810"/>
              <a:gd name="connsiteX33" fmla="*/ 15315 w 1463039"/>
              <a:gd name="connsiteY33" fmla="*/ 1462749 h 1479810"/>
              <a:gd name="connsiteX34" fmla="*/ 11891 w 1463039"/>
              <a:gd name="connsiteY34" fmla="*/ 1410409 h 1479810"/>
              <a:gd name="connsiteX35" fmla="*/ 6411 w 1463039"/>
              <a:gd name="connsiteY35" fmla="*/ 1244508 h 1479810"/>
              <a:gd name="connsiteX36" fmla="*/ 6849 w 1463039"/>
              <a:gd name="connsiteY36" fmla="*/ 1119455 h 1479810"/>
              <a:gd name="connsiteX37" fmla="*/ 6849 w 1463039"/>
              <a:gd name="connsiteY37" fmla="*/ 1060773 h 1479810"/>
              <a:gd name="connsiteX38" fmla="*/ 9698 w 1463039"/>
              <a:gd name="connsiteY38" fmla="*/ 982321 h 1479810"/>
              <a:gd name="connsiteX39" fmla="*/ 4219 w 1463039"/>
              <a:gd name="connsiteY39" fmla="*/ 947592 h 1479810"/>
              <a:gd name="connsiteX40" fmla="*/ 6903 w 1463039"/>
              <a:gd name="connsiteY40" fmla="*/ 858680 h 1479810"/>
              <a:gd name="connsiteX41" fmla="*/ 9808 w 1463039"/>
              <a:gd name="connsiteY41" fmla="*/ 755960 h 1479810"/>
              <a:gd name="connsiteX42" fmla="*/ 10247 w 1463039"/>
              <a:gd name="connsiteY42" fmla="*/ 673166 h 1479810"/>
              <a:gd name="connsiteX43" fmla="*/ 11452 w 1463039"/>
              <a:gd name="connsiteY43" fmla="*/ 516733 h 1479810"/>
              <a:gd name="connsiteX44" fmla="*/ 10465 w 1463039"/>
              <a:gd name="connsiteY44" fmla="*/ 425571 h 1479810"/>
              <a:gd name="connsiteX45" fmla="*/ 10465 w 1463039"/>
              <a:gd name="connsiteY45" fmla="*/ 216366 h 1479810"/>
              <a:gd name="connsiteX46" fmla="*/ 10795 w 1463039"/>
              <a:gd name="connsiteY46" fmla="*/ 104023 h 1479810"/>
              <a:gd name="connsiteX47" fmla="*/ 3534 w 1463039"/>
              <a:gd name="connsiteY47" fmla="*/ 20936 h 1479810"/>
              <a:gd name="connsiteX48" fmla="*/ 3924 w 1463039"/>
              <a:gd name="connsiteY48" fmla="*/ 8444 h 1479810"/>
              <a:gd name="connsiteX49" fmla="*/ 72291 w 1463039"/>
              <a:gd name="connsiteY49" fmla="*/ 7146 h 1479810"/>
              <a:gd name="connsiteX50" fmla="*/ 231770 w 1463039"/>
              <a:gd name="connsiteY50" fmla="*/ 4001 h 1479810"/>
              <a:gd name="connsiteX51" fmla="*/ 364602 w 1463039"/>
              <a:gd name="connsiteY51" fmla="*/ 11882 h 1479810"/>
              <a:gd name="connsiteX52" fmla="*/ 768233 w 1463039"/>
              <a:gd name="connsiteY52" fmla="*/ 2061 h 1479810"/>
              <a:gd name="connsiteX53" fmla="*/ 866622 w 1463039"/>
              <a:gd name="connsiteY53" fmla="*/ 571 h 147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463039" h="1479810">
                <a:moveTo>
                  <a:pt x="866622" y="571"/>
                </a:moveTo>
                <a:cubicBezTo>
                  <a:pt x="899405" y="1673"/>
                  <a:pt x="932136" y="4374"/>
                  <a:pt x="964706" y="8669"/>
                </a:cubicBezTo>
                <a:cubicBezTo>
                  <a:pt x="1013529" y="15823"/>
                  <a:pt x="1062766" y="11397"/>
                  <a:pt x="1111825" y="8366"/>
                </a:cubicBezTo>
                <a:cubicBezTo>
                  <a:pt x="1171216" y="4668"/>
                  <a:pt x="1230547" y="2667"/>
                  <a:pt x="1290055" y="8730"/>
                </a:cubicBezTo>
                <a:cubicBezTo>
                  <a:pt x="1332384" y="13094"/>
                  <a:pt x="1374949" y="9033"/>
                  <a:pt x="1417397" y="6608"/>
                </a:cubicBezTo>
                <a:lnTo>
                  <a:pt x="1454473" y="5290"/>
                </a:lnTo>
                <a:lnTo>
                  <a:pt x="1449518" y="94305"/>
                </a:lnTo>
                <a:cubicBezTo>
                  <a:pt x="1449059" y="129134"/>
                  <a:pt x="1450325" y="163951"/>
                  <a:pt x="1454054" y="198723"/>
                </a:cubicBezTo>
                <a:cubicBezTo>
                  <a:pt x="1459999" y="262767"/>
                  <a:pt x="1460856" y="327062"/>
                  <a:pt x="1456615" y="391199"/>
                </a:cubicBezTo>
                <a:cubicBezTo>
                  <a:pt x="1453665" y="449151"/>
                  <a:pt x="1446428" y="507012"/>
                  <a:pt x="1452607" y="565102"/>
                </a:cubicBezTo>
                <a:cubicBezTo>
                  <a:pt x="1454722" y="585089"/>
                  <a:pt x="1459843" y="604710"/>
                  <a:pt x="1461012" y="624834"/>
                </a:cubicBezTo>
                <a:cubicBezTo>
                  <a:pt x="1466578" y="719110"/>
                  <a:pt x="1458229" y="813066"/>
                  <a:pt x="1451383" y="907022"/>
                </a:cubicBezTo>
                <a:cubicBezTo>
                  <a:pt x="1448878" y="941246"/>
                  <a:pt x="1445816" y="975470"/>
                  <a:pt x="1452663" y="1009694"/>
                </a:cubicBezTo>
                <a:cubicBezTo>
                  <a:pt x="1458090" y="1038574"/>
                  <a:pt x="1459209" y="1067889"/>
                  <a:pt x="1456002" y="1096988"/>
                </a:cubicBezTo>
                <a:cubicBezTo>
                  <a:pt x="1452796" y="1122760"/>
                  <a:pt x="1452034" y="1148693"/>
                  <a:pt x="1453720" y="1174562"/>
                </a:cubicBezTo>
                <a:cubicBezTo>
                  <a:pt x="1457199" y="1209699"/>
                  <a:pt x="1459899" y="1244847"/>
                  <a:pt x="1461722" y="1280018"/>
                </a:cubicBezTo>
                <a:lnTo>
                  <a:pt x="1463039" y="1330769"/>
                </a:lnTo>
                <a:lnTo>
                  <a:pt x="1463039" y="1433804"/>
                </a:lnTo>
                <a:lnTo>
                  <a:pt x="1458897" y="1471900"/>
                </a:lnTo>
                <a:lnTo>
                  <a:pt x="1458306" y="1476109"/>
                </a:lnTo>
                <a:lnTo>
                  <a:pt x="1456251" y="1476006"/>
                </a:lnTo>
                <a:cubicBezTo>
                  <a:pt x="1423775" y="1477710"/>
                  <a:pt x="1391236" y="1478252"/>
                  <a:pt x="1358699" y="1478795"/>
                </a:cubicBezTo>
                <a:lnTo>
                  <a:pt x="1337088" y="1479810"/>
                </a:lnTo>
                <a:lnTo>
                  <a:pt x="1199842" y="1479810"/>
                </a:lnTo>
                <a:lnTo>
                  <a:pt x="1178285" y="1478795"/>
                </a:lnTo>
                <a:cubicBezTo>
                  <a:pt x="1072671" y="1461942"/>
                  <a:pt x="965946" y="1459625"/>
                  <a:pt x="859950" y="1471898"/>
                </a:cubicBezTo>
                <a:lnTo>
                  <a:pt x="711774" y="1479810"/>
                </a:lnTo>
                <a:lnTo>
                  <a:pt x="637511" y="1479810"/>
                </a:lnTo>
                <a:lnTo>
                  <a:pt x="500700" y="1474455"/>
                </a:lnTo>
                <a:cubicBezTo>
                  <a:pt x="412071" y="1467172"/>
                  <a:pt x="323261" y="1461748"/>
                  <a:pt x="234328" y="1468257"/>
                </a:cubicBezTo>
                <a:cubicBezTo>
                  <a:pt x="217301" y="1469536"/>
                  <a:pt x="200486" y="1472964"/>
                  <a:pt x="183686" y="1476228"/>
                </a:cubicBezTo>
                <a:lnTo>
                  <a:pt x="157756" y="1479810"/>
                </a:lnTo>
                <a:lnTo>
                  <a:pt x="13214" y="1479810"/>
                </a:lnTo>
                <a:lnTo>
                  <a:pt x="15315" y="1462749"/>
                </a:lnTo>
                <a:cubicBezTo>
                  <a:pt x="16576" y="1445267"/>
                  <a:pt x="16192" y="1427772"/>
                  <a:pt x="11891" y="1410409"/>
                </a:cubicBezTo>
                <a:cubicBezTo>
                  <a:pt x="-1809" y="1355230"/>
                  <a:pt x="931" y="1300104"/>
                  <a:pt x="6411" y="1244508"/>
                </a:cubicBezTo>
                <a:cubicBezTo>
                  <a:pt x="10521" y="1203137"/>
                  <a:pt x="15069" y="1161296"/>
                  <a:pt x="6849" y="1119455"/>
                </a:cubicBezTo>
                <a:cubicBezTo>
                  <a:pt x="3315" y="1100041"/>
                  <a:pt x="3315" y="1080187"/>
                  <a:pt x="6849" y="1060773"/>
                </a:cubicBezTo>
                <a:cubicBezTo>
                  <a:pt x="11123" y="1034622"/>
                  <a:pt x="15178" y="1008733"/>
                  <a:pt x="9698" y="982321"/>
                </a:cubicBezTo>
                <a:cubicBezTo>
                  <a:pt x="7288" y="970815"/>
                  <a:pt x="5480" y="959204"/>
                  <a:pt x="4219" y="947592"/>
                </a:cubicBezTo>
                <a:cubicBezTo>
                  <a:pt x="1709" y="917948"/>
                  <a:pt x="2608" y="888136"/>
                  <a:pt x="6903" y="858680"/>
                </a:cubicBezTo>
                <a:cubicBezTo>
                  <a:pt x="11014" y="824475"/>
                  <a:pt x="4328" y="790061"/>
                  <a:pt x="9808" y="755960"/>
                </a:cubicBezTo>
                <a:cubicBezTo>
                  <a:pt x="13699" y="728497"/>
                  <a:pt x="13847" y="700667"/>
                  <a:pt x="10247" y="673166"/>
                </a:cubicBezTo>
                <a:cubicBezTo>
                  <a:pt x="3769" y="621179"/>
                  <a:pt x="4174" y="568621"/>
                  <a:pt x="11452" y="516733"/>
                </a:cubicBezTo>
                <a:cubicBezTo>
                  <a:pt x="15946" y="486450"/>
                  <a:pt x="18521" y="455279"/>
                  <a:pt x="10465" y="425571"/>
                </a:cubicBezTo>
                <a:cubicBezTo>
                  <a:pt x="-8495" y="355749"/>
                  <a:pt x="2575" y="285822"/>
                  <a:pt x="10465" y="216366"/>
                </a:cubicBezTo>
                <a:cubicBezTo>
                  <a:pt x="15261" y="179065"/>
                  <a:pt x="15370" y="141350"/>
                  <a:pt x="10795" y="104023"/>
                </a:cubicBezTo>
                <a:cubicBezTo>
                  <a:pt x="6734" y="76457"/>
                  <a:pt x="4312" y="48717"/>
                  <a:pt x="3534" y="20936"/>
                </a:cubicBezTo>
                <a:lnTo>
                  <a:pt x="3924" y="8444"/>
                </a:lnTo>
                <a:lnTo>
                  <a:pt x="72291" y="7146"/>
                </a:lnTo>
                <a:cubicBezTo>
                  <a:pt x="125549" y="5562"/>
                  <a:pt x="178727" y="3395"/>
                  <a:pt x="231770" y="4001"/>
                </a:cubicBezTo>
                <a:cubicBezTo>
                  <a:pt x="276048" y="4486"/>
                  <a:pt x="320207" y="13579"/>
                  <a:pt x="364602" y="11882"/>
                </a:cubicBezTo>
                <a:cubicBezTo>
                  <a:pt x="499146" y="6911"/>
                  <a:pt x="633749" y="8548"/>
                  <a:pt x="768233" y="2061"/>
                </a:cubicBezTo>
                <a:cubicBezTo>
                  <a:pt x="801007" y="-37"/>
                  <a:pt x="833840" y="-532"/>
                  <a:pt x="866622" y="571"/>
                </a:cubicBez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30" name="Picture Placeholder 29">
            <a:extLst>
              <a:ext uri="{FF2B5EF4-FFF2-40B4-BE49-F238E27FC236}">
                <a16:creationId xmlns:a16="http://schemas.microsoft.com/office/drawing/2014/main" id="{163C3609-48D8-42DB-AD9E-61699A6F1318}"/>
              </a:ext>
            </a:extLst>
          </p:cNvPr>
          <p:cNvSpPr>
            <a:spLocks noGrp="1"/>
          </p:cNvSpPr>
          <p:nvPr>
            <p:ph type="pic" sz="quarter" idx="17"/>
          </p:nvPr>
        </p:nvSpPr>
        <p:spPr>
          <a:xfrm>
            <a:off x="10101259" y="306491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8" name="Picture Placeholder 27">
            <a:extLst>
              <a:ext uri="{FF2B5EF4-FFF2-40B4-BE49-F238E27FC236}">
                <a16:creationId xmlns:a16="http://schemas.microsoft.com/office/drawing/2014/main" id="{2B03F1E7-A2BE-4059-85FC-6546945FA3FB}"/>
              </a:ext>
            </a:extLst>
          </p:cNvPr>
          <p:cNvSpPr>
            <a:spLocks noGrp="1"/>
          </p:cNvSpPr>
          <p:nvPr>
            <p:ph type="pic" sz="quarter" idx="15"/>
          </p:nvPr>
        </p:nvSpPr>
        <p:spPr>
          <a:xfrm>
            <a:off x="5370488" y="3064916"/>
            <a:ext cx="1455507" cy="1477990"/>
          </a:xfrm>
          <a:custGeom>
            <a:avLst/>
            <a:gdLst>
              <a:gd name="connsiteX0" fmla="*/ 100458 w 1455507"/>
              <a:gd name="connsiteY0" fmla="*/ 0 h 1477990"/>
              <a:gd name="connsiteX1" fmla="*/ 258284 w 1455507"/>
              <a:gd name="connsiteY1" fmla="*/ 0 h 1477990"/>
              <a:gd name="connsiteX2" fmla="*/ 290610 w 1455507"/>
              <a:gd name="connsiteY2" fmla="*/ 2318 h 1477990"/>
              <a:gd name="connsiteX3" fmla="*/ 357070 w 1455507"/>
              <a:gd name="connsiteY3" fmla="*/ 5440 h 1477990"/>
              <a:gd name="connsiteX4" fmla="*/ 558908 w 1455507"/>
              <a:gd name="connsiteY4" fmla="*/ 1098 h 1477990"/>
              <a:gd name="connsiteX5" fmla="*/ 599348 w 1455507"/>
              <a:gd name="connsiteY5" fmla="*/ 0 h 1477990"/>
              <a:gd name="connsiteX6" fmla="*/ 930201 w 1455507"/>
              <a:gd name="connsiteY6" fmla="*/ 0 h 1477990"/>
              <a:gd name="connsiteX7" fmla="*/ 957174 w 1455507"/>
              <a:gd name="connsiteY7" fmla="*/ 2227 h 1477990"/>
              <a:gd name="connsiteX8" fmla="*/ 1104293 w 1455507"/>
              <a:gd name="connsiteY8" fmla="*/ 1924 h 1477990"/>
              <a:gd name="connsiteX9" fmla="*/ 1153561 w 1455507"/>
              <a:gd name="connsiteY9" fmla="*/ 0 h 1477990"/>
              <a:gd name="connsiteX10" fmla="*/ 1229432 w 1455507"/>
              <a:gd name="connsiteY10" fmla="*/ 0 h 1477990"/>
              <a:gd name="connsiteX11" fmla="*/ 1282523 w 1455507"/>
              <a:gd name="connsiteY11" fmla="*/ 2288 h 1477990"/>
              <a:gd name="connsiteX12" fmla="*/ 1409865 w 1455507"/>
              <a:gd name="connsiteY12" fmla="*/ 166 h 1477990"/>
              <a:gd name="connsiteX13" fmla="*/ 1414535 w 1455507"/>
              <a:gd name="connsiteY13" fmla="*/ 0 h 1477990"/>
              <a:gd name="connsiteX14" fmla="*/ 1446877 w 1455507"/>
              <a:gd name="connsiteY14" fmla="*/ 0 h 1477990"/>
              <a:gd name="connsiteX15" fmla="*/ 1441986 w 1455507"/>
              <a:gd name="connsiteY15" fmla="*/ 87863 h 1477990"/>
              <a:gd name="connsiteX16" fmla="*/ 1446522 w 1455507"/>
              <a:gd name="connsiteY16" fmla="*/ 192281 h 1477990"/>
              <a:gd name="connsiteX17" fmla="*/ 1449083 w 1455507"/>
              <a:gd name="connsiteY17" fmla="*/ 384757 h 1477990"/>
              <a:gd name="connsiteX18" fmla="*/ 1445075 w 1455507"/>
              <a:gd name="connsiteY18" fmla="*/ 558660 h 1477990"/>
              <a:gd name="connsiteX19" fmla="*/ 1453480 w 1455507"/>
              <a:gd name="connsiteY19" fmla="*/ 618392 h 1477990"/>
              <a:gd name="connsiteX20" fmla="*/ 1443851 w 1455507"/>
              <a:gd name="connsiteY20" fmla="*/ 900580 h 1477990"/>
              <a:gd name="connsiteX21" fmla="*/ 1445131 w 1455507"/>
              <a:gd name="connsiteY21" fmla="*/ 1003252 h 1477990"/>
              <a:gd name="connsiteX22" fmla="*/ 1448470 w 1455507"/>
              <a:gd name="connsiteY22" fmla="*/ 1090546 h 1477990"/>
              <a:gd name="connsiteX23" fmla="*/ 1446188 w 1455507"/>
              <a:gd name="connsiteY23" fmla="*/ 1168120 h 1477990"/>
              <a:gd name="connsiteX24" fmla="*/ 1454190 w 1455507"/>
              <a:gd name="connsiteY24" fmla="*/ 1273576 h 1477990"/>
              <a:gd name="connsiteX25" fmla="*/ 1455507 w 1455507"/>
              <a:gd name="connsiteY25" fmla="*/ 1324327 h 1477990"/>
              <a:gd name="connsiteX26" fmla="*/ 1455507 w 1455507"/>
              <a:gd name="connsiteY26" fmla="*/ 1427362 h 1477990"/>
              <a:gd name="connsiteX27" fmla="*/ 1451365 w 1455507"/>
              <a:gd name="connsiteY27" fmla="*/ 1465458 h 1477990"/>
              <a:gd name="connsiteX28" fmla="*/ 1450774 w 1455507"/>
              <a:gd name="connsiteY28" fmla="*/ 1469667 h 1477990"/>
              <a:gd name="connsiteX29" fmla="*/ 1448719 w 1455507"/>
              <a:gd name="connsiteY29" fmla="*/ 1469564 h 1477990"/>
              <a:gd name="connsiteX30" fmla="*/ 1351167 w 1455507"/>
              <a:gd name="connsiteY30" fmla="*/ 1472353 h 1477990"/>
              <a:gd name="connsiteX31" fmla="*/ 1170753 w 1455507"/>
              <a:gd name="connsiteY31" fmla="*/ 1472353 h 1477990"/>
              <a:gd name="connsiteX32" fmla="*/ 852418 w 1455507"/>
              <a:gd name="connsiteY32" fmla="*/ 1465456 h 1477990"/>
              <a:gd name="connsiteX33" fmla="*/ 493168 w 1455507"/>
              <a:gd name="connsiteY33" fmla="*/ 1468013 h 1477990"/>
              <a:gd name="connsiteX34" fmla="*/ 226796 w 1455507"/>
              <a:gd name="connsiteY34" fmla="*/ 1461815 h 1477990"/>
              <a:gd name="connsiteX35" fmla="*/ 125602 w 1455507"/>
              <a:gd name="connsiteY35" fmla="*/ 1476769 h 1477990"/>
              <a:gd name="connsiteX36" fmla="*/ 5112 w 1455507"/>
              <a:gd name="connsiteY36" fmla="*/ 1477990 h 1477990"/>
              <a:gd name="connsiteX37" fmla="*/ 7783 w 1455507"/>
              <a:gd name="connsiteY37" fmla="*/ 1456307 h 1477990"/>
              <a:gd name="connsiteX38" fmla="*/ 4359 w 1455507"/>
              <a:gd name="connsiteY38" fmla="*/ 1403967 h 1477990"/>
              <a:gd name="connsiteX39" fmla="*/ 295 w 1455507"/>
              <a:gd name="connsiteY39" fmla="*/ 1370091 h 1477990"/>
              <a:gd name="connsiteX40" fmla="*/ 295 w 1455507"/>
              <a:gd name="connsiteY40" fmla="*/ 1219835 h 1477990"/>
              <a:gd name="connsiteX41" fmla="*/ 3722 w 1455507"/>
              <a:gd name="connsiteY41" fmla="*/ 1175716 h 1477990"/>
              <a:gd name="connsiteX42" fmla="*/ 295 w 1455507"/>
              <a:gd name="connsiteY42" fmla="*/ 1126935 h 1477990"/>
              <a:gd name="connsiteX43" fmla="*/ 295 w 1455507"/>
              <a:gd name="connsiteY43" fmla="*/ 1046801 h 1477990"/>
              <a:gd name="connsiteX44" fmla="*/ 4400 w 1455507"/>
              <a:gd name="connsiteY44" fmla="*/ 1015203 h 1477990"/>
              <a:gd name="connsiteX45" fmla="*/ 2166 w 1455507"/>
              <a:gd name="connsiteY45" fmla="*/ 975879 h 1477990"/>
              <a:gd name="connsiteX46" fmla="*/ 295 w 1455507"/>
              <a:gd name="connsiteY46" fmla="*/ 964020 h 1477990"/>
              <a:gd name="connsiteX47" fmla="*/ 295 w 1455507"/>
              <a:gd name="connsiteY47" fmla="*/ 801667 h 1477990"/>
              <a:gd name="connsiteX48" fmla="*/ 310 w 1455507"/>
              <a:gd name="connsiteY48" fmla="*/ 800839 h 1477990"/>
              <a:gd name="connsiteX49" fmla="*/ 2276 w 1455507"/>
              <a:gd name="connsiteY49" fmla="*/ 749518 h 1477990"/>
              <a:gd name="connsiteX50" fmla="*/ 2715 w 1455507"/>
              <a:gd name="connsiteY50" fmla="*/ 666724 h 1477990"/>
              <a:gd name="connsiteX51" fmla="*/ 295 w 1455507"/>
              <a:gd name="connsiteY51" fmla="*/ 625158 h 1477990"/>
              <a:gd name="connsiteX52" fmla="*/ 295 w 1455507"/>
              <a:gd name="connsiteY52" fmla="*/ 559484 h 1477990"/>
              <a:gd name="connsiteX53" fmla="*/ 3920 w 1455507"/>
              <a:gd name="connsiteY53" fmla="*/ 510291 h 1477990"/>
              <a:gd name="connsiteX54" fmla="*/ 2933 w 1455507"/>
              <a:gd name="connsiteY54" fmla="*/ 419129 h 1477990"/>
              <a:gd name="connsiteX55" fmla="*/ 295 w 1455507"/>
              <a:gd name="connsiteY55" fmla="*/ 403959 h 1477990"/>
              <a:gd name="connsiteX56" fmla="*/ 295 w 1455507"/>
              <a:gd name="connsiteY56" fmla="*/ 237294 h 1477990"/>
              <a:gd name="connsiteX57" fmla="*/ 2933 w 1455507"/>
              <a:gd name="connsiteY57" fmla="*/ 209924 h 1477990"/>
              <a:gd name="connsiteX58" fmla="*/ 3263 w 1455507"/>
              <a:gd name="connsiteY58" fmla="*/ 97581 h 1477990"/>
              <a:gd name="connsiteX59" fmla="*/ 295 w 1455507"/>
              <a:gd name="connsiteY59" fmla="*/ 63619 h 1477990"/>
              <a:gd name="connsiteX60" fmla="*/ 295 w 1455507"/>
              <a:gd name="connsiteY60" fmla="*/ 1928 h 1477990"/>
              <a:gd name="connsiteX61" fmla="*/ 64759 w 1455507"/>
              <a:gd name="connsiteY61"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1455507" h="1477990">
                <a:moveTo>
                  <a:pt x="100458" y="0"/>
                </a:moveTo>
                <a:lnTo>
                  <a:pt x="258284" y="0"/>
                </a:lnTo>
                <a:lnTo>
                  <a:pt x="290610" y="2318"/>
                </a:lnTo>
                <a:cubicBezTo>
                  <a:pt x="312734" y="4440"/>
                  <a:pt x="334873" y="6289"/>
                  <a:pt x="357070" y="5440"/>
                </a:cubicBezTo>
                <a:cubicBezTo>
                  <a:pt x="424342" y="2955"/>
                  <a:pt x="491629" y="2121"/>
                  <a:pt x="558908" y="1098"/>
                </a:cubicBezTo>
                <a:lnTo>
                  <a:pt x="599348" y="0"/>
                </a:lnTo>
                <a:lnTo>
                  <a:pt x="930201" y="0"/>
                </a:lnTo>
                <a:lnTo>
                  <a:pt x="957174" y="2227"/>
                </a:lnTo>
                <a:cubicBezTo>
                  <a:pt x="1005997" y="9381"/>
                  <a:pt x="1055234" y="4955"/>
                  <a:pt x="1104293" y="1924"/>
                </a:cubicBezTo>
                <a:lnTo>
                  <a:pt x="1153561" y="0"/>
                </a:lnTo>
                <a:lnTo>
                  <a:pt x="1229432" y="0"/>
                </a:lnTo>
                <a:lnTo>
                  <a:pt x="1282523" y="2288"/>
                </a:lnTo>
                <a:cubicBezTo>
                  <a:pt x="1324852" y="6652"/>
                  <a:pt x="1367417" y="2591"/>
                  <a:pt x="1409865" y="166"/>
                </a:cubicBezTo>
                <a:lnTo>
                  <a:pt x="1414535" y="0"/>
                </a:lnTo>
                <a:lnTo>
                  <a:pt x="1446877" y="0"/>
                </a:lnTo>
                <a:lnTo>
                  <a:pt x="1441986" y="87863"/>
                </a:lnTo>
                <a:cubicBezTo>
                  <a:pt x="1441527" y="122692"/>
                  <a:pt x="1442793" y="157509"/>
                  <a:pt x="1446522" y="192281"/>
                </a:cubicBezTo>
                <a:cubicBezTo>
                  <a:pt x="1452467" y="256325"/>
                  <a:pt x="1453324" y="320620"/>
                  <a:pt x="1449083" y="384757"/>
                </a:cubicBezTo>
                <a:cubicBezTo>
                  <a:pt x="1446133" y="442709"/>
                  <a:pt x="1438896" y="500570"/>
                  <a:pt x="1445075" y="558660"/>
                </a:cubicBezTo>
                <a:cubicBezTo>
                  <a:pt x="1447190" y="578647"/>
                  <a:pt x="1452311" y="598268"/>
                  <a:pt x="1453480" y="618392"/>
                </a:cubicBezTo>
                <a:cubicBezTo>
                  <a:pt x="1459046" y="712668"/>
                  <a:pt x="1450697" y="806624"/>
                  <a:pt x="1443851" y="900580"/>
                </a:cubicBezTo>
                <a:cubicBezTo>
                  <a:pt x="1441346" y="934804"/>
                  <a:pt x="1438284" y="969028"/>
                  <a:pt x="1445131" y="1003252"/>
                </a:cubicBezTo>
                <a:cubicBezTo>
                  <a:pt x="1450558" y="1032132"/>
                  <a:pt x="1451677" y="1061447"/>
                  <a:pt x="1448470" y="1090546"/>
                </a:cubicBezTo>
                <a:cubicBezTo>
                  <a:pt x="1445264" y="1116318"/>
                  <a:pt x="1444502" y="1142251"/>
                  <a:pt x="1446188" y="1168120"/>
                </a:cubicBezTo>
                <a:cubicBezTo>
                  <a:pt x="1449667" y="1203257"/>
                  <a:pt x="1452367" y="1238405"/>
                  <a:pt x="1454190" y="1273576"/>
                </a:cubicBezTo>
                <a:lnTo>
                  <a:pt x="1455507" y="1324327"/>
                </a:lnTo>
                <a:lnTo>
                  <a:pt x="1455507" y="1427362"/>
                </a:lnTo>
                <a:lnTo>
                  <a:pt x="1451365" y="1465458"/>
                </a:lnTo>
                <a:lnTo>
                  <a:pt x="1450774" y="1469667"/>
                </a:lnTo>
                <a:lnTo>
                  <a:pt x="1448719" y="1469564"/>
                </a:lnTo>
                <a:cubicBezTo>
                  <a:pt x="1416243" y="1471268"/>
                  <a:pt x="1383704" y="1471810"/>
                  <a:pt x="1351167" y="1472353"/>
                </a:cubicBezTo>
                <a:cubicBezTo>
                  <a:pt x="1291009" y="1473360"/>
                  <a:pt x="1230608" y="1482658"/>
                  <a:pt x="1170753" y="1472353"/>
                </a:cubicBezTo>
                <a:cubicBezTo>
                  <a:pt x="1065139" y="1455500"/>
                  <a:pt x="958414" y="1453183"/>
                  <a:pt x="852418" y="1465456"/>
                </a:cubicBezTo>
                <a:cubicBezTo>
                  <a:pt x="732873" y="1477389"/>
                  <a:pt x="612811" y="1478242"/>
                  <a:pt x="493168" y="1468013"/>
                </a:cubicBezTo>
                <a:cubicBezTo>
                  <a:pt x="404539" y="1460730"/>
                  <a:pt x="315729" y="1455306"/>
                  <a:pt x="226796" y="1461815"/>
                </a:cubicBezTo>
                <a:cubicBezTo>
                  <a:pt x="192742" y="1464372"/>
                  <a:pt x="159536" y="1475530"/>
                  <a:pt x="125602" y="1476769"/>
                </a:cubicBezTo>
                <a:lnTo>
                  <a:pt x="5112" y="1477990"/>
                </a:lnTo>
                <a:lnTo>
                  <a:pt x="7783" y="1456307"/>
                </a:lnTo>
                <a:cubicBezTo>
                  <a:pt x="9044" y="1438825"/>
                  <a:pt x="8660" y="1421330"/>
                  <a:pt x="4359" y="1403967"/>
                </a:cubicBezTo>
                <a:lnTo>
                  <a:pt x="295" y="1370091"/>
                </a:lnTo>
                <a:lnTo>
                  <a:pt x="295" y="1219835"/>
                </a:lnTo>
                <a:lnTo>
                  <a:pt x="3722" y="1175716"/>
                </a:lnTo>
                <a:lnTo>
                  <a:pt x="295" y="1126935"/>
                </a:lnTo>
                <a:lnTo>
                  <a:pt x="295" y="1046801"/>
                </a:lnTo>
                <a:lnTo>
                  <a:pt x="4400" y="1015203"/>
                </a:lnTo>
                <a:cubicBezTo>
                  <a:pt x="5263" y="1002160"/>
                  <a:pt x="4906" y="989085"/>
                  <a:pt x="2166" y="975879"/>
                </a:cubicBezTo>
                <a:lnTo>
                  <a:pt x="295" y="964020"/>
                </a:lnTo>
                <a:lnTo>
                  <a:pt x="295" y="801667"/>
                </a:lnTo>
                <a:lnTo>
                  <a:pt x="310" y="800839"/>
                </a:lnTo>
                <a:cubicBezTo>
                  <a:pt x="-163" y="783697"/>
                  <a:pt x="-464" y="766569"/>
                  <a:pt x="2276" y="749518"/>
                </a:cubicBezTo>
                <a:cubicBezTo>
                  <a:pt x="6167" y="722055"/>
                  <a:pt x="6315" y="694225"/>
                  <a:pt x="2715" y="666724"/>
                </a:cubicBezTo>
                <a:lnTo>
                  <a:pt x="295" y="625158"/>
                </a:lnTo>
                <a:lnTo>
                  <a:pt x="295" y="559484"/>
                </a:lnTo>
                <a:lnTo>
                  <a:pt x="3920" y="510291"/>
                </a:lnTo>
                <a:cubicBezTo>
                  <a:pt x="8414" y="480008"/>
                  <a:pt x="10989" y="448837"/>
                  <a:pt x="2933" y="419129"/>
                </a:cubicBezTo>
                <a:lnTo>
                  <a:pt x="295" y="403959"/>
                </a:lnTo>
                <a:lnTo>
                  <a:pt x="295" y="237294"/>
                </a:lnTo>
                <a:lnTo>
                  <a:pt x="2933" y="209924"/>
                </a:lnTo>
                <a:cubicBezTo>
                  <a:pt x="7729" y="172623"/>
                  <a:pt x="7838" y="134908"/>
                  <a:pt x="3263" y="97581"/>
                </a:cubicBezTo>
                <a:lnTo>
                  <a:pt x="295" y="63619"/>
                </a:lnTo>
                <a:lnTo>
                  <a:pt x="295" y="1928"/>
                </a:lnTo>
                <a:lnTo>
                  <a:pt x="64759" y="704"/>
                </a:ln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7" name="Picture Placeholder 26">
            <a:extLst>
              <a:ext uri="{FF2B5EF4-FFF2-40B4-BE49-F238E27FC236}">
                <a16:creationId xmlns:a16="http://schemas.microsoft.com/office/drawing/2014/main" id="{C62C212D-2434-4610-A983-7FC587B517B4}"/>
              </a:ext>
            </a:extLst>
          </p:cNvPr>
          <p:cNvSpPr>
            <a:spLocks noGrp="1"/>
          </p:cNvSpPr>
          <p:nvPr>
            <p:ph type="pic" sz="quarter" idx="14"/>
          </p:nvPr>
        </p:nvSpPr>
        <p:spPr>
          <a:xfrm>
            <a:off x="3009627" y="3064916"/>
            <a:ext cx="1447216" cy="1477990"/>
          </a:xfrm>
          <a:custGeom>
            <a:avLst/>
            <a:gdLst>
              <a:gd name="connsiteX0" fmla="*/ 107991 w 1447216"/>
              <a:gd name="connsiteY0" fmla="*/ 0 h 1477990"/>
              <a:gd name="connsiteX1" fmla="*/ 265817 w 1447216"/>
              <a:gd name="connsiteY1" fmla="*/ 0 h 1477990"/>
              <a:gd name="connsiteX2" fmla="*/ 298143 w 1447216"/>
              <a:gd name="connsiteY2" fmla="*/ 2318 h 1477990"/>
              <a:gd name="connsiteX3" fmla="*/ 364603 w 1447216"/>
              <a:gd name="connsiteY3" fmla="*/ 5440 h 1477990"/>
              <a:gd name="connsiteX4" fmla="*/ 566441 w 1447216"/>
              <a:gd name="connsiteY4" fmla="*/ 1098 h 1477990"/>
              <a:gd name="connsiteX5" fmla="*/ 606880 w 1447216"/>
              <a:gd name="connsiteY5" fmla="*/ 0 h 1477990"/>
              <a:gd name="connsiteX6" fmla="*/ 937733 w 1447216"/>
              <a:gd name="connsiteY6" fmla="*/ 0 h 1477990"/>
              <a:gd name="connsiteX7" fmla="*/ 964707 w 1447216"/>
              <a:gd name="connsiteY7" fmla="*/ 2227 h 1477990"/>
              <a:gd name="connsiteX8" fmla="*/ 1111826 w 1447216"/>
              <a:gd name="connsiteY8" fmla="*/ 1924 h 1477990"/>
              <a:gd name="connsiteX9" fmla="*/ 1161094 w 1447216"/>
              <a:gd name="connsiteY9" fmla="*/ 0 h 1477990"/>
              <a:gd name="connsiteX10" fmla="*/ 1236965 w 1447216"/>
              <a:gd name="connsiteY10" fmla="*/ 0 h 1477990"/>
              <a:gd name="connsiteX11" fmla="*/ 1290056 w 1447216"/>
              <a:gd name="connsiteY11" fmla="*/ 2288 h 1477990"/>
              <a:gd name="connsiteX12" fmla="*/ 1417398 w 1447216"/>
              <a:gd name="connsiteY12" fmla="*/ 166 h 1477990"/>
              <a:gd name="connsiteX13" fmla="*/ 1422068 w 1447216"/>
              <a:gd name="connsiteY13" fmla="*/ 0 h 1477990"/>
              <a:gd name="connsiteX14" fmla="*/ 1447216 w 1447216"/>
              <a:gd name="connsiteY14" fmla="*/ 0 h 1477990"/>
              <a:gd name="connsiteX15" fmla="*/ 1447216 w 1447216"/>
              <a:gd name="connsiteY15" fmla="*/ 1469823 h 1477990"/>
              <a:gd name="connsiteX16" fmla="*/ 1358700 w 1447216"/>
              <a:gd name="connsiteY16" fmla="*/ 1472353 h 1477990"/>
              <a:gd name="connsiteX17" fmla="*/ 1178286 w 1447216"/>
              <a:gd name="connsiteY17" fmla="*/ 1472353 h 1477990"/>
              <a:gd name="connsiteX18" fmla="*/ 859951 w 1447216"/>
              <a:gd name="connsiteY18" fmla="*/ 1465456 h 1477990"/>
              <a:gd name="connsiteX19" fmla="*/ 500701 w 1447216"/>
              <a:gd name="connsiteY19" fmla="*/ 1468013 h 1477990"/>
              <a:gd name="connsiteX20" fmla="*/ 234329 w 1447216"/>
              <a:gd name="connsiteY20" fmla="*/ 1461815 h 1477990"/>
              <a:gd name="connsiteX21" fmla="*/ 133135 w 1447216"/>
              <a:gd name="connsiteY21" fmla="*/ 1476769 h 1477990"/>
              <a:gd name="connsiteX22" fmla="*/ 12645 w 1447216"/>
              <a:gd name="connsiteY22" fmla="*/ 1477990 h 1477990"/>
              <a:gd name="connsiteX23" fmla="*/ 15316 w 1447216"/>
              <a:gd name="connsiteY23" fmla="*/ 1456307 h 1477990"/>
              <a:gd name="connsiteX24" fmla="*/ 11892 w 1447216"/>
              <a:gd name="connsiteY24" fmla="*/ 1403967 h 1477990"/>
              <a:gd name="connsiteX25" fmla="*/ 6412 w 1447216"/>
              <a:gd name="connsiteY25" fmla="*/ 1238066 h 1477990"/>
              <a:gd name="connsiteX26" fmla="*/ 6850 w 1447216"/>
              <a:gd name="connsiteY26" fmla="*/ 1113013 h 1477990"/>
              <a:gd name="connsiteX27" fmla="*/ 6850 w 1447216"/>
              <a:gd name="connsiteY27" fmla="*/ 1054331 h 1477990"/>
              <a:gd name="connsiteX28" fmla="*/ 9699 w 1447216"/>
              <a:gd name="connsiteY28" fmla="*/ 975879 h 1477990"/>
              <a:gd name="connsiteX29" fmla="*/ 4220 w 1447216"/>
              <a:gd name="connsiteY29" fmla="*/ 941150 h 1477990"/>
              <a:gd name="connsiteX30" fmla="*/ 6904 w 1447216"/>
              <a:gd name="connsiteY30" fmla="*/ 852238 h 1477990"/>
              <a:gd name="connsiteX31" fmla="*/ 9809 w 1447216"/>
              <a:gd name="connsiteY31" fmla="*/ 749518 h 1477990"/>
              <a:gd name="connsiteX32" fmla="*/ 10248 w 1447216"/>
              <a:gd name="connsiteY32" fmla="*/ 666724 h 1477990"/>
              <a:gd name="connsiteX33" fmla="*/ 11453 w 1447216"/>
              <a:gd name="connsiteY33" fmla="*/ 510291 h 1477990"/>
              <a:gd name="connsiteX34" fmla="*/ 10466 w 1447216"/>
              <a:gd name="connsiteY34" fmla="*/ 419129 h 1477990"/>
              <a:gd name="connsiteX35" fmla="*/ 10466 w 1447216"/>
              <a:gd name="connsiteY35" fmla="*/ 209924 h 1477990"/>
              <a:gd name="connsiteX36" fmla="*/ 10796 w 1447216"/>
              <a:gd name="connsiteY36" fmla="*/ 97581 h 1477990"/>
              <a:gd name="connsiteX37" fmla="*/ 3535 w 1447216"/>
              <a:gd name="connsiteY37" fmla="*/ 14494 h 1477990"/>
              <a:gd name="connsiteX38" fmla="*/ 3925 w 1447216"/>
              <a:gd name="connsiteY38" fmla="*/ 2002 h 1477990"/>
              <a:gd name="connsiteX39" fmla="*/ 72292 w 1447216"/>
              <a:gd name="connsiteY39" fmla="*/ 704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47216" h="1477990">
                <a:moveTo>
                  <a:pt x="107991" y="0"/>
                </a:moveTo>
                <a:lnTo>
                  <a:pt x="265817" y="0"/>
                </a:lnTo>
                <a:lnTo>
                  <a:pt x="298143" y="2318"/>
                </a:lnTo>
                <a:cubicBezTo>
                  <a:pt x="320267" y="4440"/>
                  <a:pt x="342406" y="6289"/>
                  <a:pt x="364603" y="5440"/>
                </a:cubicBezTo>
                <a:cubicBezTo>
                  <a:pt x="431875" y="2955"/>
                  <a:pt x="499162" y="2121"/>
                  <a:pt x="566441" y="1098"/>
                </a:cubicBezTo>
                <a:lnTo>
                  <a:pt x="606880" y="0"/>
                </a:lnTo>
                <a:lnTo>
                  <a:pt x="937733" y="0"/>
                </a:lnTo>
                <a:lnTo>
                  <a:pt x="964707" y="2227"/>
                </a:lnTo>
                <a:cubicBezTo>
                  <a:pt x="1013530" y="9381"/>
                  <a:pt x="1062767" y="4955"/>
                  <a:pt x="1111826" y="1924"/>
                </a:cubicBezTo>
                <a:lnTo>
                  <a:pt x="1161094" y="0"/>
                </a:lnTo>
                <a:lnTo>
                  <a:pt x="1236965" y="0"/>
                </a:lnTo>
                <a:lnTo>
                  <a:pt x="1290056" y="2288"/>
                </a:lnTo>
                <a:cubicBezTo>
                  <a:pt x="1332385" y="6652"/>
                  <a:pt x="1374950" y="2591"/>
                  <a:pt x="1417398" y="166"/>
                </a:cubicBezTo>
                <a:lnTo>
                  <a:pt x="1422068" y="0"/>
                </a:lnTo>
                <a:lnTo>
                  <a:pt x="1447216" y="0"/>
                </a:lnTo>
                <a:lnTo>
                  <a:pt x="1447216" y="1469823"/>
                </a:lnTo>
                <a:lnTo>
                  <a:pt x="1358700" y="1472353"/>
                </a:lnTo>
                <a:cubicBezTo>
                  <a:pt x="1298542" y="1473360"/>
                  <a:pt x="1238141" y="1482658"/>
                  <a:pt x="1178286" y="1472353"/>
                </a:cubicBezTo>
                <a:cubicBezTo>
                  <a:pt x="1072672" y="1455500"/>
                  <a:pt x="965947" y="1453183"/>
                  <a:pt x="859951" y="1465456"/>
                </a:cubicBezTo>
                <a:cubicBezTo>
                  <a:pt x="740406" y="1477389"/>
                  <a:pt x="620344" y="1478242"/>
                  <a:pt x="500701" y="1468013"/>
                </a:cubicBezTo>
                <a:cubicBezTo>
                  <a:pt x="412072" y="1460730"/>
                  <a:pt x="323262" y="1455306"/>
                  <a:pt x="234329" y="1461815"/>
                </a:cubicBezTo>
                <a:cubicBezTo>
                  <a:pt x="200275" y="1464372"/>
                  <a:pt x="167069" y="1475530"/>
                  <a:pt x="133135" y="1476769"/>
                </a:cubicBezTo>
                <a:lnTo>
                  <a:pt x="12645" y="1477990"/>
                </a:lnTo>
                <a:lnTo>
                  <a:pt x="15316" y="1456307"/>
                </a:lnTo>
                <a:cubicBezTo>
                  <a:pt x="16577" y="1438825"/>
                  <a:pt x="16193" y="1421330"/>
                  <a:pt x="11892" y="1403967"/>
                </a:cubicBezTo>
                <a:cubicBezTo>
                  <a:pt x="-1808" y="1348788"/>
                  <a:pt x="932" y="1293662"/>
                  <a:pt x="6412" y="1238066"/>
                </a:cubicBezTo>
                <a:cubicBezTo>
                  <a:pt x="10522" y="1196695"/>
                  <a:pt x="15070" y="1154854"/>
                  <a:pt x="6850" y="1113013"/>
                </a:cubicBezTo>
                <a:cubicBezTo>
                  <a:pt x="3316" y="1093599"/>
                  <a:pt x="3316" y="1073745"/>
                  <a:pt x="6850" y="1054331"/>
                </a:cubicBezTo>
                <a:cubicBezTo>
                  <a:pt x="11124" y="1028180"/>
                  <a:pt x="15179" y="1002291"/>
                  <a:pt x="9699" y="975879"/>
                </a:cubicBezTo>
                <a:cubicBezTo>
                  <a:pt x="7289" y="964373"/>
                  <a:pt x="5481" y="952762"/>
                  <a:pt x="4220" y="941150"/>
                </a:cubicBezTo>
                <a:cubicBezTo>
                  <a:pt x="1710" y="911506"/>
                  <a:pt x="2609" y="881694"/>
                  <a:pt x="6904" y="852238"/>
                </a:cubicBezTo>
                <a:cubicBezTo>
                  <a:pt x="11015" y="818033"/>
                  <a:pt x="4329" y="783619"/>
                  <a:pt x="9809" y="749518"/>
                </a:cubicBezTo>
                <a:cubicBezTo>
                  <a:pt x="13700" y="722055"/>
                  <a:pt x="13848" y="694225"/>
                  <a:pt x="10248" y="666724"/>
                </a:cubicBezTo>
                <a:cubicBezTo>
                  <a:pt x="3770" y="614737"/>
                  <a:pt x="4175" y="562179"/>
                  <a:pt x="11453" y="510291"/>
                </a:cubicBezTo>
                <a:cubicBezTo>
                  <a:pt x="15947" y="480008"/>
                  <a:pt x="18522" y="448837"/>
                  <a:pt x="10466" y="419129"/>
                </a:cubicBezTo>
                <a:cubicBezTo>
                  <a:pt x="-8494" y="349307"/>
                  <a:pt x="2576" y="279380"/>
                  <a:pt x="10466" y="209924"/>
                </a:cubicBezTo>
                <a:cubicBezTo>
                  <a:pt x="15262" y="172623"/>
                  <a:pt x="15371" y="134908"/>
                  <a:pt x="10796" y="97581"/>
                </a:cubicBezTo>
                <a:cubicBezTo>
                  <a:pt x="6735" y="70015"/>
                  <a:pt x="4313" y="42275"/>
                  <a:pt x="3535" y="14494"/>
                </a:cubicBezTo>
                <a:lnTo>
                  <a:pt x="3925" y="2002"/>
                </a:lnTo>
                <a:lnTo>
                  <a:pt x="72292" y="704"/>
                </a:ln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32959C17-53EC-4A48-8276-E73A5CF1258A}"/>
              </a:ext>
            </a:extLst>
          </p:cNvPr>
          <p:cNvSpPr>
            <a:spLocks noGrp="1"/>
          </p:cNvSpPr>
          <p:nvPr>
            <p:ph type="pic" sz="quarter" idx="13"/>
          </p:nvPr>
        </p:nvSpPr>
        <p:spPr>
          <a:xfrm>
            <a:off x="648304" y="3058476"/>
            <a:ext cx="1463039" cy="1484431"/>
          </a:xfrm>
          <a:custGeom>
            <a:avLst/>
            <a:gdLst>
              <a:gd name="connsiteX0" fmla="*/ 866623 w 1463039"/>
              <a:gd name="connsiteY0" fmla="*/ 570 h 1484431"/>
              <a:gd name="connsiteX1" fmla="*/ 964707 w 1463039"/>
              <a:gd name="connsiteY1" fmla="*/ 8668 h 1484431"/>
              <a:gd name="connsiteX2" fmla="*/ 1111826 w 1463039"/>
              <a:gd name="connsiteY2" fmla="*/ 8365 h 1484431"/>
              <a:gd name="connsiteX3" fmla="*/ 1290056 w 1463039"/>
              <a:gd name="connsiteY3" fmla="*/ 8729 h 1484431"/>
              <a:gd name="connsiteX4" fmla="*/ 1417398 w 1463039"/>
              <a:gd name="connsiteY4" fmla="*/ 6607 h 1484431"/>
              <a:gd name="connsiteX5" fmla="*/ 1454474 w 1463039"/>
              <a:gd name="connsiteY5" fmla="*/ 5289 h 1484431"/>
              <a:gd name="connsiteX6" fmla="*/ 1449519 w 1463039"/>
              <a:gd name="connsiteY6" fmla="*/ 94304 h 1484431"/>
              <a:gd name="connsiteX7" fmla="*/ 1454055 w 1463039"/>
              <a:gd name="connsiteY7" fmla="*/ 198722 h 1484431"/>
              <a:gd name="connsiteX8" fmla="*/ 1456616 w 1463039"/>
              <a:gd name="connsiteY8" fmla="*/ 391198 h 1484431"/>
              <a:gd name="connsiteX9" fmla="*/ 1452608 w 1463039"/>
              <a:gd name="connsiteY9" fmla="*/ 565101 h 1484431"/>
              <a:gd name="connsiteX10" fmla="*/ 1461013 w 1463039"/>
              <a:gd name="connsiteY10" fmla="*/ 624833 h 1484431"/>
              <a:gd name="connsiteX11" fmla="*/ 1451384 w 1463039"/>
              <a:gd name="connsiteY11" fmla="*/ 907021 h 1484431"/>
              <a:gd name="connsiteX12" fmla="*/ 1452664 w 1463039"/>
              <a:gd name="connsiteY12" fmla="*/ 1009693 h 1484431"/>
              <a:gd name="connsiteX13" fmla="*/ 1456003 w 1463039"/>
              <a:gd name="connsiteY13" fmla="*/ 1096987 h 1484431"/>
              <a:gd name="connsiteX14" fmla="*/ 1453721 w 1463039"/>
              <a:gd name="connsiteY14" fmla="*/ 1174561 h 1484431"/>
              <a:gd name="connsiteX15" fmla="*/ 1461723 w 1463039"/>
              <a:gd name="connsiteY15" fmla="*/ 1280017 h 1484431"/>
              <a:gd name="connsiteX16" fmla="*/ 1463039 w 1463039"/>
              <a:gd name="connsiteY16" fmla="*/ 1330730 h 1484431"/>
              <a:gd name="connsiteX17" fmla="*/ 1463039 w 1463039"/>
              <a:gd name="connsiteY17" fmla="*/ 1433812 h 1484431"/>
              <a:gd name="connsiteX18" fmla="*/ 1458898 w 1463039"/>
              <a:gd name="connsiteY18" fmla="*/ 1471899 h 1484431"/>
              <a:gd name="connsiteX19" fmla="*/ 1458307 w 1463039"/>
              <a:gd name="connsiteY19" fmla="*/ 1476108 h 1484431"/>
              <a:gd name="connsiteX20" fmla="*/ 1456252 w 1463039"/>
              <a:gd name="connsiteY20" fmla="*/ 1476005 h 1484431"/>
              <a:gd name="connsiteX21" fmla="*/ 1358700 w 1463039"/>
              <a:gd name="connsiteY21" fmla="*/ 1478794 h 1484431"/>
              <a:gd name="connsiteX22" fmla="*/ 1178286 w 1463039"/>
              <a:gd name="connsiteY22" fmla="*/ 1478794 h 1484431"/>
              <a:gd name="connsiteX23" fmla="*/ 859951 w 1463039"/>
              <a:gd name="connsiteY23" fmla="*/ 1471897 h 1484431"/>
              <a:gd name="connsiteX24" fmla="*/ 500701 w 1463039"/>
              <a:gd name="connsiteY24" fmla="*/ 1474454 h 1484431"/>
              <a:gd name="connsiteX25" fmla="*/ 234329 w 1463039"/>
              <a:gd name="connsiteY25" fmla="*/ 1468256 h 1484431"/>
              <a:gd name="connsiteX26" fmla="*/ 133135 w 1463039"/>
              <a:gd name="connsiteY26" fmla="*/ 1483210 h 1484431"/>
              <a:gd name="connsiteX27" fmla="*/ 12645 w 1463039"/>
              <a:gd name="connsiteY27" fmla="*/ 1484431 h 1484431"/>
              <a:gd name="connsiteX28" fmla="*/ 15316 w 1463039"/>
              <a:gd name="connsiteY28" fmla="*/ 1462748 h 1484431"/>
              <a:gd name="connsiteX29" fmla="*/ 11892 w 1463039"/>
              <a:gd name="connsiteY29" fmla="*/ 1410408 h 1484431"/>
              <a:gd name="connsiteX30" fmla="*/ 6412 w 1463039"/>
              <a:gd name="connsiteY30" fmla="*/ 1244507 h 1484431"/>
              <a:gd name="connsiteX31" fmla="*/ 6850 w 1463039"/>
              <a:gd name="connsiteY31" fmla="*/ 1119454 h 1484431"/>
              <a:gd name="connsiteX32" fmla="*/ 6850 w 1463039"/>
              <a:gd name="connsiteY32" fmla="*/ 1060772 h 1484431"/>
              <a:gd name="connsiteX33" fmla="*/ 9699 w 1463039"/>
              <a:gd name="connsiteY33" fmla="*/ 982320 h 1484431"/>
              <a:gd name="connsiteX34" fmla="*/ 4220 w 1463039"/>
              <a:gd name="connsiteY34" fmla="*/ 947591 h 1484431"/>
              <a:gd name="connsiteX35" fmla="*/ 6904 w 1463039"/>
              <a:gd name="connsiteY35" fmla="*/ 858679 h 1484431"/>
              <a:gd name="connsiteX36" fmla="*/ 9809 w 1463039"/>
              <a:gd name="connsiteY36" fmla="*/ 755959 h 1484431"/>
              <a:gd name="connsiteX37" fmla="*/ 10248 w 1463039"/>
              <a:gd name="connsiteY37" fmla="*/ 673165 h 1484431"/>
              <a:gd name="connsiteX38" fmla="*/ 11453 w 1463039"/>
              <a:gd name="connsiteY38" fmla="*/ 516732 h 1484431"/>
              <a:gd name="connsiteX39" fmla="*/ 10466 w 1463039"/>
              <a:gd name="connsiteY39" fmla="*/ 425570 h 1484431"/>
              <a:gd name="connsiteX40" fmla="*/ 10466 w 1463039"/>
              <a:gd name="connsiteY40" fmla="*/ 216365 h 1484431"/>
              <a:gd name="connsiteX41" fmla="*/ 10796 w 1463039"/>
              <a:gd name="connsiteY41" fmla="*/ 104022 h 1484431"/>
              <a:gd name="connsiteX42" fmla="*/ 3535 w 1463039"/>
              <a:gd name="connsiteY42" fmla="*/ 20935 h 1484431"/>
              <a:gd name="connsiteX43" fmla="*/ 3925 w 1463039"/>
              <a:gd name="connsiteY43" fmla="*/ 8443 h 1484431"/>
              <a:gd name="connsiteX44" fmla="*/ 72292 w 1463039"/>
              <a:gd name="connsiteY44" fmla="*/ 7145 h 1484431"/>
              <a:gd name="connsiteX45" fmla="*/ 231771 w 1463039"/>
              <a:gd name="connsiteY45" fmla="*/ 4000 h 1484431"/>
              <a:gd name="connsiteX46" fmla="*/ 364603 w 1463039"/>
              <a:gd name="connsiteY46" fmla="*/ 11881 h 1484431"/>
              <a:gd name="connsiteX47" fmla="*/ 768234 w 1463039"/>
              <a:gd name="connsiteY47" fmla="*/ 2060 h 1484431"/>
              <a:gd name="connsiteX48" fmla="*/ 866623 w 1463039"/>
              <a:gd name="connsiteY48" fmla="*/ 570 h 148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463039" h="1484431">
                <a:moveTo>
                  <a:pt x="866623" y="570"/>
                </a:moveTo>
                <a:cubicBezTo>
                  <a:pt x="899406" y="1672"/>
                  <a:pt x="932137" y="4373"/>
                  <a:pt x="964707" y="8668"/>
                </a:cubicBezTo>
                <a:cubicBezTo>
                  <a:pt x="1013530" y="15822"/>
                  <a:pt x="1062767" y="11396"/>
                  <a:pt x="1111826" y="8365"/>
                </a:cubicBezTo>
                <a:cubicBezTo>
                  <a:pt x="1171217" y="4667"/>
                  <a:pt x="1230548" y="2666"/>
                  <a:pt x="1290056" y="8729"/>
                </a:cubicBezTo>
                <a:cubicBezTo>
                  <a:pt x="1332385" y="13093"/>
                  <a:pt x="1374950" y="9032"/>
                  <a:pt x="1417398" y="6607"/>
                </a:cubicBezTo>
                <a:lnTo>
                  <a:pt x="1454474" y="5289"/>
                </a:lnTo>
                <a:lnTo>
                  <a:pt x="1449519" y="94304"/>
                </a:lnTo>
                <a:cubicBezTo>
                  <a:pt x="1449060" y="129133"/>
                  <a:pt x="1450326" y="163950"/>
                  <a:pt x="1454055" y="198722"/>
                </a:cubicBezTo>
                <a:cubicBezTo>
                  <a:pt x="1460000" y="262766"/>
                  <a:pt x="1460857" y="327061"/>
                  <a:pt x="1456616" y="391198"/>
                </a:cubicBezTo>
                <a:cubicBezTo>
                  <a:pt x="1453666" y="449150"/>
                  <a:pt x="1446429" y="507011"/>
                  <a:pt x="1452608" y="565101"/>
                </a:cubicBezTo>
                <a:cubicBezTo>
                  <a:pt x="1454723" y="585088"/>
                  <a:pt x="1459844" y="604709"/>
                  <a:pt x="1461013" y="624833"/>
                </a:cubicBezTo>
                <a:cubicBezTo>
                  <a:pt x="1466579" y="719109"/>
                  <a:pt x="1458230" y="813065"/>
                  <a:pt x="1451384" y="907021"/>
                </a:cubicBezTo>
                <a:cubicBezTo>
                  <a:pt x="1448879" y="941245"/>
                  <a:pt x="1445817" y="975469"/>
                  <a:pt x="1452664" y="1009693"/>
                </a:cubicBezTo>
                <a:cubicBezTo>
                  <a:pt x="1458091" y="1038573"/>
                  <a:pt x="1459210" y="1067888"/>
                  <a:pt x="1456003" y="1096987"/>
                </a:cubicBezTo>
                <a:cubicBezTo>
                  <a:pt x="1452797" y="1122759"/>
                  <a:pt x="1452035" y="1148692"/>
                  <a:pt x="1453721" y="1174561"/>
                </a:cubicBezTo>
                <a:cubicBezTo>
                  <a:pt x="1457200" y="1209698"/>
                  <a:pt x="1459900" y="1244846"/>
                  <a:pt x="1461723" y="1280017"/>
                </a:cubicBezTo>
                <a:lnTo>
                  <a:pt x="1463039" y="1330730"/>
                </a:lnTo>
                <a:lnTo>
                  <a:pt x="1463039" y="1433812"/>
                </a:lnTo>
                <a:lnTo>
                  <a:pt x="1458898" y="1471899"/>
                </a:lnTo>
                <a:lnTo>
                  <a:pt x="1458307" y="1476108"/>
                </a:lnTo>
                <a:lnTo>
                  <a:pt x="1456252" y="1476005"/>
                </a:lnTo>
                <a:cubicBezTo>
                  <a:pt x="1423776" y="1477709"/>
                  <a:pt x="1391237" y="1478251"/>
                  <a:pt x="1358700" y="1478794"/>
                </a:cubicBezTo>
                <a:cubicBezTo>
                  <a:pt x="1298542" y="1479801"/>
                  <a:pt x="1238141" y="1489099"/>
                  <a:pt x="1178286" y="1478794"/>
                </a:cubicBezTo>
                <a:cubicBezTo>
                  <a:pt x="1072672" y="1461941"/>
                  <a:pt x="965947" y="1459624"/>
                  <a:pt x="859951" y="1471897"/>
                </a:cubicBezTo>
                <a:cubicBezTo>
                  <a:pt x="740406" y="1483830"/>
                  <a:pt x="620344" y="1484683"/>
                  <a:pt x="500701" y="1474454"/>
                </a:cubicBezTo>
                <a:cubicBezTo>
                  <a:pt x="412072" y="1467171"/>
                  <a:pt x="323262" y="1461747"/>
                  <a:pt x="234329" y="1468256"/>
                </a:cubicBezTo>
                <a:cubicBezTo>
                  <a:pt x="200275" y="1470813"/>
                  <a:pt x="167069" y="1481971"/>
                  <a:pt x="133135" y="1483210"/>
                </a:cubicBezTo>
                <a:lnTo>
                  <a:pt x="12645" y="1484431"/>
                </a:lnTo>
                <a:lnTo>
                  <a:pt x="15316" y="1462748"/>
                </a:lnTo>
                <a:cubicBezTo>
                  <a:pt x="16577" y="1445266"/>
                  <a:pt x="16193" y="1427771"/>
                  <a:pt x="11892" y="1410408"/>
                </a:cubicBezTo>
                <a:cubicBezTo>
                  <a:pt x="-1808" y="1355229"/>
                  <a:pt x="932" y="1300103"/>
                  <a:pt x="6412" y="1244507"/>
                </a:cubicBezTo>
                <a:cubicBezTo>
                  <a:pt x="10522" y="1203136"/>
                  <a:pt x="15070" y="1161295"/>
                  <a:pt x="6850" y="1119454"/>
                </a:cubicBezTo>
                <a:cubicBezTo>
                  <a:pt x="3316" y="1100040"/>
                  <a:pt x="3316" y="1080186"/>
                  <a:pt x="6850" y="1060772"/>
                </a:cubicBezTo>
                <a:cubicBezTo>
                  <a:pt x="11124" y="1034621"/>
                  <a:pt x="15179" y="1008732"/>
                  <a:pt x="9699" y="982320"/>
                </a:cubicBezTo>
                <a:cubicBezTo>
                  <a:pt x="7289" y="970814"/>
                  <a:pt x="5481" y="959203"/>
                  <a:pt x="4220" y="947591"/>
                </a:cubicBezTo>
                <a:cubicBezTo>
                  <a:pt x="1710" y="917947"/>
                  <a:pt x="2609" y="888135"/>
                  <a:pt x="6904" y="858679"/>
                </a:cubicBezTo>
                <a:cubicBezTo>
                  <a:pt x="11015" y="824474"/>
                  <a:pt x="4329" y="790060"/>
                  <a:pt x="9809" y="755959"/>
                </a:cubicBezTo>
                <a:cubicBezTo>
                  <a:pt x="13700" y="728496"/>
                  <a:pt x="13848" y="700666"/>
                  <a:pt x="10248" y="673165"/>
                </a:cubicBezTo>
                <a:cubicBezTo>
                  <a:pt x="3770" y="621178"/>
                  <a:pt x="4175" y="568620"/>
                  <a:pt x="11453" y="516732"/>
                </a:cubicBezTo>
                <a:cubicBezTo>
                  <a:pt x="15947" y="486449"/>
                  <a:pt x="18522" y="455278"/>
                  <a:pt x="10466" y="425570"/>
                </a:cubicBezTo>
                <a:cubicBezTo>
                  <a:pt x="-8494" y="355748"/>
                  <a:pt x="2576" y="285821"/>
                  <a:pt x="10466" y="216365"/>
                </a:cubicBezTo>
                <a:cubicBezTo>
                  <a:pt x="15262" y="179064"/>
                  <a:pt x="15371" y="141349"/>
                  <a:pt x="10796" y="104022"/>
                </a:cubicBezTo>
                <a:cubicBezTo>
                  <a:pt x="6735" y="76456"/>
                  <a:pt x="4313" y="48716"/>
                  <a:pt x="3535" y="20935"/>
                </a:cubicBezTo>
                <a:lnTo>
                  <a:pt x="3925" y="8443"/>
                </a:lnTo>
                <a:lnTo>
                  <a:pt x="72292" y="7145"/>
                </a:lnTo>
                <a:cubicBezTo>
                  <a:pt x="125550" y="5561"/>
                  <a:pt x="178728" y="3394"/>
                  <a:pt x="231771" y="4000"/>
                </a:cubicBezTo>
                <a:cubicBezTo>
                  <a:pt x="276049" y="4485"/>
                  <a:pt x="320208" y="13578"/>
                  <a:pt x="364603" y="11881"/>
                </a:cubicBezTo>
                <a:cubicBezTo>
                  <a:pt x="499147" y="6910"/>
                  <a:pt x="633750" y="8547"/>
                  <a:pt x="768234" y="2060"/>
                </a:cubicBezTo>
                <a:cubicBezTo>
                  <a:pt x="801008" y="-38"/>
                  <a:pt x="833841" y="-533"/>
                  <a:pt x="866623" y="570"/>
                </a:cubicBezTo>
                <a:close/>
              </a:path>
            </a:pathLst>
          </a:cu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0" y="365125"/>
            <a:ext cx="12188952" cy="1325563"/>
          </a:xfrm>
        </p:spPr>
        <p:txBody>
          <a:bodyPr rtlCol="0"/>
          <a:lstStyle>
            <a:lvl1pPr algn="ctr">
              <a:defRPr sz="7200"/>
            </a:lvl1pPr>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9" name="Rectangle 18" descr="Tag=AccentColor&#10;Flavor=Light&#10;Target=FillAndLine">
            <a:extLst>
              <a:ext uri="{FF2B5EF4-FFF2-40B4-BE49-F238E27FC236}">
                <a16:creationId xmlns:a16="http://schemas.microsoft.com/office/drawing/2014/main" id="{2D7984C8-AF4A-4D59-BB2D-72D92F873C0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Text Placeholder 32">
            <a:extLst>
              <a:ext uri="{FF2B5EF4-FFF2-40B4-BE49-F238E27FC236}">
                <a16:creationId xmlns:a16="http://schemas.microsoft.com/office/drawing/2014/main" id="{EC125114-9BE9-4C21-BEC1-81B685162210}"/>
              </a:ext>
            </a:extLst>
          </p:cNvPr>
          <p:cNvSpPr>
            <a:spLocks noGrp="1"/>
          </p:cNvSpPr>
          <p:nvPr>
            <p:ph type="body" sz="quarter" idx="18" hasCustomPrompt="1"/>
          </p:nvPr>
        </p:nvSpPr>
        <p:spPr>
          <a:xfrm>
            <a:off x="6309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4" name="Text Placeholder 32">
            <a:extLst>
              <a:ext uri="{FF2B5EF4-FFF2-40B4-BE49-F238E27FC236}">
                <a16:creationId xmlns:a16="http://schemas.microsoft.com/office/drawing/2014/main" id="{2AB98BFD-4068-4EDA-8DE5-E5D978EDDF2E}"/>
              </a:ext>
            </a:extLst>
          </p:cNvPr>
          <p:cNvSpPr>
            <a:spLocks noGrp="1"/>
          </p:cNvSpPr>
          <p:nvPr>
            <p:ph type="body" sz="quarter" idx="19" hasCustomPrompt="1"/>
          </p:nvPr>
        </p:nvSpPr>
        <p:spPr>
          <a:xfrm>
            <a:off x="29931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5" name="Text Placeholder 32">
            <a:extLst>
              <a:ext uri="{FF2B5EF4-FFF2-40B4-BE49-F238E27FC236}">
                <a16:creationId xmlns:a16="http://schemas.microsoft.com/office/drawing/2014/main" id="{937737FC-57C8-4243-BE91-4E9684B83613}"/>
              </a:ext>
            </a:extLst>
          </p:cNvPr>
          <p:cNvSpPr>
            <a:spLocks noGrp="1"/>
          </p:cNvSpPr>
          <p:nvPr>
            <p:ph type="body" sz="quarter" idx="20" hasCustomPrompt="1"/>
          </p:nvPr>
        </p:nvSpPr>
        <p:spPr>
          <a:xfrm>
            <a:off x="53553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6" name="Text Placeholder 32">
            <a:extLst>
              <a:ext uri="{FF2B5EF4-FFF2-40B4-BE49-F238E27FC236}">
                <a16:creationId xmlns:a16="http://schemas.microsoft.com/office/drawing/2014/main" id="{CA78FA67-D083-4763-B647-4554C3C50977}"/>
              </a:ext>
            </a:extLst>
          </p:cNvPr>
          <p:cNvSpPr>
            <a:spLocks noGrp="1"/>
          </p:cNvSpPr>
          <p:nvPr>
            <p:ph type="body" sz="quarter" idx="21" hasCustomPrompt="1"/>
          </p:nvPr>
        </p:nvSpPr>
        <p:spPr>
          <a:xfrm>
            <a:off x="77175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
        <p:nvSpPr>
          <p:cNvPr id="37" name="Text Placeholder 32">
            <a:extLst>
              <a:ext uri="{FF2B5EF4-FFF2-40B4-BE49-F238E27FC236}">
                <a16:creationId xmlns:a16="http://schemas.microsoft.com/office/drawing/2014/main" id="{F1892FE5-DAA3-4902-93EF-46D6565FFB48}"/>
              </a:ext>
            </a:extLst>
          </p:cNvPr>
          <p:cNvSpPr>
            <a:spLocks noGrp="1"/>
          </p:cNvSpPr>
          <p:nvPr>
            <p:ph type="body" sz="quarter" idx="22" hasCustomPrompt="1"/>
          </p:nvPr>
        </p:nvSpPr>
        <p:spPr>
          <a:xfrm>
            <a:off x="10079736" y="4754880"/>
            <a:ext cx="1481328" cy="740664"/>
          </a:xfrm>
        </p:spPr>
        <p:txBody>
          <a:bodyPr rtlCol="0">
            <a:noAutofit/>
          </a:bodyPr>
          <a:lstStyle>
            <a:lvl1pPr marL="0" indent="0" algn="ctr">
              <a:lnSpc>
                <a:spcPct val="100000"/>
              </a:lnSpc>
              <a:spcBef>
                <a:spcPts val="0"/>
              </a:spcBef>
              <a:buNone/>
              <a:defRPr sz="2400"/>
            </a:lvl1pPr>
            <a:lvl2pPr marL="0" indent="0" algn="ctr">
              <a:lnSpc>
                <a:spcPct val="100000"/>
              </a:lnSpc>
              <a:spcBef>
                <a:spcPts val="0"/>
              </a:spcBef>
              <a:buNone/>
              <a:defRPr sz="1800"/>
            </a:lvl2pPr>
          </a:lstStyle>
          <a:p>
            <a:pPr lvl="0" rtl="0"/>
            <a:r>
              <a:rPr lang="en-GB" noProof="0"/>
              <a:t>Name</a:t>
            </a:r>
          </a:p>
          <a:p>
            <a:pPr lvl="1" rtl="0"/>
            <a:r>
              <a:rPr lang="en-GB" noProof="0"/>
              <a:t>Title</a:t>
            </a:r>
          </a:p>
        </p:txBody>
      </p:sp>
    </p:spTree>
    <p:extLst>
      <p:ext uri="{BB962C8B-B14F-4D97-AF65-F5344CB8AC3E}">
        <p14:creationId xmlns:p14="http://schemas.microsoft.com/office/powerpoint/2010/main" val="218342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Centre Hea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38200" y="365124"/>
            <a:ext cx="10515600" cy="1325880"/>
          </a:xfrm>
        </p:spPr>
        <p:txBody>
          <a:bodyPr rtlCol="0"/>
          <a:lstStyle>
            <a:lvl1pPr algn="ctr">
              <a:defRPr sz="7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41248" y="2304288"/>
            <a:ext cx="10515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7" name="Rectangle 6" descr="Tag=AccentColor&#10;Flavor=Light&#10;Target=FillAndLine">
            <a:extLst>
              <a:ext uri="{FF2B5EF4-FFF2-40B4-BE49-F238E27FC236}">
                <a16:creationId xmlns:a16="http://schemas.microsoft.com/office/drawing/2014/main" id="{83465705-093A-460D-83A5-4A4F3275ADB7}"/>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558290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2304288"/>
            <a:ext cx="5181600" cy="3877056"/>
          </a:xfrm>
        </p:spPr>
        <p:txBody>
          <a:bodyPr rtlCol="0">
            <a:normAutofit/>
          </a:bodyPr>
          <a:lstStyle>
            <a:lvl1pPr>
              <a:defRPr sz="2800"/>
            </a:lvl1pPr>
            <a:lvl2pPr>
              <a:defRPr sz="2400"/>
            </a:lvl2pPr>
            <a:lvl3pPr>
              <a:defRPr sz="20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7" descr="Tag=AccentColor&#10;Flavor=Light&#10;Target=FillAndLine">
            <a:extLst>
              <a:ext uri="{FF2B5EF4-FFF2-40B4-BE49-F238E27FC236}">
                <a16:creationId xmlns:a16="http://schemas.microsoft.com/office/drawing/2014/main" id="{23FEB8C5-87FB-41BA-B300-D935D5EEAEC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113232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2578608"/>
            <a:ext cx="5157787"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3617842"/>
            <a:ext cx="5157787"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2578608"/>
            <a:ext cx="5183188" cy="823912"/>
          </a:xfrm>
        </p:spPr>
        <p:txBody>
          <a:bodyPr rtlCol="0" anchor="b">
            <a:normAutofit/>
          </a:bodyPr>
          <a:lstStyle>
            <a:lvl1pPr marL="0" indent="0">
              <a:lnSpc>
                <a:spcPct val="100000"/>
              </a:lnSpc>
              <a:buNone/>
              <a:defRPr sz="4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3617842"/>
            <a:ext cx="5183188" cy="2572645"/>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671408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rtlCol="0"/>
          <a:lstStyle>
            <a:lvl1pPr algn="ctr">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hasCustomPrompt="1"/>
          </p:nvPr>
        </p:nvSpPr>
        <p:spPr>
          <a:xfrm>
            <a:off x="649224" y="2578608"/>
            <a:ext cx="3200400" cy="711244"/>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649224" y="3339547"/>
            <a:ext cx="3200400" cy="2900635"/>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hasCustomPrompt="1"/>
          </p:nvPr>
        </p:nvSpPr>
        <p:spPr>
          <a:xfrm>
            <a:off x="449884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449884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10" name="Rectangle 9" descr="Tag=AccentColor&#10;Flavor=Light&#10;Target=FillAndLine">
            <a:extLst>
              <a:ext uri="{FF2B5EF4-FFF2-40B4-BE49-F238E27FC236}">
                <a16:creationId xmlns:a16="http://schemas.microsoft.com/office/drawing/2014/main" id="{5A11B4AA-D861-4DDC-9A8A-7036C40D909C}"/>
              </a:ext>
            </a:extLst>
          </p:cNvPr>
          <p:cNvSpPr/>
          <p:nvPr userDrawn="1"/>
        </p:nvSpPr>
        <p:spPr>
          <a:xfrm flipV="1">
            <a:off x="648305" y="2067561"/>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 Placeholder 4">
            <a:extLst>
              <a:ext uri="{FF2B5EF4-FFF2-40B4-BE49-F238E27FC236}">
                <a16:creationId xmlns:a16="http://schemas.microsoft.com/office/drawing/2014/main" id="{42AA5FD4-D71A-436D-B50A-847980623CF0}"/>
              </a:ext>
            </a:extLst>
          </p:cNvPr>
          <p:cNvSpPr>
            <a:spLocks noGrp="1"/>
          </p:cNvSpPr>
          <p:nvPr>
            <p:ph type="body" sz="quarter" idx="13" hasCustomPrompt="1"/>
          </p:nvPr>
        </p:nvSpPr>
        <p:spPr>
          <a:xfrm>
            <a:off x="8339328" y="2578608"/>
            <a:ext cx="3200400" cy="713232"/>
          </a:xfrm>
        </p:spPr>
        <p:txBody>
          <a:bodyPr rtlCol="0" anchor="b">
            <a:normAutofit/>
          </a:bodyPr>
          <a:lstStyle>
            <a:lvl1pPr marL="0" indent="0">
              <a:lnSpc>
                <a:spcPct val="100000"/>
              </a:lnSpc>
              <a:buNone/>
              <a:defRPr sz="41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Subtitle</a:t>
            </a:r>
          </a:p>
        </p:txBody>
      </p:sp>
      <p:sp>
        <p:nvSpPr>
          <p:cNvPr id="12" name="Content Placeholder 5">
            <a:extLst>
              <a:ext uri="{FF2B5EF4-FFF2-40B4-BE49-F238E27FC236}">
                <a16:creationId xmlns:a16="http://schemas.microsoft.com/office/drawing/2014/main" id="{498877DB-362B-4B53-84A8-D53090240FDB}"/>
              </a:ext>
            </a:extLst>
          </p:cNvPr>
          <p:cNvSpPr>
            <a:spLocks noGrp="1"/>
          </p:cNvSpPr>
          <p:nvPr>
            <p:ph sz="quarter" idx="14"/>
          </p:nvPr>
        </p:nvSpPr>
        <p:spPr>
          <a:xfrm>
            <a:off x="8339328" y="3339548"/>
            <a:ext cx="3200400" cy="2850940"/>
          </a:xfrm>
        </p:spPr>
        <p:txBody>
          <a:bodyPr rtlCol="0">
            <a:normAutofit/>
          </a:bodyPr>
          <a:lstStyle>
            <a:lvl1pPr>
              <a:lnSpc>
                <a:spcPct val="90000"/>
              </a:lnSpc>
              <a:defRPr sz="2400"/>
            </a:lvl1pPr>
            <a:lvl2pPr>
              <a:lnSpc>
                <a:spcPct val="90000"/>
              </a:lnSpc>
              <a:defRPr sz="2000"/>
            </a:lvl2pPr>
            <a:lvl3pPr>
              <a:lnSpc>
                <a:spcPct val="90000"/>
              </a:lnSpc>
              <a:defRPr sz="1800"/>
            </a:lvl3pPr>
            <a:lvl4pPr>
              <a:lnSpc>
                <a:spcPct val="90000"/>
              </a:lnSpc>
              <a:defRPr sz="1600"/>
            </a:lvl4pPr>
            <a:lvl5pPr>
              <a:lnSpc>
                <a:spcPct val="90000"/>
              </a:lnSpc>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2075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95429EAB-EC88-4283-9CAC-5C4336D68761}"/>
              </a:ext>
            </a:extLst>
          </p:cNvPr>
          <p:cNvSpPr>
            <a:spLocks noGrp="1"/>
          </p:cNvSpPr>
          <p:nvPr>
            <p:ph type="pic" sz="quarter" idx="14"/>
          </p:nvPr>
        </p:nvSpPr>
        <p:spPr>
          <a:xfrm>
            <a:off x="8263901" y="-1"/>
            <a:ext cx="3928091" cy="4143506"/>
          </a:xfrm>
          <a:custGeom>
            <a:avLst/>
            <a:gdLst>
              <a:gd name="connsiteX0" fmla="*/ 23605 w 3928091"/>
              <a:gd name="connsiteY0" fmla="*/ 0 h 4143506"/>
              <a:gd name="connsiteX1" fmla="*/ 3928091 w 3928091"/>
              <a:gd name="connsiteY1" fmla="*/ 0 h 4143506"/>
              <a:gd name="connsiteX2" fmla="*/ 3928091 w 3928091"/>
              <a:gd name="connsiteY2" fmla="*/ 4125656 h 4143506"/>
              <a:gd name="connsiteX3" fmla="*/ 3780617 w 3928091"/>
              <a:gd name="connsiteY3" fmla="*/ 4131078 h 4143506"/>
              <a:gd name="connsiteX4" fmla="*/ 3281801 w 3928091"/>
              <a:gd name="connsiteY4" fmla="*/ 4125634 h 4143506"/>
              <a:gd name="connsiteX5" fmla="*/ 2622887 w 3928091"/>
              <a:gd name="connsiteY5" fmla="*/ 4130456 h 4143506"/>
              <a:gd name="connsiteX6" fmla="*/ 2169916 w 3928091"/>
              <a:gd name="connsiteY6" fmla="*/ 4111570 h 4143506"/>
              <a:gd name="connsiteX7" fmla="*/ 1705097 w 3928091"/>
              <a:gd name="connsiteY7" fmla="*/ 4140234 h 4143506"/>
              <a:gd name="connsiteX8" fmla="*/ 1364801 w 3928091"/>
              <a:gd name="connsiteY8" fmla="*/ 4124429 h 4143506"/>
              <a:gd name="connsiteX9" fmla="*/ 1123316 w 3928091"/>
              <a:gd name="connsiteY9" fmla="*/ 4121750 h 4143506"/>
              <a:gd name="connsiteX10" fmla="*/ 688243 w 3928091"/>
              <a:gd name="connsiteY10" fmla="*/ 4130323 h 4143506"/>
              <a:gd name="connsiteX11" fmla="*/ 298918 w 3928091"/>
              <a:gd name="connsiteY11" fmla="*/ 4118266 h 4143506"/>
              <a:gd name="connsiteX12" fmla="*/ 105785 w 3928091"/>
              <a:gd name="connsiteY12" fmla="*/ 4130037 h 4143506"/>
              <a:gd name="connsiteX13" fmla="*/ 15503 w 3928091"/>
              <a:gd name="connsiteY13" fmla="*/ 4130462 h 4143506"/>
              <a:gd name="connsiteX14" fmla="*/ 14458 w 3928091"/>
              <a:gd name="connsiteY14" fmla="*/ 4122289 h 4143506"/>
              <a:gd name="connsiteX15" fmla="*/ 346 w 3928091"/>
              <a:gd name="connsiteY15" fmla="*/ 3882149 h 4143506"/>
              <a:gd name="connsiteX16" fmla="*/ 27583 w 3928091"/>
              <a:gd name="connsiteY16" fmla="*/ 3294816 h 4143506"/>
              <a:gd name="connsiteX17" fmla="*/ 21797 w 3928091"/>
              <a:gd name="connsiteY17" fmla="*/ 3078932 h 4143506"/>
              <a:gd name="connsiteX18" fmla="*/ 30264 w 3928091"/>
              <a:gd name="connsiteY18" fmla="*/ 2835999 h 4143506"/>
              <a:gd name="connsiteX19" fmla="*/ 33510 w 3928091"/>
              <a:gd name="connsiteY19" fmla="*/ 2550270 h 4143506"/>
              <a:gd name="connsiteX20" fmla="*/ 9096 w 3928091"/>
              <a:gd name="connsiteY20" fmla="*/ 1764959 h 4143506"/>
              <a:gd name="connsiteX21" fmla="*/ 30406 w 3928091"/>
              <a:gd name="connsiteY21" fmla="*/ 1598729 h 4143506"/>
              <a:gd name="connsiteX22" fmla="*/ 20244 w 3928091"/>
              <a:gd name="connsiteY22" fmla="*/ 1114767 h 4143506"/>
              <a:gd name="connsiteX23" fmla="*/ 26736 w 3928091"/>
              <a:gd name="connsiteY23" fmla="*/ 579120 h 4143506"/>
              <a:gd name="connsiteX24" fmla="*/ 38237 w 3928091"/>
              <a:gd name="connsiteY24" fmla="*/ 288533 h 414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28091" h="4143506">
                <a:moveTo>
                  <a:pt x="23605" y="0"/>
                </a:moveTo>
                <a:lnTo>
                  <a:pt x="3928091" y="0"/>
                </a:lnTo>
                <a:lnTo>
                  <a:pt x="3928091"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5" name="Picture Placeholder 24">
            <a:extLst>
              <a:ext uri="{FF2B5EF4-FFF2-40B4-BE49-F238E27FC236}">
                <a16:creationId xmlns:a16="http://schemas.microsoft.com/office/drawing/2014/main" id="{95853130-EDA3-41D2-A3D5-E39613A79C81}"/>
              </a:ext>
            </a:extLst>
          </p:cNvPr>
          <p:cNvSpPr>
            <a:spLocks noGrp="1"/>
          </p:cNvSpPr>
          <p:nvPr>
            <p:ph type="pic" sz="quarter" idx="15"/>
          </p:nvPr>
        </p:nvSpPr>
        <p:spPr>
          <a:xfrm>
            <a:off x="8281029" y="4328340"/>
            <a:ext cx="3910962" cy="2529660"/>
          </a:xfrm>
          <a:custGeom>
            <a:avLst/>
            <a:gdLst>
              <a:gd name="connsiteX0" fmla="*/ 842684 w 3910962"/>
              <a:gd name="connsiteY0" fmla="*/ 662 h 2529660"/>
              <a:gd name="connsiteX1" fmla="*/ 1140350 w 3910962"/>
              <a:gd name="connsiteY1" fmla="*/ 3173 h 2529660"/>
              <a:gd name="connsiteX2" fmla="*/ 1350451 w 3910962"/>
              <a:gd name="connsiteY2" fmla="*/ 29025 h 2529660"/>
              <a:gd name="connsiteX3" fmla="*/ 1903495 w 3910962"/>
              <a:gd name="connsiteY3" fmla="*/ 18310 h 2529660"/>
              <a:gd name="connsiteX4" fmla="*/ 2649374 w 3910962"/>
              <a:gd name="connsiteY4" fmla="*/ 22730 h 2529660"/>
              <a:gd name="connsiteX5" fmla="*/ 3310304 w 3910962"/>
              <a:gd name="connsiteY5" fmla="*/ 10808 h 2529660"/>
              <a:gd name="connsiteX6" fmla="*/ 3684881 w 3910962"/>
              <a:gd name="connsiteY6" fmla="*/ 10808 h 2529660"/>
              <a:gd name="connsiteX7" fmla="*/ 3887420 w 3910962"/>
              <a:gd name="connsiteY7" fmla="*/ 15630 h 2529660"/>
              <a:gd name="connsiteX8" fmla="*/ 3910962 w 3910962"/>
              <a:gd name="connsiteY8" fmla="*/ 11105 h 2529660"/>
              <a:gd name="connsiteX9" fmla="*/ 3910962 w 3910962"/>
              <a:gd name="connsiteY9" fmla="*/ 2529660 h 2529660"/>
              <a:gd name="connsiteX10" fmla="*/ 6242 w 3910962"/>
              <a:gd name="connsiteY10" fmla="*/ 2529660 h 2529660"/>
              <a:gd name="connsiteX11" fmla="*/ 25280 w 3910962"/>
              <a:gd name="connsiteY11" fmla="*/ 2158134 h 2529660"/>
              <a:gd name="connsiteX12" fmla="*/ 11167 w 3910962"/>
              <a:gd name="connsiteY12" fmla="*/ 1427303 h 2529660"/>
              <a:gd name="connsiteX13" fmla="*/ 3970 w 3910962"/>
              <a:gd name="connsiteY13" fmla="*/ 934453 h 2529660"/>
              <a:gd name="connsiteX14" fmla="*/ 5805 w 3910962"/>
              <a:gd name="connsiteY14" fmla="*/ 380010 h 2529660"/>
              <a:gd name="connsiteX15" fmla="*/ 18506 w 3910962"/>
              <a:gd name="connsiteY15" fmla="*/ 139744 h 2529660"/>
              <a:gd name="connsiteX16" fmla="*/ 19072 w 3910962"/>
              <a:gd name="connsiteY16" fmla="*/ 23791 h 2529660"/>
              <a:gd name="connsiteX17" fmla="*/ 67093 w 3910962"/>
              <a:gd name="connsiteY17" fmla="*/ 27133 h 2529660"/>
              <a:gd name="connsiteX18" fmla="*/ 545085 w 3910962"/>
              <a:gd name="connsiteY18" fmla="*/ 11612 h 2529660"/>
              <a:gd name="connsiteX19" fmla="*/ 842684 w 3910962"/>
              <a:gd name="connsiteY19" fmla="*/ 662 h 252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910962"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62" y="11105"/>
                </a:lnTo>
                <a:lnTo>
                  <a:pt x="3910962"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4" name="Picture Placeholder 23">
            <a:extLst>
              <a:ext uri="{FF2B5EF4-FFF2-40B4-BE49-F238E27FC236}">
                <a16:creationId xmlns:a16="http://schemas.microsoft.com/office/drawing/2014/main" id="{3A9F270A-23C2-4A09-BC7C-5CB160B890C0}"/>
              </a:ext>
            </a:extLst>
          </p:cNvPr>
          <p:cNvSpPr>
            <a:spLocks noGrp="1"/>
          </p:cNvSpPr>
          <p:nvPr>
            <p:ph type="pic" sz="quarter" idx="16"/>
          </p:nvPr>
        </p:nvSpPr>
        <p:spPr>
          <a:xfrm>
            <a:off x="5021992" y="3792430"/>
            <a:ext cx="3041329" cy="3065569"/>
          </a:xfrm>
          <a:custGeom>
            <a:avLst/>
            <a:gdLst>
              <a:gd name="connsiteX0" fmla="*/ 2750933 w 3041329"/>
              <a:gd name="connsiteY0" fmla="*/ 0 h 3065569"/>
              <a:gd name="connsiteX1" fmla="*/ 3041329 w 3041329"/>
              <a:gd name="connsiteY1" fmla="*/ 10946 h 3065569"/>
              <a:gd name="connsiteX2" fmla="*/ 3041329 w 3041329"/>
              <a:gd name="connsiteY2" fmla="*/ 175882 h 3065569"/>
              <a:gd name="connsiteX3" fmla="*/ 3034394 w 3041329"/>
              <a:gd name="connsiteY3" fmla="*/ 266109 h 3065569"/>
              <a:gd name="connsiteX4" fmla="*/ 3037217 w 3041329"/>
              <a:gd name="connsiteY4" fmla="*/ 802010 h 3065569"/>
              <a:gd name="connsiteX5" fmla="*/ 3025363 w 3041329"/>
              <a:gd name="connsiteY5" fmla="*/ 1170283 h 3065569"/>
              <a:gd name="connsiteX6" fmla="*/ 3020000 w 3041329"/>
              <a:gd name="connsiteY6" fmla="*/ 1316450 h 3065569"/>
              <a:gd name="connsiteX7" fmla="*/ 3014637 w 3041329"/>
              <a:gd name="connsiteY7" fmla="*/ 1344641 h 3065569"/>
              <a:gd name="connsiteX8" fmla="*/ 3014637 w 3041329"/>
              <a:gd name="connsiteY8" fmla="*/ 1357340 h 3065569"/>
              <a:gd name="connsiteX9" fmla="*/ 3021693 w 3041329"/>
              <a:gd name="connsiteY9" fmla="*/ 1384898 h 3065569"/>
              <a:gd name="connsiteX10" fmla="*/ 3029173 w 3041329"/>
              <a:gd name="connsiteY10" fmla="*/ 1911401 h 3065569"/>
              <a:gd name="connsiteX11" fmla="*/ 3039899 w 3041329"/>
              <a:gd name="connsiteY11" fmla="*/ 2395617 h 3065569"/>
              <a:gd name="connsiteX12" fmla="*/ 3041329 w 3041329"/>
              <a:gd name="connsiteY12" fmla="*/ 2446475 h 3065569"/>
              <a:gd name="connsiteX13" fmla="*/ 3041329 w 3041329"/>
              <a:gd name="connsiteY13" fmla="*/ 2649259 h 3065569"/>
              <a:gd name="connsiteX14" fmla="*/ 3040516 w 3041329"/>
              <a:gd name="connsiteY14" fmla="*/ 2683378 h 3065569"/>
              <a:gd name="connsiteX15" fmla="*/ 3029596 w 3041329"/>
              <a:gd name="connsiteY15" fmla="*/ 2971138 h 3065569"/>
              <a:gd name="connsiteX16" fmla="*/ 3031678 w 3041329"/>
              <a:gd name="connsiteY16" fmla="*/ 3022824 h 3065569"/>
              <a:gd name="connsiteX17" fmla="*/ 3034625 w 3041329"/>
              <a:gd name="connsiteY17" fmla="*/ 3065569 h 3065569"/>
              <a:gd name="connsiteX18" fmla="*/ 24938 w 3041329"/>
              <a:gd name="connsiteY18" fmla="*/ 3065569 h 3065569"/>
              <a:gd name="connsiteX19" fmla="*/ 25911 w 3041329"/>
              <a:gd name="connsiteY19" fmla="*/ 3001918 h 3065569"/>
              <a:gd name="connsiteX20" fmla="*/ 38276 w 3041329"/>
              <a:gd name="connsiteY20" fmla="*/ 2918677 h 3065569"/>
              <a:gd name="connsiteX21" fmla="*/ 28835 w 3041329"/>
              <a:gd name="connsiteY21" fmla="*/ 2491295 h 3065569"/>
              <a:gd name="connsiteX22" fmla="*/ 21053 w 3041329"/>
              <a:gd name="connsiteY22" fmla="*/ 2094786 h 3065569"/>
              <a:gd name="connsiteX23" fmla="*/ 16716 w 3041329"/>
              <a:gd name="connsiteY23" fmla="*/ 1719456 h 3065569"/>
              <a:gd name="connsiteX24" fmla="*/ 3192 w 3041329"/>
              <a:gd name="connsiteY24" fmla="*/ 1622752 h 3065569"/>
              <a:gd name="connsiteX25" fmla="*/ 24242 w 3041329"/>
              <a:gd name="connsiteY25" fmla="*/ 1269110 h 3065569"/>
              <a:gd name="connsiteX26" fmla="*/ 24242 w 3041329"/>
              <a:gd name="connsiteY26" fmla="*/ 1044447 h 3065569"/>
              <a:gd name="connsiteX27" fmla="*/ 13654 w 3041329"/>
              <a:gd name="connsiteY27" fmla="*/ 884594 h 3065569"/>
              <a:gd name="connsiteX28" fmla="*/ 23477 w 3041329"/>
              <a:gd name="connsiteY28" fmla="*/ 597929 h 3065569"/>
              <a:gd name="connsiteX29" fmla="*/ 26284 w 3041329"/>
              <a:gd name="connsiteY29" fmla="*/ 408605 h 3065569"/>
              <a:gd name="connsiteX30" fmla="*/ 33300 w 3041329"/>
              <a:gd name="connsiteY30" fmla="*/ 153452 h 3065569"/>
              <a:gd name="connsiteX31" fmla="*/ 16058 w 3041329"/>
              <a:gd name="connsiteY31" fmla="*/ 52511 h 3065569"/>
              <a:gd name="connsiteX32" fmla="*/ 13611 w 3041329"/>
              <a:gd name="connsiteY32" fmla="*/ 10473 h 3065569"/>
              <a:gd name="connsiteX33" fmla="*/ 222689 w 3041329"/>
              <a:gd name="connsiteY33" fmla="*/ 5194 h 3065569"/>
              <a:gd name="connsiteX34" fmla="*/ 988364 w 3041329"/>
              <a:gd name="connsiteY34" fmla="*/ 17002 h 3065569"/>
              <a:gd name="connsiteX35" fmla="*/ 1316477 w 3041329"/>
              <a:gd name="connsiteY35" fmla="*/ 7977 h 3065569"/>
              <a:gd name="connsiteX36" fmla="*/ 1738973 w 3041329"/>
              <a:gd name="connsiteY36" fmla="*/ 11247 h 3065569"/>
              <a:gd name="connsiteX37" fmla="*/ 2438148 w 3041329"/>
              <a:gd name="connsiteY37" fmla="*/ 11247 h 3065569"/>
              <a:gd name="connsiteX38" fmla="*/ 2750933 w 3041329"/>
              <a:gd name="connsiteY38" fmla="*/ 0 h 3065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041329" h="3065569">
                <a:moveTo>
                  <a:pt x="2750933" y="0"/>
                </a:moveTo>
                <a:lnTo>
                  <a:pt x="3041329" y="10946"/>
                </a:lnTo>
                <a:lnTo>
                  <a:pt x="3041329" y="175882"/>
                </a:lnTo>
                <a:lnTo>
                  <a:pt x="3034394" y="266109"/>
                </a:ln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lnTo>
                  <a:pt x="3041329" y="2446475"/>
                </a:lnTo>
                <a:lnTo>
                  <a:pt x="3041329" y="2649259"/>
                </a:lnTo>
                <a:lnTo>
                  <a:pt x="3040516" y="2683378"/>
                </a:lnTo>
                <a:cubicBezTo>
                  <a:pt x="3036759" y="2779288"/>
                  <a:pt x="3031078" y="2875197"/>
                  <a:pt x="3029596" y="2971138"/>
                </a:cubicBezTo>
                <a:cubicBezTo>
                  <a:pt x="3029314" y="2988346"/>
                  <a:pt x="3030372" y="3005585"/>
                  <a:pt x="3031678" y="3022824"/>
                </a:cubicBezTo>
                <a:lnTo>
                  <a:pt x="3034625" y="3065569"/>
                </a:lnTo>
                <a:lnTo>
                  <a:pt x="24938" y="3065569"/>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3" name="Picture Placeholder 22">
            <a:extLst>
              <a:ext uri="{FF2B5EF4-FFF2-40B4-BE49-F238E27FC236}">
                <a16:creationId xmlns:a16="http://schemas.microsoft.com/office/drawing/2014/main" id="{AE3DF8F2-18BB-45CB-8A9F-A6F8DED4CE61}"/>
              </a:ext>
            </a:extLst>
          </p:cNvPr>
          <p:cNvSpPr>
            <a:spLocks noGrp="1"/>
          </p:cNvSpPr>
          <p:nvPr>
            <p:ph type="pic" sz="quarter" idx="13"/>
          </p:nvPr>
        </p:nvSpPr>
        <p:spPr>
          <a:xfrm>
            <a:off x="5027598" y="0"/>
            <a:ext cx="3035794" cy="3597039"/>
          </a:xfrm>
          <a:custGeom>
            <a:avLst/>
            <a:gdLst>
              <a:gd name="connsiteX0" fmla="*/ 19840 w 3035794"/>
              <a:gd name="connsiteY0" fmla="*/ 0 h 3597039"/>
              <a:gd name="connsiteX1" fmla="*/ 3028263 w 3035794"/>
              <a:gd name="connsiteY1" fmla="*/ 0 h 3597039"/>
              <a:gd name="connsiteX2" fmla="*/ 3024697 w 3035794"/>
              <a:gd name="connsiteY2" fmla="*/ 140686 h 3597039"/>
              <a:gd name="connsiteX3" fmla="*/ 3035552 w 3035794"/>
              <a:gd name="connsiteY3" fmla="*/ 655695 h 3597039"/>
              <a:gd name="connsiteX4" fmla="*/ 3017206 w 3035794"/>
              <a:gd name="connsiteY4" fmla="*/ 941424 h 3597039"/>
              <a:gd name="connsiteX5" fmla="*/ 3027314 w 3035794"/>
              <a:gd name="connsiteY5" fmla="*/ 1375590 h 3597039"/>
              <a:gd name="connsiteX6" fmla="*/ 3035723 w 3035794"/>
              <a:gd name="connsiteY6" fmla="*/ 1661758 h 3597039"/>
              <a:gd name="connsiteX7" fmla="*/ 3035723 w 3035794"/>
              <a:gd name="connsiteY7" fmla="*/ 2108768 h 3597039"/>
              <a:gd name="connsiteX8" fmla="*/ 3024686 w 3035794"/>
              <a:gd name="connsiteY8" fmla="*/ 2232285 h 3597039"/>
              <a:gd name="connsiteX9" fmla="*/ 3025391 w 3035794"/>
              <a:gd name="connsiteY9" fmla="*/ 2548746 h 3597039"/>
              <a:gd name="connsiteX10" fmla="*/ 3024544 w 3035794"/>
              <a:gd name="connsiteY10" fmla="*/ 2932131 h 3597039"/>
              <a:gd name="connsiteX11" fmla="*/ 3029484 w 3035794"/>
              <a:gd name="connsiteY11" fmla="*/ 3206050 h 3597039"/>
              <a:gd name="connsiteX12" fmla="*/ 3029484 w 3035794"/>
              <a:gd name="connsiteY12" fmla="*/ 3492287 h 3597039"/>
              <a:gd name="connsiteX13" fmla="*/ 3026528 w 3035794"/>
              <a:gd name="connsiteY13" fmla="*/ 3584038 h 3597039"/>
              <a:gd name="connsiteX14" fmla="*/ 2536033 w 3035794"/>
              <a:gd name="connsiteY14" fmla="*/ 3578457 h 3597039"/>
              <a:gd name="connsiteX15" fmla="*/ 2062105 w 3035794"/>
              <a:gd name="connsiteY15" fmla="*/ 3578457 h 3597039"/>
              <a:gd name="connsiteX16" fmla="*/ 1545736 w 3035794"/>
              <a:gd name="connsiteY16" fmla="*/ 3591536 h 3597039"/>
              <a:gd name="connsiteX17" fmla="*/ 1047737 w 3035794"/>
              <a:gd name="connsiteY17" fmla="*/ 3582381 h 3597039"/>
              <a:gd name="connsiteX18" fmla="*/ 522627 w 3035794"/>
              <a:gd name="connsiteY18" fmla="*/ 3586174 h 3597039"/>
              <a:gd name="connsiteX19" fmla="*/ 179310 w 3035794"/>
              <a:gd name="connsiteY19" fmla="*/ 3582119 h 3597039"/>
              <a:gd name="connsiteX20" fmla="*/ 12768 w 3035794"/>
              <a:gd name="connsiteY20" fmla="*/ 3583434 h 3597039"/>
              <a:gd name="connsiteX21" fmla="*/ 14927 w 3035794"/>
              <a:gd name="connsiteY21" fmla="*/ 3541208 h 3597039"/>
              <a:gd name="connsiteX22" fmla="*/ 15947 w 3035794"/>
              <a:gd name="connsiteY22" fmla="*/ 3236172 h 3597039"/>
              <a:gd name="connsiteX23" fmla="*/ 15947 w 3035794"/>
              <a:gd name="connsiteY23" fmla="*/ 3093031 h 3597039"/>
              <a:gd name="connsiteX24" fmla="*/ 22581 w 3035794"/>
              <a:gd name="connsiteY24" fmla="*/ 2901666 h 3597039"/>
              <a:gd name="connsiteX25" fmla="*/ 9823 w 3035794"/>
              <a:gd name="connsiteY25" fmla="*/ 2816955 h 3597039"/>
              <a:gd name="connsiteX26" fmla="*/ 16074 w 3035794"/>
              <a:gd name="connsiteY26" fmla="*/ 2600075 h 3597039"/>
              <a:gd name="connsiteX27" fmla="*/ 22836 w 3035794"/>
              <a:gd name="connsiteY27" fmla="*/ 2349514 h 3597039"/>
              <a:gd name="connsiteX28" fmla="*/ 23857 w 3035794"/>
              <a:gd name="connsiteY28" fmla="*/ 2147560 h 3597039"/>
              <a:gd name="connsiteX29" fmla="*/ 26663 w 3035794"/>
              <a:gd name="connsiteY29" fmla="*/ 1765978 h 3597039"/>
              <a:gd name="connsiteX30" fmla="*/ 24367 w 3035794"/>
              <a:gd name="connsiteY30" fmla="*/ 1543612 h 3597039"/>
              <a:gd name="connsiteX31" fmla="*/ 24367 w 3035794"/>
              <a:gd name="connsiteY31" fmla="*/ 1033305 h 3597039"/>
              <a:gd name="connsiteX32" fmla="*/ 25133 w 3035794"/>
              <a:gd name="connsiteY32" fmla="*/ 759271 h 3597039"/>
              <a:gd name="connsiteX33" fmla="*/ 14289 w 3035794"/>
              <a:gd name="connsiteY33" fmla="*/ 353321 h 3597039"/>
              <a:gd name="connsiteX34" fmla="*/ 22581 w 3035794"/>
              <a:gd name="connsiteY34" fmla="*/ 20346 h 35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035794"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2992" y="1086130"/>
                  <a:pt x="3024933" y="1230868"/>
                  <a:pt x="3027314" y="1375590"/>
                </a:cubicBezTo>
                <a:lnTo>
                  <a:pt x="3035723" y="1661758"/>
                </a:lnTo>
                <a:lnTo>
                  <a:pt x="3035723" y="2108768"/>
                </a:lnTo>
                <a:lnTo>
                  <a:pt x="3024686" y="2232285"/>
                </a:ln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txBody>
          <a:bodyPr wrap="square" rtlCol="0" anchor="ctr">
            <a:noAutofit/>
          </a:bodyPr>
          <a:lstStyle>
            <a:lvl1pPr algn="ctr">
              <a:buNone/>
              <a:defRPr sz="24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hasCustomPrompt="1"/>
          </p:nvPr>
        </p:nvSpPr>
        <p:spPr>
          <a:xfrm>
            <a:off x="630936" y="429768"/>
            <a:ext cx="3922776" cy="1645920"/>
          </a:xfrm>
        </p:spPr>
        <p:txBody>
          <a:bodyPr rtlCol="0" anchor="b"/>
          <a:lstStyle>
            <a:lvl1pPr>
              <a:defRPr sz="5400"/>
            </a:lvl1pPr>
          </a:lstStyle>
          <a:p>
            <a:pPr rtl="0"/>
            <a:r>
              <a:rPr lang="en-GB" noProof="0"/>
              <a:t>Title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630936" y="2706624"/>
            <a:ext cx="3931920" cy="3383280"/>
          </a:xfrm>
        </p:spPr>
        <p:txBody>
          <a:bodyPr rtlCol="0">
            <a:normAutofit/>
          </a:bodyPr>
          <a:lstStyle>
            <a:lvl1pPr marL="0" indent="0">
              <a:buNone/>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Rectangle 6" descr="Tag=AccentColor&#10;Flavor=Light&#10;Target=FillAndLine">
            <a:extLst>
              <a:ext uri="{FF2B5EF4-FFF2-40B4-BE49-F238E27FC236}">
                <a16:creationId xmlns:a16="http://schemas.microsoft.com/office/drawing/2014/main" id="{3D56BB16-3103-4F61-889C-DDC4E4A678C2}"/>
              </a:ext>
            </a:extLst>
          </p:cNvPr>
          <p:cNvSpPr/>
          <p:nvPr userDrawn="1"/>
        </p:nvSpPr>
        <p:spPr>
          <a:xfrm>
            <a:off x="629328" y="2423160"/>
            <a:ext cx="3877056" cy="27432"/>
          </a:xfrm>
          <a:custGeom>
            <a:avLst/>
            <a:gdLst>
              <a:gd name="connsiteX0" fmla="*/ 0 w 3877056"/>
              <a:gd name="connsiteY0" fmla="*/ 0 h 27432"/>
              <a:gd name="connsiteX1" fmla="*/ 723717 w 3877056"/>
              <a:gd name="connsiteY1" fmla="*/ 0 h 27432"/>
              <a:gd name="connsiteX2" fmla="*/ 1408664 w 3877056"/>
              <a:gd name="connsiteY2" fmla="*/ 0 h 27432"/>
              <a:gd name="connsiteX3" fmla="*/ 2093610 w 3877056"/>
              <a:gd name="connsiteY3" fmla="*/ 0 h 27432"/>
              <a:gd name="connsiteX4" fmla="*/ 2623475 w 3877056"/>
              <a:gd name="connsiteY4" fmla="*/ 0 h 27432"/>
              <a:gd name="connsiteX5" fmla="*/ 3192109 w 3877056"/>
              <a:gd name="connsiteY5" fmla="*/ 0 h 27432"/>
              <a:gd name="connsiteX6" fmla="*/ 3877056 w 3877056"/>
              <a:gd name="connsiteY6" fmla="*/ 0 h 27432"/>
              <a:gd name="connsiteX7" fmla="*/ 3877056 w 3877056"/>
              <a:gd name="connsiteY7" fmla="*/ 27432 h 27432"/>
              <a:gd name="connsiteX8" fmla="*/ 3230880 w 3877056"/>
              <a:gd name="connsiteY8" fmla="*/ 27432 h 27432"/>
              <a:gd name="connsiteX9" fmla="*/ 2701016 w 3877056"/>
              <a:gd name="connsiteY9" fmla="*/ 27432 h 27432"/>
              <a:gd name="connsiteX10" fmla="*/ 2171151 w 3877056"/>
              <a:gd name="connsiteY10" fmla="*/ 27432 h 27432"/>
              <a:gd name="connsiteX11" fmla="*/ 1486205 w 3877056"/>
              <a:gd name="connsiteY11" fmla="*/ 27432 h 27432"/>
              <a:gd name="connsiteX12" fmla="*/ 917570 w 3877056"/>
              <a:gd name="connsiteY12" fmla="*/ 27432 h 27432"/>
              <a:gd name="connsiteX13" fmla="*/ 0 w 3877056"/>
              <a:gd name="connsiteY13" fmla="*/ 27432 h 27432"/>
              <a:gd name="connsiteX14" fmla="*/ 0 w 3877056"/>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27432" fill="none" extrusionOk="0">
                <a:moveTo>
                  <a:pt x="0" y="0"/>
                </a:moveTo>
                <a:cubicBezTo>
                  <a:pt x="212376" y="-32836"/>
                  <a:pt x="570944" y="24926"/>
                  <a:pt x="723717" y="0"/>
                </a:cubicBezTo>
                <a:cubicBezTo>
                  <a:pt x="876490" y="-24926"/>
                  <a:pt x="1149502" y="-13047"/>
                  <a:pt x="1408664" y="0"/>
                </a:cubicBezTo>
                <a:cubicBezTo>
                  <a:pt x="1667826" y="13047"/>
                  <a:pt x="1931449" y="-10086"/>
                  <a:pt x="2093610" y="0"/>
                </a:cubicBezTo>
                <a:cubicBezTo>
                  <a:pt x="2255771" y="10086"/>
                  <a:pt x="2364217" y="17704"/>
                  <a:pt x="2623475" y="0"/>
                </a:cubicBezTo>
                <a:cubicBezTo>
                  <a:pt x="2882734" y="-17704"/>
                  <a:pt x="3039913" y="-18191"/>
                  <a:pt x="3192109" y="0"/>
                </a:cubicBezTo>
                <a:cubicBezTo>
                  <a:pt x="3344305" y="18191"/>
                  <a:pt x="3704655" y="9863"/>
                  <a:pt x="3877056" y="0"/>
                </a:cubicBezTo>
                <a:cubicBezTo>
                  <a:pt x="3876099" y="8431"/>
                  <a:pt x="3876707" y="14612"/>
                  <a:pt x="3877056" y="27432"/>
                </a:cubicBezTo>
                <a:cubicBezTo>
                  <a:pt x="3653020" y="26009"/>
                  <a:pt x="3480940" y="44647"/>
                  <a:pt x="3230880" y="27432"/>
                </a:cubicBezTo>
                <a:cubicBezTo>
                  <a:pt x="2980820" y="10217"/>
                  <a:pt x="2872670" y="48866"/>
                  <a:pt x="2701016" y="27432"/>
                </a:cubicBezTo>
                <a:cubicBezTo>
                  <a:pt x="2529362" y="5998"/>
                  <a:pt x="2364157" y="35954"/>
                  <a:pt x="2171151" y="27432"/>
                </a:cubicBezTo>
                <a:cubicBezTo>
                  <a:pt x="1978146" y="18910"/>
                  <a:pt x="1773461" y="38798"/>
                  <a:pt x="1486205" y="27432"/>
                </a:cubicBezTo>
                <a:cubicBezTo>
                  <a:pt x="1198949" y="16066"/>
                  <a:pt x="1139376" y="-574"/>
                  <a:pt x="917570" y="27432"/>
                </a:cubicBezTo>
                <a:cubicBezTo>
                  <a:pt x="695765" y="55438"/>
                  <a:pt x="293344" y="-5450"/>
                  <a:pt x="0" y="27432"/>
                </a:cubicBezTo>
                <a:cubicBezTo>
                  <a:pt x="226" y="18208"/>
                  <a:pt x="-648" y="12891"/>
                  <a:pt x="0" y="0"/>
                </a:cubicBezTo>
                <a:close/>
              </a:path>
              <a:path w="3877056" h="27432" stroke="0" extrusionOk="0">
                <a:moveTo>
                  <a:pt x="0" y="0"/>
                </a:moveTo>
                <a:cubicBezTo>
                  <a:pt x="192669" y="-10137"/>
                  <a:pt x="331692" y="-29256"/>
                  <a:pt x="607405" y="0"/>
                </a:cubicBezTo>
                <a:cubicBezTo>
                  <a:pt x="883118" y="29256"/>
                  <a:pt x="907253" y="-6037"/>
                  <a:pt x="1137270" y="0"/>
                </a:cubicBezTo>
                <a:cubicBezTo>
                  <a:pt x="1367288" y="6037"/>
                  <a:pt x="1546023" y="-32212"/>
                  <a:pt x="1860987" y="0"/>
                </a:cubicBezTo>
                <a:cubicBezTo>
                  <a:pt x="2175951" y="32212"/>
                  <a:pt x="2298836" y="29855"/>
                  <a:pt x="2468392" y="0"/>
                </a:cubicBezTo>
                <a:cubicBezTo>
                  <a:pt x="2637949" y="-29855"/>
                  <a:pt x="2790821" y="13504"/>
                  <a:pt x="3075798" y="0"/>
                </a:cubicBezTo>
                <a:cubicBezTo>
                  <a:pt x="3360775" y="-13504"/>
                  <a:pt x="3584812" y="38899"/>
                  <a:pt x="3877056" y="0"/>
                </a:cubicBezTo>
                <a:cubicBezTo>
                  <a:pt x="3875701" y="9524"/>
                  <a:pt x="3875854" y="13975"/>
                  <a:pt x="3877056" y="27432"/>
                </a:cubicBezTo>
                <a:cubicBezTo>
                  <a:pt x="3651600" y="-703"/>
                  <a:pt x="3532844" y="44229"/>
                  <a:pt x="3230880" y="27432"/>
                </a:cubicBezTo>
                <a:cubicBezTo>
                  <a:pt x="2928916" y="10635"/>
                  <a:pt x="2860399" y="20237"/>
                  <a:pt x="2701016" y="27432"/>
                </a:cubicBezTo>
                <a:cubicBezTo>
                  <a:pt x="2541633" y="34627"/>
                  <a:pt x="2238516" y="40277"/>
                  <a:pt x="2054840" y="27432"/>
                </a:cubicBezTo>
                <a:cubicBezTo>
                  <a:pt x="1871164" y="14587"/>
                  <a:pt x="1583795" y="3252"/>
                  <a:pt x="1408664" y="27432"/>
                </a:cubicBezTo>
                <a:cubicBezTo>
                  <a:pt x="1233533" y="51612"/>
                  <a:pt x="956608" y="20984"/>
                  <a:pt x="801258" y="27432"/>
                </a:cubicBezTo>
                <a:cubicBezTo>
                  <a:pt x="645908" y="33880"/>
                  <a:pt x="165566" y="12646"/>
                  <a:pt x="0" y="27432"/>
                </a:cubicBezTo>
                <a:cubicBezTo>
                  <a:pt x="-800" y="16780"/>
                  <a:pt x="-583" y="1291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50936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6E9FA88B-AFEE-4852-B85E-7E7C8AF78BFF}"/>
              </a:ext>
            </a:extLst>
          </p:cNvPr>
          <p:cNvSpPr/>
          <p:nvPr userDrawn="1"/>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1"/>
          </a:solidFill>
          <a:ln w="8199"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a:xfrm>
            <a:off x="841248" y="402336"/>
            <a:ext cx="10515600" cy="1344168"/>
          </a:xfrm>
        </p:spPr>
        <p:txBody>
          <a:bodyPr rtlCol="0"/>
          <a:lstStyle>
            <a:lvl1pPr algn="ctr">
              <a:defRPr sz="7200">
                <a:solidFill>
                  <a:schemeClr val="bg1"/>
                </a:solidFill>
              </a:defRPr>
            </a:lvl1pPr>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rtlCol="0"/>
          <a:lstStyle>
            <a:lvl1pPr>
              <a:defRPr>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rtlCol="0"/>
          <a:lstStyle>
            <a:lvl1pPr>
              <a:defRPr>
                <a:solidFill>
                  <a:schemeClr val="tx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rtlCol="0"/>
          <a:lstStyle>
            <a:lvl1pPr>
              <a:defRPr>
                <a:solidFill>
                  <a:schemeClr val="tx1"/>
                </a:solidFill>
              </a:defRPr>
            </a:lvl1pPr>
          </a:lstStyle>
          <a:p>
            <a:pPr rtl="0"/>
            <a:fld id="{2C18C1E5-FB55-42F5-BD6D-9CC153FCDBE6}" type="slidenum">
              <a:rPr lang="en-GB" noProof="0" smtClean="0"/>
              <a:pPr/>
              <a:t>‹#›</a:t>
            </a:fld>
            <a:endParaRPr lang="en-GB" noProof="0"/>
          </a:p>
        </p:txBody>
      </p:sp>
      <p:sp>
        <p:nvSpPr>
          <p:cNvPr id="10" name="Picture Placeholder 9">
            <a:extLst>
              <a:ext uri="{FF2B5EF4-FFF2-40B4-BE49-F238E27FC236}">
                <a16:creationId xmlns:a16="http://schemas.microsoft.com/office/drawing/2014/main" id="{4308AE94-7094-4D70-9812-D22ECD79C7D9}"/>
              </a:ext>
            </a:extLst>
          </p:cNvPr>
          <p:cNvSpPr>
            <a:spLocks noGrp="1"/>
          </p:cNvSpPr>
          <p:nvPr>
            <p:ph type="pic" sz="quarter" idx="17"/>
          </p:nvPr>
        </p:nvSpPr>
        <p:spPr>
          <a:xfrm>
            <a:off x="970635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US" noProof="0"/>
              <a:t>Click icon to add picture</a:t>
            </a:r>
            <a:endParaRPr lang="en-GB" noProof="0"/>
          </a:p>
        </p:txBody>
      </p:sp>
      <p:sp>
        <p:nvSpPr>
          <p:cNvPr id="11" name="Picture Placeholder 10">
            <a:extLst>
              <a:ext uri="{FF2B5EF4-FFF2-40B4-BE49-F238E27FC236}">
                <a16:creationId xmlns:a16="http://schemas.microsoft.com/office/drawing/2014/main" id="{2B505429-1B51-4AA8-8307-05F64474936C}"/>
              </a:ext>
            </a:extLst>
          </p:cNvPr>
          <p:cNvSpPr>
            <a:spLocks noGrp="1"/>
          </p:cNvSpPr>
          <p:nvPr>
            <p:ph type="pic" sz="quarter" idx="15"/>
          </p:nvPr>
        </p:nvSpPr>
        <p:spPr>
          <a:xfrm>
            <a:off x="5728716" y="3511296"/>
            <a:ext cx="731520" cy="731520"/>
          </a:xfrm>
          <a:prstGeom prst="rect">
            <a:avLst/>
          </a:prstGeom>
        </p:spPr>
        <p:txBody>
          <a:bodyPr wrap="square" rtlCol="0" anchor="ctr">
            <a:noAutofit/>
          </a:bodyPr>
          <a:lstStyle>
            <a:lvl1pPr marL="0" indent="0" algn="ctr">
              <a:lnSpc>
                <a:spcPct val="100000"/>
              </a:lnSpc>
              <a:spcBef>
                <a:spcPts val="0"/>
              </a:spcBef>
              <a:buNone/>
              <a:defRPr sz="2000"/>
            </a:lvl1pPr>
          </a:lstStyle>
          <a:p>
            <a:pPr rtl="0"/>
            <a:r>
              <a:rPr lang="en-US" noProof="0"/>
              <a:t>Click icon to add picture</a:t>
            </a:r>
            <a:endParaRPr lang="en-GB" noProof="0"/>
          </a:p>
        </p:txBody>
      </p:sp>
      <p:sp>
        <p:nvSpPr>
          <p:cNvPr id="12" name="Picture Placeholder 11">
            <a:extLst>
              <a:ext uri="{FF2B5EF4-FFF2-40B4-BE49-F238E27FC236}">
                <a16:creationId xmlns:a16="http://schemas.microsoft.com/office/drawing/2014/main" id="{F3F3360D-2801-410A-A4E5-7AE529A3E3C8}"/>
              </a:ext>
            </a:extLst>
          </p:cNvPr>
          <p:cNvSpPr>
            <a:spLocks noGrp="1"/>
          </p:cNvSpPr>
          <p:nvPr>
            <p:ph type="pic" sz="quarter" idx="13"/>
          </p:nvPr>
        </p:nvSpPr>
        <p:spPr>
          <a:xfrm>
            <a:off x="1751076" y="3511296"/>
            <a:ext cx="731520" cy="731520"/>
          </a:xfrm>
          <a:prstGeom prst="rect">
            <a:avLst/>
          </a:prstGeom>
        </p:spPr>
        <p:txBody>
          <a:bodyPr wrap="square" rtlCol="0" anchor="ctr">
            <a:noAutofit/>
          </a:bodyPr>
          <a:lstStyle>
            <a:lvl1pPr algn="ctr">
              <a:buNone/>
              <a:defRPr sz="2000"/>
            </a:lvl1pPr>
          </a:lstStyle>
          <a:p>
            <a:pPr rtl="0"/>
            <a:r>
              <a:rPr lang="en-US" noProof="0"/>
              <a:t>Click icon to add picture</a:t>
            </a:r>
            <a:endParaRPr lang="en-GB" noProof="0"/>
          </a:p>
        </p:txBody>
      </p:sp>
      <p:sp>
        <p:nvSpPr>
          <p:cNvPr id="13" name="Text Placeholder 32">
            <a:extLst>
              <a:ext uri="{FF2B5EF4-FFF2-40B4-BE49-F238E27FC236}">
                <a16:creationId xmlns:a16="http://schemas.microsoft.com/office/drawing/2014/main" id="{B745A5D6-A4E0-4308-9600-DE5E19572946}"/>
              </a:ext>
            </a:extLst>
          </p:cNvPr>
          <p:cNvSpPr>
            <a:spLocks noGrp="1"/>
          </p:cNvSpPr>
          <p:nvPr>
            <p:ph type="body" sz="quarter" idx="18" hasCustomPrompt="1"/>
          </p:nvPr>
        </p:nvSpPr>
        <p:spPr>
          <a:xfrm>
            <a:off x="585216" y="4315968"/>
            <a:ext cx="3063240" cy="548640"/>
          </a:xfrm>
          <a:prstGeom prst="rect">
            <a:avLst/>
          </a:prstGeo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Presenter Name</a:t>
            </a:r>
          </a:p>
        </p:txBody>
      </p:sp>
      <p:sp>
        <p:nvSpPr>
          <p:cNvPr id="14" name="Text Placeholder 32">
            <a:extLst>
              <a:ext uri="{FF2B5EF4-FFF2-40B4-BE49-F238E27FC236}">
                <a16:creationId xmlns:a16="http://schemas.microsoft.com/office/drawing/2014/main" id="{C3466BB8-D955-4280-BA4D-66F3DC034164}"/>
              </a:ext>
            </a:extLst>
          </p:cNvPr>
          <p:cNvSpPr>
            <a:spLocks noGrp="1"/>
          </p:cNvSpPr>
          <p:nvPr>
            <p:ph type="body" sz="quarter" idx="20" hasCustomPrompt="1"/>
          </p:nvPr>
        </p:nvSpPr>
        <p:spPr>
          <a:xfrm>
            <a:off x="456285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Email</a:t>
            </a:r>
          </a:p>
        </p:txBody>
      </p:sp>
      <p:sp>
        <p:nvSpPr>
          <p:cNvPr id="15" name="Text Placeholder 32">
            <a:extLst>
              <a:ext uri="{FF2B5EF4-FFF2-40B4-BE49-F238E27FC236}">
                <a16:creationId xmlns:a16="http://schemas.microsoft.com/office/drawing/2014/main" id="{F829B8DE-3184-4E0A-AAD4-8F27B55DA95F}"/>
              </a:ext>
            </a:extLst>
          </p:cNvPr>
          <p:cNvSpPr>
            <a:spLocks noGrp="1"/>
          </p:cNvSpPr>
          <p:nvPr>
            <p:ph type="body" sz="quarter" idx="22" hasCustomPrompt="1"/>
          </p:nvPr>
        </p:nvSpPr>
        <p:spPr>
          <a:xfrm>
            <a:off x="8540496" y="4315968"/>
            <a:ext cx="3063240" cy="548640"/>
          </a:xfrm>
        </p:spPr>
        <p:txBody>
          <a:bodyPr rtlCol="0"/>
          <a:lstStyle>
            <a:lvl1pPr marL="0" indent="0" algn="ctr">
              <a:lnSpc>
                <a:spcPct val="110000"/>
              </a:lnSpc>
              <a:spcBef>
                <a:spcPts val="1000"/>
              </a:spcBef>
              <a:buNone/>
              <a:defRPr sz="2400"/>
            </a:lvl1pPr>
            <a:lvl2pPr marL="0" indent="0" algn="ctr">
              <a:lnSpc>
                <a:spcPct val="100000"/>
              </a:lnSpc>
              <a:spcBef>
                <a:spcPts val="0"/>
              </a:spcBef>
              <a:buNone/>
              <a:defRPr sz="1800"/>
            </a:lvl2pPr>
          </a:lstStyle>
          <a:p>
            <a:pPr lvl="0" rtl="0"/>
            <a:r>
              <a:rPr lang="en-GB" noProof="0"/>
              <a:t>Website</a:t>
            </a:r>
          </a:p>
        </p:txBody>
      </p:sp>
    </p:spTree>
    <p:extLst>
      <p:ext uri="{BB962C8B-B14F-4D97-AF65-F5344CB8AC3E}">
        <p14:creationId xmlns:p14="http://schemas.microsoft.com/office/powerpoint/2010/main" val="2480338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Tree>
    <p:extLst>
      <p:ext uri="{BB962C8B-B14F-4D97-AF65-F5344CB8AC3E}">
        <p14:creationId xmlns:p14="http://schemas.microsoft.com/office/powerpoint/2010/main" val="964186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rtlCol="0" anchor="b">
            <a:normAutofit/>
          </a:bodyPr>
          <a:lstStyle>
            <a:lvl1pPr>
              <a:defRPr sz="6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rtlCol="0"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55714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rtlCol="0" anchor="b">
            <a:normAutofit/>
          </a:bodyPr>
          <a:lstStyle>
            <a:lvl1pPr>
              <a:defRPr sz="60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rtlCol="0">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rtlCol="0"/>
          <a:lstStyle/>
          <a:p>
            <a:pPr rtl="0"/>
            <a:fld id="{2C18C1E5-FB55-42F5-BD6D-9CC153FCDBE6}" type="slidenum">
              <a:rPr lang="en-GB" noProof="0" smtClean="0"/>
              <a:t>‹#›</a:t>
            </a:fld>
            <a:endParaRPr lang="en-GB" noProof="0"/>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556312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solidFill>
              </a:defRPr>
            </a:lvl1pPr>
          </a:lstStyle>
          <a:p>
            <a:pPr rtl="0"/>
            <a:r>
              <a:rPr lang="en-GB" noProof="0"/>
              <a:t>9/3/20XX</a:t>
            </a:r>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solidFill>
              </a:defRPr>
            </a:lvl1pPr>
          </a:lstStyle>
          <a:p>
            <a:pPr rtl="0"/>
            <a:r>
              <a:rPr lang="en-GB" noProof="0">
                <a:solidFill>
                  <a:schemeClr val="tx1"/>
                </a:solidFill>
              </a:rPr>
              <a:t>Presentation Title</a:t>
            </a:r>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solidFill>
              </a:defRPr>
            </a:lvl1pPr>
          </a:lstStyle>
          <a:p>
            <a:pPr rtl="0"/>
            <a:fld id="{2C18C1E5-FB55-42F5-BD6D-9CC153FCDBE6}" type="slidenum">
              <a:rPr lang="en-GB" noProof="0" smtClean="0"/>
              <a:pPr/>
              <a:t>‹#›</a:t>
            </a:fld>
            <a:endParaRPr lang="en-GB" noProof="0"/>
          </a:p>
        </p:txBody>
      </p:sp>
    </p:spTree>
    <p:extLst>
      <p:ext uri="{BB962C8B-B14F-4D97-AF65-F5344CB8AC3E}">
        <p14:creationId xmlns:p14="http://schemas.microsoft.com/office/powerpoint/2010/main" val="289588331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4" r:id="rId5"/>
    <p:sldLayoutId id="2147483751" r:id="rId6"/>
    <p:sldLayoutId id="2147483752" r:id="rId7"/>
    <p:sldLayoutId id="2147483753" r:id="rId8"/>
    <p:sldLayoutId id="2147483724" r:id="rId9"/>
    <p:sldLayoutId id="2147483737" r:id="rId10"/>
    <p:sldLayoutId id="2147483755" r:id="rId11"/>
    <p:sldLayoutId id="2147483754" r:id="rId12"/>
    <p:sldLayoutId id="2147483756" r:id="rId13"/>
    <p:sldLayoutId id="2147483739" r:id="rId14"/>
    <p:sldLayoutId id="2147483740" r:id="rId15"/>
    <p:sldLayoutId id="2147483741" r:id="rId16"/>
  </p:sldLayoutIdLst>
  <p:hf hdr="0"/>
  <p:txStyles>
    <p:titleStyle>
      <a:lvl1pPr algn="l" defTabSz="914400" rtl="0" eaLnBrk="1" latinLnBrk="0" hangingPunct="1">
        <a:lnSpc>
          <a:spcPct val="100000"/>
        </a:lnSpc>
        <a:spcBef>
          <a:spcPct val="0"/>
        </a:spcBef>
        <a:buNone/>
        <a:defRPr sz="72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audio" Target="../media/media2.m4a"/><Relationship Id="rId16" Type="http://schemas.openxmlformats.org/officeDocument/2006/relationships/image" Target="../media/image1.png"/><Relationship Id="rId1" Type="http://schemas.microsoft.com/office/2007/relationships/media" Target="../media/media2.m4a"/><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image" Target="../media/image2.png"/><Relationship Id="rId15" Type="http://schemas.openxmlformats.org/officeDocument/2006/relationships/image" Target="../media/image12.png"/><Relationship Id="rId10" Type="http://schemas.openxmlformats.org/officeDocument/2006/relationships/image" Target="../media/image7.png"/><Relationship Id="rId4" Type="http://schemas.openxmlformats.org/officeDocument/2006/relationships/notesSlide" Target="../notesSlides/notesSlide2.xml"/><Relationship Id="rId9" Type="http://schemas.openxmlformats.org/officeDocument/2006/relationships/image" Target="../media/image6.png"/><Relationship Id="rId1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image" Target="../media/image18.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slideLayout" Target="../slideLayouts/slideLayout14.xml"/><Relationship Id="rId7" Type="http://schemas.openxmlformats.org/officeDocument/2006/relationships/image" Target="../media/image22.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25.jpeg"/><Relationship Id="rId4" Type="http://schemas.openxmlformats.org/officeDocument/2006/relationships/image" Target="../media/image24.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27.pn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33.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png"/><Relationship Id="rId5" Type="http://schemas.openxmlformats.org/officeDocument/2006/relationships/image" Target="../media/image34.png"/><Relationship Id="rId4" Type="http://schemas.openxmlformats.org/officeDocument/2006/relationships/notesSlide" Target="../notesSlides/notesSlide4.xml"/></Relationships>
</file>

<file path=ppt/slides/_rels/slide1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4.xml"/><Relationship Id="rId7" Type="http://schemas.openxmlformats.org/officeDocument/2006/relationships/image" Target="../media/image38.jp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7.jpg"/><Relationship Id="rId5" Type="http://schemas.openxmlformats.org/officeDocument/2006/relationships/image" Target="../media/image36.jpg"/><Relationship Id="rId4" Type="http://schemas.openxmlformats.org/officeDocument/2006/relationships/image" Target="../media/image35.jp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5.xml"/><Relationship Id="rId7" Type="http://schemas.openxmlformats.org/officeDocument/2006/relationships/image" Target="../media/image43.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jp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image" Target="../media/image41.png"/></Relationships>
</file>

<file path=ppt/slides/_rels/slide23.xml.rels><?xml version="1.0" encoding="UTF-8" standalone="yes"?>
<Relationships xmlns="http://schemas.openxmlformats.org/package/2006/relationships"><Relationship Id="rId8" Type="http://schemas.openxmlformats.org/officeDocument/2006/relationships/image" Target="../media/image48.png"/><Relationship Id="rId13" Type="http://schemas.openxmlformats.org/officeDocument/2006/relationships/image" Target="../media/image53.png"/><Relationship Id="rId3" Type="http://schemas.openxmlformats.org/officeDocument/2006/relationships/slideLayout" Target="../slideLayouts/slideLayout5.xml"/><Relationship Id="rId7" Type="http://schemas.openxmlformats.org/officeDocument/2006/relationships/image" Target="../media/image47.png"/><Relationship Id="rId12" Type="http://schemas.openxmlformats.org/officeDocument/2006/relationships/image" Target="../media/image52.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46.png"/><Relationship Id="rId11" Type="http://schemas.openxmlformats.org/officeDocument/2006/relationships/image" Target="../media/image51.png"/><Relationship Id="rId5" Type="http://schemas.openxmlformats.org/officeDocument/2006/relationships/image" Target="../media/image45.pn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png"/><Relationship Id="rId14" Type="http://schemas.openxmlformats.org/officeDocument/2006/relationships/image" Target="../media/image1.png"/></Relationships>
</file>

<file path=ppt/slides/_rels/slide24.xml.rels><?xml version="1.0" encoding="UTF-8" standalone="yes"?>
<Relationships xmlns="http://schemas.openxmlformats.org/package/2006/relationships"><Relationship Id="rId8" Type="http://schemas.openxmlformats.org/officeDocument/2006/relationships/image" Target="../media/image56.emf"/><Relationship Id="rId3" Type="http://schemas.openxmlformats.org/officeDocument/2006/relationships/slideLayout" Target="../slideLayouts/slideLayout5.xml"/><Relationship Id="rId7" Type="http://schemas.openxmlformats.org/officeDocument/2006/relationships/oleObject" Target="../embeddings/oleObject2.bin"/><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55.png"/><Relationship Id="rId5" Type="http://schemas.openxmlformats.org/officeDocument/2006/relationships/image" Target="../media/image54.emf"/><Relationship Id="rId4" Type="http://schemas.openxmlformats.org/officeDocument/2006/relationships/oleObject" Target="../embeddings/oleObject1.bin"/><Relationship Id="rId9" Type="http://schemas.openxmlformats.org/officeDocument/2006/relationships/image" Target="../media/image1.png"/></Relationships>
</file>

<file path=ppt/slides/_rels/slide25.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slideLayout" Target="../slideLayouts/slideLayout14.xml"/><Relationship Id="rId7" Type="http://schemas.openxmlformats.org/officeDocument/2006/relationships/image" Target="../media/image60.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 Id="rId9"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1.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64.png"/><Relationship Id="rId5" Type="http://schemas.openxmlformats.org/officeDocument/2006/relationships/image" Target="../media/image63.png"/><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slideLayout" Target="../slideLayouts/slideLayout14.xml"/><Relationship Id="rId7" Type="http://schemas.openxmlformats.org/officeDocument/2006/relationships/image" Target="../media/image68.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67.png"/><Relationship Id="rId5" Type="http://schemas.openxmlformats.org/officeDocument/2006/relationships/image" Target="../media/image66.png"/><Relationship Id="rId4" Type="http://schemas.openxmlformats.org/officeDocument/2006/relationships/image" Target="../media/image65.png"/><Relationship Id="rId9"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png"/><Relationship Id="rId5" Type="http://schemas.openxmlformats.org/officeDocument/2006/relationships/image" Target="../media/image71.png"/><Relationship Id="rId4" Type="http://schemas.openxmlformats.org/officeDocument/2006/relationships/image" Target="../media/image70.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png"/><Relationship Id="rId5" Type="http://schemas.openxmlformats.org/officeDocument/2006/relationships/image" Target="../media/image73.jpg"/><Relationship Id="rId4" Type="http://schemas.openxmlformats.org/officeDocument/2006/relationships/image" Target="../media/image72.jpg"/></Relationships>
</file>

<file path=ppt/slides/_rels/slide32.xml.rels><?xml version="1.0" encoding="UTF-8" standalone="yes"?>
<Relationships xmlns="http://schemas.openxmlformats.org/package/2006/relationships"><Relationship Id="rId8" Type="http://schemas.openxmlformats.org/officeDocument/2006/relationships/hyperlink" Target="https://studio.youtube.com/channel/&#8217;my" TargetMode="External"/><Relationship Id="rId3" Type="http://schemas.openxmlformats.org/officeDocument/2006/relationships/slideLayout" Target="../slideLayouts/slideLayout14.xml"/><Relationship Id="rId7" Type="http://schemas.openxmlformats.org/officeDocument/2006/relationships/image" Target="../media/image77.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 Id="rId9"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1.png"/><Relationship Id="rId5" Type="http://schemas.openxmlformats.org/officeDocument/2006/relationships/image" Target="../media/image79.png"/><Relationship Id="rId4" Type="http://schemas.openxmlformats.org/officeDocument/2006/relationships/image" Target="../media/image78.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png"/></Relationships>
</file>

<file path=ppt/slides/_rels/slide3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image" Target="../media/image83.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image" Target="../media/image80.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1.png"/><Relationship Id="rId4" Type="http://schemas.openxmlformats.org/officeDocument/2006/relationships/image" Target="../media/image84.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1.png"/><Relationship Id="rId4" Type="http://schemas.openxmlformats.org/officeDocument/2006/relationships/image" Target="../media/image8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1.png"/><Relationship Id="rId4" Type="http://schemas.openxmlformats.org/officeDocument/2006/relationships/image" Target="../media/image86.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1.png"/><Relationship Id="rId4" Type="http://schemas.openxmlformats.org/officeDocument/2006/relationships/image" Target="../media/image87.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1.png"/><Relationship Id="rId4" Type="http://schemas.openxmlformats.org/officeDocument/2006/relationships/image" Target="../media/image88.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1.png"/><Relationship Id="rId4" Type="http://schemas.openxmlformats.org/officeDocument/2006/relationships/image" Target="../media/image89.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1.png"/><Relationship Id="rId4" Type="http://schemas.openxmlformats.org/officeDocument/2006/relationships/image" Target="../media/image90.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3.m4a"/><Relationship Id="rId1" Type="http://schemas.microsoft.com/office/2007/relationships/media" Target="../media/media43.m4a"/><Relationship Id="rId5" Type="http://schemas.openxmlformats.org/officeDocument/2006/relationships/image" Target="../media/image1.png"/><Relationship Id="rId4" Type="http://schemas.openxmlformats.org/officeDocument/2006/relationships/image" Target="../media/image91.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4.m4a"/><Relationship Id="rId1" Type="http://schemas.microsoft.com/office/2007/relationships/media" Target="../media/media44.m4a"/><Relationship Id="rId5" Type="http://schemas.openxmlformats.org/officeDocument/2006/relationships/image" Target="../media/image1.png"/><Relationship Id="rId4" Type="http://schemas.openxmlformats.org/officeDocument/2006/relationships/image" Target="../media/image92.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png"/></Relationships>
</file>

<file path=ppt/slides/_rels/slide4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image" Target="../media/image96.png"/><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png"/><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1.pn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png"/><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0.m4a"/><Relationship Id="rId1" Type="http://schemas.microsoft.com/office/2007/relationships/media" Target="../media/media50.m4a"/><Relationship Id="rId4" Type="http://schemas.openxmlformats.org/officeDocument/2006/relationships/image" Target="../media/image1.pn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1.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3.m4a"/><Relationship Id="rId1" Type="http://schemas.microsoft.com/office/2007/relationships/media" Target="../media/media53.m4a"/><Relationship Id="rId5" Type="http://schemas.openxmlformats.org/officeDocument/2006/relationships/image" Target="../media/image1.png"/><Relationship Id="rId4" Type="http://schemas.openxmlformats.org/officeDocument/2006/relationships/image" Target="../media/image103.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4.m4a"/><Relationship Id="rId1" Type="http://schemas.microsoft.com/office/2007/relationships/media" Target="../media/media54.m4a"/><Relationship Id="rId6" Type="http://schemas.openxmlformats.org/officeDocument/2006/relationships/image" Target="../media/image1.png"/><Relationship Id="rId5" Type="http://schemas.openxmlformats.org/officeDocument/2006/relationships/image" Target="../media/image105.jpeg"/><Relationship Id="rId4" Type="http://schemas.openxmlformats.org/officeDocument/2006/relationships/image" Target="../media/image104.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6.m4a"/><Relationship Id="rId1" Type="http://schemas.microsoft.com/office/2007/relationships/media" Target="../media/media56.m4a"/><Relationship Id="rId6" Type="http://schemas.openxmlformats.org/officeDocument/2006/relationships/image" Target="../media/image1.png"/><Relationship Id="rId5" Type="http://schemas.openxmlformats.org/officeDocument/2006/relationships/image" Target="../media/image107.png"/><Relationship Id="rId4" Type="http://schemas.openxmlformats.org/officeDocument/2006/relationships/image" Target="../media/image106.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1.png"/><Relationship Id="rId5" Type="http://schemas.openxmlformats.org/officeDocument/2006/relationships/image" Target="../media/image109.png"/><Relationship Id="rId4" Type="http://schemas.openxmlformats.org/officeDocument/2006/relationships/image" Target="../media/image108.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8.m4a"/><Relationship Id="rId1" Type="http://schemas.microsoft.com/office/2007/relationships/media" Target="../media/media58.m4a"/><Relationship Id="rId4" Type="http://schemas.openxmlformats.org/officeDocument/2006/relationships/image" Target="../media/image1.png"/></Relationships>
</file>

<file path=ppt/slides/_rels/slide5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image" Target="../media/image113.png"/><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60.m4a"/><Relationship Id="rId1" Type="http://schemas.microsoft.com/office/2007/relationships/media" Target="../media/media60.m4a"/><Relationship Id="rId4" Type="http://schemas.openxmlformats.org/officeDocument/2006/relationships/image" Target="../media/image1.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1.m4a"/><Relationship Id="rId1" Type="http://schemas.microsoft.com/office/2007/relationships/media" Target="../media/media61.m4a"/><Relationship Id="rId4" Type="http://schemas.openxmlformats.org/officeDocument/2006/relationships/image" Target="../media/image1.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audio" Target="../media/media62.m4a"/><Relationship Id="rId1" Type="http://schemas.microsoft.com/office/2007/relationships/media" Target="../media/media62.m4a"/><Relationship Id="rId6" Type="http://schemas.openxmlformats.org/officeDocument/2006/relationships/hyperlink" Target="https://polydin.com/psychology-of-colors-in-games/" TargetMode="External"/><Relationship Id="rId5" Type="http://schemas.openxmlformats.org/officeDocument/2006/relationships/hyperlink" Target="https://www.youtube.com/" TargetMode="External"/><Relationship Id="rId4" Type="http://schemas.openxmlformats.org/officeDocument/2006/relationships/hyperlink" Target="https://uk.pinterest.com/" TargetMode="Externa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3.m4a"/><Relationship Id="rId1" Type="http://schemas.microsoft.com/office/2007/relationships/media" Target="../media/media63.m4a"/><Relationship Id="rId6" Type="http://schemas.openxmlformats.org/officeDocument/2006/relationships/image" Target="../media/image1.png"/><Relationship Id="rId5" Type="http://schemas.openxmlformats.org/officeDocument/2006/relationships/hyperlink" Target="https://www.interaction-design.org/literature/topics/emotional-response#examples_of_emotional_responses_in_ux_design" TargetMode="External"/><Relationship Id="rId4" Type="http://schemas.openxmlformats.org/officeDocument/2006/relationships/hyperlink" Target="https://econsultancy.com/15-marvellous-microcopy-examples-and-how-they-improve-u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1B3DD-35BD-42F7-9AD7-7F3402B2623E}"/>
              </a:ext>
            </a:extLst>
          </p:cNvPr>
          <p:cNvSpPr>
            <a:spLocks noGrp="1"/>
          </p:cNvSpPr>
          <p:nvPr>
            <p:ph type="ctrTitle"/>
          </p:nvPr>
        </p:nvSpPr>
        <p:spPr/>
        <p:txBody>
          <a:bodyPr rtlCol="0"/>
          <a:lstStyle/>
          <a:p>
            <a:pPr rtl="0"/>
            <a:r>
              <a:rPr lang="en-GB" dirty="0"/>
              <a:t>Ava Daniels</a:t>
            </a:r>
          </a:p>
        </p:txBody>
      </p:sp>
      <p:sp>
        <p:nvSpPr>
          <p:cNvPr id="3" name="Subtitle 2">
            <a:extLst>
              <a:ext uri="{FF2B5EF4-FFF2-40B4-BE49-F238E27FC236}">
                <a16:creationId xmlns:a16="http://schemas.microsoft.com/office/drawing/2014/main" id="{AF5A2D86-784C-417D-9AD4-AF18311FBC6D}"/>
              </a:ext>
            </a:extLst>
          </p:cNvPr>
          <p:cNvSpPr>
            <a:spLocks noGrp="1"/>
          </p:cNvSpPr>
          <p:nvPr>
            <p:ph type="subTitle" idx="1"/>
          </p:nvPr>
        </p:nvSpPr>
        <p:spPr>
          <a:xfrm>
            <a:off x="2109597" y="4373498"/>
            <a:ext cx="8129778" cy="2198751"/>
          </a:xfrm>
        </p:spPr>
        <p:txBody>
          <a:bodyPr rtlCol="0">
            <a:normAutofit/>
          </a:bodyPr>
          <a:lstStyle/>
          <a:p>
            <a:pPr rtl="0"/>
            <a:r>
              <a:rPr lang="en-GB" sz="3600" b="1" dirty="0">
                <a:solidFill>
                  <a:schemeClr val="bg1"/>
                </a:solidFill>
              </a:rPr>
              <a:t>2218486</a:t>
            </a:r>
            <a:br>
              <a:rPr lang="en-GB" sz="3600" b="1" dirty="0">
                <a:solidFill>
                  <a:schemeClr val="bg1"/>
                </a:solidFill>
              </a:rPr>
            </a:br>
            <a:r>
              <a:rPr lang="en-GB" sz="3600" b="1" dirty="0">
                <a:solidFill>
                  <a:schemeClr val="bg1"/>
                </a:solidFill>
              </a:rPr>
              <a:t>User Experience Design</a:t>
            </a:r>
            <a:br>
              <a:rPr lang="en-GB" sz="3600" b="1" dirty="0">
                <a:solidFill>
                  <a:schemeClr val="bg1"/>
                </a:solidFill>
              </a:rPr>
            </a:br>
            <a:r>
              <a:rPr lang="en-GB" sz="3600" b="1" dirty="0">
                <a:solidFill>
                  <a:schemeClr val="bg1"/>
                </a:solidFill>
              </a:rPr>
              <a:t>Group Work Contribution</a:t>
            </a:r>
          </a:p>
        </p:txBody>
      </p:sp>
      <p:pic>
        <p:nvPicPr>
          <p:cNvPr id="12" name="Audio 11">
            <a:hlinkClick r:id="" action="ppaction://media"/>
            <a:extLst>
              <a:ext uri="{FF2B5EF4-FFF2-40B4-BE49-F238E27FC236}">
                <a16:creationId xmlns:a16="http://schemas.microsoft.com/office/drawing/2014/main" id="{713080C1-74DF-4E0A-9907-A69ABDB2802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65773605"/>
      </p:ext>
    </p:extLst>
  </p:cSld>
  <p:clrMapOvr>
    <a:masterClrMapping/>
  </p:clrMapOvr>
  <mc:AlternateContent xmlns:mc="http://schemas.openxmlformats.org/markup-compatibility/2006">
    <mc:Choice xmlns:p14="http://schemas.microsoft.com/office/powerpoint/2010/main" Requires="p14">
      <p:transition spd="slow" p14:dur="2000" advTm="5159"/>
    </mc:Choice>
    <mc:Fallback>
      <p:transition spd="slow" advTm="5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EDBB77-0E30-4710-8BE3-5ED4FE4F2954}"/>
              </a:ext>
            </a:extLst>
          </p:cNvPr>
          <p:cNvSpPr>
            <a:spLocks noGrp="1"/>
          </p:cNvSpPr>
          <p:nvPr>
            <p:ph type="title"/>
          </p:nvPr>
        </p:nvSpPr>
        <p:spPr/>
        <p:txBody>
          <a:bodyPr rtlCol="0"/>
          <a:lstStyle/>
          <a:p>
            <a:pPr rtl="0"/>
            <a:r>
              <a:rPr lang="en-GB" dirty="0"/>
              <a:t>The Nucli.io TEAM</a:t>
            </a:r>
          </a:p>
        </p:txBody>
      </p:sp>
      <p:pic>
        <p:nvPicPr>
          <p:cNvPr id="19" name="Picture Placeholder 18" descr="team member head shot">
            <a:extLst>
              <a:ext uri="{FF2B5EF4-FFF2-40B4-BE49-F238E27FC236}">
                <a16:creationId xmlns:a16="http://schemas.microsoft.com/office/drawing/2014/main" id="{567505A8-BFF9-4D8E-89C0-8E72DD33B0AF}"/>
              </a:ext>
            </a:extLst>
          </p:cNvPr>
          <p:cNvPicPr>
            <a:picLocks noGrp="1" noChangeAspect="1"/>
          </p:cNvPicPr>
          <p:nvPr>
            <p:ph type="pic" sz="quarter" idx="13"/>
          </p:nvPr>
        </p:nvPicPr>
        <p:blipFill rotWithShape="1">
          <a:blip r:embed="rId5"/>
          <a:srcRect l="79" r="79"/>
          <a:stretch/>
        </p:blipFill>
        <p:spPr/>
      </p:pic>
      <p:pic>
        <p:nvPicPr>
          <p:cNvPr id="21" name="Picture Placeholder 20" descr="team member head shot">
            <a:extLst>
              <a:ext uri="{FF2B5EF4-FFF2-40B4-BE49-F238E27FC236}">
                <a16:creationId xmlns:a16="http://schemas.microsoft.com/office/drawing/2014/main" id="{C92CC13A-497C-4C45-956D-50594C4CA526}"/>
              </a:ext>
            </a:extLst>
          </p:cNvPr>
          <p:cNvPicPr>
            <a:picLocks noGrp="1" noChangeAspect="1"/>
          </p:cNvPicPr>
          <p:nvPr>
            <p:ph type="pic" sz="quarter" idx="14"/>
          </p:nvPr>
        </p:nvPicPr>
        <p:blipFill rotWithShape="1">
          <a:blip r:embed="rId6"/>
          <a:srcRect l="463" r="463"/>
          <a:stretch/>
        </p:blipFill>
        <p:spPr>
          <a:xfrm>
            <a:off x="2552471" y="3064916"/>
            <a:ext cx="1447216" cy="1477990"/>
          </a:xfrm>
        </p:spPr>
      </p:pic>
      <p:pic>
        <p:nvPicPr>
          <p:cNvPr id="23" name="Picture Placeholder 22" descr="team member head shot">
            <a:extLst>
              <a:ext uri="{FF2B5EF4-FFF2-40B4-BE49-F238E27FC236}">
                <a16:creationId xmlns:a16="http://schemas.microsoft.com/office/drawing/2014/main" id="{3A405414-97AC-49C0-B42B-F6B03984DA64}"/>
              </a:ext>
            </a:extLst>
          </p:cNvPr>
          <p:cNvPicPr>
            <a:picLocks noGrp="1" noChangeAspect="1"/>
          </p:cNvPicPr>
          <p:nvPr>
            <p:ph type="pic" sz="quarter" idx="15"/>
          </p:nvPr>
        </p:nvPicPr>
        <p:blipFill rotWithShape="1">
          <a:blip r:embed="rId7"/>
          <a:srcRect l="136" r="136"/>
          <a:stretch/>
        </p:blipFill>
        <p:spPr>
          <a:xfrm>
            <a:off x="4470872" y="3064916"/>
            <a:ext cx="1455507" cy="1477990"/>
          </a:xfrm>
        </p:spPr>
      </p:pic>
      <p:pic>
        <p:nvPicPr>
          <p:cNvPr id="25" name="Picture Placeholder 24" descr="team member head shot">
            <a:extLst>
              <a:ext uri="{FF2B5EF4-FFF2-40B4-BE49-F238E27FC236}">
                <a16:creationId xmlns:a16="http://schemas.microsoft.com/office/drawing/2014/main" id="{8A3C657C-AA29-4EF3-B111-253C0F31314F}"/>
              </a:ext>
            </a:extLst>
          </p:cNvPr>
          <p:cNvPicPr>
            <a:picLocks noGrp="1" noChangeAspect="1"/>
          </p:cNvPicPr>
          <p:nvPr>
            <p:ph type="pic" sz="quarter" idx="16"/>
          </p:nvPr>
        </p:nvPicPr>
        <p:blipFill rotWithShape="1">
          <a:blip r:embed="rId8"/>
          <a:srcRect t="232" b="232"/>
          <a:stretch/>
        </p:blipFill>
        <p:spPr>
          <a:xfrm>
            <a:off x="6470492" y="3064916"/>
            <a:ext cx="1463039" cy="1479810"/>
          </a:xfrm>
        </p:spPr>
      </p:pic>
      <p:pic>
        <p:nvPicPr>
          <p:cNvPr id="27" name="Picture Placeholder 26" descr="team member head shot">
            <a:extLst>
              <a:ext uri="{FF2B5EF4-FFF2-40B4-BE49-F238E27FC236}">
                <a16:creationId xmlns:a16="http://schemas.microsoft.com/office/drawing/2014/main" id="{070A2B23-4CB2-4C7B-909C-099E4AFD79FA}"/>
              </a:ext>
            </a:extLst>
          </p:cNvPr>
          <p:cNvPicPr>
            <a:picLocks noGrp="1" noChangeAspect="1"/>
          </p:cNvPicPr>
          <p:nvPr>
            <p:ph type="pic" sz="quarter" idx="17"/>
          </p:nvPr>
        </p:nvPicPr>
        <p:blipFill rotWithShape="1">
          <a:blip r:embed="rId9"/>
          <a:srcRect l="571" r="571"/>
          <a:stretch/>
        </p:blipFill>
        <p:spPr>
          <a:xfrm>
            <a:off x="8458199" y="3058476"/>
            <a:ext cx="1442437" cy="1477990"/>
          </a:xfrm>
        </p:spPr>
      </p:pic>
      <p:sp>
        <p:nvSpPr>
          <p:cNvPr id="11" name="Text Placeholder 10">
            <a:extLst>
              <a:ext uri="{FF2B5EF4-FFF2-40B4-BE49-F238E27FC236}">
                <a16:creationId xmlns:a16="http://schemas.microsoft.com/office/drawing/2014/main" id="{CC188E31-6F56-43CB-A51D-5CE82F862217}"/>
              </a:ext>
            </a:extLst>
          </p:cNvPr>
          <p:cNvSpPr>
            <a:spLocks noGrp="1"/>
          </p:cNvSpPr>
          <p:nvPr>
            <p:ph type="body" sz="quarter" idx="18"/>
          </p:nvPr>
        </p:nvSpPr>
        <p:spPr/>
        <p:txBody>
          <a:bodyPr rtlCol="0"/>
          <a:lstStyle/>
          <a:p>
            <a:pPr lvl="0" rtl="0"/>
            <a:r>
              <a:rPr lang="en-GB" dirty="0"/>
              <a:t>Ava</a:t>
            </a:r>
          </a:p>
          <a:p>
            <a:pPr lvl="1" rtl="0"/>
            <a:r>
              <a:rPr lang="en-GB" dirty="0"/>
              <a:t>Project Manager Lead</a:t>
            </a:r>
          </a:p>
        </p:txBody>
      </p:sp>
      <p:sp>
        <p:nvSpPr>
          <p:cNvPr id="12" name="Text Placeholder 11">
            <a:extLst>
              <a:ext uri="{FF2B5EF4-FFF2-40B4-BE49-F238E27FC236}">
                <a16:creationId xmlns:a16="http://schemas.microsoft.com/office/drawing/2014/main" id="{82C894C9-B95B-414A-8608-1FF00B791493}"/>
              </a:ext>
            </a:extLst>
          </p:cNvPr>
          <p:cNvSpPr>
            <a:spLocks noGrp="1"/>
          </p:cNvSpPr>
          <p:nvPr>
            <p:ph type="body" sz="quarter" idx="19"/>
          </p:nvPr>
        </p:nvSpPr>
        <p:spPr>
          <a:xfrm>
            <a:off x="2518359" y="4794885"/>
            <a:ext cx="1481328" cy="740664"/>
          </a:xfrm>
        </p:spPr>
        <p:txBody>
          <a:bodyPr rtlCol="0"/>
          <a:lstStyle/>
          <a:p>
            <a:pPr lvl="0" rtl="0"/>
            <a:r>
              <a:rPr lang="en-GB" dirty="0"/>
              <a:t>Sharmaine</a:t>
            </a:r>
          </a:p>
          <a:p>
            <a:pPr lvl="1" rtl="0"/>
            <a:r>
              <a:rPr lang="en-GB" dirty="0"/>
              <a:t>User Researcher Lead</a:t>
            </a:r>
          </a:p>
          <a:p>
            <a:pPr rtl="0"/>
            <a:endParaRPr lang="en-GB" dirty="0"/>
          </a:p>
        </p:txBody>
      </p:sp>
      <p:sp>
        <p:nvSpPr>
          <p:cNvPr id="13" name="Text Placeholder 12">
            <a:extLst>
              <a:ext uri="{FF2B5EF4-FFF2-40B4-BE49-F238E27FC236}">
                <a16:creationId xmlns:a16="http://schemas.microsoft.com/office/drawing/2014/main" id="{4D9B118C-6413-489D-9C19-5FB260AF80A0}"/>
              </a:ext>
            </a:extLst>
          </p:cNvPr>
          <p:cNvSpPr>
            <a:spLocks noGrp="1"/>
          </p:cNvSpPr>
          <p:nvPr>
            <p:ph type="body" sz="quarter" idx="20"/>
          </p:nvPr>
        </p:nvSpPr>
        <p:spPr>
          <a:xfrm>
            <a:off x="4500913" y="4754880"/>
            <a:ext cx="1481328" cy="740664"/>
          </a:xfrm>
        </p:spPr>
        <p:txBody>
          <a:bodyPr rtlCol="0"/>
          <a:lstStyle/>
          <a:p>
            <a:pPr lvl="0" rtl="0"/>
            <a:r>
              <a:rPr lang="en-GB" dirty="0"/>
              <a:t>Becky</a:t>
            </a:r>
          </a:p>
          <a:p>
            <a:pPr lvl="1" rtl="0"/>
            <a:r>
              <a:rPr lang="en-GB" dirty="0"/>
              <a:t>Information Architecture Lead</a:t>
            </a:r>
          </a:p>
          <a:p>
            <a:pPr rtl="0"/>
            <a:endParaRPr lang="en-GB" dirty="0"/>
          </a:p>
        </p:txBody>
      </p:sp>
      <p:sp>
        <p:nvSpPr>
          <p:cNvPr id="14" name="Text Placeholder 13">
            <a:extLst>
              <a:ext uri="{FF2B5EF4-FFF2-40B4-BE49-F238E27FC236}">
                <a16:creationId xmlns:a16="http://schemas.microsoft.com/office/drawing/2014/main" id="{152D04A7-2F9F-4801-819C-0FD622EB986C}"/>
              </a:ext>
            </a:extLst>
          </p:cNvPr>
          <p:cNvSpPr>
            <a:spLocks noGrp="1"/>
          </p:cNvSpPr>
          <p:nvPr>
            <p:ph type="body" sz="quarter" idx="21"/>
          </p:nvPr>
        </p:nvSpPr>
        <p:spPr>
          <a:xfrm>
            <a:off x="6483468" y="4794885"/>
            <a:ext cx="1481328" cy="740664"/>
          </a:xfrm>
        </p:spPr>
        <p:txBody>
          <a:bodyPr rtlCol="0"/>
          <a:lstStyle/>
          <a:p>
            <a:pPr lvl="0" rtl="0"/>
            <a:r>
              <a:rPr lang="en-GB" dirty="0"/>
              <a:t>Michael</a:t>
            </a:r>
          </a:p>
          <a:p>
            <a:pPr lvl="1" rtl="0"/>
            <a:r>
              <a:rPr lang="en-GB" dirty="0"/>
              <a:t>UX Design Lead</a:t>
            </a:r>
          </a:p>
        </p:txBody>
      </p:sp>
      <p:sp>
        <p:nvSpPr>
          <p:cNvPr id="15" name="Text Placeholder 14">
            <a:extLst>
              <a:ext uri="{FF2B5EF4-FFF2-40B4-BE49-F238E27FC236}">
                <a16:creationId xmlns:a16="http://schemas.microsoft.com/office/drawing/2014/main" id="{B6B3FA83-E76D-434E-A1B2-F30790338CD2}"/>
              </a:ext>
            </a:extLst>
          </p:cNvPr>
          <p:cNvSpPr>
            <a:spLocks noGrp="1"/>
          </p:cNvSpPr>
          <p:nvPr>
            <p:ph type="body" sz="quarter" idx="22"/>
          </p:nvPr>
        </p:nvSpPr>
        <p:spPr>
          <a:xfrm>
            <a:off x="8458199" y="4794885"/>
            <a:ext cx="1481328" cy="740664"/>
          </a:xfrm>
        </p:spPr>
        <p:txBody>
          <a:bodyPr rtlCol="0"/>
          <a:lstStyle/>
          <a:p>
            <a:pPr lvl="0" rtl="0"/>
            <a:r>
              <a:rPr lang="en-GB" dirty="0"/>
              <a:t>Daniel</a:t>
            </a:r>
          </a:p>
          <a:p>
            <a:pPr lvl="1" rtl="0"/>
            <a:r>
              <a:rPr lang="en-GB" dirty="0"/>
              <a:t>User Testing Lead</a:t>
            </a:r>
          </a:p>
          <a:p>
            <a:pPr rtl="0"/>
            <a:endParaRPr lang="en-GB" dirty="0"/>
          </a:p>
        </p:txBody>
      </p:sp>
      <p:pic>
        <p:nvPicPr>
          <p:cNvPr id="2" name="Picture Placeholder 26" descr="team member head shot">
            <a:extLst>
              <a:ext uri="{FF2B5EF4-FFF2-40B4-BE49-F238E27FC236}">
                <a16:creationId xmlns:a16="http://schemas.microsoft.com/office/drawing/2014/main" id="{7FFB820C-F0CC-F506-9D18-6D0E712A502E}"/>
              </a:ext>
            </a:extLst>
          </p:cNvPr>
          <p:cNvPicPr>
            <a:picLocks noChangeAspect="1"/>
          </p:cNvPicPr>
          <p:nvPr/>
        </p:nvPicPr>
        <p:blipFill rotWithShape="1">
          <a:blip r:embed="rId9"/>
          <a:srcRect l="571" r="571"/>
          <a:stretch/>
        </p:blipFill>
        <p:spPr>
          <a:xfrm>
            <a:off x="10347270" y="3058476"/>
            <a:ext cx="1442437" cy="1477990"/>
          </a:xfrm>
          <a:custGeom>
            <a:avLst/>
            <a:gdLst>
              <a:gd name="connsiteX0" fmla="*/ 866623 w 1442437"/>
              <a:gd name="connsiteY0" fmla="*/ 571 h 1477990"/>
              <a:gd name="connsiteX1" fmla="*/ 964707 w 1442437"/>
              <a:gd name="connsiteY1" fmla="*/ 8669 h 1477990"/>
              <a:gd name="connsiteX2" fmla="*/ 1111826 w 1442437"/>
              <a:gd name="connsiteY2" fmla="*/ 8366 h 1477990"/>
              <a:gd name="connsiteX3" fmla="*/ 1290056 w 1442437"/>
              <a:gd name="connsiteY3" fmla="*/ 8730 h 1477990"/>
              <a:gd name="connsiteX4" fmla="*/ 1417398 w 1442437"/>
              <a:gd name="connsiteY4" fmla="*/ 6608 h 1477990"/>
              <a:gd name="connsiteX5" fmla="*/ 1442437 w 1442437"/>
              <a:gd name="connsiteY5" fmla="*/ 5718 h 1477990"/>
              <a:gd name="connsiteX6" fmla="*/ 1442437 w 1442437"/>
              <a:gd name="connsiteY6" fmla="*/ 1476401 h 1477990"/>
              <a:gd name="connsiteX7" fmla="*/ 1386857 w 1442437"/>
              <a:gd name="connsiteY7" fmla="*/ 1477990 h 1477990"/>
              <a:gd name="connsiteX8" fmla="*/ 1169378 w 1442437"/>
              <a:gd name="connsiteY8" fmla="*/ 1477990 h 1477990"/>
              <a:gd name="connsiteX9" fmla="*/ 1019262 w 1442437"/>
              <a:gd name="connsiteY9" fmla="*/ 1464424 h 1477990"/>
              <a:gd name="connsiteX10" fmla="*/ 859951 w 1442437"/>
              <a:gd name="connsiteY10" fmla="*/ 1471898 h 1477990"/>
              <a:gd name="connsiteX11" fmla="*/ 745859 w 1442437"/>
              <a:gd name="connsiteY11" fmla="*/ 1477990 h 1477990"/>
              <a:gd name="connsiteX12" fmla="*/ 591014 w 1442437"/>
              <a:gd name="connsiteY12" fmla="*/ 1477990 h 1477990"/>
              <a:gd name="connsiteX13" fmla="*/ 500701 w 1442437"/>
              <a:gd name="connsiteY13" fmla="*/ 1474455 h 1477990"/>
              <a:gd name="connsiteX14" fmla="*/ 234329 w 1442437"/>
              <a:gd name="connsiteY14" fmla="*/ 1468257 h 1477990"/>
              <a:gd name="connsiteX15" fmla="*/ 183687 w 1442437"/>
              <a:gd name="connsiteY15" fmla="*/ 1476228 h 1477990"/>
              <a:gd name="connsiteX16" fmla="*/ 170933 w 1442437"/>
              <a:gd name="connsiteY16" fmla="*/ 1477990 h 1477990"/>
              <a:gd name="connsiteX17" fmla="*/ 13439 w 1442437"/>
              <a:gd name="connsiteY17" fmla="*/ 1477990 h 1477990"/>
              <a:gd name="connsiteX18" fmla="*/ 15316 w 1442437"/>
              <a:gd name="connsiteY18" fmla="*/ 1462749 h 1477990"/>
              <a:gd name="connsiteX19" fmla="*/ 11892 w 1442437"/>
              <a:gd name="connsiteY19" fmla="*/ 1410409 h 1477990"/>
              <a:gd name="connsiteX20" fmla="*/ 6412 w 1442437"/>
              <a:gd name="connsiteY20" fmla="*/ 1244508 h 1477990"/>
              <a:gd name="connsiteX21" fmla="*/ 6850 w 1442437"/>
              <a:gd name="connsiteY21" fmla="*/ 1119455 h 1477990"/>
              <a:gd name="connsiteX22" fmla="*/ 6850 w 1442437"/>
              <a:gd name="connsiteY22" fmla="*/ 1060773 h 1477990"/>
              <a:gd name="connsiteX23" fmla="*/ 9699 w 1442437"/>
              <a:gd name="connsiteY23" fmla="*/ 982321 h 1477990"/>
              <a:gd name="connsiteX24" fmla="*/ 4220 w 1442437"/>
              <a:gd name="connsiteY24" fmla="*/ 947592 h 1477990"/>
              <a:gd name="connsiteX25" fmla="*/ 6904 w 1442437"/>
              <a:gd name="connsiteY25" fmla="*/ 858680 h 1477990"/>
              <a:gd name="connsiteX26" fmla="*/ 9809 w 1442437"/>
              <a:gd name="connsiteY26" fmla="*/ 755960 h 1477990"/>
              <a:gd name="connsiteX27" fmla="*/ 10248 w 1442437"/>
              <a:gd name="connsiteY27" fmla="*/ 673166 h 1477990"/>
              <a:gd name="connsiteX28" fmla="*/ 11453 w 1442437"/>
              <a:gd name="connsiteY28" fmla="*/ 516733 h 1477990"/>
              <a:gd name="connsiteX29" fmla="*/ 10466 w 1442437"/>
              <a:gd name="connsiteY29" fmla="*/ 425571 h 1477990"/>
              <a:gd name="connsiteX30" fmla="*/ 10466 w 1442437"/>
              <a:gd name="connsiteY30" fmla="*/ 216366 h 1477990"/>
              <a:gd name="connsiteX31" fmla="*/ 10796 w 1442437"/>
              <a:gd name="connsiteY31" fmla="*/ 104023 h 1477990"/>
              <a:gd name="connsiteX32" fmla="*/ 3535 w 1442437"/>
              <a:gd name="connsiteY32" fmla="*/ 20936 h 1477990"/>
              <a:gd name="connsiteX33" fmla="*/ 3925 w 1442437"/>
              <a:gd name="connsiteY33" fmla="*/ 8444 h 1477990"/>
              <a:gd name="connsiteX34" fmla="*/ 72292 w 1442437"/>
              <a:gd name="connsiteY34" fmla="*/ 7146 h 1477990"/>
              <a:gd name="connsiteX35" fmla="*/ 231771 w 1442437"/>
              <a:gd name="connsiteY35" fmla="*/ 4001 h 1477990"/>
              <a:gd name="connsiteX36" fmla="*/ 364603 w 1442437"/>
              <a:gd name="connsiteY36" fmla="*/ 11882 h 1477990"/>
              <a:gd name="connsiteX37" fmla="*/ 768234 w 1442437"/>
              <a:gd name="connsiteY37" fmla="*/ 2061 h 1477990"/>
              <a:gd name="connsiteX38" fmla="*/ 866623 w 1442437"/>
              <a:gd name="connsiteY38" fmla="*/ 571 h 14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442437" h="1477990">
                <a:moveTo>
                  <a:pt x="866623" y="571"/>
                </a:moveTo>
                <a:cubicBezTo>
                  <a:pt x="899406" y="1673"/>
                  <a:pt x="932137" y="4374"/>
                  <a:pt x="964707" y="8669"/>
                </a:cubicBezTo>
                <a:cubicBezTo>
                  <a:pt x="1013530" y="15823"/>
                  <a:pt x="1062767" y="11397"/>
                  <a:pt x="1111826" y="8366"/>
                </a:cubicBezTo>
                <a:cubicBezTo>
                  <a:pt x="1171217" y="4668"/>
                  <a:pt x="1230548" y="2667"/>
                  <a:pt x="1290056" y="8730"/>
                </a:cubicBezTo>
                <a:cubicBezTo>
                  <a:pt x="1332385" y="13094"/>
                  <a:pt x="1374950" y="9033"/>
                  <a:pt x="1417398" y="6608"/>
                </a:cubicBezTo>
                <a:lnTo>
                  <a:pt x="1442437" y="5718"/>
                </a:lnTo>
                <a:lnTo>
                  <a:pt x="1442437" y="1476401"/>
                </a:lnTo>
                <a:lnTo>
                  <a:pt x="1386857" y="1477990"/>
                </a:lnTo>
                <a:lnTo>
                  <a:pt x="1169378" y="1477990"/>
                </a:lnTo>
                <a:lnTo>
                  <a:pt x="1019262" y="1464424"/>
                </a:lnTo>
                <a:cubicBezTo>
                  <a:pt x="966129" y="1463273"/>
                  <a:pt x="912949" y="1465762"/>
                  <a:pt x="859951" y="1471898"/>
                </a:cubicBezTo>
                <a:lnTo>
                  <a:pt x="745859" y="1477990"/>
                </a:lnTo>
                <a:lnTo>
                  <a:pt x="591014" y="1477990"/>
                </a:lnTo>
                <a:lnTo>
                  <a:pt x="500701" y="1474455"/>
                </a:lnTo>
                <a:cubicBezTo>
                  <a:pt x="412072" y="1467172"/>
                  <a:pt x="323262" y="1461748"/>
                  <a:pt x="234329" y="1468257"/>
                </a:cubicBezTo>
                <a:cubicBezTo>
                  <a:pt x="217302" y="1469536"/>
                  <a:pt x="200487" y="1472964"/>
                  <a:pt x="183687" y="1476228"/>
                </a:cubicBezTo>
                <a:lnTo>
                  <a:pt x="170933" y="1477990"/>
                </a:lnTo>
                <a:lnTo>
                  <a:pt x="13439" y="1477990"/>
                </a:lnTo>
                <a:lnTo>
                  <a:pt x="15316" y="1462749"/>
                </a:lnTo>
                <a:cubicBezTo>
                  <a:pt x="16577" y="1445267"/>
                  <a:pt x="16193" y="1427772"/>
                  <a:pt x="11892" y="1410409"/>
                </a:cubicBezTo>
                <a:cubicBezTo>
                  <a:pt x="-1808" y="1355230"/>
                  <a:pt x="932" y="1300104"/>
                  <a:pt x="6412" y="1244508"/>
                </a:cubicBezTo>
                <a:cubicBezTo>
                  <a:pt x="10522" y="1203137"/>
                  <a:pt x="15070" y="1161296"/>
                  <a:pt x="6850" y="1119455"/>
                </a:cubicBezTo>
                <a:cubicBezTo>
                  <a:pt x="3316" y="1100041"/>
                  <a:pt x="3316" y="1080187"/>
                  <a:pt x="6850" y="1060773"/>
                </a:cubicBezTo>
                <a:cubicBezTo>
                  <a:pt x="11124" y="1034622"/>
                  <a:pt x="15179" y="1008733"/>
                  <a:pt x="9699" y="982321"/>
                </a:cubicBezTo>
                <a:cubicBezTo>
                  <a:pt x="7289" y="970815"/>
                  <a:pt x="5481" y="959204"/>
                  <a:pt x="4220" y="947592"/>
                </a:cubicBezTo>
                <a:cubicBezTo>
                  <a:pt x="1710" y="917948"/>
                  <a:pt x="2609" y="888136"/>
                  <a:pt x="6904" y="858680"/>
                </a:cubicBezTo>
                <a:cubicBezTo>
                  <a:pt x="11015" y="824475"/>
                  <a:pt x="4329" y="790061"/>
                  <a:pt x="9809" y="755960"/>
                </a:cubicBezTo>
                <a:cubicBezTo>
                  <a:pt x="13700" y="728497"/>
                  <a:pt x="13848" y="700667"/>
                  <a:pt x="10248" y="673166"/>
                </a:cubicBezTo>
                <a:cubicBezTo>
                  <a:pt x="3770" y="621179"/>
                  <a:pt x="4175" y="568621"/>
                  <a:pt x="11453" y="516733"/>
                </a:cubicBezTo>
                <a:cubicBezTo>
                  <a:pt x="15947" y="486450"/>
                  <a:pt x="18522" y="455279"/>
                  <a:pt x="10466" y="425571"/>
                </a:cubicBezTo>
                <a:cubicBezTo>
                  <a:pt x="-8494" y="355749"/>
                  <a:pt x="2576" y="285822"/>
                  <a:pt x="10466" y="216366"/>
                </a:cubicBezTo>
                <a:cubicBezTo>
                  <a:pt x="15262" y="179065"/>
                  <a:pt x="15371" y="141350"/>
                  <a:pt x="10796" y="104023"/>
                </a:cubicBezTo>
                <a:cubicBezTo>
                  <a:pt x="6735" y="76457"/>
                  <a:pt x="4313" y="48717"/>
                  <a:pt x="3535" y="20936"/>
                </a:cubicBezTo>
                <a:lnTo>
                  <a:pt x="3925" y="8444"/>
                </a:lnTo>
                <a:lnTo>
                  <a:pt x="72292" y="7146"/>
                </a:lnTo>
                <a:cubicBezTo>
                  <a:pt x="125550" y="5562"/>
                  <a:pt x="178728" y="3395"/>
                  <a:pt x="231771" y="4001"/>
                </a:cubicBezTo>
                <a:cubicBezTo>
                  <a:pt x="276049" y="4486"/>
                  <a:pt x="320208" y="13579"/>
                  <a:pt x="364603" y="11882"/>
                </a:cubicBezTo>
                <a:cubicBezTo>
                  <a:pt x="499147" y="6911"/>
                  <a:pt x="633750" y="8548"/>
                  <a:pt x="768234" y="2061"/>
                </a:cubicBezTo>
                <a:cubicBezTo>
                  <a:pt x="801008" y="-37"/>
                  <a:pt x="833841" y="-532"/>
                  <a:pt x="866623" y="571"/>
                </a:cubicBezTo>
                <a:close/>
              </a:path>
            </a:pathLst>
          </a:custGeom>
        </p:spPr>
      </p:pic>
      <p:sp>
        <p:nvSpPr>
          <p:cNvPr id="3" name="Text Placeholder 14">
            <a:extLst>
              <a:ext uri="{FF2B5EF4-FFF2-40B4-BE49-F238E27FC236}">
                <a16:creationId xmlns:a16="http://schemas.microsoft.com/office/drawing/2014/main" id="{AA59B971-ECA6-5E1F-0541-DECF7B5AB759}"/>
              </a:ext>
            </a:extLst>
          </p:cNvPr>
          <p:cNvSpPr txBox="1">
            <a:spLocks/>
          </p:cNvSpPr>
          <p:nvPr/>
        </p:nvSpPr>
        <p:spPr>
          <a:xfrm>
            <a:off x="10308379" y="4794885"/>
            <a:ext cx="1481328" cy="740664"/>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0"/>
              </a:spcBef>
              <a:buFont typeface="Arial" panose="020B0604020202020204" pitchFamily="34" charset="0"/>
              <a:buNone/>
              <a:defRPr sz="2400" kern="1200">
                <a:solidFill>
                  <a:schemeClr val="tx1"/>
                </a:solidFill>
                <a:latin typeface="+mn-lt"/>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Tracy</a:t>
            </a:r>
          </a:p>
          <a:p>
            <a:pPr lvl="1"/>
            <a:r>
              <a:rPr lang="en-GB" dirty="0"/>
              <a:t>Supervisor</a:t>
            </a:r>
          </a:p>
          <a:p>
            <a:endParaRPr lang="en-GB" dirty="0"/>
          </a:p>
        </p:txBody>
      </p:sp>
      <p:pic>
        <p:nvPicPr>
          <p:cNvPr id="5" name="Picture 4">
            <a:extLst>
              <a:ext uri="{FF2B5EF4-FFF2-40B4-BE49-F238E27FC236}">
                <a16:creationId xmlns:a16="http://schemas.microsoft.com/office/drawing/2014/main" id="{03509826-F17C-260C-F8F6-33B6BA8921B8}"/>
              </a:ext>
            </a:extLst>
          </p:cNvPr>
          <p:cNvPicPr>
            <a:picLocks noChangeAspect="1"/>
          </p:cNvPicPr>
          <p:nvPr/>
        </p:nvPicPr>
        <p:blipFill>
          <a:blip r:embed="rId10"/>
          <a:stretch>
            <a:fillRect/>
          </a:stretch>
        </p:blipFill>
        <p:spPr>
          <a:xfrm>
            <a:off x="613560" y="3058475"/>
            <a:ext cx="1498704" cy="1561149"/>
          </a:xfrm>
          <a:prstGeom prst="rect">
            <a:avLst/>
          </a:prstGeom>
        </p:spPr>
      </p:pic>
      <p:pic>
        <p:nvPicPr>
          <p:cNvPr id="16" name="Picture 15">
            <a:extLst>
              <a:ext uri="{FF2B5EF4-FFF2-40B4-BE49-F238E27FC236}">
                <a16:creationId xmlns:a16="http://schemas.microsoft.com/office/drawing/2014/main" id="{E27FF8EE-91D9-048A-B690-000F4880379E}"/>
              </a:ext>
            </a:extLst>
          </p:cNvPr>
          <p:cNvPicPr>
            <a:picLocks noChangeAspect="1"/>
          </p:cNvPicPr>
          <p:nvPr/>
        </p:nvPicPr>
        <p:blipFill>
          <a:blip r:embed="rId11"/>
          <a:stretch>
            <a:fillRect/>
          </a:stretch>
        </p:blipFill>
        <p:spPr>
          <a:xfrm>
            <a:off x="4407332" y="3064916"/>
            <a:ext cx="1579987" cy="1554708"/>
          </a:xfrm>
          <a:prstGeom prst="rect">
            <a:avLst/>
          </a:prstGeom>
        </p:spPr>
      </p:pic>
      <p:pic>
        <p:nvPicPr>
          <p:cNvPr id="18" name="Picture 17">
            <a:extLst>
              <a:ext uri="{FF2B5EF4-FFF2-40B4-BE49-F238E27FC236}">
                <a16:creationId xmlns:a16="http://schemas.microsoft.com/office/drawing/2014/main" id="{6983E2B9-0D45-9B46-37F8-9E917AA19F88}"/>
              </a:ext>
            </a:extLst>
          </p:cNvPr>
          <p:cNvPicPr>
            <a:picLocks noChangeAspect="1"/>
          </p:cNvPicPr>
          <p:nvPr/>
        </p:nvPicPr>
        <p:blipFill>
          <a:blip r:embed="rId12"/>
          <a:stretch>
            <a:fillRect/>
          </a:stretch>
        </p:blipFill>
        <p:spPr>
          <a:xfrm>
            <a:off x="2518359" y="3064916"/>
            <a:ext cx="1556097" cy="1568546"/>
          </a:xfrm>
          <a:prstGeom prst="rect">
            <a:avLst/>
          </a:prstGeom>
        </p:spPr>
      </p:pic>
      <p:pic>
        <p:nvPicPr>
          <p:cNvPr id="22" name="Picture 21">
            <a:extLst>
              <a:ext uri="{FF2B5EF4-FFF2-40B4-BE49-F238E27FC236}">
                <a16:creationId xmlns:a16="http://schemas.microsoft.com/office/drawing/2014/main" id="{EF009047-4C6B-31D6-419E-C5627A86E1E2}"/>
              </a:ext>
            </a:extLst>
          </p:cNvPr>
          <p:cNvPicPr>
            <a:picLocks noChangeAspect="1"/>
          </p:cNvPicPr>
          <p:nvPr/>
        </p:nvPicPr>
        <p:blipFill>
          <a:blip r:embed="rId13"/>
          <a:stretch>
            <a:fillRect/>
          </a:stretch>
        </p:blipFill>
        <p:spPr>
          <a:xfrm>
            <a:off x="8439267" y="3064915"/>
            <a:ext cx="1580406" cy="1554707"/>
          </a:xfrm>
          <a:prstGeom prst="rect">
            <a:avLst/>
          </a:prstGeom>
        </p:spPr>
      </p:pic>
      <p:pic>
        <p:nvPicPr>
          <p:cNvPr id="26" name="Picture 25">
            <a:extLst>
              <a:ext uri="{FF2B5EF4-FFF2-40B4-BE49-F238E27FC236}">
                <a16:creationId xmlns:a16="http://schemas.microsoft.com/office/drawing/2014/main" id="{CD4D797B-49EE-FD95-7E33-40B06FD260BD}"/>
              </a:ext>
            </a:extLst>
          </p:cNvPr>
          <p:cNvPicPr>
            <a:picLocks noChangeAspect="1"/>
          </p:cNvPicPr>
          <p:nvPr/>
        </p:nvPicPr>
        <p:blipFill>
          <a:blip r:embed="rId14"/>
          <a:stretch>
            <a:fillRect/>
          </a:stretch>
        </p:blipFill>
        <p:spPr>
          <a:xfrm>
            <a:off x="6470491" y="3064916"/>
            <a:ext cx="1617397" cy="1554708"/>
          </a:xfrm>
          <a:prstGeom prst="rect">
            <a:avLst/>
          </a:prstGeom>
        </p:spPr>
      </p:pic>
      <p:pic>
        <p:nvPicPr>
          <p:cNvPr id="29" name="Picture 28">
            <a:extLst>
              <a:ext uri="{FF2B5EF4-FFF2-40B4-BE49-F238E27FC236}">
                <a16:creationId xmlns:a16="http://schemas.microsoft.com/office/drawing/2014/main" id="{7B3677B8-71FC-77AA-BEFC-0F5E0DB683AA}"/>
              </a:ext>
            </a:extLst>
          </p:cNvPr>
          <p:cNvPicPr>
            <a:picLocks noChangeAspect="1"/>
          </p:cNvPicPr>
          <p:nvPr/>
        </p:nvPicPr>
        <p:blipFill>
          <a:blip r:embed="rId15"/>
          <a:stretch>
            <a:fillRect/>
          </a:stretch>
        </p:blipFill>
        <p:spPr>
          <a:xfrm>
            <a:off x="10249278" y="3064915"/>
            <a:ext cx="1542169" cy="1554707"/>
          </a:xfrm>
          <a:prstGeom prst="rect">
            <a:avLst/>
          </a:prstGeom>
        </p:spPr>
      </p:pic>
      <p:pic>
        <p:nvPicPr>
          <p:cNvPr id="10" name="Audio 9">
            <a:hlinkClick r:id="" action="ppaction://media"/>
            <a:extLst>
              <a:ext uri="{FF2B5EF4-FFF2-40B4-BE49-F238E27FC236}">
                <a16:creationId xmlns:a16="http://schemas.microsoft.com/office/drawing/2014/main" id="{D49CC7FC-8E9C-7593-9AC0-60DDF40A4FB1}"/>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048077842"/>
      </p:ext>
    </p:extLst>
  </p:cSld>
  <p:clrMapOvr>
    <a:masterClrMapping/>
  </p:clrMapOvr>
  <mc:AlternateContent xmlns:mc="http://schemas.openxmlformats.org/markup-compatibility/2006">
    <mc:Choice xmlns:p14="http://schemas.microsoft.com/office/powerpoint/2010/main" Requires="p14">
      <p:transition spd="slow" p14:dur="2000" advTm="4243"/>
    </mc:Choice>
    <mc:Fallback>
      <p:transition spd="slow" advTm="4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4A1D1-DD07-4DD2-A527-4B1F52D6AB78}"/>
              </a:ext>
            </a:extLst>
          </p:cNvPr>
          <p:cNvSpPr>
            <a:spLocks noGrp="1"/>
          </p:cNvSpPr>
          <p:nvPr>
            <p:ph type="title"/>
          </p:nvPr>
        </p:nvSpPr>
        <p:spPr/>
        <p:txBody>
          <a:bodyPr rtlCol="0"/>
          <a:lstStyle/>
          <a:p>
            <a:pPr rtl="0"/>
            <a:r>
              <a:rPr lang="en-GB"/>
              <a:t>Agenda</a:t>
            </a:r>
          </a:p>
        </p:txBody>
      </p:sp>
      <p:sp>
        <p:nvSpPr>
          <p:cNvPr id="3" name="Content Placeholder 2">
            <a:extLst>
              <a:ext uri="{FF2B5EF4-FFF2-40B4-BE49-F238E27FC236}">
                <a16:creationId xmlns:a16="http://schemas.microsoft.com/office/drawing/2014/main" id="{617E8896-AA49-4FBF-8BB1-9480E622D5AF}"/>
              </a:ext>
            </a:extLst>
          </p:cNvPr>
          <p:cNvSpPr>
            <a:spLocks noGrp="1"/>
          </p:cNvSpPr>
          <p:nvPr>
            <p:ph idx="1"/>
          </p:nvPr>
        </p:nvSpPr>
        <p:spPr/>
        <p:txBody>
          <a:bodyPr rtlCol="0"/>
          <a:lstStyle/>
          <a:p>
            <a:pPr lvl="0" rtl="0"/>
            <a:r>
              <a:rPr lang="en-GB" dirty="0"/>
              <a:t>Phase 1</a:t>
            </a:r>
          </a:p>
          <a:p>
            <a:pPr lvl="0" rtl="0"/>
            <a:r>
              <a:rPr lang="en-GB" dirty="0"/>
              <a:t>Phase 2​</a:t>
            </a:r>
          </a:p>
          <a:p>
            <a:pPr lvl="0" rtl="0"/>
            <a:r>
              <a:rPr lang="en-GB" dirty="0"/>
              <a:t>Phase 3</a:t>
            </a:r>
          </a:p>
          <a:p>
            <a:pPr lvl="0" rtl="0"/>
            <a:r>
              <a:rPr lang="en-GB" dirty="0"/>
              <a:t>Phase 4</a:t>
            </a:r>
            <a:br>
              <a:rPr lang="en-GB" dirty="0"/>
            </a:br>
            <a:r>
              <a:rPr lang="en-GB" dirty="0"/>
              <a:t>Phase 5</a:t>
            </a:r>
          </a:p>
        </p:txBody>
      </p:sp>
      <p:pic>
        <p:nvPicPr>
          <p:cNvPr id="10" name="Audio 9">
            <a:hlinkClick r:id="" action="ppaction://media"/>
            <a:extLst>
              <a:ext uri="{FF2B5EF4-FFF2-40B4-BE49-F238E27FC236}">
                <a16:creationId xmlns:a16="http://schemas.microsoft.com/office/drawing/2014/main" id="{8E2CB55D-E119-6D4D-6B38-1D03B25B2D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42842964"/>
      </p:ext>
    </p:extLst>
  </p:cSld>
  <p:clrMapOvr>
    <a:masterClrMapping/>
  </p:clrMapOvr>
  <mc:AlternateContent xmlns:mc="http://schemas.openxmlformats.org/markup-compatibility/2006">
    <mc:Choice xmlns:p14="http://schemas.microsoft.com/office/powerpoint/2010/main" Requires="p14">
      <p:transition spd="slow" p14:dur="2000" advTm="1741"/>
    </mc:Choice>
    <mc:Fallback>
      <p:transition spd="slow" advTm="1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548B55-3C8C-B86C-2249-6B96F4B286F4}"/>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DEB35BC5-9332-82D5-43CE-2D6D38890E5C}"/>
              </a:ext>
            </a:extLst>
          </p:cNvPr>
          <p:cNvSpPr>
            <a:spLocks noGrp="1"/>
          </p:cNvSpPr>
          <p:nvPr>
            <p:ph type="ftr" sz="quarter" idx="11"/>
          </p:nvPr>
        </p:nvSpPr>
        <p:spPr/>
        <p:txBody>
          <a:bodyPr/>
          <a:lstStyle/>
          <a:p>
            <a:pPr rtl="0"/>
            <a:r>
              <a:rPr lang="en-GB" noProof="0"/>
              <a:t>Presentation Title</a:t>
            </a:r>
          </a:p>
        </p:txBody>
      </p:sp>
      <p:pic>
        <p:nvPicPr>
          <p:cNvPr id="1028" name="Picture 4">
            <a:extLst>
              <a:ext uri="{FF2B5EF4-FFF2-40B4-BE49-F238E27FC236}">
                <a16:creationId xmlns:a16="http://schemas.microsoft.com/office/drawing/2014/main" id="{8AF9B201-2B6A-409C-7ADC-476E9A18443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271" t="5792" r="9989" b="2569"/>
          <a:stretch/>
        </p:blipFill>
        <p:spPr bwMode="auto">
          <a:xfrm rot="16200000">
            <a:off x="1514541" y="-1511240"/>
            <a:ext cx="6854699" cy="98837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3BE88F2-2A44-5A29-9D56-EA5A13B3F91B}"/>
              </a:ext>
            </a:extLst>
          </p:cNvPr>
          <p:cNvSpPr txBox="1"/>
          <p:nvPr/>
        </p:nvSpPr>
        <p:spPr>
          <a:xfrm>
            <a:off x="10048875" y="638175"/>
            <a:ext cx="1924050" cy="923330"/>
          </a:xfrm>
          <a:prstGeom prst="rect">
            <a:avLst/>
          </a:prstGeom>
          <a:noFill/>
        </p:spPr>
        <p:txBody>
          <a:bodyPr wrap="square" rtlCol="0">
            <a:spAutoFit/>
          </a:bodyPr>
          <a:lstStyle/>
          <a:p>
            <a:r>
              <a:rPr lang="en-GB" dirty="0"/>
              <a:t>The early </a:t>
            </a:r>
            <a:r>
              <a:rPr lang="en-GB" dirty="0" err="1"/>
              <a:t>mindmap</a:t>
            </a:r>
            <a:r>
              <a:rPr lang="en-GB" dirty="0"/>
              <a:t> we all wrote ideas down on, first sit down as a team</a:t>
            </a:r>
          </a:p>
        </p:txBody>
      </p:sp>
      <p:pic>
        <p:nvPicPr>
          <p:cNvPr id="10" name="Audio 9">
            <a:hlinkClick r:id="" action="ppaction://media"/>
            <a:extLst>
              <a:ext uri="{FF2B5EF4-FFF2-40B4-BE49-F238E27FC236}">
                <a16:creationId xmlns:a16="http://schemas.microsoft.com/office/drawing/2014/main" id="{64AFB6AE-C39B-9C0E-E9CD-59608B95662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96681673"/>
      </p:ext>
    </p:extLst>
  </p:cSld>
  <p:clrMapOvr>
    <a:masterClrMapping/>
  </p:clrMapOvr>
  <mc:AlternateContent xmlns:mc="http://schemas.openxmlformats.org/markup-compatibility/2006">
    <mc:Choice xmlns:p14="http://schemas.microsoft.com/office/powerpoint/2010/main" Requires="p14">
      <p:transition spd="slow" p14:dur="2000" advTm="6208"/>
    </mc:Choice>
    <mc:Fallback>
      <p:transition spd="slow" advTm="6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244B3-1F4E-9674-6E88-ED2F8F5570DB}"/>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F541AA16-051B-F527-D781-48DA3A24A0EB}"/>
              </a:ext>
            </a:extLst>
          </p:cNvPr>
          <p:cNvSpPr>
            <a:spLocks noGrp="1"/>
          </p:cNvSpPr>
          <p:nvPr>
            <p:ph type="dt" sz="half" idx="10"/>
          </p:nvPr>
        </p:nvSpPr>
        <p:spPr/>
        <p:txBody>
          <a:bodyPr/>
          <a:lstStyle/>
          <a:p>
            <a:pPr rtl="0"/>
            <a:r>
              <a:rPr lang="en-GB" noProof="0"/>
              <a:t>9/3/20XX</a:t>
            </a:r>
          </a:p>
        </p:txBody>
      </p:sp>
      <p:pic>
        <p:nvPicPr>
          <p:cNvPr id="3" name="Picture 2">
            <a:extLst>
              <a:ext uri="{FF2B5EF4-FFF2-40B4-BE49-F238E27FC236}">
                <a16:creationId xmlns:a16="http://schemas.microsoft.com/office/drawing/2014/main" id="{FDA83790-32EA-6CAD-6EF9-CFC9F712C19F}"/>
              </a:ext>
            </a:extLst>
          </p:cNvPr>
          <p:cNvPicPr>
            <a:picLocks noChangeAspect="1"/>
          </p:cNvPicPr>
          <p:nvPr/>
        </p:nvPicPr>
        <p:blipFill>
          <a:blip r:embed="rId4"/>
          <a:stretch>
            <a:fillRect/>
          </a:stretch>
        </p:blipFill>
        <p:spPr>
          <a:xfrm>
            <a:off x="0" y="-1"/>
            <a:ext cx="2597563" cy="6858001"/>
          </a:xfrm>
          <a:prstGeom prst="rect">
            <a:avLst/>
          </a:prstGeom>
        </p:spPr>
      </p:pic>
      <p:sp>
        <p:nvSpPr>
          <p:cNvPr id="5" name="TextBox 4">
            <a:extLst>
              <a:ext uri="{FF2B5EF4-FFF2-40B4-BE49-F238E27FC236}">
                <a16:creationId xmlns:a16="http://schemas.microsoft.com/office/drawing/2014/main" id="{656E59E1-2E66-8F80-F8AB-64DEE65897CD}"/>
              </a:ext>
            </a:extLst>
          </p:cNvPr>
          <p:cNvSpPr txBox="1"/>
          <p:nvPr/>
        </p:nvSpPr>
        <p:spPr>
          <a:xfrm>
            <a:off x="3267076" y="1258430"/>
            <a:ext cx="8239124" cy="2677656"/>
          </a:xfrm>
          <a:prstGeom prst="rect">
            <a:avLst/>
          </a:prstGeom>
          <a:noFill/>
        </p:spPr>
        <p:txBody>
          <a:bodyPr wrap="square" rtlCol="0">
            <a:spAutoFit/>
          </a:bodyPr>
          <a:lstStyle/>
          <a:p>
            <a:r>
              <a:rPr lang="en-GB" sz="2800" dirty="0"/>
              <a:t>I ended up taking on the project manager role, role were more finalised once the workload picked up.</a:t>
            </a:r>
          </a:p>
          <a:p>
            <a:endParaRPr lang="en-GB" sz="2800" dirty="0"/>
          </a:p>
          <a:p>
            <a:r>
              <a:rPr lang="en-GB" sz="2800" dirty="0">
                <a:sym typeface="Wingdings" panose="05000000000000000000" pitchFamily="2" charset="2"/>
              </a:rPr>
              <a:t></a:t>
            </a:r>
            <a:r>
              <a:rPr lang="en-GB" sz="2800" dirty="0"/>
              <a:t>I lead most of the exercises, time keeping and after meetings in class, I completed official notes to remember the discussion and new ideas brought up. </a:t>
            </a:r>
          </a:p>
          <a:p>
            <a:endParaRPr lang="en-GB" sz="2800" dirty="0"/>
          </a:p>
        </p:txBody>
      </p:sp>
      <p:pic>
        <p:nvPicPr>
          <p:cNvPr id="9" name="Audio 8">
            <a:hlinkClick r:id="" action="ppaction://media"/>
            <a:extLst>
              <a:ext uri="{FF2B5EF4-FFF2-40B4-BE49-F238E27FC236}">
                <a16:creationId xmlns:a16="http://schemas.microsoft.com/office/drawing/2014/main" id="{04BD7D65-E315-8DC6-C239-B5E42FE25D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091102291"/>
      </p:ext>
    </p:extLst>
  </p:cSld>
  <p:clrMapOvr>
    <a:masterClrMapping/>
  </p:clrMapOvr>
  <mc:AlternateContent xmlns:mc="http://schemas.openxmlformats.org/markup-compatibility/2006">
    <mc:Choice xmlns:p14="http://schemas.microsoft.com/office/powerpoint/2010/main" Requires="p14">
      <p:transition spd="slow" p14:dur="2000" advTm="27594"/>
    </mc:Choice>
    <mc:Fallback>
      <p:transition spd="slow" advTm="27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CCA6C8B-6062-1EA8-770D-B7CDEF5FBC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232400" cy="294322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3AA0A379-EA2A-6941-32EF-EC3B2CECAD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59600" y="0"/>
            <a:ext cx="5232400" cy="2943225"/>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a:extLst>
              <a:ext uri="{FF2B5EF4-FFF2-40B4-BE49-F238E27FC236}">
                <a16:creationId xmlns:a16="http://schemas.microsoft.com/office/drawing/2014/main" id="{6F4A0621-463B-CFB5-87B3-811905D8B5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02062" y="1695450"/>
            <a:ext cx="3157538" cy="421005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39F2713D-375F-7639-4EF2-43381A37593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16800" y="3224212"/>
            <a:ext cx="2457450" cy="3276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90D3D37-6344-8E7F-30D2-A614412D75E0}"/>
              </a:ext>
            </a:extLst>
          </p:cNvPr>
          <p:cNvSpPr txBox="1"/>
          <p:nvPr/>
        </p:nvSpPr>
        <p:spPr>
          <a:xfrm>
            <a:off x="400050" y="3343275"/>
            <a:ext cx="2944812" cy="923330"/>
          </a:xfrm>
          <a:prstGeom prst="rect">
            <a:avLst/>
          </a:prstGeom>
          <a:noFill/>
        </p:spPr>
        <p:txBody>
          <a:bodyPr wrap="square" rtlCol="0">
            <a:spAutoFit/>
          </a:bodyPr>
          <a:lstStyle/>
          <a:p>
            <a:r>
              <a:rPr lang="en-GB" dirty="0"/>
              <a:t>The team all working together on suggesting pages for the website and moving onto name ideation</a:t>
            </a:r>
          </a:p>
        </p:txBody>
      </p:sp>
      <p:pic>
        <p:nvPicPr>
          <p:cNvPr id="10" name="Audio 9">
            <a:hlinkClick r:id="" action="ppaction://media"/>
            <a:extLst>
              <a:ext uri="{FF2B5EF4-FFF2-40B4-BE49-F238E27FC236}">
                <a16:creationId xmlns:a16="http://schemas.microsoft.com/office/drawing/2014/main" id="{97DF7AD0-E494-D5D7-C6B2-E2BAD822672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93667554"/>
      </p:ext>
    </p:extLst>
  </p:cSld>
  <p:clrMapOvr>
    <a:masterClrMapping/>
  </p:clrMapOvr>
  <mc:AlternateContent xmlns:mc="http://schemas.openxmlformats.org/markup-compatibility/2006">
    <mc:Choice xmlns:p14="http://schemas.microsoft.com/office/powerpoint/2010/main" Requires="p14">
      <p:transition spd="slow" p14:dur="2000" advTm="5034"/>
    </mc:Choice>
    <mc:Fallback>
      <p:transition spd="slow" advTm="5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CC3AD18-8C13-55FF-9C17-330B0B0D0498}"/>
              </a:ext>
            </a:extLst>
          </p:cNvPr>
          <p:cNvSpPr>
            <a:spLocks noGrp="1"/>
          </p:cNvSpPr>
          <p:nvPr>
            <p:ph type="ftr" sz="quarter" idx="11"/>
          </p:nvPr>
        </p:nvSpPr>
        <p:spPr/>
        <p:txBody>
          <a:bodyPr/>
          <a:lstStyle/>
          <a:p>
            <a:pPr rtl="0"/>
            <a:r>
              <a:rPr lang="en-GB" noProof="0"/>
              <a:t>Presentation Title</a:t>
            </a:r>
          </a:p>
        </p:txBody>
      </p:sp>
      <p:pic>
        <p:nvPicPr>
          <p:cNvPr id="2050" name="Picture 2">
            <a:extLst>
              <a:ext uri="{FF2B5EF4-FFF2-40B4-BE49-F238E27FC236}">
                <a16:creationId xmlns:a16="http://schemas.microsoft.com/office/drawing/2014/main" id="{E74373E4-5797-0766-7EC4-D4DF009E90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429000" cy="4572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61BBD259-3334-D3E3-ED44-0873638BE3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29000" y="0"/>
            <a:ext cx="4962525" cy="372189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17FA8DFD-2F40-B122-7081-09A0A821ED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91525" y="0"/>
            <a:ext cx="3800475" cy="506730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294B9948-4959-885C-EDCB-A92AA02FFAB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53337" y="4800599"/>
            <a:ext cx="2743201" cy="2057401"/>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a:extLst>
              <a:ext uri="{FF2B5EF4-FFF2-40B4-BE49-F238E27FC236}">
                <a16:creationId xmlns:a16="http://schemas.microsoft.com/office/drawing/2014/main" id="{19AD3C70-86BA-5F8F-7932-FFDD8F33F95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43287" y="3721894"/>
            <a:ext cx="4210050" cy="31575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64DCF30-BE11-6108-1806-8010A4B745F8}"/>
              </a:ext>
            </a:extLst>
          </p:cNvPr>
          <p:cNvSpPr txBox="1"/>
          <p:nvPr/>
        </p:nvSpPr>
        <p:spPr>
          <a:xfrm>
            <a:off x="204787" y="4950380"/>
            <a:ext cx="3019425" cy="646331"/>
          </a:xfrm>
          <a:prstGeom prst="rect">
            <a:avLst/>
          </a:prstGeom>
          <a:noFill/>
        </p:spPr>
        <p:txBody>
          <a:bodyPr wrap="square" rtlCol="0">
            <a:spAutoFit/>
          </a:bodyPr>
          <a:lstStyle/>
          <a:p>
            <a:r>
              <a:rPr lang="en-GB" dirty="0"/>
              <a:t>Our early whiteboard workings and sketches for pages, name and logo</a:t>
            </a:r>
          </a:p>
        </p:txBody>
      </p:sp>
      <p:pic>
        <p:nvPicPr>
          <p:cNvPr id="6" name="Audio 5">
            <a:hlinkClick r:id="" action="ppaction://media"/>
            <a:extLst>
              <a:ext uri="{FF2B5EF4-FFF2-40B4-BE49-F238E27FC236}">
                <a16:creationId xmlns:a16="http://schemas.microsoft.com/office/drawing/2014/main" id="{7B378368-8B10-0AF1-8800-6E2BAFFC9F1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0907267"/>
      </p:ext>
    </p:extLst>
  </p:cSld>
  <p:clrMapOvr>
    <a:masterClrMapping/>
  </p:clrMapOvr>
  <mc:AlternateContent xmlns:mc="http://schemas.openxmlformats.org/markup-compatibility/2006">
    <mc:Choice xmlns:p14="http://schemas.microsoft.com/office/powerpoint/2010/main" Requires="p14">
      <p:transition spd="slow" p14:dur="2000" advTm="6601"/>
    </mc:Choice>
    <mc:Fallback>
      <p:transition spd="slow" advTm="6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251F34C-07BB-991B-0848-86794E7665A9}"/>
              </a:ext>
            </a:extLst>
          </p:cNvPr>
          <p:cNvPicPr>
            <a:picLocks noChangeAspect="1"/>
          </p:cNvPicPr>
          <p:nvPr/>
        </p:nvPicPr>
        <p:blipFill>
          <a:blip r:embed="rId4"/>
          <a:srcRect l="23757" t="31175" r="16074" b="23070"/>
          <a:stretch/>
        </p:blipFill>
        <p:spPr>
          <a:xfrm>
            <a:off x="257175" y="1009650"/>
            <a:ext cx="4641968" cy="2647484"/>
          </a:xfrm>
          <a:prstGeom prst="rect">
            <a:avLst/>
          </a:prstGeom>
        </p:spPr>
      </p:pic>
      <p:sp>
        <p:nvSpPr>
          <p:cNvPr id="2" name="TextBox 1">
            <a:extLst>
              <a:ext uri="{FF2B5EF4-FFF2-40B4-BE49-F238E27FC236}">
                <a16:creationId xmlns:a16="http://schemas.microsoft.com/office/drawing/2014/main" id="{2469A1D3-46B0-1FE3-BDDD-D81D4BBAEFE2}"/>
              </a:ext>
            </a:extLst>
          </p:cNvPr>
          <p:cNvSpPr txBox="1"/>
          <p:nvPr/>
        </p:nvSpPr>
        <p:spPr>
          <a:xfrm>
            <a:off x="257175" y="219075"/>
            <a:ext cx="5762625" cy="646331"/>
          </a:xfrm>
          <a:prstGeom prst="rect">
            <a:avLst/>
          </a:prstGeom>
          <a:noFill/>
        </p:spPr>
        <p:txBody>
          <a:bodyPr wrap="square" rtlCol="0">
            <a:spAutoFit/>
          </a:bodyPr>
          <a:lstStyle/>
          <a:p>
            <a:r>
              <a:rPr lang="en-GB" sz="3600" dirty="0"/>
              <a:t>Early Visual Idea Generation</a:t>
            </a:r>
          </a:p>
        </p:txBody>
      </p:sp>
      <p:sp>
        <p:nvSpPr>
          <p:cNvPr id="3" name="TextBox 2">
            <a:extLst>
              <a:ext uri="{FF2B5EF4-FFF2-40B4-BE49-F238E27FC236}">
                <a16:creationId xmlns:a16="http://schemas.microsoft.com/office/drawing/2014/main" id="{5738DE52-207E-4552-0D56-0F60F8A3E67F}"/>
              </a:ext>
            </a:extLst>
          </p:cNvPr>
          <p:cNvSpPr txBox="1"/>
          <p:nvPr/>
        </p:nvSpPr>
        <p:spPr>
          <a:xfrm>
            <a:off x="203318" y="3801378"/>
            <a:ext cx="4911607" cy="646331"/>
          </a:xfrm>
          <a:prstGeom prst="rect">
            <a:avLst/>
          </a:prstGeom>
          <a:noFill/>
        </p:spPr>
        <p:txBody>
          <a:bodyPr wrap="square" rtlCol="0">
            <a:spAutoFit/>
          </a:bodyPr>
          <a:lstStyle/>
          <a:p>
            <a:r>
              <a:rPr lang="en-GB" dirty="0"/>
              <a:t>The whole team came up with a 2-minute mock-up of the homepage of our website, bringing in ideas of what we would have available on the website</a:t>
            </a:r>
          </a:p>
        </p:txBody>
      </p:sp>
      <p:sp>
        <p:nvSpPr>
          <p:cNvPr id="4" name="TextBox 3">
            <a:extLst>
              <a:ext uri="{FF2B5EF4-FFF2-40B4-BE49-F238E27FC236}">
                <a16:creationId xmlns:a16="http://schemas.microsoft.com/office/drawing/2014/main" id="{C6190E27-F535-E958-D8BA-33EBAE46B692}"/>
              </a:ext>
            </a:extLst>
          </p:cNvPr>
          <p:cNvSpPr txBox="1"/>
          <p:nvPr/>
        </p:nvSpPr>
        <p:spPr>
          <a:xfrm>
            <a:off x="257175" y="4514850"/>
            <a:ext cx="4857750" cy="1815882"/>
          </a:xfrm>
          <a:prstGeom prst="rect">
            <a:avLst/>
          </a:prstGeom>
          <a:noFill/>
        </p:spPr>
        <p:txBody>
          <a:bodyPr wrap="square" rtlCol="0">
            <a:spAutoFit/>
          </a:bodyPr>
          <a:lstStyle/>
          <a:p>
            <a:r>
              <a:rPr lang="en-GB" sz="4000" dirty="0">
                <a:sym typeface="Wingdings" panose="05000000000000000000" pitchFamily="2" charset="2"/>
              </a:rPr>
              <a:t>^ </a:t>
            </a:r>
            <a:r>
              <a:rPr lang="en-GB" dirty="0">
                <a:sym typeface="Wingdings" panose="05000000000000000000" pitchFamily="2" charset="2"/>
              </a:rPr>
              <a:t>This was mine. A rough mental model used for the taskbar and then different sections of very small </a:t>
            </a:r>
            <a:r>
              <a:rPr lang="en-GB" dirty="0" err="1">
                <a:sym typeface="Wingdings" panose="05000000000000000000" pitchFamily="2" charset="2"/>
              </a:rPr>
              <a:t>iconed</a:t>
            </a:r>
            <a:r>
              <a:rPr lang="en-GB" dirty="0">
                <a:sym typeface="Wingdings" panose="05000000000000000000" pitchFamily="2" charset="2"/>
              </a:rPr>
              <a:t> games. In categories like new, recent, trending and then a section for all.</a:t>
            </a:r>
            <a:br>
              <a:rPr lang="en-GB" dirty="0">
                <a:sym typeface="Wingdings" panose="05000000000000000000" pitchFamily="2" charset="2"/>
              </a:rPr>
            </a:br>
            <a:r>
              <a:rPr lang="en-GB" dirty="0">
                <a:sym typeface="Wingdings" panose="05000000000000000000" pitchFamily="2" charset="2"/>
              </a:rPr>
              <a:t>My design also included a spot for advertisement which was an idea took right from the start.</a:t>
            </a:r>
          </a:p>
        </p:txBody>
      </p:sp>
      <p:pic>
        <p:nvPicPr>
          <p:cNvPr id="1026" name="Picture 2">
            <a:extLst>
              <a:ext uri="{FF2B5EF4-FFF2-40B4-BE49-F238E27FC236}">
                <a16:creationId xmlns:a16="http://schemas.microsoft.com/office/drawing/2014/main" id="{0821858B-EF60-4B5A-4ECB-BC70A8A65B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6200000">
            <a:off x="6210182" y="166469"/>
            <a:ext cx="4953000" cy="66040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FB4C9A85-C74B-5EC5-2B24-50F3A889637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24764487"/>
      </p:ext>
    </p:extLst>
  </p:cSld>
  <p:clrMapOvr>
    <a:masterClrMapping/>
  </p:clrMapOvr>
  <mc:AlternateContent xmlns:mc="http://schemas.openxmlformats.org/markup-compatibility/2006">
    <mc:Choice xmlns:p14="http://schemas.microsoft.com/office/powerpoint/2010/main" Requires="p14">
      <p:transition spd="slow" p14:dur="2000" advTm="13228"/>
    </mc:Choice>
    <mc:Fallback>
      <p:transition spd="slow" advTm="13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BE5595A-224F-83B2-9B20-322BA38193DF}"/>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8050CB05-1EA6-2810-D004-5A5F112DCEB2}"/>
              </a:ext>
            </a:extLst>
          </p:cNvPr>
          <p:cNvSpPr>
            <a:spLocks noGrp="1"/>
          </p:cNvSpPr>
          <p:nvPr>
            <p:ph type="sldNum" sz="quarter" idx="12"/>
          </p:nvPr>
        </p:nvSpPr>
        <p:spPr/>
        <p:txBody>
          <a:bodyPr/>
          <a:lstStyle/>
          <a:p>
            <a:pPr rtl="0"/>
            <a:fld id="{2C18C1E5-FB55-42F5-BD6D-9CC153FCDBE6}" type="slidenum">
              <a:rPr lang="en-GB" noProof="0" smtClean="0"/>
              <a:t>9</a:t>
            </a:fld>
            <a:endParaRPr lang="en-GB" noProof="0"/>
          </a:p>
        </p:txBody>
      </p:sp>
      <p:pic>
        <p:nvPicPr>
          <p:cNvPr id="7" name="Picture 6">
            <a:extLst>
              <a:ext uri="{FF2B5EF4-FFF2-40B4-BE49-F238E27FC236}">
                <a16:creationId xmlns:a16="http://schemas.microsoft.com/office/drawing/2014/main" id="{4D5CEA95-3104-935B-629E-17FCA4DBE3DC}"/>
              </a:ext>
            </a:extLst>
          </p:cNvPr>
          <p:cNvPicPr>
            <a:picLocks noChangeAspect="1"/>
          </p:cNvPicPr>
          <p:nvPr/>
        </p:nvPicPr>
        <p:blipFill>
          <a:blip r:embed="rId4"/>
          <a:stretch>
            <a:fillRect/>
          </a:stretch>
        </p:blipFill>
        <p:spPr>
          <a:xfrm>
            <a:off x="2997081" y="0"/>
            <a:ext cx="9194919" cy="2667000"/>
          </a:xfrm>
          <a:prstGeom prst="rect">
            <a:avLst/>
          </a:prstGeom>
        </p:spPr>
      </p:pic>
      <p:pic>
        <p:nvPicPr>
          <p:cNvPr id="9" name="Picture 8">
            <a:extLst>
              <a:ext uri="{FF2B5EF4-FFF2-40B4-BE49-F238E27FC236}">
                <a16:creationId xmlns:a16="http://schemas.microsoft.com/office/drawing/2014/main" id="{88C4CE64-5BA4-26D9-C02D-4AB7B876B90F}"/>
              </a:ext>
            </a:extLst>
          </p:cNvPr>
          <p:cNvPicPr>
            <a:picLocks noChangeAspect="1"/>
          </p:cNvPicPr>
          <p:nvPr/>
        </p:nvPicPr>
        <p:blipFill>
          <a:blip r:embed="rId5"/>
          <a:stretch>
            <a:fillRect/>
          </a:stretch>
        </p:blipFill>
        <p:spPr>
          <a:xfrm>
            <a:off x="2997081" y="2450342"/>
            <a:ext cx="9194920" cy="4407657"/>
          </a:xfrm>
          <a:prstGeom prst="rect">
            <a:avLst/>
          </a:prstGeom>
        </p:spPr>
      </p:pic>
      <p:sp>
        <p:nvSpPr>
          <p:cNvPr id="10" name="TextBox 9">
            <a:extLst>
              <a:ext uri="{FF2B5EF4-FFF2-40B4-BE49-F238E27FC236}">
                <a16:creationId xmlns:a16="http://schemas.microsoft.com/office/drawing/2014/main" id="{04926F2C-E7F3-CD55-E55C-F4E6271064AA}"/>
              </a:ext>
            </a:extLst>
          </p:cNvPr>
          <p:cNvSpPr txBox="1"/>
          <p:nvPr/>
        </p:nvSpPr>
        <p:spPr>
          <a:xfrm>
            <a:off x="228601" y="1604290"/>
            <a:ext cx="2447924" cy="1200329"/>
          </a:xfrm>
          <a:prstGeom prst="rect">
            <a:avLst/>
          </a:prstGeom>
          <a:noFill/>
        </p:spPr>
        <p:txBody>
          <a:bodyPr wrap="square" rtlCol="0">
            <a:spAutoFit/>
          </a:bodyPr>
          <a:lstStyle/>
          <a:p>
            <a:r>
              <a:rPr lang="en-GB" dirty="0"/>
              <a:t>Our first major team meeting was the 31</a:t>
            </a:r>
            <a:r>
              <a:rPr lang="en-GB" baseline="30000" dirty="0"/>
              <a:t>st</a:t>
            </a:r>
            <a:r>
              <a:rPr lang="en-GB" dirty="0"/>
              <a:t> of October.</a:t>
            </a:r>
            <a:br>
              <a:rPr lang="en-GB" dirty="0"/>
            </a:br>
            <a:r>
              <a:rPr lang="en-GB" dirty="0"/>
              <a:t>Settings a first few tasks to get the ball rolling:</a:t>
            </a:r>
          </a:p>
        </p:txBody>
      </p:sp>
      <p:pic>
        <p:nvPicPr>
          <p:cNvPr id="12" name="Audio 11">
            <a:hlinkClick r:id="" action="ppaction://media"/>
            <a:extLst>
              <a:ext uri="{FF2B5EF4-FFF2-40B4-BE49-F238E27FC236}">
                <a16:creationId xmlns:a16="http://schemas.microsoft.com/office/drawing/2014/main" id="{A78D4106-60B9-D0DE-BA88-BC3042EA91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15891033"/>
      </p:ext>
    </p:extLst>
  </p:cSld>
  <p:clrMapOvr>
    <a:masterClrMapping/>
  </p:clrMapOvr>
  <mc:AlternateContent xmlns:mc="http://schemas.openxmlformats.org/markup-compatibility/2006">
    <mc:Choice xmlns:p14="http://schemas.microsoft.com/office/powerpoint/2010/main" Requires="p14">
      <p:transition spd="slow" p14:dur="2000" advTm="14056"/>
    </mc:Choice>
    <mc:Fallback>
      <p:transition spd="slow" advTm="14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831FCA-72BE-8AFF-B3FE-4AA988897F60}"/>
              </a:ext>
            </a:extLst>
          </p:cNvPr>
          <p:cNvPicPr>
            <a:picLocks noChangeAspect="1"/>
          </p:cNvPicPr>
          <p:nvPr/>
        </p:nvPicPr>
        <p:blipFill>
          <a:blip r:embed="rId4"/>
          <a:stretch>
            <a:fillRect/>
          </a:stretch>
        </p:blipFill>
        <p:spPr>
          <a:xfrm>
            <a:off x="0" y="3300454"/>
            <a:ext cx="12192000" cy="3128921"/>
          </a:xfrm>
          <a:prstGeom prst="rect">
            <a:avLst/>
          </a:prstGeom>
        </p:spPr>
      </p:pic>
      <p:sp>
        <p:nvSpPr>
          <p:cNvPr id="7" name="TextBox 6">
            <a:extLst>
              <a:ext uri="{FF2B5EF4-FFF2-40B4-BE49-F238E27FC236}">
                <a16:creationId xmlns:a16="http://schemas.microsoft.com/office/drawing/2014/main" id="{7DE2D1BD-BFD7-5137-8939-492EE28F3021}"/>
              </a:ext>
            </a:extLst>
          </p:cNvPr>
          <p:cNvSpPr txBox="1"/>
          <p:nvPr/>
        </p:nvSpPr>
        <p:spPr>
          <a:xfrm>
            <a:off x="733424" y="1000125"/>
            <a:ext cx="9915525" cy="1569660"/>
          </a:xfrm>
          <a:prstGeom prst="rect">
            <a:avLst/>
          </a:prstGeom>
          <a:noFill/>
        </p:spPr>
        <p:txBody>
          <a:bodyPr wrap="square" rtlCol="0">
            <a:spAutoFit/>
          </a:bodyPr>
          <a:lstStyle/>
          <a:p>
            <a:r>
              <a:rPr lang="en-GB" sz="2400" dirty="0"/>
              <a:t>The main task was set on 28</a:t>
            </a:r>
            <a:r>
              <a:rPr lang="en-GB" sz="2400" baseline="30000" dirty="0"/>
              <a:t>th</a:t>
            </a:r>
            <a:r>
              <a:rPr lang="en-GB" sz="2400" dirty="0"/>
              <a:t> November for the next class. To all create a card sorting exercise using the research each team member had done in their own time.</a:t>
            </a:r>
          </a:p>
          <a:p>
            <a:endParaRPr lang="en-GB" sz="2400" dirty="0"/>
          </a:p>
          <a:p>
            <a:r>
              <a:rPr lang="en-GB" sz="2400" dirty="0"/>
              <a:t>Four sets of lists were sent in for the internal deadline, which I used and made a document for the card sorting exercise.</a:t>
            </a:r>
          </a:p>
        </p:txBody>
      </p:sp>
      <p:pic>
        <p:nvPicPr>
          <p:cNvPr id="11" name="Audio 10">
            <a:hlinkClick r:id="" action="ppaction://media"/>
            <a:extLst>
              <a:ext uri="{FF2B5EF4-FFF2-40B4-BE49-F238E27FC236}">
                <a16:creationId xmlns:a16="http://schemas.microsoft.com/office/drawing/2014/main" id="{924D4EE2-4229-F14E-8099-27E2C85D12A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081750702"/>
      </p:ext>
    </p:extLst>
  </p:cSld>
  <p:clrMapOvr>
    <a:masterClrMapping/>
  </p:clrMapOvr>
  <mc:AlternateContent xmlns:mc="http://schemas.openxmlformats.org/markup-compatibility/2006">
    <mc:Choice xmlns:p14="http://schemas.microsoft.com/office/powerpoint/2010/main" Requires="p14">
      <p:transition spd="slow" p14:dur="2000" advTm="14164"/>
    </mc:Choice>
    <mc:Fallback>
      <p:transition spd="slow" advTm="14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F05F8-1108-AA7B-2F2C-E9CC50A8EC7F}"/>
              </a:ext>
            </a:extLst>
          </p:cNvPr>
          <p:cNvSpPr>
            <a:spLocks noGrp="1"/>
          </p:cNvSpPr>
          <p:nvPr>
            <p:ph type="title"/>
          </p:nvPr>
        </p:nvSpPr>
        <p:spPr>
          <a:xfrm>
            <a:off x="2066544" y="940876"/>
            <a:ext cx="8055864" cy="2075688"/>
          </a:xfrm>
        </p:spPr>
        <p:txBody>
          <a:bodyPr/>
          <a:lstStyle/>
          <a:p>
            <a:r>
              <a:rPr lang="en-GB" dirty="0"/>
              <a:t>Card Sorting </a:t>
            </a:r>
            <a:r>
              <a:rPr lang="en-GB" dirty="0" err="1"/>
              <a:t>Excersise</a:t>
            </a:r>
            <a:endParaRPr lang="en-GB" dirty="0"/>
          </a:p>
        </p:txBody>
      </p:sp>
      <p:sp>
        <p:nvSpPr>
          <p:cNvPr id="3" name="Text Placeholder 2">
            <a:extLst>
              <a:ext uri="{FF2B5EF4-FFF2-40B4-BE49-F238E27FC236}">
                <a16:creationId xmlns:a16="http://schemas.microsoft.com/office/drawing/2014/main" id="{03D33933-126B-61AE-B830-FEA52B55E1AA}"/>
              </a:ext>
            </a:extLst>
          </p:cNvPr>
          <p:cNvSpPr>
            <a:spLocks noGrp="1"/>
          </p:cNvSpPr>
          <p:nvPr>
            <p:ph type="body" sz="quarter" idx="13"/>
          </p:nvPr>
        </p:nvSpPr>
        <p:spPr/>
        <p:txBody>
          <a:bodyPr/>
          <a:lstStyle/>
          <a:p>
            <a:endParaRPr lang="en-GB"/>
          </a:p>
        </p:txBody>
      </p:sp>
      <p:pic>
        <p:nvPicPr>
          <p:cNvPr id="9" name="Picture 2">
            <a:extLst>
              <a:ext uri="{FF2B5EF4-FFF2-40B4-BE49-F238E27FC236}">
                <a16:creationId xmlns:a16="http://schemas.microsoft.com/office/drawing/2014/main" id="{4998BF9E-A8F3-EF14-894A-A536C45676B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6806"/>
          <a:stretch/>
        </p:blipFill>
        <p:spPr bwMode="auto">
          <a:xfrm>
            <a:off x="2495550" y="3016564"/>
            <a:ext cx="7458075" cy="226866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646A0EF2-0EA5-4FA7-3FA7-1D065569E9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23265207"/>
      </p:ext>
    </p:extLst>
  </p:cSld>
  <p:clrMapOvr>
    <a:masterClrMapping/>
  </p:clrMapOvr>
  <mc:AlternateContent xmlns:mc="http://schemas.openxmlformats.org/markup-compatibility/2006">
    <mc:Choice xmlns:p14="http://schemas.microsoft.com/office/powerpoint/2010/main" Requires="p14">
      <p:transition spd="slow" p14:dur="2000" advTm="9920"/>
    </mc:Choice>
    <mc:Fallback>
      <p:transition spd="slow" advTm="9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1C39F0-68EF-1A69-A71D-B579B52CE1D5}"/>
              </a:ext>
            </a:extLst>
          </p:cNvPr>
          <p:cNvSpPr txBox="1"/>
          <p:nvPr/>
        </p:nvSpPr>
        <p:spPr>
          <a:xfrm>
            <a:off x="304800" y="257175"/>
            <a:ext cx="5320880" cy="369332"/>
          </a:xfrm>
          <a:prstGeom prst="rect">
            <a:avLst/>
          </a:prstGeom>
          <a:noFill/>
        </p:spPr>
        <p:txBody>
          <a:bodyPr wrap="none" rtlCol="0">
            <a:spAutoFit/>
          </a:bodyPr>
          <a:lstStyle/>
          <a:p>
            <a:r>
              <a:rPr lang="en-GB" dirty="0"/>
              <a:t>INTERNAL TESTING – CARD SORTING. Michael (Yellow), Daniel (Blue), Becky (Peach), Ava (Green)</a:t>
            </a:r>
          </a:p>
        </p:txBody>
      </p:sp>
      <p:pic>
        <p:nvPicPr>
          <p:cNvPr id="11266" name="Picture 2">
            <a:extLst>
              <a:ext uri="{FF2B5EF4-FFF2-40B4-BE49-F238E27FC236}">
                <a16:creationId xmlns:a16="http://schemas.microsoft.com/office/drawing/2014/main" id="{FACC2B1D-ED02-444D-E85D-4E61485C079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4687"/>
          <a:stretch/>
        </p:blipFill>
        <p:spPr bwMode="auto">
          <a:xfrm>
            <a:off x="0" y="613291"/>
            <a:ext cx="12203869" cy="563141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8FDD272-6369-37FB-8364-7FD779922D67}"/>
              </a:ext>
            </a:extLst>
          </p:cNvPr>
          <p:cNvSpPr txBox="1"/>
          <p:nvPr/>
        </p:nvSpPr>
        <p:spPr>
          <a:xfrm>
            <a:off x="304800" y="6244709"/>
            <a:ext cx="8286750" cy="369332"/>
          </a:xfrm>
          <a:prstGeom prst="rect">
            <a:avLst/>
          </a:prstGeom>
          <a:noFill/>
        </p:spPr>
        <p:txBody>
          <a:bodyPr wrap="square" rtlCol="0">
            <a:spAutoFit/>
          </a:bodyPr>
          <a:lstStyle/>
          <a:p>
            <a:r>
              <a:rPr lang="en-GB" dirty="0"/>
              <a:t>Created, printed and took into class for card sorting exercise</a:t>
            </a:r>
          </a:p>
        </p:txBody>
      </p:sp>
      <p:pic>
        <p:nvPicPr>
          <p:cNvPr id="9" name="Audio 8">
            <a:hlinkClick r:id="" action="ppaction://media"/>
            <a:extLst>
              <a:ext uri="{FF2B5EF4-FFF2-40B4-BE49-F238E27FC236}">
                <a16:creationId xmlns:a16="http://schemas.microsoft.com/office/drawing/2014/main" id="{805D3CA6-5B7B-E3A0-3059-5EE53711BC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719858064"/>
      </p:ext>
    </p:extLst>
  </p:cSld>
  <p:clrMapOvr>
    <a:masterClrMapping/>
  </p:clrMapOvr>
  <mc:AlternateContent xmlns:mc="http://schemas.openxmlformats.org/markup-compatibility/2006">
    <mc:Choice xmlns:p14="http://schemas.microsoft.com/office/powerpoint/2010/main" Requires="p14">
      <p:transition spd="slow" p14:dur="2000" advTm="5499"/>
    </mc:Choice>
    <mc:Fallback>
      <p:transition spd="slow" advTm="5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C0C7CA4-CCB8-9974-E8C2-9E3D2FFE3E71}"/>
              </a:ext>
            </a:extLst>
          </p:cNvPr>
          <p:cNvSpPr txBox="1"/>
          <p:nvPr/>
        </p:nvSpPr>
        <p:spPr>
          <a:xfrm>
            <a:off x="3048000" y="221605"/>
            <a:ext cx="3390900" cy="6740307"/>
          </a:xfrm>
          <a:prstGeom prst="rect">
            <a:avLst/>
          </a:prstGeom>
          <a:noFill/>
        </p:spPr>
        <p:txBody>
          <a:bodyPr wrap="square">
            <a:spAutoFit/>
          </a:bodyPr>
          <a:lstStyle/>
          <a:p>
            <a:pPr algn="l" fontAlgn="base"/>
            <a:r>
              <a:rPr lang="en-US" b="0" i="0" dirty="0">
                <a:solidFill>
                  <a:srgbClr val="000000"/>
                </a:solidFill>
                <a:effectLst/>
                <a:latin typeface="inherit"/>
              </a:rPr>
              <a:t>When not Logged in: </a:t>
            </a:r>
          </a:p>
          <a:p>
            <a:pPr algn="l" fontAlgn="base"/>
            <a:r>
              <a:rPr lang="en-US" b="0" i="0" dirty="0">
                <a:solidFill>
                  <a:srgbClr val="000000"/>
                </a:solidFill>
                <a:effectLst/>
                <a:latin typeface="inherit"/>
              </a:rPr>
              <a:t>Watch </a:t>
            </a:r>
          </a:p>
          <a:p>
            <a:pPr algn="l" fontAlgn="base"/>
            <a:r>
              <a:rPr lang="en-US" b="0" i="0" dirty="0">
                <a:solidFill>
                  <a:srgbClr val="000000"/>
                </a:solidFill>
                <a:effectLst/>
                <a:latin typeface="inherit"/>
              </a:rPr>
              <a:t>Explore </a:t>
            </a:r>
          </a:p>
          <a:p>
            <a:pPr algn="l" fontAlgn="base"/>
            <a:r>
              <a:rPr lang="en-US" b="0" i="0" dirty="0">
                <a:solidFill>
                  <a:srgbClr val="000000"/>
                </a:solidFill>
                <a:effectLst/>
                <a:latin typeface="inherit"/>
              </a:rPr>
              <a:t>About </a:t>
            </a:r>
          </a:p>
          <a:p>
            <a:pPr algn="l" fontAlgn="base"/>
            <a:r>
              <a:rPr lang="en-US" b="0" i="0" dirty="0">
                <a:solidFill>
                  <a:srgbClr val="000000"/>
                </a:solidFill>
                <a:effectLst/>
                <a:latin typeface="inherit"/>
              </a:rPr>
              <a:t>Business </a:t>
            </a:r>
          </a:p>
          <a:p>
            <a:pPr algn="l" fontAlgn="base"/>
            <a:r>
              <a:rPr lang="en-US" b="0" i="0" dirty="0">
                <a:solidFill>
                  <a:srgbClr val="000000"/>
                </a:solidFill>
                <a:effectLst/>
                <a:latin typeface="inherit"/>
              </a:rPr>
              <a:t>Blog </a:t>
            </a:r>
          </a:p>
          <a:p>
            <a:pPr algn="l" fontAlgn="base"/>
            <a:r>
              <a:rPr lang="en-US" b="0" i="0" dirty="0">
                <a:solidFill>
                  <a:srgbClr val="000000"/>
                </a:solidFill>
                <a:effectLst/>
                <a:latin typeface="inherit"/>
              </a:rPr>
              <a:t>Signup </a:t>
            </a:r>
          </a:p>
          <a:p>
            <a:pPr algn="l" fontAlgn="base"/>
            <a:r>
              <a:rPr lang="en-US" b="0" i="0" dirty="0">
                <a:solidFill>
                  <a:srgbClr val="000000"/>
                </a:solidFill>
                <a:effectLst/>
                <a:latin typeface="inherit"/>
              </a:rPr>
              <a:t>Login </a:t>
            </a:r>
          </a:p>
          <a:p>
            <a:pPr algn="l" fontAlgn="base"/>
            <a:endParaRPr lang="en-US" dirty="0">
              <a:solidFill>
                <a:srgbClr val="000000"/>
              </a:solidFill>
              <a:latin typeface="inherit"/>
            </a:endParaRPr>
          </a:p>
          <a:p>
            <a:pPr algn="l" fontAlgn="base"/>
            <a:r>
              <a:rPr lang="en-US" b="0" i="0" dirty="0">
                <a:solidFill>
                  <a:srgbClr val="000000"/>
                </a:solidFill>
                <a:effectLst/>
                <a:latin typeface="inherit"/>
              </a:rPr>
              <a:t>When Logged in: </a:t>
            </a:r>
          </a:p>
          <a:p>
            <a:pPr algn="l" fontAlgn="base"/>
            <a:r>
              <a:rPr lang="en-US" b="0" i="0" dirty="0">
                <a:solidFill>
                  <a:srgbClr val="000000"/>
                </a:solidFill>
                <a:effectLst/>
                <a:latin typeface="inherit"/>
              </a:rPr>
              <a:t>Home </a:t>
            </a:r>
          </a:p>
          <a:p>
            <a:pPr algn="l" fontAlgn="base"/>
            <a:r>
              <a:rPr lang="en-US" b="0" i="0" dirty="0">
                <a:solidFill>
                  <a:srgbClr val="000000"/>
                </a:solidFill>
                <a:effectLst/>
                <a:latin typeface="inherit"/>
              </a:rPr>
              <a:t>Explore </a:t>
            </a:r>
          </a:p>
          <a:p>
            <a:pPr algn="l" fontAlgn="base"/>
            <a:r>
              <a:rPr lang="en-US" b="0" i="0" dirty="0">
                <a:solidFill>
                  <a:srgbClr val="000000"/>
                </a:solidFill>
                <a:effectLst/>
                <a:latin typeface="inherit"/>
              </a:rPr>
              <a:t>Create</a:t>
            </a:r>
          </a:p>
          <a:p>
            <a:pPr algn="l" fontAlgn="base"/>
            <a:r>
              <a:rPr lang="en-US" dirty="0">
                <a:solidFill>
                  <a:srgbClr val="000000"/>
                </a:solidFill>
                <a:latin typeface="inherit"/>
              </a:rPr>
              <a:t> </a:t>
            </a:r>
            <a:r>
              <a:rPr lang="en-US" b="0" i="0" dirty="0">
                <a:solidFill>
                  <a:srgbClr val="000000"/>
                </a:solidFill>
                <a:effectLst/>
                <a:latin typeface="inherit"/>
              </a:rPr>
              <a:t>&gt;Create Pin </a:t>
            </a:r>
          </a:p>
          <a:p>
            <a:pPr algn="l" fontAlgn="base"/>
            <a:r>
              <a:rPr lang="en-US" b="0" i="0" dirty="0">
                <a:solidFill>
                  <a:srgbClr val="000000"/>
                </a:solidFill>
                <a:effectLst/>
                <a:latin typeface="inherit"/>
              </a:rPr>
              <a:t>Update </a:t>
            </a:r>
          </a:p>
          <a:p>
            <a:pPr algn="l" fontAlgn="base"/>
            <a:r>
              <a:rPr lang="en-US" b="0" i="0" dirty="0">
                <a:solidFill>
                  <a:srgbClr val="000000"/>
                </a:solidFill>
                <a:effectLst/>
                <a:latin typeface="inherit"/>
              </a:rPr>
              <a:t>Messages </a:t>
            </a:r>
          </a:p>
          <a:p>
            <a:pPr algn="l" fontAlgn="base"/>
            <a:r>
              <a:rPr lang="en-US" dirty="0">
                <a:solidFill>
                  <a:srgbClr val="000000"/>
                </a:solidFill>
                <a:latin typeface="inherit"/>
              </a:rPr>
              <a:t> </a:t>
            </a:r>
            <a:r>
              <a:rPr lang="en-US" b="0" i="0" dirty="0">
                <a:solidFill>
                  <a:srgbClr val="000000"/>
                </a:solidFill>
                <a:effectLst/>
                <a:latin typeface="inherit"/>
              </a:rPr>
              <a:t>&gt;New Message </a:t>
            </a:r>
          </a:p>
          <a:p>
            <a:r>
              <a:rPr lang="en-US" dirty="0">
                <a:solidFill>
                  <a:srgbClr val="000000"/>
                </a:solidFill>
                <a:latin typeface="inherit"/>
              </a:rPr>
              <a:t> </a:t>
            </a:r>
            <a:r>
              <a:rPr lang="en-US" b="0" i="0" dirty="0">
                <a:solidFill>
                  <a:srgbClr val="000000"/>
                </a:solidFill>
                <a:effectLst/>
                <a:latin typeface="inherit"/>
              </a:rPr>
              <a:t>&gt;Invite your friends</a:t>
            </a:r>
            <a:br>
              <a:rPr lang="en-US" b="0" i="0" dirty="0">
                <a:solidFill>
                  <a:srgbClr val="000000"/>
                </a:solidFill>
                <a:effectLst/>
                <a:latin typeface="inherit"/>
              </a:rPr>
            </a:br>
            <a:br>
              <a:rPr lang="en-US" b="0" i="0" dirty="0">
                <a:solidFill>
                  <a:srgbClr val="000000"/>
                </a:solidFill>
                <a:effectLst/>
                <a:latin typeface="inherit"/>
              </a:rPr>
            </a:br>
            <a:r>
              <a:rPr lang="en-US" b="0" i="0" dirty="0">
                <a:solidFill>
                  <a:srgbClr val="000000"/>
                </a:solidFill>
                <a:effectLst/>
                <a:latin typeface="inherit"/>
              </a:rPr>
              <a:t>In Search Bar: </a:t>
            </a:r>
          </a:p>
          <a:p>
            <a:r>
              <a:rPr lang="en-US" b="0" i="0" dirty="0">
                <a:solidFill>
                  <a:srgbClr val="000000"/>
                </a:solidFill>
                <a:effectLst/>
                <a:latin typeface="inherit"/>
              </a:rPr>
              <a:t>Recent Searches </a:t>
            </a:r>
          </a:p>
          <a:p>
            <a:r>
              <a:rPr lang="en-US" b="0" i="0" dirty="0">
                <a:solidFill>
                  <a:srgbClr val="000000"/>
                </a:solidFill>
                <a:effectLst/>
                <a:latin typeface="inherit"/>
              </a:rPr>
              <a:t>Ideas for Ideas </a:t>
            </a:r>
          </a:p>
          <a:p>
            <a:r>
              <a:rPr lang="en-US" b="0" i="0" dirty="0">
                <a:solidFill>
                  <a:srgbClr val="000000"/>
                </a:solidFill>
                <a:effectLst/>
                <a:latin typeface="inherit"/>
              </a:rPr>
              <a:t>Popular on Pinterest </a:t>
            </a:r>
          </a:p>
          <a:p>
            <a:pPr algn="l" fontAlgn="base"/>
            <a:endParaRPr lang="en-US" b="0" i="0" dirty="0">
              <a:solidFill>
                <a:srgbClr val="000000"/>
              </a:solidFill>
              <a:effectLst/>
              <a:latin typeface="inherit"/>
            </a:endParaRPr>
          </a:p>
        </p:txBody>
      </p:sp>
      <p:sp>
        <p:nvSpPr>
          <p:cNvPr id="8" name="TextBox 7">
            <a:extLst>
              <a:ext uri="{FF2B5EF4-FFF2-40B4-BE49-F238E27FC236}">
                <a16:creationId xmlns:a16="http://schemas.microsoft.com/office/drawing/2014/main" id="{2A77C1E6-287A-3540-55ED-3FE943997BF9}"/>
              </a:ext>
            </a:extLst>
          </p:cNvPr>
          <p:cNvSpPr txBox="1"/>
          <p:nvPr/>
        </p:nvSpPr>
        <p:spPr>
          <a:xfrm>
            <a:off x="5619750" y="221605"/>
            <a:ext cx="6096000" cy="5078313"/>
          </a:xfrm>
          <a:prstGeom prst="rect">
            <a:avLst/>
          </a:prstGeom>
          <a:noFill/>
        </p:spPr>
        <p:txBody>
          <a:bodyPr wrap="square">
            <a:spAutoFit/>
          </a:bodyPr>
          <a:lstStyle/>
          <a:p>
            <a:r>
              <a:rPr lang="en-US" b="0" i="0" dirty="0">
                <a:solidFill>
                  <a:srgbClr val="000000"/>
                </a:solidFill>
                <a:effectLst/>
                <a:latin typeface="inherit"/>
              </a:rPr>
              <a:t>When in profile: </a:t>
            </a:r>
          </a:p>
          <a:p>
            <a:r>
              <a:rPr lang="en-US" b="0" i="0" dirty="0">
                <a:solidFill>
                  <a:srgbClr val="000000"/>
                </a:solidFill>
                <a:effectLst/>
                <a:latin typeface="inherit"/>
              </a:rPr>
              <a:t>All Pins </a:t>
            </a:r>
          </a:p>
          <a:p>
            <a:r>
              <a:rPr lang="en-US" b="0" i="0" dirty="0">
                <a:solidFill>
                  <a:srgbClr val="000000"/>
                </a:solidFill>
                <a:effectLst/>
                <a:latin typeface="inherit"/>
              </a:rPr>
              <a:t>Your Pins </a:t>
            </a:r>
          </a:p>
          <a:p>
            <a:r>
              <a:rPr lang="en-US" b="0" i="0" dirty="0">
                <a:solidFill>
                  <a:srgbClr val="000000"/>
                </a:solidFill>
                <a:effectLst/>
                <a:latin typeface="inherit"/>
              </a:rPr>
              <a:t>Create Widget </a:t>
            </a:r>
          </a:p>
          <a:p>
            <a:r>
              <a:rPr lang="en-US" b="0" i="0" dirty="0">
                <a:solidFill>
                  <a:srgbClr val="000000"/>
                </a:solidFill>
                <a:effectLst/>
                <a:latin typeface="inherit"/>
              </a:rPr>
              <a:t>Sort by </a:t>
            </a:r>
          </a:p>
          <a:p>
            <a:r>
              <a:rPr lang="en-US" b="0" i="0" dirty="0">
                <a:solidFill>
                  <a:srgbClr val="000000"/>
                </a:solidFill>
                <a:effectLst/>
                <a:latin typeface="inherit"/>
              </a:rPr>
              <a:t>Edit Board Visibility </a:t>
            </a:r>
          </a:p>
          <a:p>
            <a:r>
              <a:rPr lang="en-US" b="0" i="0" dirty="0">
                <a:solidFill>
                  <a:srgbClr val="000000"/>
                </a:solidFill>
                <a:effectLst/>
                <a:latin typeface="inherit"/>
              </a:rPr>
              <a:t>Create </a:t>
            </a:r>
          </a:p>
          <a:p>
            <a:r>
              <a:rPr lang="en-US" dirty="0">
                <a:solidFill>
                  <a:srgbClr val="000000"/>
                </a:solidFill>
                <a:latin typeface="inherit"/>
              </a:rPr>
              <a:t> </a:t>
            </a:r>
            <a:r>
              <a:rPr lang="en-US" b="0" i="0" dirty="0">
                <a:solidFill>
                  <a:srgbClr val="000000"/>
                </a:solidFill>
                <a:effectLst/>
                <a:latin typeface="inherit"/>
              </a:rPr>
              <a:t>&gt;Pin </a:t>
            </a:r>
          </a:p>
          <a:p>
            <a:r>
              <a:rPr lang="en-US" dirty="0">
                <a:solidFill>
                  <a:srgbClr val="000000"/>
                </a:solidFill>
                <a:latin typeface="inherit"/>
              </a:rPr>
              <a:t> </a:t>
            </a:r>
            <a:r>
              <a:rPr lang="en-US" b="0" i="0" dirty="0">
                <a:solidFill>
                  <a:srgbClr val="000000"/>
                </a:solidFill>
                <a:effectLst/>
                <a:latin typeface="inherit"/>
              </a:rPr>
              <a:t>&gt;Board </a:t>
            </a:r>
          </a:p>
          <a:p>
            <a:endParaRPr lang="en-US" dirty="0">
              <a:solidFill>
                <a:srgbClr val="000000"/>
              </a:solidFill>
              <a:latin typeface="inherit"/>
            </a:endParaRPr>
          </a:p>
          <a:p>
            <a:r>
              <a:rPr lang="en-US" b="0" i="0" dirty="0">
                <a:solidFill>
                  <a:srgbClr val="000000"/>
                </a:solidFill>
                <a:effectLst/>
                <a:latin typeface="inherit"/>
              </a:rPr>
              <a:t>Your Profile </a:t>
            </a:r>
            <a:endParaRPr lang="en-US" dirty="0">
              <a:solidFill>
                <a:srgbClr val="000000"/>
              </a:solidFill>
              <a:latin typeface="inherit"/>
            </a:endParaRPr>
          </a:p>
          <a:p>
            <a:r>
              <a:rPr lang="en-US" b="0" i="0" dirty="0">
                <a:solidFill>
                  <a:srgbClr val="000000"/>
                </a:solidFill>
                <a:effectLst/>
                <a:latin typeface="inherit"/>
              </a:rPr>
              <a:t> &gt;Share </a:t>
            </a:r>
          </a:p>
          <a:p>
            <a:r>
              <a:rPr lang="en-US" dirty="0">
                <a:solidFill>
                  <a:srgbClr val="000000"/>
                </a:solidFill>
                <a:latin typeface="inherit"/>
              </a:rPr>
              <a:t> </a:t>
            </a:r>
            <a:r>
              <a:rPr lang="en-US" b="0" i="0" dirty="0">
                <a:solidFill>
                  <a:srgbClr val="000000"/>
                </a:solidFill>
                <a:effectLst/>
                <a:latin typeface="inherit"/>
              </a:rPr>
              <a:t>&gt;Edit Profile </a:t>
            </a:r>
          </a:p>
          <a:p>
            <a:r>
              <a:rPr lang="en-US" dirty="0">
                <a:solidFill>
                  <a:srgbClr val="000000"/>
                </a:solidFill>
                <a:latin typeface="inherit"/>
              </a:rPr>
              <a:t> </a:t>
            </a:r>
            <a:r>
              <a:rPr lang="en-US" b="0" i="0" dirty="0">
                <a:solidFill>
                  <a:srgbClr val="000000"/>
                </a:solidFill>
                <a:effectLst/>
                <a:latin typeface="inherit"/>
              </a:rPr>
              <a:t>&gt;Created </a:t>
            </a:r>
          </a:p>
          <a:p>
            <a:r>
              <a:rPr lang="en-US" dirty="0">
                <a:solidFill>
                  <a:srgbClr val="000000"/>
                </a:solidFill>
                <a:latin typeface="inherit"/>
              </a:rPr>
              <a:t> </a:t>
            </a:r>
            <a:r>
              <a:rPr lang="en-US" b="0" i="0" dirty="0">
                <a:solidFill>
                  <a:srgbClr val="000000"/>
                </a:solidFill>
                <a:effectLst/>
                <a:latin typeface="inherit"/>
              </a:rPr>
              <a:t>&gt;&gt;Create Pin </a:t>
            </a:r>
          </a:p>
          <a:p>
            <a:r>
              <a:rPr lang="en-US" dirty="0">
                <a:solidFill>
                  <a:srgbClr val="000000"/>
                </a:solidFill>
                <a:latin typeface="inherit"/>
              </a:rPr>
              <a:t> </a:t>
            </a:r>
            <a:r>
              <a:rPr lang="en-US" b="0" i="0" dirty="0">
                <a:solidFill>
                  <a:srgbClr val="000000"/>
                </a:solidFill>
                <a:effectLst/>
                <a:latin typeface="inherit"/>
              </a:rPr>
              <a:t>&gt;Saved Add </a:t>
            </a:r>
          </a:p>
          <a:p>
            <a:r>
              <a:rPr lang="en-US" b="0" i="0" dirty="0">
                <a:solidFill>
                  <a:srgbClr val="000000"/>
                </a:solidFill>
                <a:effectLst/>
                <a:latin typeface="inherit"/>
              </a:rPr>
              <a:t>Account </a:t>
            </a:r>
          </a:p>
          <a:p>
            <a:r>
              <a:rPr lang="en-US" b="0" i="0" dirty="0">
                <a:solidFill>
                  <a:srgbClr val="000000"/>
                </a:solidFill>
                <a:effectLst/>
                <a:latin typeface="inherit"/>
              </a:rPr>
              <a:t>Convert to </a:t>
            </a:r>
            <a:r>
              <a:rPr lang="en-US" b="0" i="0" dirty="0" err="1">
                <a:solidFill>
                  <a:srgbClr val="000000"/>
                </a:solidFill>
                <a:effectLst/>
                <a:latin typeface="inherit"/>
              </a:rPr>
              <a:t>Buisness</a:t>
            </a:r>
            <a:endParaRPr lang="en-GB" dirty="0"/>
          </a:p>
        </p:txBody>
      </p:sp>
      <p:sp>
        <p:nvSpPr>
          <p:cNvPr id="10" name="TextBox 9">
            <a:extLst>
              <a:ext uri="{FF2B5EF4-FFF2-40B4-BE49-F238E27FC236}">
                <a16:creationId xmlns:a16="http://schemas.microsoft.com/office/drawing/2014/main" id="{3C6CCE62-AC59-9292-B1B7-A36DECE974CB}"/>
              </a:ext>
            </a:extLst>
          </p:cNvPr>
          <p:cNvSpPr txBox="1"/>
          <p:nvPr/>
        </p:nvSpPr>
        <p:spPr>
          <a:xfrm>
            <a:off x="8105775" y="221605"/>
            <a:ext cx="3981450" cy="5632311"/>
          </a:xfrm>
          <a:prstGeom prst="rect">
            <a:avLst/>
          </a:prstGeom>
          <a:noFill/>
        </p:spPr>
        <p:txBody>
          <a:bodyPr wrap="square">
            <a:spAutoFit/>
          </a:bodyPr>
          <a:lstStyle/>
          <a:p>
            <a:r>
              <a:rPr lang="en-US" b="0" i="0" dirty="0">
                <a:solidFill>
                  <a:srgbClr val="000000"/>
                </a:solidFill>
                <a:effectLst/>
                <a:latin typeface="inherit"/>
              </a:rPr>
              <a:t>All: </a:t>
            </a:r>
          </a:p>
          <a:p>
            <a:r>
              <a:rPr lang="en-US" b="0" i="0" dirty="0">
                <a:solidFill>
                  <a:srgbClr val="000000"/>
                </a:solidFill>
                <a:effectLst/>
                <a:latin typeface="inherit"/>
              </a:rPr>
              <a:t>More Options </a:t>
            </a:r>
          </a:p>
          <a:p>
            <a:r>
              <a:rPr lang="en-US" dirty="0">
                <a:solidFill>
                  <a:srgbClr val="000000"/>
                </a:solidFill>
                <a:latin typeface="inherit"/>
              </a:rPr>
              <a:t> </a:t>
            </a:r>
            <a:r>
              <a:rPr lang="en-US" b="0" i="0" dirty="0">
                <a:solidFill>
                  <a:srgbClr val="000000"/>
                </a:solidFill>
                <a:effectLst/>
                <a:latin typeface="inherit"/>
              </a:rPr>
              <a:t>&gt;Settings </a:t>
            </a:r>
          </a:p>
          <a:p>
            <a:r>
              <a:rPr lang="en-US" dirty="0">
                <a:solidFill>
                  <a:srgbClr val="000000"/>
                </a:solidFill>
                <a:latin typeface="inherit"/>
              </a:rPr>
              <a:t> </a:t>
            </a:r>
            <a:r>
              <a:rPr lang="en-US" b="0" i="0" dirty="0">
                <a:solidFill>
                  <a:srgbClr val="000000"/>
                </a:solidFill>
                <a:effectLst/>
                <a:latin typeface="inherit"/>
              </a:rPr>
              <a:t>&gt;Home Feed Tuner </a:t>
            </a:r>
          </a:p>
          <a:p>
            <a:r>
              <a:rPr lang="en-US" dirty="0">
                <a:solidFill>
                  <a:srgbClr val="000000"/>
                </a:solidFill>
                <a:latin typeface="inherit"/>
              </a:rPr>
              <a:t> </a:t>
            </a:r>
            <a:r>
              <a:rPr lang="en-US" b="0" i="0" dirty="0">
                <a:solidFill>
                  <a:srgbClr val="000000"/>
                </a:solidFill>
                <a:effectLst/>
                <a:latin typeface="inherit"/>
              </a:rPr>
              <a:t>&gt;Install the Windows App </a:t>
            </a:r>
          </a:p>
          <a:p>
            <a:r>
              <a:rPr lang="en-US" dirty="0">
                <a:solidFill>
                  <a:srgbClr val="000000"/>
                </a:solidFill>
                <a:latin typeface="inherit"/>
              </a:rPr>
              <a:t> </a:t>
            </a:r>
            <a:r>
              <a:rPr lang="en-US" b="0" i="0" dirty="0">
                <a:solidFill>
                  <a:srgbClr val="000000"/>
                </a:solidFill>
                <a:effectLst/>
                <a:latin typeface="inherit"/>
              </a:rPr>
              <a:t>&gt;Reports and Violations Centre </a:t>
            </a:r>
          </a:p>
          <a:p>
            <a:r>
              <a:rPr lang="en-US" dirty="0">
                <a:solidFill>
                  <a:srgbClr val="000000"/>
                </a:solidFill>
                <a:latin typeface="inherit"/>
              </a:rPr>
              <a:t> </a:t>
            </a:r>
            <a:r>
              <a:rPr lang="en-US" b="0" i="0" dirty="0">
                <a:solidFill>
                  <a:srgbClr val="000000"/>
                </a:solidFill>
                <a:effectLst/>
                <a:latin typeface="inherit"/>
              </a:rPr>
              <a:t>&gt;Your Privacy Rights </a:t>
            </a:r>
          </a:p>
          <a:p>
            <a:r>
              <a:rPr lang="en-US" dirty="0">
                <a:solidFill>
                  <a:srgbClr val="000000"/>
                </a:solidFill>
                <a:latin typeface="inherit"/>
              </a:rPr>
              <a:t> </a:t>
            </a:r>
            <a:r>
              <a:rPr lang="en-US" b="0" i="0" dirty="0">
                <a:solidFill>
                  <a:srgbClr val="000000"/>
                </a:solidFill>
                <a:effectLst/>
                <a:latin typeface="inherit"/>
              </a:rPr>
              <a:t>&gt;Help Centre &gt;Terms of Service </a:t>
            </a:r>
          </a:p>
          <a:p>
            <a:r>
              <a:rPr lang="en-US" dirty="0">
                <a:solidFill>
                  <a:srgbClr val="000000"/>
                </a:solidFill>
                <a:latin typeface="inherit"/>
              </a:rPr>
              <a:t> </a:t>
            </a:r>
            <a:r>
              <a:rPr lang="en-US" b="0" i="0" dirty="0">
                <a:solidFill>
                  <a:srgbClr val="000000"/>
                </a:solidFill>
                <a:effectLst/>
                <a:latin typeface="inherit"/>
              </a:rPr>
              <a:t>&gt;Privacy Policy</a:t>
            </a:r>
            <a:endParaRPr lang="en-US" dirty="0">
              <a:solidFill>
                <a:srgbClr val="000000"/>
              </a:solidFill>
              <a:latin typeface="inherit"/>
            </a:endParaRPr>
          </a:p>
          <a:p>
            <a:r>
              <a:rPr lang="en-US" b="0" i="0" dirty="0">
                <a:solidFill>
                  <a:srgbClr val="000000"/>
                </a:solidFill>
                <a:effectLst/>
                <a:latin typeface="inherit"/>
              </a:rPr>
              <a:t> &gt;Be a beta tester </a:t>
            </a:r>
          </a:p>
          <a:p>
            <a:r>
              <a:rPr lang="en-US" b="0" i="0" dirty="0">
                <a:solidFill>
                  <a:srgbClr val="000000"/>
                </a:solidFill>
                <a:effectLst/>
                <a:latin typeface="inherit"/>
              </a:rPr>
              <a:t> &gt;Log out </a:t>
            </a:r>
          </a:p>
          <a:p>
            <a:endParaRPr lang="en-US" dirty="0">
              <a:solidFill>
                <a:srgbClr val="000000"/>
              </a:solidFill>
              <a:latin typeface="inherit"/>
            </a:endParaRPr>
          </a:p>
          <a:p>
            <a:r>
              <a:rPr lang="en-US" b="0" i="0" dirty="0">
                <a:solidFill>
                  <a:srgbClr val="000000"/>
                </a:solidFill>
                <a:effectLst/>
                <a:latin typeface="inherit"/>
              </a:rPr>
              <a:t>Settings </a:t>
            </a:r>
          </a:p>
          <a:p>
            <a:r>
              <a:rPr lang="en-US" b="0" i="0" dirty="0">
                <a:solidFill>
                  <a:srgbClr val="000000"/>
                </a:solidFill>
                <a:effectLst/>
                <a:latin typeface="inherit"/>
              </a:rPr>
              <a:t> &gt;EDIT PROFILE </a:t>
            </a:r>
          </a:p>
          <a:p>
            <a:r>
              <a:rPr lang="en-US" dirty="0">
                <a:solidFill>
                  <a:srgbClr val="000000"/>
                </a:solidFill>
                <a:latin typeface="inherit"/>
              </a:rPr>
              <a:t> </a:t>
            </a:r>
            <a:r>
              <a:rPr lang="en-US" b="0" i="0" dirty="0">
                <a:solidFill>
                  <a:srgbClr val="000000"/>
                </a:solidFill>
                <a:effectLst/>
                <a:latin typeface="inherit"/>
              </a:rPr>
              <a:t>&gt;ACCOUNT MANAGEMENT </a:t>
            </a:r>
          </a:p>
          <a:p>
            <a:r>
              <a:rPr lang="en-US" dirty="0">
                <a:solidFill>
                  <a:srgbClr val="000000"/>
                </a:solidFill>
                <a:latin typeface="inherit"/>
              </a:rPr>
              <a:t> </a:t>
            </a:r>
            <a:r>
              <a:rPr lang="en-US" b="0" i="0" dirty="0">
                <a:solidFill>
                  <a:srgbClr val="000000"/>
                </a:solidFill>
                <a:effectLst/>
                <a:latin typeface="inherit"/>
              </a:rPr>
              <a:t>&gt;PROFILE VISIBILITY </a:t>
            </a:r>
          </a:p>
          <a:p>
            <a:r>
              <a:rPr lang="en-US" dirty="0">
                <a:solidFill>
                  <a:srgbClr val="000000"/>
                </a:solidFill>
                <a:latin typeface="inherit"/>
              </a:rPr>
              <a:t> </a:t>
            </a:r>
            <a:r>
              <a:rPr lang="en-US" b="0" i="0" dirty="0">
                <a:solidFill>
                  <a:srgbClr val="000000"/>
                </a:solidFill>
                <a:effectLst/>
                <a:latin typeface="inherit"/>
              </a:rPr>
              <a:t>&gt;TUNE YOUR HOME FEED </a:t>
            </a:r>
          </a:p>
          <a:p>
            <a:r>
              <a:rPr lang="en-US" dirty="0">
                <a:solidFill>
                  <a:srgbClr val="000000"/>
                </a:solidFill>
                <a:latin typeface="inherit"/>
              </a:rPr>
              <a:t> </a:t>
            </a:r>
            <a:r>
              <a:rPr lang="en-US" b="0" i="0" dirty="0">
                <a:solidFill>
                  <a:srgbClr val="000000"/>
                </a:solidFill>
                <a:effectLst/>
                <a:latin typeface="inherit"/>
              </a:rPr>
              <a:t>&gt;CLAIMED ACCOUNTS </a:t>
            </a:r>
          </a:p>
          <a:p>
            <a:r>
              <a:rPr lang="en-US" dirty="0">
                <a:solidFill>
                  <a:srgbClr val="000000"/>
                </a:solidFill>
                <a:latin typeface="inherit"/>
              </a:rPr>
              <a:t> </a:t>
            </a:r>
            <a:r>
              <a:rPr lang="en-US" b="0" i="0" dirty="0">
                <a:solidFill>
                  <a:srgbClr val="000000"/>
                </a:solidFill>
                <a:effectLst/>
                <a:latin typeface="inherit"/>
              </a:rPr>
              <a:t>&gt;SOCIAL PERMISSIONS </a:t>
            </a:r>
          </a:p>
          <a:p>
            <a:r>
              <a:rPr lang="en-US" dirty="0">
                <a:solidFill>
                  <a:srgbClr val="000000"/>
                </a:solidFill>
                <a:latin typeface="inherit"/>
              </a:rPr>
              <a:t> </a:t>
            </a:r>
            <a:r>
              <a:rPr lang="en-US" b="0" i="0" dirty="0">
                <a:solidFill>
                  <a:srgbClr val="000000"/>
                </a:solidFill>
                <a:effectLst/>
                <a:latin typeface="inherit"/>
              </a:rPr>
              <a:t>&gt;NOTIFICATIONS</a:t>
            </a:r>
            <a:endParaRPr lang="en-GB" dirty="0"/>
          </a:p>
        </p:txBody>
      </p:sp>
      <p:sp>
        <p:nvSpPr>
          <p:cNvPr id="12" name="TextBox 11">
            <a:extLst>
              <a:ext uri="{FF2B5EF4-FFF2-40B4-BE49-F238E27FC236}">
                <a16:creationId xmlns:a16="http://schemas.microsoft.com/office/drawing/2014/main" id="{43297A11-4CB6-125F-8110-62BE0E42E1A8}"/>
              </a:ext>
            </a:extLst>
          </p:cNvPr>
          <p:cNvSpPr txBox="1"/>
          <p:nvPr/>
        </p:nvSpPr>
        <p:spPr>
          <a:xfrm>
            <a:off x="104775" y="221605"/>
            <a:ext cx="6096000" cy="369332"/>
          </a:xfrm>
          <a:prstGeom prst="rect">
            <a:avLst/>
          </a:prstGeom>
          <a:noFill/>
        </p:spPr>
        <p:txBody>
          <a:bodyPr wrap="square">
            <a:spAutoFit/>
          </a:bodyPr>
          <a:lstStyle/>
          <a:p>
            <a:pPr algn="l" fontAlgn="base"/>
            <a:r>
              <a:rPr lang="en-US" b="0" i="0" dirty="0">
                <a:solidFill>
                  <a:srgbClr val="000000"/>
                </a:solidFill>
                <a:effectLst/>
                <a:latin typeface="inherit"/>
              </a:rPr>
              <a:t>Mine for Pinterest: </a:t>
            </a:r>
          </a:p>
        </p:txBody>
      </p:sp>
      <p:pic>
        <p:nvPicPr>
          <p:cNvPr id="13" name="Audio 12">
            <a:hlinkClick r:id="" action="ppaction://media"/>
            <a:extLst>
              <a:ext uri="{FF2B5EF4-FFF2-40B4-BE49-F238E27FC236}">
                <a16:creationId xmlns:a16="http://schemas.microsoft.com/office/drawing/2014/main" id="{DFD26BA0-43BD-FDB2-4D1C-5EDCC95314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01880846"/>
      </p:ext>
    </p:extLst>
  </p:cSld>
  <p:clrMapOvr>
    <a:masterClrMapping/>
  </p:clrMapOvr>
  <mc:AlternateContent xmlns:mc="http://schemas.openxmlformats.org/markup-compatibility/2006">
    <mc:Choice xmlns:p14="http://schemas.microsoft.com/office/powerpoint/2010/main" Requires="p14">
      <p:transition spd="slow" p14:dur="2000" advTm="6455"/>
    </mc:Choice>
    <mc:Fallback>
      <p:transition spd="slow" advTm="6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B15D3B7-F4EF-F5F2-E86F-0CC475BDB70C}"/>
              </a:ext>
            </a:extLst>
          </p:cNvPr>
          <p:cNvPicPr>
            <a:picLocks noChangeAspect="1"/>
          </p:cNvPicPr>
          <p:nvPr/>
        </p:nvPicPr>
        <p:blipFill>
          <a:blip r:embed="rId4"/>
          <a:stretch>
            <a:fillRect/>
          </a:stretch>
        </p:blipFill>
        <p:spPr>
          <a:xfrm>
            <a:off x="1474748" y="2626061"/>
            <a:ext cx="5107964" cy="3917613"/>
          </a:xfrm>
          <a:prstGeom prst="rect">
            <a:avLst/>
          </a:prstGeom>
        </p:spPr>
      </p:pic>
      <p:sp>
        <p:nvSpPr>
          <p:cNvPr id="5" name="TextBox 4">
            <a:extLst>
              <a:ext uri="{FF2B5EF4-FFF2-40B4-BE49-F238E27FC236}">
                <a16:creationId xmlns:a16="http://schemas.microsoft.com/office/drawing/2014/main" id="{15AE21E0-EF8A-24E6-CF63-ECFAD02F5ABA}"/>
              </a:ext>
            </a:extLst>
          </p:cNvPr>
          <p:cNvSpPr txBox="1"/>
          <p:nvPr/>
        </p:nvSpPr>
        <p:spPr>
          <a:xfrm>
            <a:off x="523876" y="827254"/>
            <a:ext cx="5791200" cy="1477328"/>
          </a:xfrm>
          <a:prstGeom prst="rect">
            <a:avLst/>
          </a:prstGeom>
          <a:noFill/>
        </p:spPr>
        <p:txBody>
          <a:bodyPr wrap="square" rtlCol="0">
            <a:spAutoFit/>
          </a:bodyPr>
          <a:lstStyle/>
          <a:p>
            <a:r>
              <a:rPr lang="en-GB" dirty="0"/>
              <a:t>Card sorting was very productive, gaining insights into other students' mental models and ideas for navigation in the official other websites we researched.</a:t>
            </a:r>
          </a:p>
          <a:p>
            <a:endParaRPr lang="en-GB" dirty="0"/>
          </a:p>
          <a:p>
            <a:r>
              <a:rPr lang="en-GB" dirty="0"/>
              <a:t>On the next page is the notes I created from my paper notes on the day from the card sorting exercise</a:t>
            </a:r>
          </a:p>
        </p:txBody>
      </p:sp>
      <p:pic>
        <p:nvPicPr>
          <p:cNvPr id="8" name="Picture 7">
            <a:extLst>
              <a:ext uri="{FF2B5EF4-FFF2-40B4-BE49-F238E27FC236}">
                <a16:creationId xmlns:a16="http://schemas.microsoft.com/office/drawing/2014/main" id="{AFA97A1A-C9F7-B9FE-BBC0-C2AB35643720}"/>
              </a:ext>
            </a:extLst>
          </p:cNvPr>
          <p:cNvPicPr>
            <a:picLocks noChangeAspect="1"/>
          </p:cNvPicPr>
          <p:nvPr/>
        </p:nvPicPr>
        <p:blipFill>
          <a:blip r:embed="rId5"/>
          <a:stretch>
            <a:fillRect/>
          </a:stretch>
        </p:blipFill>
        <p:spPr>
          <a:xfrm>
            <a:off x="6725586" y="2626061"/>
            <a:ext cx="3761439" cy="3926098"/>
          </a:xfrm>
          <a:prstGeom prst="rect">
            <a:avLst/>
          </a:prstGeom>
        </p:spPr>
      </p:pic>
      <p:pic>
        <p:nvPicPr>
          <p:cNvPr id="12" name="Audio 11">
            <a:hlinkClick r:id="" action="ppaction://media"/>
            <a:extLst>
              <a:ext uri="{FF2B5EF4-FFF2-40B4-BE49-F238E27FC236}">
                <a16:creationId xmlns:a16="http://schemas.microsoft.com/office/drawing/2014/main" id="{EFB4F1AA-614F-EEB3-6E2C-52BF3479D91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71364344"/>
      </p:ext>
    </p:extLst>
  </p:cSld>
  <p:clrMapOvr>
    <a:masterClrMapping/>
  </p:clrMapOvr>
  <mc:AlternateContent xmlns:mc="http://schemas.openxmlformats.org/markup-compatibility/2006">
    <mc:Choice xmlns:p14="http://schemas.microsoft.com/office/powerpoint/2010/main" Requires="p14">
      <p:transition spd="slow" p14:dur="2000" advTm="9405"/>
    </mc:Choice>
    <mc:Fallback>
      <p:transition spd="slow" advTm="9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1DF89-EEDD-0927-DCB8-AD22DD140953}"/>
              </a:ext>
            </a:extLst>
          </p:cNvPr>
          <p:cNvSpPr>
            <a:spLocks noGrp="1"/>
          </p:cNvSpPr>
          <p:nvPr>
            <p:ph type="dt" sz="half" idx="10"/>
          </p:nvPr>
        </p:nvSpPr>
        <p:spPr/>
        <p:txBody>
          <a:bodyPr/>
          <a:lstStyle/>
          <a:p>
            <a:pPr rtl="0"/>
            <a:r>
              <a:rPr lang="en-GB" noProof="0"/>
              <a:t>9/3/20XX</a:t>
            </a:r>
          </a:p>
        </p:txBody>
      </p:sp>
      <p:sp>
        <p:nvSpPr>
          <p:cNvPr id="4" name="Slide Number Placeholder 3">
            <a:extLst>
              <a:ext uri="{FF2B5EF4-FFF2-40B4-BE49-F238E27FC236}">
                <a16:creationId xmlns:a16="http://schemas.microsoft.com/office/drawing/2014/main" id="{22C15770-D6EE-DA95-FBC5-53A63A1F7DFA}"/>
              </a:ext>
            </a:extLst>
          </p:cNvPr>
          <p:cNvSpPr>
            <a:spLocks noGrp="1"/>
          </p:cNvSpPr>
          <p:nvPr>
            <p:ph type="sldNum" sz="quarter" idx="12"/>
          </p:nvPr>
        </p:nvSpPr>
        <p:spPr/>
        <p:txBody>
          <a:bodyPr/>
          <a:lstStyle/>
          <a:p>
            <a:pPr rtl="0"/>
            <a:fld id="{2C18C1E5-FB55-42F5-BD6D-9CC153FCDBE6}" type="slidenum">
              <a:rPr lang="en-GB" noProof="0" smtClean="0"/>
              <a:t>15</a:t>
            </a:fld>
            <a:endParaRPr lang="en-GB" noProof="0"/>
          </a:p>
        </p:txBody>
      </p:sp>
      <p:pic>
        <p:nvPicPr>
          <p:cNvPr id="12290" name="Picture 2">
            <a:extLst>
              <a:ext uri="{FF2B5EF4-FFF2-40B4-BE49-F238E27FC236}">
                <a16:creationId xmlns:a16="http://schemas.microsoft.com/office/drawing/2014/main" id="{F5E64C34-F326-21F5-6324-BA2E038153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637" y="0"/>
            <a:ext cx="522922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263D1E47-6B1D-CE90-2FFB-BA01C8DA2A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80200" y="0"/>
            <a:ext cx="4968875"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8288418B-3117-E2FE-AD5A-14F614ABDA58}"/>
              </a:ext>
            </a:extLst>
          </p:cNvPr>
          <p:cNvSpPr/>
          <p:nvPr/>
        </p:nvSpPr>
        <p:spPr>
          <a:xfrm>
            <a:off x="171450" y="0"/>
            <a:ext cx="5924550" cy="3019425"/>
          </a:xfrm>
          <a:prstGeom prst="rect">
            <a:avLst/>
          </a:prstGeom>
          <a:noFill/>
          <a:ln w="5715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E020ED62-2EC1-2723-84D5-433F17330E9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84690682"/>
      </p:ext>
    </p:extLst>
  </p:cSld>
  <p:clrMapOvr>
    <a:masterClrMapping/>
  </p:clrMapOvr>
  <mc:AlternateContent xmlns:mc="http://schemas.openxmlformats.org/markup-compatibility/2006">
    <mc:Choice xmlns:p14="http://schemas.microsoft.com/office/powerpoint/2010/main" Requires="p14">
      <p:transition spd="slow" p14:dur="2000" advTm="5298"/>
    </mc:Choice>
    <mc:Fallback>
      <p:transition spd="slow" advTm="5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E482EAC-CE88-DA1A-C125-CE3AE433A260}"/>
              </a:ext>
            </a:extLst>
          </p:cNvPr>
          <p:cNvSpPr txBox="1"/>
          <p:nvPr/>
        </p:nvSpPr>
        <p:spPr>
          <a:xfrm>
            <a:off x="1495425" y="1364119"/>
            <a:ext cx="9201150" cy="1938992"/>
          </a:xfrm>
          <a:prstGeom prst="rect">
            <a:avLst/>
          </a:prstGeom>
          <a:noFill/>
        </p:spPr>
        <p:txBody>
          <a:bodyPr wrap="square">
            <a:spAutoFit/>
          </a:bodyPr>
          <a:lstStyle/>
          <a:p>
            <a:r>
              <a:rPr lang="en-US" sz="2400" b="1" dirty="0"/>
              <a:t>Early Testing is Valuable:</a:t>
            </a:r>
            <a:endParaRPr lang="en-US" sz="2400" dirty="0"/>
          </a:p>
          <a:p>
            <a:r>
              <a:rPr lang="en-US" sz="2400" dirty="0"/>
              <a:t>As the article points out, doing testing early on is super important. It says, "Testing one user early in the project is better than testing 50 near the end." Even just testing with one person early can give you valuable insights, and it's way easier to fix issues then than waiting until the site is almost done. As it puts it, "Testing always works," and catching problems early can save you a lot of trouble later</a:t>
            </a:r>
          </a:p>
        </p:txBody>
      </p:sp>
      <p:sp>
        <p:nvSpPr>
          <p:cNvPr id="7" name="TextBox 6">
            <a:extLst>
              <a:ext uri="{FF2B5EF4-FFF2-40B4-BE49-F238E27FC236}">
                <a16:creationId xmlns:a16="http://schemas.microsoft.com/office/drawing/2014/main" id="{64E6F304-8315-0C67-EBFB-6B7AB804EBB6}"/>
              </a:ext>
            </a:extLst>
          </p:cNvPr>
          <p:cNvSpPr txBox="1"/>
          <p:nvPr/>
        </p:nvSpPr>
        <p:spPr>
          <a:xfrm>
            <a:off x="1495425" y="4090511"/>
            <a:ext cx="6096000" cy="1477328"/>
          </a:xfrm>
          <a:prstGeom prst="rect">
            <a:avLst/>
          </a:prstGeom>
          <a:noFill/>
        </p:spPr>
        <p:txBody>
          <a:bodyPr wrap="square">
            <a:spAutoFit/>
          </a:bodyPr>
          <a:lstStyle/>
          <a:p>
            <a:r>
              <a:rPr lang="en-GB" sz="1800" dirty="0"/>
              <a:t>[1] Nielsen Norman Group, “UX Resources,” [Online]. Available: https://www.nngroup.com/articles/. [Accessed: 7-Jan-2025].</a:t>
            </a:r>
          </a:p>
          <a:p>
            <a:endParaRPr lang="en-GB" sz="1800" dirty="0"/>
          </a:p>
          <a:p>
            <a:r>
              <a:rPr lang="en-GB" sz="1800" dirty="0"/>
              <a:t>[2] Smashing Magazine, "UX Design," [Online]. Available: https://www.smashingmagazine.com/category/uxdesign/. [Accessed: 7-Jan-2025].</a:t>
            </a:r>
          </a:p>
        </p:txBody>
      </p:sp>
      <p:pic>
        <p:nvPicPr>
          <p:cNvPr id="11" name="Audio 10">
            <a:hlinkClick r:id="" action="ppaction://media"/>
            <a:extLst>
              <a:ext uri="{FF2B5EF4-FFF2-40B4-BE49-F238E27FC236}">
                <a16:creationId xmlns:a16="http://schemas.microsoft.com/office/drawing/2014/main" id="{039FDF98-DA7E-A3F4-298C-6B3BB67A504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500911910"/>
      </p:ext>
    </p:extLst>
  </p:cSld>
  <p:clrMapOvr>
    <a:masterClrMapping/>
  </p:clrMapOvr>
  <mc:AlternateContent xmlns:mc="http://schemas.openxmlformats.org/markup-compatibility/2006">
    <mc:Choice xmlns:p14="http://schemas.microsoft.com/office/powerpoint/2010/main" Requires="p14">
      <p:transition spd="slow" p14:dur="2000" advTm="10047"/>
    </mc:Choice>
    <mc:Fallback>
      <p:transition spd="slow" advTm="10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AE1FAE2-FCE6-64BE-FAB0-597C521D66CF}"/>
              </a:ext>
            </a:extLst>
          </p:cNvPr>
          <p:cNvSpPr txBox="1"/>
          <p:nvPr/>
        </p:nvSpPr>
        <p:spPr>
          <a:xfrm>
            <a:off x="0" y="117693"/>
            <a:ext cx="6096000" cy="6832640"/>
          </a:xfrm>
          <a:prstGeom prst="rect">
            <a:avLst/>
          </a:prstGeom>
          <a:noFill/>
        </p:spPr>
        <p:txBody>
          <a:bodyPr wrap="square">
            <a:spAutoFit/>
          </a:bodyPr>
          <a:lstStyle/>
          <a:p>
            <a:r>
              <a:rPr lang="en-US" sz="2400" dirty="0"/>
              <a:t>List of Categories we chose together for Card Sorting Tests:</a:t>
            </a:r>
          </a:p>
          <a:p>
            <a:endParaRPr lang="en-US" dirty="0"/>
          </a:p>
          <a:p>
            <a:r>
              <a:rPr lang="en-US" dirty="0"/>
              <a:t>Friends</a:t>
            </a:r>
          </a:p>
          <a:p>
            <a:r>
              <a:rPr lang="en-US" dirty="0"/>
              <a:t>View friends list</a:t>
            </a:r>
          </a:p>
          <a:p>
            <a:r>
              <a:rPr lang="en-US" dirty="0"/>
              <a:t>Scoreboards (your performance in games)</a:t>
            </a:r>
          </a:p>
          <a:p>
            <a:r>
              <a:rPr lang="en-US" dirty="0"/>
              <a:t>Scoreboard of the game</a:t>
            </a:r>
          </a:p>
          <a:p>
            <a:r>
              <a:rPr lang="en-US" dirty="0"/>
              <a:t>Signup</a:t>
            </a:r>
          </a:p>
          <a:p>
            <a:r>
              <a:rPr lang="en-US" dirty="0"/>
              <a:t>Login</a:t>
            </a:r>
          </a:p>
          <a:p>
            <a:r>
              <a:rPr lang="en-US" dirty="0"/>
              <a:t>Logo Out</a:t>
            </a:r>
          </a:p>
          <a:p>
            <a:r>
              <a:rPr lang="en-US" dirty="0"/>
              <a:t>Exit </a:t>
            </a:r>
          </a:p>
          <a:p>
            <a:r>
              <a:rPr lang="en-US" dirty="0"/>
              <a:t>About</a:t>
            </a:r>
          </a:p>
          <a:p>
            <a:r>
              <a:rPr lang="en-US" dirty="0"/>
              <a:t>Analytics (Performance of game you’ve uploaded)</a:t>
            </a:r>
          </a:p>
          <a:p>
            <a:r>
              <a:rPr lang="en-US" dirty="0"/>
              <a:t>Privacy Policy</a:t>
            </a:r>
          </a:p>
          <a:p>
            <a:r>
              <a:rPr lang="en-US" dirty="0"/>
              <a:t>Profile Visibility</a:t>
            </a:r>
          </a:p>
          <a:p>
            <a:r>
              <a:rPr lang="en-US" dirty="0"/>
              <a:t>New Message</a:t>
            </a:r>
          </a:p>
          <a:p>
            <a:r>
              <a:rPr lang="en-US" dirty="0"/>
              <a:t>Edit Profile</a:t>
            </a:r>
          </a:p>
          <a:p>
            <a:r>
              <a:rPr lang="en-US" dirty="0"/>
              <a:t>Friends and chat</a:t>
            </a:r>
          </a:p>
          <a:p>
            <a:r>
              <a:rPr lang="en-US" dirty="0"/>
              <a:t>Add Friend</a:t>
            </a:r>
          </a:p>
          <a:p>
            <a:r>
              <a:rPr lang="en-US" dirty="0"/>
              <a:t>Feed (</a:t>
            </a:r>
            <a:r>
              <a:rPr lang="en-US" dirty="0" err="1"/>
              <a:t>personalised</a:t>
            </a:r>
            <a:r>
              <a:rPr lang="en-US" dirty="0"/>
              <a:t>)</a:t>
            </a:r>
          </a:p>
          <a:p>
            <a:r>
              <a:rPr lang="en-US" dirty="0"/>
              <a:t>Daily Quote</a:t>
            </a:r>
          </a:p>
          <a:p>
            <a:r>
              <a:rPr lang="en-US" dirty="0"/>
              <a:t>Screenshots</a:t>
            </a:r>
          </a:p>
          <a:p>
            <a:r>
              <a:rPr lang="en-US" dirty="0"/>
              <a:t>What’s New</a:t>
            </a:r>
          </a:p>
          <a:p>
            <a:r>
              <a:rPr lang="en-US" dirty="0"/>
              <a:t>All Games</a:t>
            </a:r>
          </a:p>
          <a:p>
            <a:r>
              <a:rPr lang="en-US" dirty="0"/>
              <a:t>Recent Games</a:t>
            </a:r>
          </a:p>
        </p:txBody>
      </p:sp>
      <p:sp>
        <p:nvSpPr>
          <p:cNvPr id="8" name="TextBox 7">
            <a:extLst>
              <a:ext uri="{FF2B5EF4-FFF2-40B4-BE49-F238E27FC236}">
                <a16:creationId xmlns:a16="http://schemas.microsoft.com/office/drawing/2014/main" id="{5EA5C1D7-D4B3-B609-0B46-C2E2BCE01445}"/>
              </a:ext>
            </a:extLst>
          </p:cNvPr>
          <p:cNvSpPr txBox="1"/>
          <p:nvPr/>
        </p:nvSpPr>
        <p:spPr>
          <a:xfrm>
            <a:off x="2781301" y="950234"/>
            <a:ext cx="6119812" cy="6186309"/>
          </a:xfrm>
          <a:prstGeom prst="rect">
            <a:avLst/>
          </a:prstGeom>
          <a:noFill/>
        </p:spPr>
        <p:txBody>
          <a:bodyPr wrap="square">
            <a:spAutoFit/>
          </a:bodyPr>
          <a:lstStyle/>
          <a:p>
            <a:r>
              <a:rPr lang="en-US" dirty="0"/>
              <a:t>Update Messages</a:t>
            </a:r>
          </a:p>
          <a:p>
            <a:r>
              <a:rPr lang="en-US" dirty="0"/>
              <a:t>Comments</a:t>
            </a:r>
          </a:p>
          <a:p>
            <a:r>
              <a:rPr lang="en-US" dirty="0"/>
              <a:t>News</a:t>
            </a:r>
          </a:p>
          <a:p>
            <a:r>
              <a:rPr lang="en-US" dirty="0"/>
              <a:t>Notifications</a:t>
            </a:r>
          </a:p>
          <a:p>
            <a:r>
              <a:rPr lang="en-US" dirty="0"/>
              <a:t>Cover Art</a:t>
            </a:r>
          </a:p>
          <a:p>
            <a:r>
              <a:rPr lang="en-US" dirty="0"/>
              <a:t>Tags</a:t>
            </a:r>
          </a:p>
          <a:p>
            <a:r>
              <a:rPr lang="en-US" dirty="0"/>
              <a:t>Videos</a:t>
            </a:r>
          </a:p>
          <a:p>
            <a:r>
              <a:rPr lang="en-US" dirty="0"/>
              <a:t>Share</a:t>
            </a:r>
          </a:p>
          <a:p>
            <a:r>
              <a:rPr lang="en-US" dirty="0"/>
              <a:t>Your Privacy Rights</a:t>
            </a:r>
          </a:p>
          <a:p>
            <a:r>
              <a:rPr lang="en-US" dirty="0"/>
              <a:t>Play Next</a:t>
            </a:r>
          </a:p>
          <a:p>
            <a:r>
              <a:rPr lang="en-US" dirty="0"/>
              <a:t>Achievements (Earnt in games you’ve played)</a:t>
            </a:r>
          </a:p>
          <a:p>
            <a:r>
              <a:rPr lang="en-US" dirty="0"/>
              <a:t>Terms and Service</a:t>
            </a:r>
          </a:p>
          <a:p>
            <a:r>
              <a:rPr lang="en-US" dirty="0"/>
              <a:t>Video Trailers/Playthroughs/ etc.</a:t>
            </a:r>
          </a:p>
          <a:p>
            <a:r>
              <a:rPr lang="en-US" dirty="0"/>
              <a:t>Ads</a:t>
            </a:r>
          </a:p>
          <a:p>
            <a:r>
              <a:rPr lang="en-US" dirty="0"/>
              <a:t>Promotional Content</a:t>
            </a:r>
          </a:p>
          <a:p>
            <a:r>
              <a:rPr lang="en-US" dirty="0"/>
              <a:t>Option to promote the game</a:t>
            </a:r>
          </a:p>
          <a:p>
            <a:r>
              <a:rPr lang="en-US" dirty="0"/>
              <a:t>Browse games</a:t>
            </a:r>
          </a:p>
          <a:p>
            <a:r>
              <a:rPr lang="en-US" dirty="0"/>
              <a:t>Play Button</a:t>
            </a:r>
          </a:p>
          <a:p>
            <a:r>
              <a:rPr lang="en-US" dirty="0"/>
              <a:t>Genres</a:t>
            </a:r>
            <a:br>
              <a:rPr lang="en-US" dirty="0"/>
            </a:br>
            <a:r>
              <a:rPr lang="en-US" dirty="0"/>
              <a:t>Tags – list</a:t>
            </a:r>
          </a:p>
          <a:p>
            <a:r>
              <a:rPr lang="en-US" dirty="0"/>
              <a:t>Reports and Violations Centre</a:t>
            </a:r>
            <a:endParaRPr lang="en-GB" dirty="0"/>
          </a:p>
          <a:p>
            <a:endParaRPr lang="en-US" dirty="0"/>
          </a:p>
        </p:txBody>
      </p:sp>
      <p:sp>
        <p:nvSpPr>
          <p:cNvPr id="10" name="TextBox 9">
            <a:extLst>
              <a:ext uri="{FF2B5EF4-FFF2-40B4-BE49-F238E27FC236}">
                <a16:creationId xmlns:a16="http://schemas.microsoft.com/office/drawing/2014/main" id="{1F9120CC-095A-C26F-79B9-8475B89218E5}"/>
              </a:ext>
            </a:extLst>
          </p:cNvPr>
          <p:cNvSpPr txBox="1"/>
          <p:nvPr/>
        </p:nvSpPr>
        <p:spPr>
          <a:xfrm>
            <a:off x="5419725" y="1500904"/>
            <a:ext cx="6119812" cy="5355312"/>
          </a:xfrm>
          <a:prstGeom prst="rect">
            <a:avLst/>
          </a:prstGeom>
          <a:noFill/>
        </p:spPr>
        <p:txBody>
          <a:bodyPr wrap="square">
            <a:spAutoFit/>
          </a:bodyPr>
          <a:lstStyle/>
          <a:p>
            <a:r>
              <a:rPr lang="en-US" dirty="0"/>
              <a:t>Categories</a:t>
            </a:r>
          </a:p>
          <a:p>
            <a:r>
              <a:rPr lang="en-US" dirty="0"/>
              <a:t>List of games</a:t>
            </a:r>
          </a:p>
          <a:p>
            <a:r>
              <a:rPr lang="en-US" dirty="0"/>
              <a:t>Genres (list of genres)</a:t>
            </a:r>
            <a:endParaRPr lang="en-GB" dirty="0"/>
          </a:p>
          <a:p>
            <a:r>
              <a:rPr lang="en-US" dirty="0"/>
              <a:t>Copy link to share the game</a:t>
            </a:r>
          </a:p>
          <a:p>
            <a:r>
              <a:rPr lang="en-US" dirty="0"/>
              <a:t>New and Noteworthy</a:t>
            </a:r>
          </a:p>
          <a:p>
            <a:r>
              <a:rPr lang="en-US" dirty="0"/>
              <a:t>Daily Cute Picture</a:t>
            </a:r>
          </a:p>
          <a:p>
            <a:r>
              <a:rPr lang="en-US" dirty="0" err="1"/>
              <a:t>Favourite</a:t>
            </a:r>
            <a:r>
              <a:rPr lang="en-US" dirty="0"/>
              <a:t> a game (Pin)</a:t>
            </a:r>
          </a:p>
          <a:p>
            <a:r>
              <a:rPr lang="en-US" dirty="0"/>
              <a:t>Explore</a:t>
            </a:r>
          </a:p>
          <a:p>
            <a:r>
              <a:rPr lang="en-US" dirty="0"/>
              <a:t>Search Function</a:t>
            </a:r>
          </a:p>
          <a:p>
            <a:r>
              <a:rPr lang="en-US" dirty="0"/>
              <a:t>Library – </a:t>
            </a:r>
            <a:r>
              <a:rPr lang="en-US" dirty="0" err="1"/>
              <a:t>Favourited</a:t>
            </a:r>
            <a:endParaRPr lang="en-US" dirty="0"/>
          </a:p>
          <a:p>
            <a:r>
              <a:rPr lang="en-US" dirty="0"/>
              <a:t>Title x2</a:t>
            </a:r>
          </a:p>
          <a:p>
            <a:r>
              <a:rPr lang="en-US" dirty="0"/>
              <a:t>Description x2</a:t>
            </a:r>
          </a:p>
          <a:p>
            <a:r>
              <a:rPr lang="en-US" dirty="0"/>
              <a:t>Categories</a:t>
            </a:r>
          </a:p>
          <a:p>
            <a:r>
              <a:rPr lang="en-US" dirty="0"/>
              <a:t>Creator Dashboard (upload)</a:t>
            </a:r>
          </a:p>
          <a:p>
            <a:r>
              <a:rPr lang="en-US" dirty="0"/>
              <a:t>Turn Background music off</a:t>
            </a:r>
          </a:p>
          <a:p>
            <a:r>
              <a:rPr lang="en-US" dirty="0"/>
              <a:t>Install the windows app</a:t>
            </a:r>
          </a:p>
          <a:p>
            <a:r>
              <a:rPr lang="en-US" dirty="0"/>
              <a:t>Help </a:t>
            </a:r>
            <a:r>
              <a:rPr lang="en-US" dirty="0" err="1"/>
              <a:t>centre</a:t>
            </a:r>
            <a:endParaRPr lang="en-US" dirty="0"/>
          </a:p>
          <a:p>
            <a:r>
              <a:rPr lang="en-US" dirty="0"/>
              <a:t>Change </a:t>
            </a:r>
            <a:r>
              <a:rPr lang="en-US" dirty="0" err="1"/>
              <a:t>colour</a:t>
            </a:r>
            <a:r>
              <a:rPr lang="en-US" dirty="0"/>
              <a:t> theme</a:t>
            </a:r>
          </a:p>
          <a:p>
            <a:r>
              <a:rPr lang="en-US" dirty="0"/>
              <a:t>Change Language</a:t>
            </a:r>
          </a:p>
        </p:txBody>
      </p:sp>
      <p:pic>
        <p:nvPicPr>
          <p:cNvPr id="12" name="Picture 11">
            <a:extLst>
              <a:ext uri="{FF2B5EF4-FFF2-40B4-BE49-F238E27FC236}">
                <a16:creationId xmlns:a16="http://schemas.microsoft.com/office/drawing/2014/main" id="{4C877E16-0DA0-9A52-694D-6B7164A39DB2}"/>
              </a:ext>
            </a:extLst>
          </p:cNvPr>
          <p:cNvPicPr>
            <a:picLocks noChangeAspect="1"/>
          </p:cNvPicPr>
          <p:nvPr/>
        </p:nvPicPr>
        <p:blipFill>
          <a:blip r:embed="rId5"/>
          <a:stretch>
            <a:fillRect/>
          </a:stretch>
        </p:blipFill>
        <p:spPr>
          <a:xfrm>
            <a:off x="10525125" y="-38585"/>
            <a:ext cx="1666875" cy="6894801"/>
          </a:xfrm>
          <a:prstGeom prst="rect">
            <a:avLst/>
          </a:prstGeom>
        </p:spPr>
      </p:pic>
      <p:sp>
        <p:nvSpPr>
          <p:cNvPr id="2" name="TextBox 1">
            <a:extLst>
              <a:ext uri="{FF2B5EF4-FFF2-40B4-BE49-F238E27FC236}">
                <a16:creationId xmlns:a16="http://schemas.microsoft.com/office/drawing/2014/main" id="{3356A3FF-BBF3-8938-8C7E-AC7570E4E447}"/>
              </a:ext>
            </a:extLst>
          </p:cNvPr>
          <p:cNvSpPr txBox="1"/>
          <p:nvPr/>
        </p:nvSpPr>
        <p:spPr>
          <a:xfrm>
            <a:off x="5000625" y="228600"/>
            <a:ext cx="4895850" cy="923330"/>
          </a:xfrm>
          <a:prstGeom prst="rect">
            <a:avLst/>
          </a:prstGeom>
          <a:noFill/>
          <a:ln w="28575">
            <a:solidFill>
              <a:schemeClr val="accent1"/>
            </a:solidFill>
          </a:ln>
        </p:spPr>
        <p:txBody>
          <a:bodyPr wrap="square" rtlCol="0">
            <a:spAutoFit/>
          </a:bodyPr>
          <a:lstStyle/>
          <a:p>
            <a:r>
              <a:rPr lang="en-GB" dirty="0"/>
              <a:t>This final list was based on choosing the pages that we wanted for the website and taking the names of the used cards. Michael then made a grand spreadsheet to calculate which cards were usually put together</a:t>
            </a:r>
          </a:p>
        </p:txBody>
      </p:sp>
      <p:pic>
        <p:nvPicPr>
          <p:cNvPr id="5" name="Audio 4">
            <a:hlinkClick r:id="" action="ppaction://media"/>
            <a:extLst>
              <a:ext uri="{FF2B5EF4-FFF2-40B4-BE49-F238E27FC236}">
                <a16:creationId xmlns:a16="http://schemas.microsoft.com/office/drawing/2014/main" id="{74B2D4EA-1B2B-08D9-CAC4-F65510220C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46081038"/>
      </p:ext>
    </p:extLst>
  </p:cSld>
  <p:clrMapOvr>
    <a:masterClrMapping/>
  </p:clrMapOvr>
  <mc:AlternateContent xmlns:mc="http://schemas.openxmlformats.org/markup-compatibility/2006">
    <mc:Choice xmlns:p14="http://schemas.microsoft.com/office/powerpoint/2010/main" Requires="p14">
      <p:transition spd="slow" p14:dur="2000" advTm="6005"/>
    </mc:Choice>
    <mc:Fallback>
      <p:transition spd="slow" advTm="6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4E6A3-51E6-CD69-3C0D-7022C348C34E}"/>
              </a:ext>
            </a:extLst>
          </p:cNvPr>
          <p:cNvSpPr>
            <a:spLocks noGrp="1"/>
          </p:cNvSpPr>
          <p:nvPr>
            <p:ph type="title"/>
          </p:nvPr>
        </p:nvSpPr>
        <p:spPr>
          <a:xfrm>
            <a:off x="5079733" y="2095501"/>
            <a:ext cx="8055864" cy="2075688"/>
          </a:xfrm>
        </p:spPr>
        <p:txBody>
          <a:bodyPr>
            <a:normAutofit fontScale="90000"/>
          </a:bodyPr>
          <a:lstStyle/>
          <a:p>
            <a:pPr algn="l"/>
            <a:r>
              <a:rPr lang="en-GB" dirty="0"/>
              <a:t>Colour research </a:t>
            </a:r>
            <a:br>
              <a:rPr lang="en-GB" dirty="0"/>
            </a:br>
            <a:r>
              <a:rPr lang="en-GB" dirty="0"/>
              <a:t>+ Theory</a:t>
            </a:r>
          </a:p>
        </p:txBody>
      </p:sp>
      <p:pic>
        <p:nvPicPr>
          <p:cNvPr id="8" name="Content Placeholder 7">
            <a:extLst>
              <a:ext uri="{FF2B5EF4-FFF2-40B4-BE49-F238E27FC236}">
                <a16:creationId xmlns:a16="http://schemas.microsoft.com/office/drawing/2014/main" id="{5E7D99AC-4D31-FB0F-29B4-FC87926ED99B}"/>
              </a:ext>
            </a:extLst>
          </p:cNvPr>
          <p:cNvPicPr>
            <a:picLocks noChangeAspect="1"/>
          </p:cNvPicPr>
          <p:nvPr/>
        </p:nvPicPr>
        <p:blipFill>
          <a:blip r:embed="rId4"/>
          <a:stretch>
            <a:fillRect/>
          </a:stretch>
        </p:blipFill>
        <p:spPr>
          <a:xfrm rot="5400000">
            <a:off x="-428625" y="428625"/>
            <a:ext cx="3429001" cy="2571751"/>
          </a:xfrm>
          <a:prstGeom prst="rect">
            <a:avLst/>
          </a:prstGeom>
        </p:spPr>
      </p:pic>
      <p:pic>
        <p:nvPicPr>
          <p:cNvPr id="10" name="Picture 9">
            <a:extLst>
              <a:ext uri="{FF2B5EF4-FFF2-40B4-BE49-F238E27FC236}">
                <a16:creationId xmlns:a16="http://schemas.microsoft.com/office/drawing/2014/main" id="{0D29459E-11EC-6830-695E-065753AF1382}"/>
              </a:ext>
            </a:extLst>
          </p:cNvPr>
          <p:cNvPicPr>
            <a:picLocks noChangeAspect="1"/>
          </p:cNvPicPr>
          <p:nvPr/>
        </p:nvPicPr>
        <p:blipFill>
          <a:blip r:embed="rId5"/>
          <a:stretch>
            <a:fillRect/>
          </a:stretch>
        </p:blipFill>
        <p:spPr>
          <a:xfrm rot="5400000">
            <a:off x="1945195" y="395618"/>
            <a:ext cx="3517017" cy="2637763"/>
          </a:xfrm>
          <a:prstGeom prst="rect">
            <a:avLst/>
          </a:prstGeom>
        </p:spPr>
      </p:pic>
      <p:pic>
        <p:nvPicPr>
          <p:cNvPr id="12" name="Picture 11">
            <a:extLst>
              <a:ext uri="{FF2B5EF4-FFF2-40B4-BE49-F238E27FC236}">
                <a16:creationId xmlns:a16="http://schemas.microsoft.com/office/drawing/2014/main" id="{A109FF51-9943-C5DA-33CD-C4176F990CAC}"/>
              </a:ext>
            </a:extLst>
          </p:cNvPr>
          <p:cNvPicPr>
            <a:picLocks noChangeAspect="1"/>
          </p:cNvPicPr>
          <p:nvPr/>
        </p:nvPicPr>
        <p:blipFill>
          <a:blip r:embed="rId6"/>
          <a:stretch>
            <a:fillRect/>
          </a:stretch>
        </p:blipFill>
        <p:spPr>
          <a:xfrm rot="5400000">
            <a:off x="-505638" y="3780612"/>
            <a:ext cx="3517015" cy="2637761"/>
          </a:xfrm>
          <a:prstGeom prst="rect">
            <a:avLst/>
          </a:prstGeom>
        </p:spPr>
      </p:pic>
      <p:pic>
        <p:nvPicPr>
          <p:cNvPr id="14" name="Picture 13">
            <a:extLst>
              <a:ext uri="{FF2B5EF4-FFF2-40B4-BE49-F238E27FC236}">
                <a16:creationId xmlns:a16="http://schemas.microsoft.com/office/drawing/2014/main" id="{511503D3-CE21-D8F9-7478-994E31ECFF91}"/>
              </a:ext>
            </a:extLst>
          </p:cNvPr>
          <p:cNvPicPr>
            <a:picLocks noChangeAspect="1"/>
          </p:cNvPicPr>
          <p:nvPr/>
        </p:nvPicPr>
        <p:blipFill>
          <a:blip r:embed="rId7"/>
          <a:stretch>
            <a:fillRect/>
          </a:stretch>
        </p:blipFill>
        <p:spPr>
          <a:xfrm rot="5400000">
            <a:off x="1973771" y="3780612"/>
            <a:ext cx="3517013" cy="2637760"/>
          </a:xfrm>
          <a:prstGeom prst="rect">
            <a:avLst/>
          </a:prstGeom>
        </p:spPr>
      </p:pic>
      <p:pic>
        <p:nvPicPr>
          <p:cNvPr id="5" name="Audio 4">
            <a:hlinkClick r:id="" action="ppaction://media"/>
            <a:extLst>
              <a:ext uri="{FF2B5EF4-FFF2-40B4-BE49-F238E27FC236}">
                <a16:creationId xmlns:a16="http://schemas.microsoft.com/office/drawing/2014/main" id="{C0A2FD5E-46B1-FDA0-C476-0FFB9B1AFEA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253378830"/>
      </p:ext>
    </p:extLst>
  </p:cSld>
  <p:clrMapOvr>
    <a:masterClrMapping/>
  </p:clrMapOvr>
  <mc:AlternateContent xmlns:mc="http://schemas.openxmlformats.org/markup-compatibility/2006">
    <mc:Choice xmlns:p14="http://schemas.microsoft.com/office/powerpoint/2010/main" Requires="p14">
      <p:transition spd="slow" p14:dur="2000" advTm="11072"/>
    </mc:Choice>
    <mc:Fallback>
      <p:transition spd="slow" advTm="11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3CCE1-1177-4A20-AA4E-3E1620B1E2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B72389-1741-73D3-60F3-8D2D0191EEBF}"/>
              </a:ext>
            </a:extLst>
          </p:cNvPr>
          <p:cNvSpPr>
            <a:spLocks noGrp="1"/>
          </p:cNvSpPr>
          <p:nvPr>
            <p:ph type="title"/>
          </p:nvPr>
        </p:nvSpPr>
        <p:spPr/>
        <p:txBody>
          <a:bodyPr/>
          <a:lstStyle/>
          <a:p>
            <a:r>
              <a:rPr lang="en-GB" dirty="0"/>
              <a:t>Book: designing with colour </a:t>
            </a:r>
            <a:r>
              <a:rPr lang="en-GB" dirty="0" err="1"/>
              <a:t>s.b</a:t>
            </a:r>
            <a:r>
              <a:rPr lang="en-GB" dirty="0"/>
              <a:t> </a:t>
            </a:r>
            <a:r>
              <a:rPr lang="en-GB" dirty="0" err="1"/>
              <a:t>j.m</a:t>
            </a:r>
            <a:endParaRPr lang="en-GB" dirty="0"/>
          </a:p>
        </p:txBody>
      </p:sp>
      <p:sp>
        <p:nvSpPr>
          <p:cNvPr id="7" name="TextBox 6">
            <a:extLst>
              <a:ext uri="{FF2B5EF4-FFF2-40B4-BE49-F238E27FC236}">
                <a16:creationId xmlns:a16="http://schemas.microsoft.com/office/drawing/2014/main" id="{28BB92B9-06E5-5DBE-241D-8CAD16627143}"/>
              </a:ext>
            </a:extLst>
          </p:cNvPr>
          <p:cNvSpPr txBox="1"/>
          <p:nvPr/>
        </p:nvSpPr>
        <p:spPr>
          <a:xfrm>
            <a:off x="100518" y="6453722"/>
            <a:ext cx="8142050" cy="404278"/>
          </a:xfrm>
          <a:prstGeom prst="rect">
            <a:avLst/>
          </a:prstGeom>
          <a:noFill/>
        </p:spPr>
        <p:txBody>
          <a:bodyPr wrap="square">
            <a:spAutoFit/>
          </a:bodyPr>
          <a:lstStyle/>
          <a:p>
            <a:pPr marL="342900" lvl="0" indent="-342900">
              <a:lnSpc>
                <a:spcPct val="107000"/>
              </a:lnSpc>
              <a:spcAft>
                <a:spcPts val="800"/>
              </a:spcAft>
              <a:tabLst>
                <a:tab pos="457200" algn="l"/>
              </a:tabLst>
            </a:pPr>
            <a:r>
              <a:rPr lang="en-GB" sz="2000" kern="100" dirty="0">
                <a:effectLst/>
                <a:ea typeface="Calibri" panose="020F0502020204030204" pitchFamily="34" charset="0"/>
                <a:cs typeface="Times New Roman" panose="02020603050405020304" pitchFamily="18" charset="0"/>
              </a:rPr>
              <a:t>[7] M. K. O'Rourke, Designing with Colour, Wiley, 2000.</a:t>
            </a:r>
          </a:p>
        </p:txBody>
      </p:sp>
      <p:sp>
        <p:nvSpPr>
          <p:cNvPr id="8" name="Content Placeholder 2">
            <a:extLst>
              <a:ext uri="{FF2B5EF4-FFF2-40B4-BE49-F238E27FC236}">
                <a16:creationId xmlns:a16="http://schemas.microsoft.com/office/drawing/2014/main" id="{DE58F734-5B07-5AEC-586C-07761C778D50}"/>
              </a:ext>
            </a:extLst>
          </p:cNvPr>
          <p:cNvSpPr>
            <a:spLocks noGrp="1"/>
          </p:cNvSpPr>
          <p:nvPr>
            <p:ph idx="1"/>
          </p:nvPr>
        </p:nvSpPr>
        <p:spPr>
          <a:xfrm>
            <a:off x="838200" y="2075688"/>
            <a:ext cx="10515600" cy="4105656"/>
          </a:xfrm>
        </p:spPr>
        <p:txBody>
          <a:bodyPr>
            <a:normAutofit fontScale="77500" lnSpcReduction="20000"/>
          </a:bodyPr>
          <a:lstStyle/>
          <a:p>
            <a:r>
              <a:rPr lang="en-GB" dirty="0"/>
              <a:t>The book explains that colour has 4 main functions, to attract and hold attention and to convey information and make it memorable</a:t>
            </a:r>
          </a:p>
          <a:p>
            <a:r>
              <a:rPr lang="en-GB" dirty="0"/>
              <a:t>To attract the eye a good rule is using contrast in colour in a hard edged design for the best legibility and compelling visuals. </a:t>
            </a:r>
          </a:p>
          <a:p>
            <a:r>
              <a:rPr lang="en-GB" dirty="0"/>
              <a:t>The greatest contrast being white lettering on blue/black</a:t>
            </a:r>
          </a:p>
          <a:p>
            <a:r>
              <a:rPr lang="en-GB" dirty="0"/>
              <a:t>The book also referenced a four colour design for continued aesthetics and a compelling visual</a:t>
            </a:r>
          </a:p>
          <a:p>
            <a:r>
              <a:rPr lang="en-GB" dirty="0"/>
              <a:t>For holding attention, coloured words and images are “consistently rated more attractive and individual than similar ones in black and white”</a:t>
            </a:r>
          </a:p>
          <a:p>
            <a:r>
              <a:rPr lang="en-GB" dirty="0"/>
              <a:t>Important to have contrast for small lettering, no similarity in tone. Ideally dark copy on light, or neutral backgrounds.</a:t>
            </a:r>
          </a:p>
          <a:p>
            <a:r>
              <a:rPr lang="en-GB" dirty="0"/>
              <a:t>For conveying information and keeping memorable. Different colours and shaped can evoke emotions or feelings. The easiest colours to name are the most memorable. Also people also have their own associations with colour, colour forecast for example European fire extinguishers having red, yellow, blue, black. Easy memorable colours which have a certain purpose each and so create a installed preference to associated colours for those people.</a:t>
            </a:r>
          </a:p>
          <a:p>
            <a:endParaRPr lang="en-GB" dirty="0"/>
          </a:p>
        </p:txBody>
      </p:sp>
      <p:pic>
        <p:nvPicPr>
          <p:cNvPr id="10" name="Audio 9">
            <a:hlinkClick r:id="" action="ppaction://media"/>
            <a:extLst>
              <a:ext uri="{FF2B5EF4-FFF2-40B4-BE49-F238E27FC236}">
                <a16:creationId xmlns:a16="http://schemas.microsoft.com/office/drawing/2014/main" id="{622BFDA9-ACB7-4A5B-F2A5-904F728BC9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672113254"/>
      </p:ext>
    </p:extLst>
  </p:cSld>
  <p:clrMapOvr>
    <a:masterClrMapping/>
  </p:clrMapOvr>
  <mc:AlternateContent xmlns:mc="http://schemas.openxmlformats.org/markup-compatibility/2006">
    <mc:Choice xmlns:p14="http://schemas.microsoft.com/office/powerpoint/2010/main" Requires="p14">
      <p:transition spd="slow" p14:dur="2000" advTm="10908"/>
    </mc:Choice>
    <mc:Fallback>
      <p:transition spd="slow" advTm="10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544B2B3-B7BD-1EA8-0FCF-FDC7861D9CEE}"/>
              </a:ext>
            </a:extLst>
          </p:cNvPr>
          <p:cNvSpPr txBox="1">
            <a:spLocks/>
          </p:cNvSpPr>
          <p:nvPr/>
        </p:nvSpPr>
        <p:spPr>
          <a:xfrm>
            <a:off x="382622" y="3429000"/>
            <a:ext cx="6102477" cy="2352294"/>
          </a:xfrm>
          <a:prstGeom prst="rect">
            <a:avLst/>
          </a:prstGeom>
        </p:spPr>
        <p:txBody>
          <a:bodyPr>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a:t>Early Days (1980s-1990s)</a:t>
            </a:r>
            <a:r>
              <a:rPr lang="en-US" sz="1800" dirty="0"/>
              <a:t>: Due to hardware limitations, early interactive games often relied on simple, vibrant colors with limited palettes. Games like </a:t>
            </a:r>
            <a:r>
              <a:rPr lang="en-US" sz="1800" i="1" dirty="0"/>
              <a:t>Pac-Man</a:t>
            </a:r>
            <a:r>
              <a:rPr lang="en-US" sz="1800" dirty="0"/>
              <a:t> and </a:t>
            </a:r>
            <a:r>
              <a:rPr lang="en-US" sz="1800" i="1" dirty="0"/>
              <a:t>Super Mario Bros.</a:t>
            </a:r>
            <a:r>
              <a:rPr lang="en-US" sz="1800" dirty="0"/>
              <a:t> used primary colors to ensure visibility on lower-resolution screens. These bold hues were chosen to stand out against the basic black or single-color backgrounds commonly found in arcade machines and early consoles.</a:t>
            </a:r>
            <a:endParaRPr lang="en-GB" sz="1800" dirty="0"/>
          </a:p>
        </p:txBody>
      </p:sp>
      <p:pic>
        <p:nvPicPr>
          <p:cNvPr id="7" name="Picture 6" descr="A video game screen with a game of ghosts and squares&#10;&#10;Description automatically generated with medium confidence">
            <a:extLst>
              <a:ext uri="{FF2B5EF4-FFF2-40B4-BE49-F238E27FC236}">
                <a16:creationId xmlns:a16="http://schemas.microsoft.com/office/drawing/2014/main" id="{8DA4F015-D5EB-E156-01FE-FB218E08A2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0189" y="1751157"/>
            <a:ext cx="5321026" cy="3192616"/>
          </a:xfrm>
          <a:prstGeom prst="rect">
            <a:avLst/>
          </a:prstGeom>
        </p:spPr>
      </p:pic>
      <p:sp>
        <p:nvSpPr>
          <p:cNvPr id="6" name="TextBox 5">
            <a:extLst>
              <a:ext uri="{FF2B5EF4-FFF2-40B4-BE49-F238E27FC236}">
                <a16:creationId xmlns:a16="http://schemas.microsoft.com/office/drawing/2014/main" id="{614A85F4-A50E-DCDB-B421-3B7F6CEA583F}"/>
              </a:ext>
            </a:extLst>
          </p:cNvPr>
          <p:cNvSpPr txBox="1"/>
          <p:nvPr/>
        </p:nvSpPr>
        <p:spPr>
          <a:xfrm>
            <a:off x="601697" y="5678163"/>
            <a:ext cx="6094378" cy="369332"/>
          </a:xfrm>
          <a:prstGeom prst="rect">
            <a:avLst/>
          </a:prstGeom>
          <a:noFill/>
        </p:spPr>
        <p:txBody>
          <a:bodyPr wrap="square">
            <a:spAutoFit/>
          </a:bodyPr>
          <a:lstStyle/>
          <a:p>
            <a:r>
              <a:rPr lang="en-GB" dirty="0"/>
              <a:t>[16] https://polydin.com/psychology-of-colors-in-games/</a:t>
            </a:r>
          </a:p>
        </p:txBody>
      </p:sp>
      <p:sp>
        <p:nvSpPr>
          <p:cNvPr id="8" name="Content Placeholder 2">
            <a:extLst>
              <a:ext uri="{FF2B5EF4-FFF2-40B4-BE49-F238E27FC236}">
                <a16:creationId xmlns:a16="http://schemas.microsoft.com/office/drawing/2014/main" id="{8569E7F8-11D5-1865-6526-525146EF0F7E}"/>
              </a:ext>
            </a:extLst>
          </p:cNvPr>
          <p:cNvSpPr txBox="1">
            <a:spLocks/>
          </p:cNvSpPr>
          <p:nvPr/>
        </p:nvSpPr>
        <p:spPr>
          <a:xfrm>
            <a:off x="382622" y="1820671"/>
            <a:ext cx="5937504" cy="1526794"/>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Colours possess inherent emotional associations that can profoundly affect players' moods and perception of the game world. </a:t>
            </a:r>
            <a:r>
              <a:rPr lang="en-GB" b="1" dirty="0"/>
              <a:t>Warm tones like red and orange evoke feelings of excitement, passion, or danger, while cool hues such as blue and green instil a sense of calmness, tranquillity, or mystery</a:t>
            </a:r>
            <a:r>
              <a:rPr lang="en-GB" dirty="0"/>
              <a:t>.</a:t>
            </a:r>
          </a:p>
        </p:txBody>
      </p:sp>
      <p:pic>
        <p:nvPicPr>
          <p:cNvPr id="15" name="Audio 14">
            <a:hlinkClick r:id="" action="ppaction://media"/>
            <a:extLst>
              <a:ext uri="{FF2B5EF4-FFF2-40B4-BE49-F238E27FC236}">
                <a16:creationId xmlns:a16="http://schemas.microsoft.com/office/drawing/2014/main" id="{980506C5-168A-0AF4-811E-E660844308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84442071"/>
      </p:ext>
    </p:extLst>
  </p:cSld>
  <p:clrMapOvr>
    <a:masterClrMapping/>
  </p:clrMapOvr>
  <mc:AlternateContent xmlns:mc="http://schemas.openxmlformats.org/markup-compatibility/2006">
    <mc:Choice xmlns:p14="http://schemas.microsoft.com/office/powerpoint/2010/main" Requires="p14">
      <p:transition spd="slow" p14:dur="2000" advTm="11563"/>
    </mc:Choice>
    <mc:Fallback>
      <p:transition spd="slow" advTm="1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93006-65ED-290B-364F-74E04225EE1E}"/>
              </a:ext>
            </a:extLst>
          </p:cNvPr>
          <p:cNvSpPr>
            <a:spLocks noGrp="1"/>
          </p:cNvSpPr>
          <p:nvPr>
            <p:ph type="title"/>
          </p:nvPr>
        </p:nvSpPr>
        <p:spPr>
          <a:xfrm>
            <a:off x="4632043" y="655723"/>
            <a:ext cx="6829520" cy="862031"/>
          </a:xfrm>
        </p:spPr>
        <p:txBody>
          <a:bodyPr vert="horz" lIns="91440" tIns="45720" rIns="91440" bIns="45720" rtlCol="0" anchor="b">
            <a:normAutofit/>
          </a:bodyPr>
          <a:lstStyle/>
          <a:p>
            <a:endParaRPr lang="en-US" sz="4000" kern="1200" dirty="0">
              <a:solidFill>
                <a:srgbClr val="FFFFFF"/>
              </a:solidFill>
              <a:latin typeface="+mj-lt"/>
              <a:ea typeface="+mj-ea"/>
              <a:cs typeface="+mj-cs"/>
            </a:endParaRPr>
          </a:p>
        </p:txBody>
      </p:sp>
      <p:pic>
        <p:nvPicPr>
          <p:cNvPr id="13" name="Picture 12" descr="A black and orange rectangular device&#10;&#10;Description automatically generated">
            <a:extLst>
              <a:ext uri="{FF2B5EF4-FFF2-40B4-BE49-F238E27FC236}">
                <a16:creationId xmlns:a16="http://schemas.microsoft.com/office/drawing/2014/main" id="{6F3AAF68-B6C2-FAF6-6B02-771D3F0682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840" y="0"/>
            <a:ext cx="3466467" cy="2010551"/>
          </a:xfrm>
          <a:prstGeom prst="rect">
            <a:avLst/>
          </a:prstGeom>
        </p:spPr>
      </p:pic>
      <p:sp>
        <p:nvSpPr>
          <p:cNvPr id="3" name="TextBox 2">
            <a:extLst>
              <a:ext uri="{FF2B5EF4-FFF2-40B4-BE49-F238E27FC236}">
                <a16:creationId xmlns:a16="http://schemas.microsoft.com/office/drawing/2014/main" id="{2934F580-2FE7-7696-8305-EF8AA75F89CF}"/>
              </a:ext>
            </a:extLst>
          </p:cNvPr>
          <p:cNvSpPr txBox="1"/>
          <p:nvPr/>
        </p:nvSpPr>
        <p:spPr>
          <a:xfrm>
            <a:off x="4632043" y="548129"/>
            <a:ext cx="6610350" cy="1077218"/>
          </a:xfrm>
          <a:prstGeom prst="rect">
            <a:avLst/>
          </a:prstGeom>
          <a:noFill/>
        </p:spPr>
        <p:txBody>
          <a:bodyPr wrap="square" rtlCol="0">
            <a:spAutoFit/>
          </a:bodyPr>
          <a:lstStyle/>
          <a:p>
            <a:r>
              <a:rPr lang="en-GB" sz="3200" dirty="0"/>
              <a:t>I then did some visual research into what colours were associated with gaming and or competitors</a:t>
            </a:r>
          </a:p>
        </p:txBody>
      </p:sp>
      <p:pic>
        <p:nvPicPr>
          <p:cNvPr id="4" name="Picture 2">
            <a:extLst>
              <a:ext uri="{FF2B5EF4-FFF2-40B4-BE49-F238E27FC236}">
                <a16:creationId xmlns:a16="http://schemas.microsoft.com/office/drawing/2014/main" id="{1758233E-5E73-B613-3EDF-37945DD41DE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67" t="50000" r="82778" b="14861"/>
          <a:stretch/>
        </p:blipFill>
        <p:spPr bwMode="auto">
          <a:xfrm>
            <a:off x="1913971" y="2339767"/>
            <a:ext cx="2507484" cy="4257675"/>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blue and white logo&#10;&#10;Description automatically generated">
            <a:extLst>
              <a:ext uri="{FF2B5EF4-FFF2-40B4-BE49-F238E27FC236}">
                <a16:creationId xmlns:a16="http://schemas.microsoft.com/office/drawing/2014/main" id="{5CEAA353-5E83-6419-5390-BFA751E3038A}"/>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398685" y="1223964"/>
            <a:ext cx="2013804" cy="2013804"/>
          </a:xfrm>
          <a:prstGeom prst="rect">
            <a:avLst/>
          </a:prstGeom>
        </p:spPr>
      </p:pic>
      <p:pic>
        <p:nvPicPr>
          <p:cNvPr id="11" name="Picture 10" descr="A red rectangular sign with white text&#10;&#10;Description automatically generated">
            <a:extLst>
              <a:ext uri="{FF2B5EF4-FFF2-40B4-BE49-F238E27FC236}">
                <a16:creationId xmlns:a16="http://schemas.microsoft.com/office/drawing/2014/main" id="{AD4048E0-F551-AC09-0CD8-95A71BABE6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1617" y="2731942"/>
            <a:ext cx="1670083" cy="1670083"/>
          </a:xfrm>
          <a:prstGeom prst="rect">
            <a:avLst/>
          </a:prstGeom>
        </p:spPr>
      </p:pic>
      <p:sp>
        <p:nvSpPr>
          <p:cNvPr id="20" name="Content Placeholder 19">
            <a:extLst>
              <a:ext uri="{FF2B5EF4-FFF2-40B4-BE49-F238E27FC236}">
                <a16:creationId xmlns:a16="http://schemas.microsoft.com/office/drawing/2014/main" id="{6EE89C3B-0E81-371B-6DA7-D1E547A222ED}"/>
              </a:ext>
            </a:extLst>
          </p:cNvPr>
          <p:cNvSpPr txBox="1">
            <a:spLocks/>
          </p:cNvSpPr>
          <p:nvPr/>
        </p:nvSpPr>
        <p:spPr>
          <a:xfrm>
            <a:off x="4741628" y="2678109"/>
            <a:ext cx="6610350" cy="344783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The </a:t>
            </a:r>
            <a:r>
              <a:rPr lang="en-US" sz="2000" dirty="0" err="1"/>
              <a:t>colours</a:t>
            </a:r>
            <a:r>
              <a:rPr lang="en-US" sz="2000" dirty="0"/>
              <a:t> I continued to design with was blue which has connotations with masculine, linking with our main demographic. </a:t>
            </a:r>
          </a:p>
          <a:p>
            <a:r>
              <a:rPr lang="en-US" sz="2000" dirty="0"/>
              <a:t>Blue has positive associations with efficiency, order and loyalty. All aspects that would be important for our brand.</a:t>
            </a:r>
            <a:br>
              <a:rPr lang="en-US" sz="2000" dirty="0"/>
            </a:br>
            <a:r>
              <a:rPr lang="en-US" sz="2000" dirty="0"/>
              <a:t>Its negative associations can be coldness, depression, detachment. These however do not out way the positive and clearer associations the blue </a:t>
            </a:r>
            <a:r>
              <a:rPr lang="en-US" sz="2000" dirty="0" err="1"/>
              <a:t>colour</a:t>
            </a:r>
            <a:r>
              <a:rPr lang="en-US" sz="2000" dirty="0"/>
              <a:t> does for our website and ‘brand’</a:t>
            </a:r>
          </a:p>
          <a:p>
            <a:r>
              <a:rPr lang="en-US" sz="2000" dirty="0"/>
              <a:t>Also, for a masculine feel a less organic looking font should be used. Bold and hard edged lines.</a:t>
            </a:r>
          </a:p>
          <a:p>
            <a:r>
              <a:rPr lang="en-US" sz="2000" dirty="0"/>
              <a:t>Important for the team to match in terms of shapes, </a:t>
            </a:r>
            <a:r>
              <a:rPr lang="en-US" sz="2000" dirty="0" err="1"/>
              <a:t>colours</a:t>
            </a:r>
            <a:r>
              <a:rPr lang="en-US" sz="2000" dirty="0"/>
              <a:t> and tone when designing the different pages</a:t>
            </a:r>
          </a:p>
        </p:txBody>
      </p:sp>
      <p:pic>
        <p:nvPicPr>
          <p:cNvPr id="8" name="Audio 7">
            <a:hlinkClick r:id="" action="ppaction://media"/>
            <a:extLst>
              <a:ext uri="{FF2B5EF4-FFF2-40B4-BE49-F238E27FC236}">
                <a16:creationId xmlns:a16="http://schemas.microsoft.com/office/drawing/2014/main" id="{637AF6E7-E53C-3571-D683-109F63B2B81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781553588"/>
      </p:ext>
    </p:extLst>
  </p:cSld>
  <p:clrMapOvr>
    <a:masterClrMapping/>
  </p:clrMapOvr>
  <mc:AlternateContent xmlns:mc="http://schemas.openxmlformats.org/markup-compatibility/2006">
    <mc:Choice xmlns:p14="http://schemas.microsoft.com/office/powerpoint/2010/main" Requires="p14">
      <p:transition spd="slow" p14:dur="2000" advTm="9840"/>
    </mc:Choice>
    <mc:Fallback>
      <p:transition spd="slow" advTm="9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84B196-C51F-9F5B-906E-785B3373F5BA}"/>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AF7F2F04-83BC-61A0-F99E-03130DF1C53A}"/>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3ABEC100-C49E-B536-D2C4-EECAD5581574}"/>
              </a:ext>
            </a:extLst>
          </p:cNvPr>
          <p:cNvSpPr>
            <a:spLocks noGrp="1"/>
          </p:cNvSpPr>
          <p:nvPr>
            <p:ph type="sldNum" sz="quarter" idx="12"/>
          </p:nvPr>
        </p:nvSpPr>
        <p:spPr/>
        <p:txBody>
          <a:bodyPr/>
          <a:lstStyle/>
          <a:p>
            <a:pPr rtl="0"/>
            <a:fld id="{2C18C1E5-FB55-42F5-BD6D-9CC153FCDBE6}" type="slidenum">
              <a:rPr lang="en-GB" noProof="0" smtClean="0"/>
              <a:t>22</a:t>
            </a:fld>
            <a:endParaRPr lang="en-GB" noProof="0"/>
          </a:p>
        </p:txBody>
      </p:sp>
      <p:pic>
        <p:nvPicPr>
          <p:cNvPr id="4098" name="Picture 2">
            <a:extLst>
              <a:ext uri="{FF2B5EF4-FFF2-40B4-BE49-F238E27FC236}">
                <a16:creationId xmlns:a16="http://schemas.microsoft.com/office/drawing/2014/main" id="{2754C0E8-3DFE-7EF0-3266-EA9A29855F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 y="0"/>
            <a:ext cx="85725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1D714B7F-E944-1E9E-D0C5-1560ADC76A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612537990"/>
      </p:ext>
    </p:extLst>
  </p:cSld>
  <p:clrMapOvr>
    <a:masterClrMapping/>
  </p:clrMapOvr>
  <mc:AlternateContent xmlns:mc="http://schemas.openxmlformats.org/markup-compatibility/2006">
    <mc:Choice xmlns:p14="http://schemas.microsoft.com/office/powerpoint/2010/main" Requires="p14">
      <p:transition spd="slow" p14:dur="2000" advTm="5715"/>
    </mc:Choice>
    <mc:Fallback>
      <p:transition spd="slow" advTm="5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919A-F505-AEAE-7B81-9A7AFDC45513}"/>
              </a:ext>
            </a:extLst>
          </p:cNvPr>
          <p:cNvSpPr>
            <a:spLocks noGrp="1"/>
          </p:cNvSpPr>
          <p:nvPr>
            <p:ph type="title"/>
          </p:nvPr>
        </p:nvSpPr>
        <p:spPr>
          <a:xfrm>
            <a:off x="8371062" y="157702"/>
            <a:ext cx="3239278" cy="1325563"/>
          </a:xfrm>
        </p:spPr>
        <p:txBody>
          <a:bodyPr>
            <a:noAutofit/>
          </a:bodyPr>
          <a:lstStyle/>
          <a:p>
            <a:r>
              <a:rPr lang="en-GB" sz="2400" dirty="0"/>
              <a:t>https://deepai.org/machine-learning-model/pixel-world-generator</a:t>
            </a:r>
          </a:p>
        </p:txBody>
      </p:sp>
      <p:sp>
        <p:nvSpPr>
          <p:cNvPr id="3" name="Content Placeholder 2">
            <a:extLst>
              <a:ext uri="{FF2B5EF4-FFF2-40B4-BE49-F238E27FC236}">
                <a16:creationId xmlns:a16="http://schemas.microsoft.com/office/drawing/2014/main" id="{F0A7D847-51C0-4D95-14E7-327E56C0E788}"/>
              </a:ext>
            </a:extLst>
          </p:cNvPr>
          <p:cNvSpPr>
            <a:spLocks noGrp="1"/>
          </p:cNvSpPr>
          <p:nvPr>
            <p:ph idx="1"/>
          </p:nvPr>
        </p:nvSpPr>
        <p:spPr>
          <a:xfrm>
            <a:off x="8298764" y="1801603"/>
            <a:ext cx="3672054" cy="1817687"/>
          </a:xfrm>
        </p:spPr>
        <p:txBody>
          <a:bodyPr>
            <a:normAutofit fontScale="85000" lnSpcReduction="20000"/>
          </a:bodyPr>
          <a:lstStyle/>
          <a:p>
            <a:pPr marL="0" indent="0">
              <a:buNone/>
            </a:pPr>
            <a:r>
              <a:rPr lang="en-GB" dirty="0"/>
              <a:t>I used an ai picture generator to think up some ideas using prompt for a mascot idea, going down the route of using a teenage boy as our mascot. Blue was instinctively used and associated when giving the prompt of ‘boy’</a:t>
            </a:r>
          </a:p>
        </p:txBody>
      </p:sp>
      <p:pic>
        <p:nvPicPr>
          <p:cNvPr id="5" name="Picture 4">
            <a:extLst>
              <a:ext uri="{FF2B5EF4-FFF2-40B4-BE49-F238E27FC236}">
                <a16:creationId xmlns:a16="http://schemas.microsoft.com/office/drawing/2014/main" id="{76854711-BB01-A31E-BE2D-556578C9D410}"/>
              </a:ext>
            </a:extLst>
          </p:cNvPr>
          <p:cNvPicPr>
            <a:picLocks noChangeAspect="1"/>
          </p:cNvPicPr>
          <p:nvPr/>
        </p:nvPicPr>
        <p:blipFill>
          <a:blip r:embed="rId4"/>
          <a:stretch>
            <a:fillRect/>
          </a:stretch>
        </p:blipFill>
        <p:spPr>
          <a:xfrm>
            <a:off x="-9644" y="4576339"/>
            <a:ext cx="2382601" cy="2386552"/>
          </a:xfrm>
          <a:prstGeom prst="rect">
            <a:avLst/>
          </a:prstGeom>
        </p:spPr>
      </p:pic>
      <p:pic>
        <p:nvPicPr>
          <p:cNvPr id="17" name="Picture 16">
            <a:extLst>
              <a:ext uri="{FF2B5EF4-FFF2-40B4-BE49-F238E27FC236}">
                <a16:creationId xmlns:a16="http://schemas.microsoft.com/office/drawing/2014/main" id="{E36A7C40-3406-01C4-E4F7-A4129FD03C89}"/>
              </a:ext>
            </a:extLst>
          </p:cNvPr>
          <p:cNvPicPr>
            <a:picLocks noChangeAspect="1"/>
          </p:cNvPicPr>
          <p:nvPr/>
        </p:nvPicPr>
        <p:blipFill>
          <a:blip r:embed="rId5"/>
          <a:stretch>
            <a:fillRect/>
          </a:stretch>
        </p:blipFill>
        <p:spPr>
          <a:xfrm>
            <a:off x="7087287" y="3655694"/>
            <a:ext cx="3239278" cy="3239278"/>
          </a:xfrm>
          <a:prstGeom prst="rect">
            <a:avLst/>
          </a:prstGeom>
        </p:spPr>
      </p:pic>
      <p:pic>
        <p:nvPicPr>
          <p:cNvPr id="21" name="Picture 20">
            <a:extLst>
              <a:ext uri="{FF2B5EF4-FFF2-40B4-BE49-F238E27FC236}">
                <a16:creationId xmlns:a16="http://schemas.microsoft.com/office/drawing/2014/main" id="{685B9A38-8E4F-B980-FA25-5704D3E40AA1}"/>
              </a:ext>
            </a:extLst>
          </p:cNvPr>
          <p:cNvPicPr>
            <a:picLocks noChangeAspect="1"/>
          </p:cNvPicPr>
          <p:nvPr/>
        </p:nvPicPr>
        <p:blipFill>
          <a:blip r:embed="rId6"/>
          <a:stretch>
            <a:fillRect/>
          </a:stretch>
        </p:blipFill>
        <p:spPr>
          <a:xfrm flipH="1">
            <a:off x="4697068" y="4585349"/>
            <a:ext cx="2386552" cy="2386552"/>
          </a:xfrm>
          <a:prstGeom prst="rect">
            <a:avLst/>
          </a:prstGeom>
        </p:spPr>
      </p:pic>
      <p:pic>
        <p:nvPicPr>
          <p:cNvPr id="7" name="Picture 6">
            <a:extLst>
              <a:ext uri="{FF2B5EF4-FFF2-40B4-BE49-F238E27FC236}">
                <a16:creationId xmlns:a16="http://schemas.microsoft.com/office/drawing/2014/main" id="{9E1A7354-4711-D9B0-C609-20C7D54CD879}"/>
              </a:ext>
            </a:extLst>
          </p:cNvPr>
          <p:cNvPicPr>
            <a:picLocks noChangeAspect="1"/>
          </p:cNvPicPr>
          <p:nvPr/>
        </p:nvPicPr>
        <p:blipFill>
          <a:blip r:embed="rId7"/>
          <a:stretch>
            <a:fillRect/>
          </a:stretch>
        </p:blipFill>
        <p:spPr>
          <a:xfrm>
            <a:off x="1865435" y="2724582"/>
            <a:ext cx="1882815" cy="1889070"/>
          </a:xfrm>
          <a:prstGeom prst="rect">
            <a:avLst/>
          </a:prstGeom>
        </p:spPr>
      </p:pic>
      <p:pic>
        <p:nvPicPr>
          <p:cNvPr id="9" name="Picture 8">
            <a:extLst>
              <a:ext uri="{FF2B5EF4-FFF2-40B4-BE49-F238E27FC236}">
                <a16:creationId xmlns:a16="http://schemas.microsoft.com/office/drawing/2014/main" id="{F57C4954-4550-C2F3-16EA-A8E0DBA4C5EB}"/>
              </a:ext>
            </a:extLst>
          </p:cNvPr>
          <p:cNvPicPr>
            <a:picLocks noChangeAspect="1"/>
          </p:cNvPicPr>
          <p:nvPr/>
        </p:nvPicPr>
        <p:blipFill>
          <a:blip r:embed="rId8"/>
          <a:stretch>
            <a:fillRect/>
          </a:stretch>
        </p:blipFill>
        <p:spPr>
          <a:xfrm>
            <a:off x="5549869" y="2710447"/>
            <a:ext cx="1961053" cy="1964316"/>
          </a:xfrm>
          <a:prstGeom prst="rect">
            <a:avLst/>
          </a:prstGeom>
        </p:spPr>
      </p:pic>
      <p:pic>
        <p:nvPicPr>
          <p:cNvPr id="11" name="Picture 10">
            <a:extLst>
              <a:ext uri="{FF2B5EF4-FFF2-40B4-BE49-F238E27FC236}">
                <a16:creationId xmlns:a16="http://schemas.microsoft.com/office/drawing/2014/main" id="{ED2B4244-C61A-0C72-75CA-F86B0B0AB380}"/>
              </a:ext>
            </a:extLst>
          </p:cNvPr>
          <p:cNvPicPr>
            <a:picLocks noChangeAspect="1"/>
          </p:cNvPicPr>
          <p:nvPr/>
        </p:nvPicPr>
        <p:blipFill>
          <a:blip r:embed="rId9"/>
          <a:stretch>
            <a:fillRect/>
          </a:stretch>
        </p:blipFill>
        <p:spPr>
          <a:xfrm>
            <a:off x="2325088" y="4585349"/>
            <a:ext cx="2390523" cy="2386552"/>
          </a:xfrm>
          <a:prstGeom prst="rect">
            <a:avLst/>
          </a:prstGeom>
        </p:spPr>
      </p:pic>
      <p:pic>
        <p:nvPicPr>
          <p:cNvPr id="13" name="Picture 12">
            <a:extLst>
              <a:ext uri="{FF2B5EF4-FFF2-40B4-BE49-F238E27FC236}">
                <a16:creationId xmlns:a16="http://schemas.microsoft.com/office/drawing/2014/main" id="{0D36CBDF-BA4C-61B0-FD1B-8412AC64CB35}"/>
              </a:ext>
            </a:extLst>
          </p:cNvPr>
          <p:cNvPicPr>
            <a:picLocks noChangeAspect="1"/>
          </p:cNvPicPr>
          <p:nvPr/>
        </p:nvPicPr>
        <p:blipFill>
          <a:blip r:embed="rId10"/>
          <a:stretch>
            <a:fillRect/>
          </a:stretch>
        </p:blipFill>
        <p:spPr>
          <a:xfrm>
            <a:off x="8676" y="-1"/>
            <a:ext cx="3978300" cy="2724583"/>
          </a:xfrm>
          <a:prstGeom prst="rect">
            <a:avLst/>
          </a:prstGeom>
        </p:spPr>
      </p:pic>
      <p:pic>
        <p:nvPicPr>
          <p:cNvPr id="15" name="Picture 14">
            <a:extLst>
              <a:ext uri="{FF2B5EF4-FFF2-40B4-BE49-F238E27FC236}">
                <a16:creationId xmlns:a16="http://schemas.microsoft.com/office/drawing/2014/main" id="{1A37321F-56FB-B694-9EE3-C6DB7CC59EEE}"/>
              </a:ext>
            </a:extLst>
          </p:cNvPr>
          <p:cNvPicPr>
            <a:picLocks noChangeAspect="1"/>
          </p:cNvPicPr>
          <p:nvPr/>
        </p:nvPicPr>
        <p:blipFill>
          <a:blip r:embed="rId11"/>
          <a:stretch>
            <a:fillRect/>
          </a:stretch>
        </p:blipFill>
        <p:spPr>
          <a:xfrm>
            <a:off x="8676" y="2724583"/>
            <a:ext cx="1893668" cy="1893668"/>
          </a:xfrm>
          <a:prstGeom prst="rect">
            <a:avLst/>
          </a:prstGeom>
        </p:spPr>
      </p:pic>
      <p:pic>
        <p:nvPicPr>
          <p:cNvPr id="19" name="Picture 18">
            <a:extLst>
              <a:ext uri="{FF2B5EF4-FFF2-40B4-BE49-F238E27FC236}">
                <a16:creationId xmlns:a16="http://schemas.microsoft.com/office/drawing/2014/main" id="{BE267B57-91E0-D953-9051-FA377EB4A88F}"/>
              </a:ext>
            </a:extLst>
          </p:cNvPr>
          <p:cNvPicPr>
            <a:picLocks noChangeAspect="1"/>
          </p:cNvPicPr>
          <p:nvPr/>
        </p:nvPicPr>
        <p:blipFill>
          <a:blip r:embed="rId12"/>
          <a:stretch>
            <a:fillRect/>
          </a:stretch>
        </p:blipFill>
        <p:spPr>
          <a:xfrm>
            <a:off x="3753028" y="2711159"/>
            <a:ext cx="1876540" cy="1889071"/>
          </a:xfrm>
          <a:prstGeom prst="rect">
            <a:avLst/>
          </a:prstGeom>
        </p:spPr>
      </p:pic>
      <p:pic>
        <p:nvPicPr>
          <p:cNvPr id="23" name="Picture 22">
            <a:extLst>
              <a:ext uri="{FF2B5EF4-FFF2-40B4-BE49-F238E27FC236}">
                <a16:creationId xmlns:a16="http://schemas.microsoft.com/office/drawing/2014/main" id="{7203BAFF-80A6-48EA-5C43-EEC08964C0DB}"/>
              </a:ext>
            </a:extLst>
          </p:cNvPr>
          <p:cNvPicPr>
            <a:picLocks noChangeAspect="1"/>
          </p:cNvPicPr>
          <p:nvPr/>
        </p:nvPicPr>
        <p:blipFill>
          <a:blip r:embed="rId13"/>
          <a:stretch>
            <a:fillRect/>
          </a:stretch>
        </p:blipFill>
        <p:spPr>
          <a:xfrm>
            <a:off x="3931863" y="-118253"/>
            <a:ext cx="4188066" cy="2842835"/>
          </a:xfrm>
          <a:prstGeom prst="rect">
            <a:avLst/>
          </a:prstGeom>
        </p:spPr>
      </p:pic>
      <p:pic>
        <p:nvPicPr>
          <p:cNvPr id="6" name="Audio 5">
            <a:hlinkClick r:id="" action="ppaction://media"/>
            <a:extLst>
              <a:ext uri="{FF2B5EF4-FFF2-40B4-BE49-F238E27FC236}">
                <a16:creationId xmlns:a16="http://schemas.microsoft.com/office/drawing/2014/main" id="{ED3247F5-EA20-CFDE-6749-3141436C9D00}"/>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47632510"/>
      </p:ext>
    </p:extLst>
  </p:cSld>
  <p:clrMapOvr>
    <a:masterClrMapping/>
  </p:clrMapOvr>
  <mc:AlternateContent xmlns:mc="http://schemas.openxmlformats.org/markup-compatibility/2006">
    <mc:Choice xmlns:p14="http://schemas.microsoft.com/office/powerpoint/2010/main" Requires="p14">
      <p:transition spd="slow" p14:dur="2000" advTm="8488"/>
    </mc:Choice>
    <mc:Fallback>
      <p:transition spd="slow" advTm="8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a:extLst>
              <a:ext uri="{FF2B5EF4-FFF2-40B4-BE49-F238E27FC236}">
                <a16:creationId xmlns:a16="http://schemas.microsoft.com/office/drawing/2014/main" id="{C359237A-866D-4C79-9C70-ACBF6C72BE4E}"/>
              </a:ext>
            </a:extLst>
          </p:cNvPr>
          <p:cNvGraphicFramePr>
            <a:graphicFrameLocks noChangeAspect="1"/>
          </p:cNvGraphicFramePr>
          <p:nvPr>
            <p:extLst>
              <p:ext uri="{D42A27DB-BD31-4B8C-83A1-F6EECF244321}">
                <p14:modId xmlns:p14="http://schemas.microsoft.com/office/powerpoint/2010/main" val="2565282756"/>
              </p:ext>
            </p:extLst>
          </p:nvPr>
        </p:nvGraphicFramePr>
        <p:xfrm>
          <a:off x="8449373" y="421450"/>
          <a:ext cx="3501678" cy="1635523"/>
        </p:xfrm>
        <a:graphic>
          <a:graphicData uri="http://schemas.openxmlformats.org/presentationml/2006/ole">
            <mc:AlternateContent xmlns:mc="http://schemas.openxmlformats.org/markup-compatibility/2006">
              <mc:Choice xmlns:v="urn:schemas-microsoft-com:vml" Requires="v">
                <p:oleObj name="Image" r:id="rId4" imgW="7110805" imgH="3321012" progId="Photoshop.Image.21">
                  <p:embed/>
                </p:oleObj>
              </mc:Choice>
              <mc:Fallback>
                <p:oleObj name="Image" r:id="rId4" imgW="7110805" imgH="3321012" progId="Photoshop.Image.21">
                  <p:embed/>
                  <p:pic>
                    <p:nvPicPr>
                      <p:cNvPr id="10" name="Object 9">
                        <a:extLst>
                          <a:ext uri="{FF2B5EF4-FFF2-40B4-BE49-F238E27FC236}">
                            <a16:creationId xmlns:a16="http://schemas.microsoft.com/office/drawing/2014/main" id="{C359237A-866D-4C79-9C70-ACBF6C72BE4E}"/>
                          </a:ext>
                        </a:extLst>
                      </p:cNvPr>
                      <p:cNvPicPr/>
                      <p:nvPr/>
                    </p:nvPicPr>
                    <p:blipFill>
                      <a:blip r:embed="rId5"/>
                      <a:stretch>
                        <a:fillRect/>
                      </a:stretch>
                    </p:blipFill>
                    <p:spPr>
                      <a:xfrm>
                        <a:off x="8449373" y="421450"/>
                        <a:ext cx="3501678" cy="1635523"/>
                      </a:xfrm>
                      <a:prstGeom prst="rect">
                        <a:avLst/>
                      </a:prstGeom>
                    </p:spPr>
                  </p:pic>
                </p:oleObj>
              </mc:Fallback>
            </mc:AlternateContent>
          </a:graphicData>
        </a:graphic>
      </p:graphicFrame>
      <p:pic>
        <p:nvPicPr>
          <p:cNvPr id="14" name="Content Placeholder 13" descr="A screenshot of a video game&#10;&#10;Description automatically generated">
            <a:extLst>
              <a:ext uri="{FF2B5EF4-FFF2-40B4-BE49-F238E27FC236}">
                <a16:creationId xmlns:a16="http://schemas.microsoft.com/office/drawing/2014/main" id="{C357A32E-81E8-2C20-6B41-D0F5A30131FD}"/>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0" y="0"/>
            <a:ext cx="5145932" cy="6861244"/>
          </a:xfrm>
        </p:spPr>
      </p:pic>
      <p:graphicFrame>
        <p:nvGraphicFramePr>
          <p:cNvPr id="15" name="Object 14">
            <a:extLst>
              <a:ext uri="{FF2B5EF4-FFF2-40B4-BE49-F238E27FC236}">
                <a16:creationId xmlns:a16="http://schemas.microsoft.com/office/drawing/2014/main" id="{00855C85-652B-2B90-D4D2-9223AE43CE02}"/>
              </a:ext>
            </a:extLst>
          </p:cNvPr>
          <p:cNvGraphicFramePr>
            <a:graphicFrameLocks noChangeAspect="1"/>
          </p:cNvGraphicFramePr>
          <p:nvPr/>
        </p:nvGraphicFramePr>
        <p:xfrm>
          <a:off x="8570069" y="2157977"/>
          <a:ext cx="3260286" cy="4469073"/>
        </p:xfrm>
        <a:graphic>
          <a:graphicData uri="http://schemas.openxmlformats.org/presentationml/2006/ole">
            <mc:AlternateContent xmlns:mc="http://schemas.openxmlformats.org/markup-compatibility/2006">
              <mc:Choice xmlns:v="urn:schemas-microsoft-com:vml" Requires="v">
                <p:oleObj name="Image" r:id="rId7" imgW="3464347" imgH="4747758" progId="Photoshop.Image.21">
                  <p:embed/>
                </p:oleObj>
              </mc:Choice>
              <mc:Fallback>
                <p:oleObj name="Image" r:id="rId7" imgW="3464347" imgH="4747758" progId="Photoshop.Image.21">
                  <p:embed/>
                  <p:pic>
                    <p:nvPicPr>
                      <p:cNvPr id="15" name="Object 14">
                        <a:extLst>
                          <a:ext uri="{FF2B5EF4-FFF2-40B4-BE49-F238E27FC236}">
                            <a16:creationId xmlns:a16="http://schemas.microsoft.com/office/drawing/2014/main" id="{00855C85-652B-2B90-D4D2-9223AE43CE02}"/>
                          </a:ext>
                        </a:extLst>
                      </p:cNvPr>
                      <p:cNvPicPr/>
                      <p:nvPr/>
                    </p:nvPicPr>
                    <p:blipFill>
                      <a:blip r:embed="rId8"/>
                      <a:stretch>
                        <a:fillRect/>
                      </a:stretch>
                    </p:blipFill>
                    <p:spPr>
                      <a:xfrm>
                        <a:off x="8570069" y="2157977"/>
                        <a:ext cx="3260286" cy="4469073"/>
                      </a:xfrm>
                      <a:prstGeom prst="rect">
                        <a:avLst/>
                      </a:prstGeom>
                    </p:spPr>
                  </p:pic>
                </p:oleObj>
              </mc:Fallback>
            </mc:AlternateContent>
          </a:graphicData>
        </a:graphic>
      </p:graphicFrame>
      <p:sp>
        <p:nvSpPr>
          <p:cNvPr id="2" name="TextBox 1">
            <a:extLst>
              <a:ext uri="{FF2B5EF4-FFF2-40B4-BE49-F238E27FC236}">
                <a16:creationId xmlns:a16="http://schemas.microsoft.com/office/drawing/2014/main" id="{A1107705-D8A9-812F-540B-F69CBBA22423}"/>
              </a:ext>
            </a:extLst>
          </p:cNvPr>
          <p:cNvSpPr txBox="1"/>
          <p:nvPr/>
        </p:nvSpPr>
        <p:spPr>
          <a:xfrm>
            <a:off x="5505450" y="1154875"/>
            <a:ext cx="2857500" cy="369332"/>
          </a:xfrm>
          <a:prstGeom prst="rect">
            <a:avLst/>
          </a:prstGeom>
          <a:noFill/>
        </p:spPr>
        <p:txBody>
          <a:bodyPr wrap="square" rtlCol="0">
            <a:spAutoFit/>
          </a:bodyPr>
          <a:lstStyle/>
          <a:p>
            <a:r>
              <a:rPr lang="en-GB" dirty="0"/>
              <a:t>And so, our main colour palette was born</a:t>
            </a:r>
          </a:p>
        </p:txBody>
      </p:sp>
      <p:pic>
        <p:nvPicPr>
          <p:cNvPr id="4" name="Audio 3">
            <a:hlinkClick r:id="" action="ppaction://media"/>
            <a:extLst>
              <a:ext uri="{FF2B5EF4-FFF2-40B4-BE49-F238E27FC236}">
                <a16:creationId xmlns:a16="http://schemas.microsoft.com/office/drawing/2014/main" id="{C90514C2-A858-E990-F0F7-05255F9D9D3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73343065"/>
      </p:ext>
    </p:extLst>
  </p:cSld>
  <p:clrMapOvr>
    <a:masterClrMapping/>
  </p:clrMapOvr>
  <mc:AlternateContent xmlns:mc="http://schemas.openxmlformats.org/markup-compatibility/2006">
    <mc:Choice xmlns:p14="http://schemas.microsoft.com/office/powerpoint/2010/main" Requires="p14">
      <p:transition spd="slow" p14:dur="2000" advTm="9150"/>
    </mc:Choice>
    <mc:Fallback>
      <p:transition spd="slow" advTm="9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E77005-8802-5577-E539-5C19933EFC0B}"/>
              </a:ext>
            </a:extLst>
          </p:cNvPr>
          <p:cNvSpPr>
            <a:spLocks noGrp="1"/>
          </p:cNvSpPr>
          <p:nvPr>
            <p:ph type="sldNum" sz="quarter" idx="12"/>
          </p:nvPr>
        </p:nvSpPr>
        <p:spPr/>
        <p:txBody>
          <a:bodyPr/>
          <a:lstStyle/>
          <a:p>
            <a:pPr rtl="0"/>
            <a:fld id="{2C18C1E5-FB55-42F5-BD6D-9CC153FCDBE6}" type="slidenum">
              <a:rPr lang="en-GB" noProof="0" smtClean="0"/>
              <a:t>25</a:t>
            </a:fld>
            <a:endParaRPr lang="en-GB" noProof="0"/>
          </a:p>
        </p:txBody>
      </p:sp>
      <p:sp>
        <p:nvSpPr>
          <p:cNvPr id="5" name="TextBox 4">
            <a:extLst>
              <a:ext uri="{FF2B5EF4-FFF2-40B4-BE49-F238E27FC236}">
                <a16:creationId xmlns:a16="http://schemas.microsoft.com/office/drawing/2014/main" id="{7802EC29-AA86-6508-1A9C-05D5C770BEF7}"/>
              </a:ext>
            </a:extLst>
          </p:cNvPr>
          <p:cNvSpPr txBox="1"/>
          <p:nvPr/>
        </p:nvSpPr>
        <p:spPr>
          <a:xfrm>
            <a:off x="304800" y="209550"/>
            <a:ext cx="3562350" cy="1938992"/>
          </a:xfrm>
          <a:prstGeom prst="rect">
            <a:avLst/>
          </a:prstGeom>
          <a:noFill/>
        </p:spPr>
        <p:txBody>
          <a:bodyPr wrap="square" rtlCol="0">
            <a:spAutoFit/>
          </a:bodyPr>
          <a:lstStyle/>
          <a:p>
            <a:r>
              <a:rPr lang="en-GB" sz="6000" dirty="0"/>
              <a:t>Logo:</a:t>
            </a:r>
            <a:br>
              <a:rPr lang="en-GB" sz="6000" dirty="0"/>
            </a:br>
            <a:endParaRPr lang="en-GB" sz="6000" dirty="0"/>
          </a:p>
        </p:txBody>
      </p:sp>
      <p:pic>
        <p:nvPicPr>
          <p:cNvPr id="7" name="Picture 6">
            <a:extLst>
              <a:ext uri="{FF2B5EF4-FFF2-40B4-BE49-F238E27FC236}">
                <a16:creationId xmlns:a16="http://schemas.microsoft.com/office/drawing/2014/main" id="{23BA05E7-77A8-62E4-560E-DB1BDCCC70D3}"/>
              </a:ext>
            </a:extLst>
          </p:cNvPr>
          <p:cNvPicPr>
            <a:picLocks noChangeAspect="1"/>
          </p:cNvPicPr>
          <p:nvPr/>
        </p:nvPicPr>
        <p:blipFill>
          <a:blip r:embed="rId4"/>
          <a:stretch>
            <a:fillRect/>
          </a:stretch>
        </p:blipFill>
        <p:spPr>
          <a:xfrm>
            <a:off x="8248650" y="2195603"/>
            <a:ext cx="3943350" cy="4662397"/>
          </a:xfrm>
          <a:prstGeom prst="rect">
            <a:avLst/>
          </a:prstGeom>
        </p:spPr>
      </p:pic>
      <p:sp>
        <p:nvSpPr>
          <p:cNvPr id="8" name="TextBox 7">
            <a:extLst>
              <a:ext uri="{FF2B5EF4-FFF2-40B4-BE49-F238E27FC236}">
                <a16:creationId xmlns:a16="http://schemas.microsoft.com/office/drawing/2014/main" id="{5A12144A-5950-57A3-0F20-4581F04DA9CE}"/>
              </a:ext>
            </a:extLst>
          </p:cNvPr>
          <p:cNvSpPr txBox="1"/>
          <p:nvPr/>
        </p:nvSpPr>
        <p:spPr>
          <a:xfrm>
            <a:off x="304800" y="1343025"/>
            <a:ext cx="4552950" cy="369332"/>
          </a:xfrm>
          <a:prstGeom prst="rect">
            <a:avLst/>
          </a:prstGeom>
          <a:noFill/>
        </p:spPr>
        <p:txBody>
          <a:bodyPr wrap="square" rtlCol="0">
            <a:spAutoFit/>
          </a:bodyPr>
          <a:lstStyle/>
          <a:p>
            <a:r>
              <a:rPr lang="en-GB" dirty="0"/>
              <a:t>Creation of ideas for mascot</a:t>
            </a:r>
          </a:p>
        </p:txBody>
      </p:sp>
      <p:pic>
        <p:nvPicPr>
          <p:cNvPr id="10" name="Picture 9">
            <a:extLst>
              <a:ext uri="{FF2B5EF4-FFF2-40B4-BE49-F238E27FC236}">
                <a16:creationId xmlns:a16="http://schemas.microsoft.com/office/drawing/2014/main" id="{E71E1148-D9FD-89FE-E2B3-E56B828460E7}"/>
              </a:ext>
            </a:extLst>
          </p:cNvPr>
          <p:cNvPicPr>
            <a:picLocks noChangeAspect="1"/>
          </p:cNvPicPr>
          <p:nvPr/>
        </p:nvPicPr>
        <p:blipFill>
          <a:blip r:embed="rId5"/>
          <a:stretch>
            <a:fillRect/>
          </a:stretch>
        </p:blipFill>
        <p:spPr>
          <a:xfrm>
            <a:off x="8248650" y="3503"/>
            <a:ext cx="3943799" cy="2269434"/>
          </a:xfrm>
          <a:prstGeom prst="rect">
            <a:avLst/>
          </a:prstGeom>
        </p:spPr>
      </p:pic>
      <p:pic>
        <p:nvPicPr>
          <p:cNvPr id="6146" name="Picture 2">
            <a:extLst>
              <a:ext uri="{FF2B5EF4-FFF2-40B4-BE49-F238E27FC236}">
                <a16:creationId xmlns:a16="http://schemas.microsoft.com/office/drawing/2014/main" id="{1F50707A-5F6E-AA86-FF6A-E292FB0B92E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4787" y="1994237"/>
            <a:ext cx="4210423" cy="336833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45DAE2D1-6A21-2196-7072-74216939C40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94958" y="1343025"/>
            <a:ext cx="3662362" cy="2192942"/>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4BBE4980-9BE3-204C-8CE2-C6218BB8733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94957" y="3516586"/>
            <a:ext cx="3631406" cy="2905125"/>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C1A15031-5BDC-DB71-5556-2D14867D474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59985821"/>
      </p:ext>
    </p:extLst>
  </p:cSld>
  <p:clrMapOvr>
    <a:masterClrMapping/>
  </p:clrMapOvr>
  <mc:AlternateContent xmlns:mc="http://schemas.openxmlformats.org/markup-compatibility/2006">
    <mc:Choice xmlns:p14="http://schemas.microsoft.com/office/powerpoint/2010/main" Requires="p14">
      <p:transition spd="slow" p14:dur="2000" advTm="13950"/>
    </mc:Choice>
    <mc:Fallback>
      <p:transition spd="slow" advTm="13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E18C717F-D83B-67A2-0CAC-D0CD81623CAB}"/>
              </a:ext>
            </a:extLst>
          </p:cNvPr>
          <p:cNvPicPr>
            <a:picLocks noChangeAspect="1"/>
          </p:cNvPicPr>
          <p:nvPr/>
        </p:nvPicPr>
        <p:blipFill>
          <a:blip r:embed="rId4"/>
          <a:stretch>
            <a:fillRect/>
          </a:stretch>
        </p:blipFill>
        <p:spPr>
          <a:xfrm>
            <a:off x="405474" y="923924"/>
            <a:ext cx="4380838" cy="1651793"/>
          </a:xfrm>
          <a:prstGeom prst="rect">
            <a:avLst/>
          </a:prstGeom>
        </p:spPr>
      </p:pic>
      <p:pic>
        <p:nvPicPr>
          <p:cNvPr id="17" name="Picture 16">
            <a:extLst>
              <a:ext uri="{FF2B5EF4-FFF2-40B4-BE49-F238E27FC236}">
                <a16:creationId xmlns:a16="http://schemas.microsoft.com/office/drawing/2014/main" id="{691F3B5B-6A60-20A8-FE6E-DE201A3A3FFA}"/>
              </a:ext>
            </a:extLst>
          </p:cNvPr>
          <p:cNvPicPr>
            <a:picLocks noChangeAspect="1"/>
          </p:cNvPicPr>
          <p:nvPr/>
        </p:nvPicPr>
        <p:blipFill>
          <a:blip r:embed="rId5"/>
          <a:stretch>
            <a:fillRect/>
          </a:stretch>
        </p:blipFill>
        <p:spPr>
          <a:xfrm>
            <a:off x="405474" y="2978397"/>
            <a:ext cx="4177824" cy="3226343"/>
          </a:xfrm>
          <a:prstGeom prst="rect">
            <a:avLst/>
          </a:prstGeom>
        </p:spPr>
      </p:pic>
      <p:pic>
        <p:nvPicPr>
          <p:cNvPr id="7170" name="Picture 2">
            <a:extLst>
              <a:ext uri="{FF2B5EF4-FFF2-40B4-BE49-F238E27FC236}">
                <a16:creationId xmlns:a16="http://schemas.microsoft.com/office/drawing/2014/main" id="{885B0BFB-35A2-14C1-A361-F22BFD77DFD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86312" y="417359"/>
            <a:ext cx="7405688" cy="592455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616447B1-32BE-C241-2E28-06628AB3003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384161983"/>
      </p:ext>
    </p:extLst>
  </p:cSld>
  <p:clrMapOvr>
    <a:masterClrMapping/>
  </p:clrMapOvr>
  <mc:AlternateContent xmlns:mc="http://schemas.openxmlformats.org/markup-compatibility/2006">
    <mc:Choice xmlns:p14="http://schemas.microsoft.com/office/powerpoint/2010/main" Requires="p14">
      <p:transition spd="slow" p14:dur="2000" advTm="10491"/>
    </mc:Choice>
    <mc:Fallback>
      <p:transition spd="slow" advTm="10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A3006E-AF0F-5CFA-1C47-55F6FEC9C49B}"/>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B9F7BFDD-BABB-4A07-2A65-992F60AB943B}"/>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4822DBB5-DC13-4EA9-6366-6EC614ACDE5D}"/>
              </a:ext>
            </a:extLst>
          </p:cNvPr>
          <p:cNvSpPr>
            <a:spLocks noGrp="1"/>
          </p:cNvSpPr>
          <p:nvPr>
            <p:ph type="sldNum" sz="quarter" idx="12"/>
          </p:nvPr>
        </p:nvSpPr>
        <p:spPr/>
        <p:txBody>
          <a:bodyPr/>
          <a:lstStyle/>
          <a:p>
            <a:pPr rtl="0"/>
            <a:fld id="{2C18C1E5-FB55-42F5-BD6D-9CC153FCDBE6}" type="slidenum">
              <a:rPr lang="en-GB" noProof="0" smtClean="0"/>
              <a:t>27</a:t>
            </a:fld>
            <a:endParaRPr lang="en-GB" noProof="0"/>
          </a:p>
        </p:txBody>
      </p:sp>
      <p:pic>
        <p:nvPicPr>
          <p:cNvPr id="6" name="Picture 5">
            <a:extLst>
              <a:ext uri="{FF2B5EF4-FFF2-40B4-BE49-F238E27FC236}">
                <a16:creationId xmlns:a16="http://schemas.microsoft.com/office/drawing/2014/main" id="{F2D6C69D-7D63-3BCD-A257-E20070F4AA2A}"/>
              </a:ext>
            </a:extLst>
          </p:cNvPr>
          <p:cNvPicPr>
            <a:picLocks noChangeAspect="1"/>
          </p:cNvPicPr>
          <p:nvPr/>
        </p:nvPicPr>
        <p:blipFill>
          <a:blip r:embed="rId4">
            <a:alphaModFix amt="70000"/>
          </a:blip>
          <a:stretch>
            <a:fillRect/>
          </a:stretch>
        </p:blipFill>
        <p:spPr>
          <a:xfrm>
            <a:off x="0" y="0"/>
            <a:ext cx="1967948" cy="6858000"/>
          </a:xfrm>
          <a:prstGeom prst="rect">
            <a:avLst/>
          </a:prstGeom>
          <a:effectLst>
            <a:softEdge rad="127000"/>
          </a:effectLst>
        </p:spPr>
      </p:pic>
      <p:pic>
        <p:nvPicPr>
          <p:cNvPr id="8194" name="Picture 2">
            <a:extLst>
              <a:ext uri="{FF2B5EF4-FFF2-40B4-BE49-F238E27FC236}">
                <a16:creationId xmlns:a16="http://schemas.microsoft.com/office/drawing/2014/main" id="{1F150591-DA73-CA83-5C14-F716DCDC54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62250" y="466726"/>
            <a:ext cx="4800600" cy="1200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0BDC873-2D7A-2519-21EF-AEA1874D3DD0}"/>
              </a:ext>
            </a:extLst>
          </p:cNvPr>
          <p:cNvSpPr txBox="1"/>
          <p:nvPr/>
        </p:nvSpPr>
        <p:spPr>
          <a:xfrm>
            <a:off x="7172325" y="885825"/>
            <a:ext cx="3667125" cy="369332"/>
          </a:xfrm>
          <a:prstGeom prst="rect">
            <a:avLst/>
          </a:prstGeom>
          <a:noFill/>
        </p:spPr>
        <p:txBody>
          <a:bodyPr wrap="square" rtlCol="0">
            <a:spAutoFit/>
          </a:bodyPr>
          <a:lstStyle/>
          <a:p>
            <a:r>
              <a:rPr lang="en-GB" dirty="0"/>
              <a:t>- MICHAEL’S</a:t>
            </a:r>
          </a:p>
        </p:txBody>
      </p:sp>
      <p:pic>
        <p:nvPicPr>
          <p:cNvPr id="8196" name="Picture 4">
            <a:extLst>
              <a:ext uri="{FF2B5EF4-FFF2-40B4-BE49-F238E27FC236}">
                <a16:creationId xmlns:a16="http://schemas.microsoft.com/office/drawing/2014/main" id="{1B97372E-5402-EE08-1E09-D5905EC0F51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05150" y="1926464"/>
            <a:ext cx="3286125" cy="12823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624D0738-7679-0965-C0CF-63BAB8BB4195}"/>
              </a:ext>
            </a:extLst>
          </p:cNvPr>
          <p:cNvPicPr>
            <a:picLocks noChangeAspect="1"/>
          </p:cNvPicPr>
          <p:nvPr/>
        </p:nvPicPr>
        <p:blipFill>
          <a:blip r:embed="rId7"/>
          <a:stretch>
            <a:fillRect/>
          </a:stretch>
        </p:blipFill>
        <p:spPr>
          <a:xfrm>
            <a:off x="2421190" y="3429000"/>
            <a:ext cx="8418260" cy="3292475"/>
          </a:xfrm>
          <a:prstGeom prst="rect">
            <a:avLst/>
          </a:prstGeom>
        </p:spPr>
      </p:pic>
      <p:pic>
        <p:nvPicPr>
          <p:cNvPr id="8198" name="Picture 6">
            <a:extLst>
              <a:ext uri="{FF2B5EF4-FFF2-40B4-BE49-F238E27FC236}">
                <a16:creationId xmlns:a16="http://schemas.microsoft.com/office/drawing/2014/main" id="{2B7E545D-DADD-3BCA-4507-FA796F7C5E5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51360" y="1914812"/>
            <a:ext cx="5410200" cy="2204938"/>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D7C08308-9CBD-AB52-58F0-64021326DED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85241319"/>
      </p:ext>
    </p:extLst>
  </p:cSld>
  <p:clrMapOvr>
    <a:masterClrMapping/>
  </p:clrMapOvr>
  <mc:AlternateContent xmlns:mc="http://schemas.openxmlformats.org/markup-compatibility/2006">
    <mc:Choice xmlns:p14="http://schemas.microsoft.com/office/powerpoint/2010/main" Requires="p14">
      <p:transition spd="slow" p14:dur="2000" advTm="10868"/>
    </mc:Choice>
    <mc:Fallback>
      <p:transition spd="slow" advTm="10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530DF-B001-37FF-C793-B203C1F3F445}"/>
              </a:ext>
            </a:extLst>
          </p:cNvPr>
          <p:cNvSpPr>
            <a:spLocks noGrp="1"/>
          </p:cNvSpPr>
          <p:nvPr>
            <p:ph type="title"/>
          </p:nvPr>
        </p:nvSpPr>
        <p:spPr/>
        <p:txBody>
          <a:bodyPr/>
          <a:lstStyle/>
          <a:p>
            <a:r>
              <a:rPr lang="en-GB" dirty="0"/>
              <a:t>Next class meet up</a:t>
            </a:r>
          </a:p>
        </p:txBody>
      </p:sp>
      <p:pic>
        <p:nvPicPr>
          <p:cNvPr id="6" name="Audio 5">
            <a:hlinkClick r:id="" action="ppaction://media"/>
            <a:extLst>
              <a:ext uri="{FF2B5EF4-FFF2-40B4-BE49-F238E27FC236}">
                <a16:creationId xmlns:a16="http://schemas.microsoft.com/office/drawing/2014/main" id="{2F20C3CB-5B93-7913-3E8A-D61FE131CCA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790775"/>
      </p:ext>
    </p:extLst>
  </p:cSld>
  <p:clrMapOvr>
    <a:masterClrMapping/>
  </p:clrMapOvr>
  <mc:AlternateContent xmlns:mc="http://schemas.openxmlformats.org/markup-compatibility/2006">
    <mc:Choice xmlns:p14="http://schemas.microsoft.com/office/powerpoint/2010/main" Requires="p14">
      <p:transition spd="slow" p14:dur="2000" advTm="2074"/>
    </mc:Choice>
    <mc:Fallback>
      <p:transition spd="slow" advTm="2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7B99CC3-6A1E-CB59-1D32-7FB3D5A6C815}"/>
              </a:ext>
            </a:extLst>
          </p:cNvPr>
          <p:cNvSpPr>
            <a:spLocks noGrp="1"/>
          </p:cNvSpPr>
          <p:nvPr>
            <p:ph type="sldNum" sz="quarter" idx="12"/>
          </p:nvPr>
        </p:nvSpPr>
        <p:spPr/>
        <p:txBody>
          <a:bodyPr/>
          <a:lstStyle/>
          <a:p>
            <a:pPr rtl="0"/>
            <a:fld id="{2C18C1E5-FB55-42F5-BD6D-9CC153FCDBE6}" type="slidenum">
              <a:rPr lang="en-GB" noProof="0" smtClean="0"/>
              <a:t>29</a:t>
            </a:fld>
            <a:endParaRPr lang="en-GB" noProof="0"/>
          </a:p>
        </p:txBody>
      </p:sp>
      <p:pic>
        <p:nvPicPr>
          <p:cNvPr id="7" name="Picture 6">
            <a:extLst>
              <a:ext uri="{FF2B5EF4-FFF2-40B4-BE49-F238E27FC236}">
                <a16:creationId xmlns:a16="http://schemas.microsoft.com/office/drawing/2014/main" id="{FBDC26C5-C1EC-2854-0D20-76B6854E8374}"/>
              </a:ext>
            </a:extLst>
          </p:cNvPr>
          <p:cNvPicPr>
            <a:picLocks noChangeAspect="1"/>
          </p:cNvPicPr>
          <p:nvPr/>
        </p:nvPicPr>
        <p:blipFill>
          <a:blip r:embed="rId4"/>
          <a:stretch>
            <a:fillRect/>
          </a:stretch>
        </p:blipFill>
        <p:spPr>
          <a:xfrm>
            <a:off x="0" y="0"/>
            <a:ext cx="12192000" cy="2470745"/>
          </a:xfrm>
          <a:prstGeom prst="rect">
            <a:avLst/>
          </a:prstGeom>
        </p:spPr>
      </p:pic>
      <p:sp>
        <p:nvSpPr>
          <p:cNvPr id="8" name="TextBox 7">
            <a:extLst>
              <a:ext uri="{FF2B5EF4-FFF2-40B4-BE49-F238E27FC236}">
                <a16:creationId xmlns:a16="http://schemas.microsoft.com/office/drawing/2014/main" id="{C1AFEC28-FC2D-A4B9-E657-982880008187}"/>
              </a:ext>
            </a:extLst>
          </p:cNvPr>
          <p:cNvSpPr txBox="1"/>
          <p:nvPr/>
        </p:nvSpPr>
        <p:spPr>
          <a:xfrm>
            <a:off x="240167" y="2828835"/>
            <a:ext cx="3705225" cy="1200329"/>
          </a:xfrm>
          <a:prstGeom prst="rect">
            <a:avLst/>
          </a:prstGeom>
          <a:noFill/>
        </p:spPr>
        <p:txBody>
          <a:bodyPr wrap="square" rtlCol="0">
            <a:spAutoFit/>
          </a:bodyPr>
          <a:lstStyle/>
          <a:p>
            <a:r>
              <a:rPr lang="en-GB" dirty="0"/>
              <a:t>22/12 - In person we discussed what pages we were going to design as together came up with the decision above, those with pages that had multiple inside pages get only one section and others getting more in other areas.</a:t>
            </a:r>
          </a:p>
        </p:txBody>
      </p:sp>
      <p:sp>
        <p:nvSpPr>
          <p:cNvPr id="9" name="TextBox 8">
            <a:extLst>
              <a:ext uri="{FF2B5EF4-FFF2-40B4-BE49-F238E27FC236}">
                <a16:creationId xmlns:a16="http://schemas.microsoft.com/office/drawing/2014/main" id="{9F9EF03A-E784-6BE7-3516-CA24A4BC15C7}"/>
              </a:ext>
            </a:extLst>
          </p:cNvPr>
          <p:cNvSpPr txBox="1"/>
          <p:nvPr/>
        </p:nvSpPr>
        <p:spPr>
          <a:xfrm>
            <a:off x="320108" y="4353698"/>
            <a:ext cx="3545342" cy="2308324"/>
          </a:xfrm>
          <a:prstGeom prst="rect">
            <a:avLst/>
          </a:prstGeom>
          <a:noFill/>
        </p:spPr>
        <p:txBody>
          <a:bodyPr wrap="square" rtlCol="0">
            <a:spAutoFit/>
          </a:bodyPr>
          <a:lstStyle/>
          <a:p>
            <a:r>
              <a:rPr lang="en-GB" b="0" i="0" dirty="0">
                <a:effectLst/>
              </a:rPr>
              <a:t>Decisions: </a:t>
            </a:r>
          </a:p>
          <a:p>
            <a:pPr marL="342900" indent="-342900">
              <a:buAutoNum type="arabicPeriod"/>
            </a:pPr>
            <a:r>
              <a:rPr lang="en-GB" b="0" i="0" dirty="0">
                <a:effectLst/>
              </a:rPr>
              <a:t>Original Blue palette - 5 colours (in brainstorming (order, loyalty colour theory)</a:t>
            </a:r>
          </a:p>
          <a:p>
            <a:pPr marL="342900" indent="-342900">
              <a:buAutoNum type="arabicPeriod"/>
            </a:pPr>
            <a:r>
              <a:rPr lang="en-GB" b="0" i="0" dirty="0">
                <a:effectLst/>
              </a:rPr>
              <a:t>Soft edged Blocky shapes for design - (comfort and friendly feel)</a:t>
            </a:r>
          </a:p>
          <a:p>
            <a:pPr marL="342900" indent="-342900">
              <a:buAutoNum type="arabicPeriod"/>
            </a:pPr>
            <a:r>
              <a:rPr lang="en-GB" b="0" i="0" dirty="0">
                <a:effectLst/>
              </a:rPr>
              <a:t>Masculine typography (</a:t>
            </a:r>
            <a:r>
              <a:rPr lang="en-GB" b="0" i="0" dirty="0" err="1">
                <a:effectLst/>
              </a:rPr>
              <a:t>e.g</a:t>
            </a:r>
            <a:r>
              <a:rPr lang="en-GB" b="0" i="0" dirty="0">
                <a:effectLst/>
              </a:rPr>
              <a:t> Bold Sans Serif), + pixels for the retro game feel</a:t>
            </a:r>
          </a:p>
          <a:p>
            <a:endParaRPr lang="en-GB" dirty="0"/>
          </a:p>
        </p:txBody>
      </p:sp>
      <p:pic>
        <p:nvPicPr>
          <p:cNvPr id="11" name="Picture 10">
            <a:extLst>
              <a:ext uri="{FF2B5EF4-FFF2-40B4-BE49-F238E27FC236}">
                <a16:creationId xmlns:a16="http://schemas.microsoft.com/office/drawing/2014/main" id="{C785667C-2E60-5CC7-B66E-30B9D854CFD3}"/>
              </a:ext>
            </a:extLst>
          </p:cNvPr>
          <p:cNvPicPr>
            <a:picLocks noChangeAspect="1"/>
          </p:cNvPicPr>
          <p:nvPr/>
        </p:nvPicPr>
        <p:blipFill>
          <a:blip r:embed="rId5"/>
          <a:srcRect r="5738"/>
          <a:stretch/>
        </p:blipFill>
        <p:spPr>
          <a:xfrm>
            <a:off x="4130245" y="1990725"/>
            <a:ext cx="8061756" cy="4867275"/>
          </a:xfrm>
          <a:prstGeom prst="rect">
            <a:avLst/>
          </a:prstGeom>
        </p:spPr>
      </p:pic>
      <p:pic>
        <p:nvPicPr>
          <p:cNvPr id="15" name="Audio 14">
            <a:hlinkClick r:id="" action="ppaction://media"/>
            <a:extLst>
              <a:ext uri="{FF2B5EF4-FFF2-40B4-BE49-F238E27FC236}">
                <a16:creationId xmlns:a16="http://schemas.microsoft.com/office/drawing/2014/main" id="{14FE97F0-7C45-7015-1B78-5D7D32FA66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71236357"/>
      </p:ext>
    </p:extLst>
  </p:cSld>
  <p:clrMapOvr>
    <a:masterClrMapping/>
  </p:clrMapOvr>
  <mc:AlternateContent xmlns:mc="http://schemas.openxmlformats.org/markup-compatibility/2006">
    <mc:Choice xmlns:p14="http://schemas.microsoft.com/office/powerpoint/2010/main" Requires="p14">
      <p:transition spd="slow" p14:dur="2000" advTm="17091"/>
    </mc:Choice>
    <mc:Fallback>
      <p:transition spd="slow" advTm="17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C6AA-2035-7A4A-5020-9E2D30770473}"/>
              </a:ext>
            </a:extLst>
          </p:cNvPr>
          <p:cNvSpPr>
            <a:spLocks noGrp="1"/>
          </p:cNvSpPr>
          <p:nvPr>
            <p:ph type="title"/>
          </p:nvPr>
        </p:nvSpPr>
        <p:spPr/>
        <p:txBody>
          <a:bodyPr/>
          <a:lstStyle/>
          <a:p>
            <a:r>
              <a:rPr lang="en-GB" dirty="0"/>
              <a:t>Designing!</a:t>
            </a:r>
          </a:p>
        </p:txBody>
      </p:sp>
      <p:pic>
        <p:nvPicPr>
          <p:cNvPr id="8" name="Audio 7">
            <a:hlinkClick r:id="" action="ppaction://media"/>
            <a:extLst>
              <a:ext uri="{FF2B5EF4-FFF2-40B4-BE49-F238E27FC236}">
                <a16:creationId xmlns:a16="http://schemas.microsoft.com/office/drawing/2014/main" id="{B205CEFA-85A5-C114-78EA-D606FD30FAF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05215833"/>
      </p:ext>
    </p:extLst>
  </p:cSld>
  <p:clrMapOvr>
    <a:masterClrMapping/>
  </p:clrMapOvr>
  <mc:AlternateContent xmlns:mc="http://schemas.openxmlformats.org/markup-compatibility/2006">
    <mc:Choice xmlns:p14="http://schemas.microsoft.com/office/powerpoint/2010/main" Requires="p14">
      <p:transition spd="slow" p14:dur="2000" advTm="1444"/>
    </mc:Choice>
    <mc:Fallback>
      <p:transition spd="slow" advTm="1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1312F0-AB02-0954-344F-4C81BA21D353}"/>
              </a:ext>
            </a:extLst>
          </p:cNvPr>
          <p:cNvPicPr>
            <a:picLocks noChangeAspect="1"/>
          </p:cNvPicPr>
          <p:nvPr/>
        </p:nvPicPr>
        <p:blipFill>
          <a:blip r:embed="rId4">
            <a:alphaModFix amt="50000"/>
          </a:blip>
          <a:stretch>
            <a:fillRect/>
          </a:stretch>
        </p:blipFill>
        <p:spPr>
          <a:xfrm rot="5400000">
            <a:off x="-971550" y="857250"/>
            <a:ext cx="6858002" cy="5143502"/>
          </a:xfrm>
          <a:prstGeom prst="rect">
            <a:avLst/>
          </a:prstGeom>
        </p:spPr>
      </p:pic>
      <p:sp>
        <p:nvSpPr>
          <p:cNvPr id="5" name="TextBox 4">
            <a:extLst>
              <a:ext uri="{FF2B5EF4-FFF2-40B4-BE49-F238E27FC236}">
                <a16:creationId xmlns:a16="http://schemas.microsoft.com/office/drawing/2014/main" id="{1051A7C6-7637-6497-90F5-DBFB975CA43E}"/>
              </a:ext>
            </a:extLst>
          </p:cNvPr>
          <p:cNvSpPr txBox="1"/>
          <p:nvPr/>
        </p:nvSpPr>
        <p:spPr>
          <a:xfrm>
            <a:off x="5181600" y="1000125"/>
            <a:ext cx="6286500" cy="369332"/>
          </a:xfrm>
          <a:prstGeom prst="rect">
            <a:avLst/>
          </a:prstGeom>
          <a:noFill/>
        </p:spPr>
        <p:txBody>
          <a:bodyPr wrap="square" rtlCol="0">
            <a:spAutoFit/>
          </a:bodyPr>
          <a:lstStyle/>
          <a:p>
            <a:r>
              <a:rPr lang="en-GB" dirty="0"/>
              <a:t>I used Michael’s spreadsheet to choose which areas were going to sit together in my creator dashboard pages.</a:t>
            </a:r>
          </a:p>
        </p:txBody>
      </p:sp>
      <p:pic>
        <p:nvPicPr>
          <p:cNvPr id="7" name="Picture 6">
            <a:extLst>
              <a:ext uri="{FF2B5EF4-FFF2-40B4-BE49-F238E27FC236}">
                <a16:creationId xmlns:a16="http://schemas.microsoft.com/office/drawing/2014/main" id="{A21757C6-89C4-BCF3-8D3A-F197B775A4C8}"/>
              </a:ext>
            </a:extLst>
          </p:cNvPr>
          <p:cNvPicPr>
            <a:picLocks noChangeAspect="1"/>
          </p:cNvPicPr>
          <p:nvPr/>
        </p:nvPicPr>
        <p:blipFill>
          <a:blip r:embed="rId5"/>
          <a:srcRect t="18519" r="1945" b="18148"/>
          <a:stretch/>
        </p:blipFill>
        <p:spPr>
          <a:xfrm>
            <a:off x="3441937" y="2381250"/>
            <a:ext cx="8592608" cy="4162425"/>
          </a:xfrm>
          <a:prstGeom prst="rect">
            <a:avLst/>
          </a:prstGeom>
          <a:ln w="28575">
            <a:solidFill>
              <a:schemeClr val="accent1"/>
            </a:solidFill>
          </a:ln>
        </p:spPr>
      </p:pic>
      <p:pic>
        <p:nvPicPr>
          <p:cNvPr id="10" name="Audio 9">
            <a:hlinkClick r:id="" action="ppaction://media"/>
            <a:extLst>
              <a:ext uri="{FF2B5EF4-FFF2-40B4-BE49-F238E27FC236}">
                <a16:creationId xmlns:a16="http://schemas.microsoft.com/office/drawing/2014/main" id="{323D7608-9F49-4F30-8DAA-20B4CA27389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895337201"/>
      </p:ext>
    </p:extLst>
  </p:cSld>
  <p:clrMapOvr>
    <a:masterClrMapping/>
  </p:clrMapOvr>
  <mc:AlternateContent xmlns:mc="http://schemas.openxmlformats.org/markup-compatibility/2006">
    <mc:Choice xmlns:p14="http://schemas.microsoft.com/office/powerpoint/2010/main" Requires="p14">
      <p:transition spd="slow" p14:dur="2000" advTm="11099"/>
    </mc:Choice>
    <mc:Fallback>
      <p:transition spd="slow" advTm="11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8339F6-1B1F-B24F-64AF-E82F0C3245B0}"/>
              </a:ext>
            </a:extLst>
          </p:cNvPr>
          <p:cNvPicPr>
            <a:picLocks noChangeAspect="1"/>
          </p:cNvPicPr>
          <p:nvPr/>
        </p:nvPicPr>
        <p:blipFill>
          <a:blip r:embed="rId4"/>
          <a:stretch>
            <a:fillRect/>
          </a:stretch>
        </p:blipFill>
        <p:spPr>
          <a:xfrm>
            <a:off x="6403750" y="3021340"/>
            <a:ext cx="5794657" cy="3295982"/>
          </a:xfrm>
          <a:prstGeom prst="rect">
            <a:avLst/>
          </a:prstGeom>
        </p:spPr>
      </p:pic>
      <p:pic>
        <p:nvPicPr>
          <p:cNvPr id="10" name="Picture 9">
            <a:extLst>
              <a:ext uri="{FF2B5EF4-FFF2-40B4-BE49-F238E27FC236}">
                <a16:creationId xmlns:a16="http://schemas.microsoft.com/office/drawing/2014/main" id="{C11FA46B-1DFE-11B1-6CE5-6BD1B0051002}"/>
              </a:ext>
            </a:extLst>
          </p:cNvPr>
          <p:cNvPicPr>
            <a:picLocks noChangeAspect="1"/>
          </p:cNvPicPr>
          <p:nvPr/>
        </p:nvPicPr>
        <p:blipFill>
          <a:blip r:embed="rId5"/>
          <a:stretch>
            <a:fillRect/>
          </a:stretch>
        </p:blipFill>
        <p:spPr>
          <a:xfrm>
            <a:off x="6397342" y="152400"/>
            <a:ext cx="5794657" cy="2868940"/>
          </a:xfrm>
          <a:prstGeom prst="rect">
            <a:avLst/>
          </a:prstGeom>
        </p:spPr>
      </p:pic>
      <p:pic>
        <p:nvPicPr>
          <p:cNvPr id="12" name="Picture 11">
            <a:extLst>
              <a:ext uri="{FF2B5EF4-FFF2-40B4-BE49-F238E27FC236}">
                <a16:creationId xmlns:a16="http://schemas.microsoft.com/office/drawing/2014/main" id="{BA19EB23-C3AA-48E7-9D60-41F0FF3CB651}"/>
              </a:ext>
            </a:extLst>
          </p:cNvPr>
          <p:cNvPicPr>
            <a:picLocks noChangeAspect="1"/>
          </p:cNvPicPr>
          <p:nvPr/>
        </p:nvPicPr>
        <p:blipFill>
          <a:blip r:embed="rId6"/>
          <a:srcRect l="663" t="13611" r="4445" b="16611"/>
          <a:stretch/>
        </p:blipFill>
        <p:spPr>
          <a:xfrm>
            <a:off x="-1686" y="219075"/>
            <a:ext cx="6411844" cy="3143250"/>
          </a:xfrm>
          <a:prstGeom prst="rect">
            <a:avLst/>
          </a:prstGeom>
        </p:spPr>
      </p:pic>
      <p:pic>
        <p:nvPicPr>
          <p:cNvPr id="14" name="Picture 13">
            <a:extLst>
              <a:ext uri="{FF2B5EF4-FFF2-40B4-BE49-F238E27FC236}">
                <a16:creationId xmlns:a16="http://schemas.microsoft.com/office/drawing/2014/main" id="{83749271-1809-07D8-239E-827D539B1CF8}"/>
              </a:ext>
            </a:extLst>
          </p:cNvPr>
          <p:cNvPicPr>
            <a:picLocks noChangeAspect="1"/>
          </p:cNvPicPr>
          <p:nvPr/>
        </p:nvPicPr>
        <p:blipFill>
          <a:blip r:embed="rId7"/>
          <a:srcRect t="13324" b="4901"/>
          <a:stretch/>
        </p:blipFill>
        <p:spPr>
          <a:xfrm>
            <a:off x="-1686" y="3362325"/>
            <a:ext cx="6412011" cy="3495675"/>
          </a:xfrm>
          <a:prstGeom prst="rect">
            <a:avLst/>
          </a:prstGeom>
        </p:spPr>
      </p:pic>
      <p:sp>
        <p:nvSpPr>
          <p:cNvPr id="2" name="TextBox 1">
            <a:extLst>
              <a:ext uri="{FF2B5EF4-FFF2-40B4-BE49-F238E27FC236}">
                <a16:creationId xmlns:a16="http://schemas.microsoft.com/office/drawing/2014/main" id="{C8609E8C-72E9-2D86-3904-C4E521F3D5D6}"/>
              </a:ext>
            </a:extLst>
          </p:cNvPr>
          <p:cNvSpPr txBox="1"/>
          <p:nvPr/>
        </p:nvSpPr>
        <p:spPr>
          <a:xfrm>
            <a:off x="6416733" y="6252016"/>
            <a:ext cx="5794656" cy="646331"/>
          </a:xfrm>
          <a:prstGeom prst="rect">
            <a:avLst/>
          </a:prstGeom>
          <a:noFill/>
        </p:spPr>
        <p:txBody>
          <a:bodyPr wrap="square" rtlCol="0">
            <a:spAutoFit/>
          </a:bodyPr>
          <a:lstStyle/>
          <a:p>
            <a:r>
              <a:rPr lang="en-GB" dirty="0"/>
              <a:t>Screenshots from </a:t>
            </a:r>
            <a:r>
              <a:rPr lang="en-GB" dirty="0" err="1"/>
              <a:t>Youtube</a:t>
            </a:r>
            <a:r>
              <a:rPr lang="en-GB" dirty="0"/>
              <a:t> Creator Dashboard pages: </a:t>
            </a:r>
            <a:br>
              <a:rPr lang="en-GB" dirty="0"/>
            </a:br>
            <a:r>
              <a:rPr lang="en-GB" dirty="0"/>
              <a:t>[15] </a:t>
            </a:r>
            <a:r>
              <a:rPr lang="en-GB" dirty="0">
                <a:hlinkClick r:id="rId8"/>
              </a:rPr>
              <a:t>https://studio.youtube.com/channel/’</a:t>
            </a:r>
            <a:r>
              <a:rPr lang="en-GB" dirty="0" err="1">
                <a:hlinkClick r:id="rId8"/>
              </a:rPr>
              <a:t>my</a:t>
            </a:r>
            <a:r>
              <a:rPr lang="en-GB" dirty="0" err="1"/>
              <a:t>channelcode</a:t>
            </a:r>
            <a:r>
              <a:rPr lang="en-GB" dirty="0"/>
              <a:t>’</a:t>
            </a:r>
          </a:p>
        </p:txBody>
      </p:sp>
      <p:pic>
        <p:nvPicPr>
          <p:cNvPr id="6" name="Audio 5">
            <a:hlinkClick r:id="" action="ppaction://media"/>
            <a:extLst>
              <a:ext uri="{FF2B5EF4-FFF2-40B4-BE49-F238E27FC236}">
                <a16:creationId xmlns:a16="http://schemas.microsoft.com/office/drawing/2014/main" id="{A6889022-0413-1D58-3FE1-F1B24444E93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999476788"/>
      </p:ext>
    </p:extLst>
  </p:cSld>
  <p:clrMapOvr>
    <a:masterClrMapping/>
  </p:clrMapOvr>
  <mc:AlternateContent xmlns:mc="http://schemas.openxmlformats.org/markup-compatibility/2006">
    <mc:Choice xmlns:p14="http://schemas.microsoft.com/office/powerpoint/2010/main" Requires="p14">
      <p:transition spd="slow" p14:dur="2000" advTm="4647"/>
    </mc:Choice>
    <mc:Fallback>
      <p:transition spd="slow" advTm="4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C6F99D5-32E2-0166-560C-3D902D8EFE34}"/>
              </a:ext>
            </a:extLst>
          </p:cNvPr>
          <p:cNvPicPr>
            <a:picLocks noChangeAspect="1"/>
          </p:cNvPicPr>
          <p:nvPr/>
        </p:nvPicPr>
        <p:blipFill>
          <a:blip r:embed="rId4"/>
          <a:srcRect t="4722" b="4861"/>
          <a:stretch/>
        </p:blipFill>
        <p:spPr>
          <a:xfrm>
            <a:off x="209549" y="225479"/>
            <a:ext cx="7105651" cy="4283129"/>
          </a:xfrm>
          <a:prstGeom prst="rect">
            <a:avLst/>
          </a:prstGeom>
        </p:spPr>
      </p:pic>
      <p:pic>
        <p:nvPicPr>
          <p:cNvPr id="8" name="Picture 7">
            <a:extLst>
              <a:ext uri="{FF2B5EF4-FFF2-40B4-BE49-F238E27FC236}">
                <a16:creationId xmlns:a16="http://schemas.microsoft.com/office/drawing/2014/main" id="{FC22ECC0-0AD6-77EB-070E-866C13DE060A}"/>
              </a:ext>
            </a:extLst>
          </p:cNvPr>
          <p:cNvPicPr>
            <a:picLocks noChangeAspect="1"/>
          </p:cNvPicPr>
          <p:nvPr/>
        </p:nvPicPr>
        <p:blipFill>
          <a:blip r:embed="rId5"/>
          <a:srcRect l="5164" t="16902" r="5947" b="4930"/>
          <a:stretch/>
        </p:blipFill>
        <p:spPr>
          <a:xfrm>
            <a:off x="3505200" y="1498708"/>
            <a:ext cx="8039099" cy="4713063"/>
          </a:xfrm>
          <a:prstGeom prst="rect">
            <a:avLst/>
          </a:prstGeom>
        </p:spPr>
      </p:pic>
      <p:sp>
        <p:nvSpPr>
          <p:cNvPr id="2" name="TextBox 1">
            <a:extLst>
              <a:ext uri="{FF2B5EF4-FFF2-40B4-BE49-F238E27FC236}">
                <a16:creationId xmlns:a16="http://schemas.microsoft.com/office/drawing/2014/main" id="{3116FE77-A8E4-E25C-07EB-BA0F3FA7ADCF}"/>
              </a:ext>
            </a:extLst>
          </p:cNvPr>
          <p:cNvSpPr txBox="1"/>
          <p:nvPr/>
        </p:nvSpPr>
        <p:spPr>
          <a:xfrm>
            <a:off x="485775" y="4714875"/>
            <a:ext cx="4781550" cy="646331"/>
          </a:xfrm>
          <a:prstGeom prst="rect">
            <a:avLst/>
          </a:prstGeom>
          <a:noFill/>
        </p:spPr>
        <p:txBody>
          <a:bodyPr wrap="square" rtlCol="0">
            <a:spAutoFit/>
          </a:bodyPr>
          <a:lstStyle/>
          <a:p>
            <a:r>
              <a:rPr lang="en-GB" dirty="0"/>
              <a:t>Screenshots from Pinterest</a:t>
            </a:r>
            <a:br>
              <a:rPr lang="en-GB" dirty="0"/>
            </a:br>
            <a:r>
              <a:rPr lang="en-GB" dirty="0"/>
              <a:t>[14] https://uk.pinterest.com/</a:t>
            </a:r>
          </a:p>
        </p:txBody>
      </p:sp>
      <p:pic>
        <p:nvPicPr>
          <p:cNvPr id="4" name="Audio 3">
            <a:hlinkClick r:id="" action="ppaction://media"/>
            <a:extLst>
              <a:ext uri="{FF2B5EF4-FFF2-40B4-BE49-F238E27FC236}">
                <a16:creationId xmlns:a16="http://schemas.microsoft.com/office/drawing/2014/main" id="{830148E1-6127-FC04-7934-D11D9AEB14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4234779"/>
      </p:ext>
    </p:extLst>
  </p:cSld>
  <p:clrMapOvr>
    <a:masterClrMapping/>
  </p:clrMapOvr>
  <mc:AlternateContent xmlns:mc="http://schemas.openxmlformats.org/markup-compatibility/2006">
    <mc:Choice xmlns:p14="http://schemas.microsoft.com/office/powerpoint/2010/main" Requires="p14">
      <p:transition spd="slow" p14:dur="2000" advTm="5264"/>
    </mc:Choice>
    <mc:Fallback>
      <p:transition spd="slow" advTm="5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483D5-1958-73B1-F1B5-BE0E60204D1B}"/>
              </a:ext>
            </a:extLst>
          </p:cNvPr>
          <p:cNvSpPr>
            <a:spLocks noGrp="1"/>
          </p:cNvSpPr>
          <p:nvPr>
            <p:ph type="title"/>
          </p:nvPr>
        </p:nvSpPr>
        <p:spPr/>
        <p:txBody>
          <a:bodyPr/>
          <a:lstStyle/>
          <a:p>
            <a:r>
              <a:rPr lang="en-GB" dirty="0"/>
              <a:t>My Designs</a:t>
            </a:r>
          </a:p>
        </p:txBody>
      </p:sp>
      <p:pic>
        <p:nvPicPr>
          <p:cNvPr id="5" name="Audio 4">
            <a:hlinkClick r:id="" action="ppaction://media"/>
            <a:extLst>
              <a:ext uri="{FF2B5EF4-FFF2-40B4-BE49-F238E27FC236}">
                <a16:creationId xmlns:a16="http://schemas.microsoft.com/office/drawing/2014/main" id="{1124BBB4-1403-C737-B4BF-A1FFFF3C8B6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90850628"/>
      </p:ext>
    </p:extLst>
  </p:cSld>
  <p:clrMapOvr>
    <a:masterClrMapping/>
  </p:clrMapOvr>
  <mc:AlternateContent xmlns:mc="http://schemas.openxmlformats.org/markup-compatibility/2006">
    <mc:Choice xmlns:p14="http://schemas.microsoft.com/office/powerpoint/2010/main" Requires="p14">
      <p:transition spd="slow" p14:dur="2000" advTm="2470"/>
    </mc:Choice>
    <mc:Fallback>
      <p:transition spd="slow" advTm="2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96FEDE-63AE-7C5E-AC13-6533FCE47110}"/>
              </a:ext>
            </a:extLst>
          </p:cNvPr>
          <p:cNvSpPr>
            <a:spLocks noGrp="1"/>
          </p:cNvSpPr>
          <p:nvPr>
            <p:ph type="dt" sz="half" idx="10"/>
          </p:nvPr>
        </p:nvSpPr>
        <p:spPr/>
        <p:txBody>
          <a:bodyPr/>
          <a:lstStyle/>
          <a:p>
            <a:pPr rtl="0"/>
            <a:r>
              <a:rPr lang="en-GB" noProof="0"/>
              <a:t>9/3/20XX</a:t>
            </a:r>
          </a:p>
        </p:txBody>
      </p:sp>
      <p:sp>
        <p:nvSpPr>
          <p:cNvPr id="4" name="Slide Number Placeholder 3">
            <a:extLst>
              <a:ext uri="{FF2B5EF4-FFF2-40B4-BE49-F238E27FC236}">
                <a16:creationId xmlns:a16="http://schemas.microsoft.com/office/drawing/2014/main" id="{AFB460D5-70E3-9B38-BAE8-FEFD0AE2702D}"/>
              </a:ext>
            </a:extLst>
          </p:cNvPr>
          <p:cNvSpPr>
            <a:spLocks noGrp="1"/>
          </p:cNvSpPr>
          <p:nvPr>
            <p:ph type="sldNum" sz="quarter" idx="12"/>
          </p:nvPr>
        </p:nvSpPr>
        <p:spPr/>
        <p:txBody>
          <a:bodyPr/>
          <a:lstStyle/>
          <a:p>
            <a:pPr rtl="0"/>
            <a:fld id="{2C18C1E5-FB55-42F5-BD6D-9CC153FCDBE6}" type="slidenum">
              <a:rPr lang="en-GB" noProof="0" smtClean="0"/>
              <a:t>35</a:t>
            </a:fld>
            <a:endParaRPr lang="en-GB" noProof="0"/>
          </a:p>
        </p:txBody>
      </p:sp>
      <p:pic>
        <p:nvPicPr>
          <p:cNvPr id="6" name="Picture 5">
            <a:extLst>
              <a:ext uri="{FF2B5EF4-FFF2-40B4-BE49-F238E27FC236}">
                <a16:creationId xmlns:a16="http://schemas.microsoft.com/office/drawing/2014/main" id="{8F6CD51C-5714-81BF-E2F9-A60C55A16BA8}"/>
              </a:ext>
            </a:extLst>
          </p:cNvPr>
          <p:cNvPicPr>
            <a:picLocks noChangeAspect="1"/>
          </p:cNvPicPr>
          <p:nvPr/>
        </p:nvPicPr>
        <p:blipFill>
          <a:blip r:embed="rId4"/>
          <a:stretch>
            <a:fillRect/>
          </a:stretch>
        </p:blipFill>
        <p:spPr>
          <a:xfrm>
            <a:off x="0" y="0"/>
            <a:ext cx="5715012" cy="3294895"/>
          </a:xfrm>
          <a:prstGeom prst="rect">
            <a:avLst/>
          </a:prstGeom>
        </p:spPr>
      </p:pic>
      <p:pic>
        <p:nvPicPr>
          <p:cNvPr id="8" name="Picture 7">
            <a:extLst>
              <a:ext uri="{FF2B5EF4-FFF2-40B4-BE49-F238E27FC236}">
                <a16:creationId xmlns:a16="http://schemas.microsoft.com/office/drawing/2014/main" id="{D0A3CC38-EC65-DC8E-5ED9-6C37669D0464}"/>
              </a:ext>
            </a:extLst>
          </p:cNvPr>
          <p:cNvPicPr>
            <a:picLocks noChangeAspect="1"/>
          </p:cNvPicPr>
          <p:nvPr/>
        </p:nvPicPr>
        <p:blipFill>
          <a:blip r:embed="rId5"/>
          <a:stretch>
            <a:fillRect/>
          </a:stretch>
        </p:blipFill>
        <p:spPr>
          <a:xfrm>
            <a:off x="6476990" y="0"/>
            <a:ext cx="5715012" cy="3294895"/>
          </a:xfrm>
          <a:prstGeom prst="rect">
            <a:avLst/>
          </a:prstGeom>
        </p:spPr>
      </p:pic>
      <p:pic>
        <p:nvPicPr>
          <p:cNvPr id="14" name="Picture 13">
            <a:extLst>
              <a:ext uri="{FF2B5EF4-FFF2-40B4-BE49-F238E27FC236}">
                <a16:creationId xmlns:a16="http://schemas.microsoft.com/office/drawing/2014/main" id="{E481332A-41AA-5679-3026-308679BA940F}"/>
              </a:ext>
            </a:extLst>
          </p:cNvPr>
          <p:cNvPicPr>
            <a:picLocks noChangeAspect="1"/>
          </p:cNvPicPr>
          <p:nvPr/>
        </p:nvPicPr>
        <p:blipFill>
          <a:blip r:embed="rId6"/>
          <a:stretch>
            <a:fillRect/>
          </a:stretch>
        </p:blipFill>
        <p:spPr>
          <a:xfrm>
            <a:off x="6476990" y="3503157"/>
            <a:ext cx="5715012" cy="3294895"/>
          </a:xfrm>
          <a:prstGeom prst="rect">
            <a:avLst/>
          </a:prstGeom>
        </p:spPr>
      </p:pic>
      <p:pic>
        <p:nvPicPr>
          <p:cNvPr id="16" name="Picture 15">
            <a:extLst>
              <a:ext uri="{FF2B5EF4-FFF2-40B4-BE49-F238E27FC236}">
                <a16:creationId xmlns:a16="http://schemas.microsoft.com/office/drawing/2014/main" id="{EE2F5640-68C5-AE40-4ACB-7656BCACE00E}"/>
              </a:ext>
            </a:extLst>
          </p:cNvPr>
          <p:cNvPicPr>
            <a:picLocks noChangeAspect="1"/>
          </p:cNvPicPr>
          <p:nvPr/>
        </p:nvPicPr>
        <p:blipFill>
          <a:blip r:embed="rId7"/>
          <a:stretch>
            <a:fillRect/>
          </a:stretch>
        </p:blipFill>
        <p:spPr>
          <a:xfrm>
            <a:off x="9536" y="3563105"/>
            <a:ext cx="5715012" cy="3294895"/>
          </a:xfrm>
          <a:prstGeom prst="rect">
            <a:avLst/>
          </a:prstGeom>
        </p:spPr>
      </p:pic>
      <p:pic>
        <p:nvPicPr>
          <p:cNvPr id="3" name="Audio 2">
            <a:hlinkClick r:id="" action="ppaction://media"/>
            <a:extLst>
              <a:ext uri="{FF2B5EF4-FFF2-40B4-BE49-F238E27FC236}">
                <a16:creationId xmlns:a16="http://schemas.microsoft.com/office/drawing/2014/main" id="{1E885192-5255-CC8F-6B5E-7435E4B9C82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981534678"/>
      </p:ext>
    </p:extLst>
  </p:cSld>
  <p:clrMapOvr>
    <a:masterClrMapping/>
  </p:clrMapOvr>
  <mc:AlternateContent xmlns:mc="http://schemas.openxmlformats.org/markup-compatibility/2006">
    <mc:Choice xmlns:p14="http://schemas.microsoft.com/office/powerpoint/2010/main" Requires="p14">
      <p:transition spd="slow" p14:dur="2000" advTm="7571"/>
    </mc:Choice>
    <mc:Fallback>
      <p:transition spd="slow" advTm="7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3FA422-D9AB-0038-BA6F-7A0F5984D1E8}"/>
              </a:ext>
            </a:extLst>
          </p:cNvPr>
          <p:cNvPicPr>
            <a:picLocks noChangeAspect="1"/>
          </p:cNvPicPr>
          <p:nvPr/>
        </p:nvPicPr>
        <p:blipFill>
          <a:blip r:embed="rId4"/>
          <a:stretch>
            <a:fillRect/>
          </a:stretch>
        </p:blipFill>
        <p:spPr>
          <a:xfrm>
            <a:off x="866775" y="351446"/>
            <a:ext cx="10715625" cy="6155107"/>
          </a:xfrm>
          <a:prstGeom prst="rect">
            <a:avLst/>
          </a:prstGeom>
        </p:spPr>
      </p:pic>
      <p:pic>
        <p:nvPicPr>
          <p:cNvPr id="5" name="Audio 4">
            <a:hlinkClick r:id="" action="ppaction://media"/>
            <a:extLst>
              <a:ext uri="{FF2B5EF4-FFF2-40B4-BE49-F238E27FC236}">
                <a16:creationId xmlns:a16="http://schemas.microsoft.com/office/drawing/2014/main" id="{96A77789-2767-8851-ABDE-7A8F3EAB6BE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80253265"/>
      </p:ext>
    </p:extLst>
  </p:cSld>
  <p:clrMapOvr>
    <a:masterClrMapping/>
  </p:clrMapOvr>
  <mc:AlternateContent xmlns:mc="http://schemas.openxmlformats.org/markup-compatibility/2006">
    <mc:Choice xmlns:p14="http://schemas.microsoft.com/office/powerpoint/2010/main" Requires="p14">
      <p:transition spd="slow" p14:dur="2000" advTm="19695"/>
    </mc:Choice>
    <mc:Fallback>
      <p:transition spd="slow" advTm="19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08C3C58-11B5-6A18-F499-C5C08DF16BCA}"/>
              </a:ext>
            </a:extLst>
          </p:cNvPr>
          <p:cNvPicPr>
            <a:picLocks noChangeAspect="1"/>
          </p:cNvPicPr>
          <p:nvPr/>
        </p:nvPicPr>
        <p:blipFill>
          <a:blip r:embed="rId4"/>
          <a:stretch>
            <a:fillRect/>
          </a:stretch>
        </p:blipFill>
        <p:spPr>
          <a:xfrm>
            <a:off x="1557334" y="812308"/>
            <a:ext cx="9077331" cy="5233384"/>
          </a:xfrm>
          <a:prstGeom prst="rect">
            <a:avLst/>
          </a:prstGeom>
        </p:spPr>
      </p:pic>
      <p:pic>
        <p:nvPicPr>
          <p:cNvPr id="7" name="Audio 6">
            <a:hlinkClick r:id="" action="ppaction://media"/>
            <a:extLst>
              <a:ext uri="{FF2B5EF4-FFF2-40B4-BE49-F238E27FC236}">
                <a16:creationId xmlns:a16="http://schemas.microsoft.com/office/drawing/2014/main" id="{16A7B7CD-AC7E-15AB-003F-CC7F48CBD8A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82505852"/>
      </p:ext>
    </p:extLst>
  </p:cSld>
  <p:clrMapOvr>
    <a:masterClrMapping/>
  </p:clrMapOvr>
  <mc:AlternateContent xmlns:mc="http://schemas.openxmlformats.org/markup-compatibility/2006">
    <mc:Choice xmlns:p14="http://schemas.microsoft.com/office/powerpoint/2010/main" Requires="p14">
      <p:transition spd="slow" p14:dur="2000" advTm="7178"/>
    </mc:Choice>
    <mc:Fallback>
      <p:transition spd="slow" advTm="7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DE12C1-2AB7-0B27-2357-2CD6EF70E65A}"/>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2E17DE81-94B5-E40D-E96A-B5F339950AA4}"/>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44A9F8A3-A6E2-949E-849C-3570245B7B4C}"/>
              </a:ext>
            </a:extLst>
          </p:cNvPr>
          <p:cNvSpPr>
            <a:spLocks noGrp="1"/>
          </p:cNvSpPr>
          <p:nvPr>
            <p:ph type="sldNum" sz="quarter" idx="12"/>
          </p:nvPr>
        </p:nvSpPr>
        <p:spPr/>
        <p:txBody>
          <a:bodyPr/>
          <a:lstStyle/>
          <a:p>
            <a:pPr rtl="0"/>
            <a:fld id="{2C18C1E5-FB55-42F5-BD6D-9CC153FCDBE6}" type="slidenum">
              <a:rPr lang="en-GB" noProof="0" smtClean="0"/>
              <a:t>38</a:t>
            </a:fld>
            <a:endParaRPr lang="en-GB" noProof="0"/>
          </a:p>
        </p:txBody>
      </p:sp>
      <p:pic>
        <p:nvPicPr>
          <p:cNvPr id="6" name="Picture 5">
            <a:extLst>
              <a:ext uri="{FF2B5EF4-FFF2-40B4-BE49-F238E27FC236}">
                <a16:creationId xmlns:a16="http://schemas.microsoft.com/office/drawing/2014/main" id="{9CA9F25F-9889-C907-CE86-893928D637A3}"/>
              </a:ext>
            </a:extLst>
          </p:cNvPr>
          <p:cNvPicPr>
            <a:picLocks noChangeAspect="1"/>
          </p:cNvPicPr>
          <p:nvPr/>
        </p:nvPicPr>
        <p:blipFill>
          <a:blip r:embed="rId4"/>
          <a:stretch>
            <a:fillRect/>
          </a:stretch>
        </p:blipFill>
        <p:spPr>
          <a:xfrm>
            <a:off x="152400" y="0"/>
            <a:ext cx="11887200" cy="6853367"/>
          </a:xfrm>
          <a:prstGeom prst="rect">
            <a:avLst/>
          </a:prstGeom>
        </p:spPr>
      </p:pic>
      <p:pic>
        <p:nvPicPr>
          <p:cNvPr id="8" name="Audio 7">
            <a:hlinkClick r:id="" action="ppaction://media"/>
            <a:extLst>
              <a:ext uri="{FF2B5EF4-FFF2-40B4-BE49-F238E27FC236}">
                <a16:creationId xmlns:a16="http://schemas.microsoft.com/office/drawing/2014/main" id="{A9D95287-4DC1-FB45-D9EB-BCC71B72BC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16325436"/>
      </p:ext>
    </p:extLst>
  </p:cSld>
  <p:clrMapOvr>
    <a:masterClrMapping/>
  </p:clrMapOvr>
  <mc:AlternateContent xmlns:mc="http://schemas.openxmlformats.org/markup-compatibility/2006">
    <mc:Choice xmlns:p14="http://schemas.microsoft.com/office/powerpoint/2010/main" Requires="p14">
      <p:transition spd="slow" p14:dur="2000" advTm="12530"/>
    </mc:Choice>
    <mc:Fallback>
      <p:transition spd="slow" advTm="12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B8BF9C-9BB1-5B03-F5C5-2F111A44F481}"/>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B4A871CC-1A14-AE79-824A-8E151FB2BDAB}"/>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6861231B-3AA5-6867-D697-A8B7EB1C3C8C}"/>
              </a:ext>
            </a:extLst>
          </p:cNvPr>
          <p:cNvSpPr>
            <a:spLocks noGrp="1"/>
          </p:cNvSpPr>
          <p:nvPr>
            <p:ph type="sldNum" sz="quarter" idx="12"/>
          </p:nvPr>
        </p:nvSpPr>
        <p:spPr/>
        <p:txBody>
          <a:bodyPr/>
          <a:lstStyle/>
          <a:p>
            <a:pPr rtl="0"/>
            <a:fld id="{2C18C1E5-FB55-42F5-BD6D-9CC153FCDBE6}" type="slidenum">
              <a:rPr lang="en-GB" noProof="0" smtClean="0"/>
              <a:t>39</a:t>
            </a:fld>
            <a:endParaRPr lang="en-GB" noProof="0"/>
          </a:p>
        </p:txBody>
      </p:sp>
      <p:pic>
        <p:nvPicPr>
          <p:cNvPr id="6" name="Picture 5">
            <a:extLst>
              <a:ext uri="{FF2B5EF4-FFF2-40B4-BE49-F238E27FC236}">
                <a16:creationId xmlns:a16="http://schemas.microsoft.com/office/drawing/2014/main" id="{DC2AEFC0-846A-A61F-6C92-4B9EB5C2154D}"/>
              </a:ext>
            </a:extLst>
          </p:cNvPr>
          <p:cNvPicPr>
            <a:picLocks noChangeAspect="1"/>
          </p:cNvPicPr>
          <p:nvPr/>
        </p:nvPicPr>
        <p:blipFill>
          <a:blip r:embed="rId4"/>
          <a:stretch>
            <a:fillRect/>
          </a:stretch>
        </p:blipFill>
        <p:spPr>
          <a:xfrm>
            <a:off x="119062" y="-8363"/>
            <a:ext cx="11953875" cy="6866363"/>
          </a:xfrm>
          <a:prstGeom prst="rect">
            <a:avLst/>
          </a:prstGeom>
        </p:spPr>
      </p:pic>
      <p:pic>
        <p:nvPicPr>
          <p:cNvPr id="7" name="Audio 6">
            <a:hlinkClick r:id="" action="ppaction://media"/>
            <a:extLst>
              <a:ext uri="{FF2B5EF4-FFF2-40B4-BE49-F238E27FC236}">
                <a16:creationId xmlns:a16="http://schemas.microsoft.com/office/drawing/2014/main" id="{9CCAD2A5-06BA-9157-CA0E-3585FBC988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23693973"/>
      </p:ext>
    </p:extLst>
  </p:cSld>
  <p:clrMapOvr>
    <a:masterClrMapping/>
  </p:clrMapOvr>
  <mc:AlternateContent xmlns:mc="http://schemas.openxmlformats.org/markup-compatibility/2006">
    <mc:Choice xmlns:p14="http://schemas.microsoft.com/office/powerpoint/2010/main" Requires="p14">
      <p:transition spd="slow" p14:dur="2000" advTm="9663"/>
    </mc:Choice>
    <mc:Fallback>
      <p:transition spd="slow" advTm="9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7DBB88-F478-0873-6962-43C8AAF2A321}"/>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C92F76A3-2942-5EDA-D243-491EB5D85065}"/>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57705AA8-4F0A-FAF4-46EA-5ADB5C7B7C7C}"/>
              </a:ext>
            </a:extLst>
          </p:cNvPr>
          <p:cNvSpPr>
            <a:spLocks noGrp="1"/>
          </p:cNvSpPr>
          <p:nvPr>
            <p:ph type="sldNum" sz="quarter" idx="12"/>
          </p:nvPr>
        </p:nvSpPr>
        <p:spPr/>
        <p:txBody>
          <a:bodyPr/>
          <a:lstStyle/>
          <a:p>
            <a:pPr rtl="0"/>
            <a:fld id="{2C18C1E5-FB55-42F5-BD6D-9CC153FCDBE6}" type="slidenum">
              <a:rPr lang="en-GB" noProof="0" smtClean="0"/>
              <a:t>40</a:t>
            </a:fld>
            <a:endParaRPr lang="en-GB" noProof="0"/>
          </a:p>
        </p:txBody>
      </p:sp>
      <p:pic>
        <p:nvPicPr>
          <p:cNvPr id="6" name="Picture 5">
            <a:extLst>
              <a:ext uri="{FF2B5EF4-FFF2-40B4-BE49-F238E27FC236}">
                <a16:creationId xmlns:a16="http://schemas.microsoft.com/office/drawing/2014/main" id="{959732C6-91DD-D2F3-4F4D-1EA26A75C897}"/>
              </a:ext>
            </a:extLst>
          </p:cNvPr>
          <p:cNvPicPr>
            <a:picLocks noChangeAspect="1"/>
          </p:cNvPicPr>
          <p:nvPr/>
        </p:nvPicPr>
        <p:blipFill>
          <a:blip r:embed="rId4"/>
          <a:stretch>
            <a:fillRect/>
          </a:stretch>
        </p:blipFill>
        <p:spPr>
          <a:xfrm>
            <a:off x="152397" y="0"/>
            <a:ext cx="11887206" cy="6853371"/>
          </a:xfrm>
          <a:prstGeom prst="rect">
            <a:avLst/>
          </a:prstGeom>
        </p:spPr>
      </p:pic>
      <p:pic>
        <p:nvPicPr>
          <p:cNvPr id="8" name="Audio 7">
            <a:hlinkClick r:id="" action="ppaction://media"/>
            <a:extLst>
              <a:ext uri="{FF2B5EF4-FFF2-40B4-BE49-F238E27FC236}">
                <a16:creationId xmlns:a16="http://schemas.microsoft.com/office/drawing/2014/main" id="{5A21A572-1F9F-403E-FF11-07C944051B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68474701"/>
      </p:ext>
    </p:extLst>
  </p:cSld>
  <p:clrMapOvr>
    <a:masterClrMapping/>
  </p:clrMapOvr>
  <mc:AlternateContent xmlns:mc="http://schemas.openxmlformats.org/markup-compatibility/2006">
    <mc:Choice xmlns:p14="http://schemas.microsoft.com/office/powerpoint/2010/main" Requires="p14">
      <p:transition spd="slow" p14:dur="2000" advTm="5664"/>
    </mc:Choice>
    <mc:Fallback>
      <p:transition spd="slow" advTm="5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49A16E-1BF5-0FFB-BD9E-41EF0B246C45}"/>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B8D4A8CF-BC93-A2B2-FD5B-048C1DE5231F}"/>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2B3F66FC-054C-7E51-FCD6-B0504D52D81C}"/>
              </a:ext>
            </a:extLst>
          </p:cNvPr>
          <p:cNvSpPr>
            <a:spLocks noGrp="1"/>
          </p:cNvSpPr>
          <p:nvPr>
            <p:ph type="sldNum" sz="quarter" idx="12"/>
          </p:nvPr>
        </p:nvSpPr>
        <p:spPr/>
        <p:txBody>
          <a:bodyPr/>
          <a:lstStyle/>
          <a:p>
            <a:pPr rtl="0"/>
            <a:fld id="{2C18C1E5-FB55-42F5-BD6D-9CC153FCDBE6}" type="slidenum">
              <a:rPr lang="en-GB" noProof="0" smtClean="0"/>
              <a:t>41</a:t>
            </a:fld>
            <a:endParaRPr lang="en-GB" noProof="0"/>
          </a:p>
        </p:txBody>
      </p:sp>
      <p:pic>
        <p:nvPicPr>
          <p:cNvPr id="6" name="Picture 5">
            <a:extLst>
              <a:ext uri="{FF2B5EF4-FFF2-40B4-BE49-F238E27FC236}">
                <a16:creationId xmlns:a16="http://schemas.microsoft.com/office/drawing/2014/main" id="{3915D805-FC41-D494-6C28-003D9C3EA90C}"/>
              </a:ext>
            </a:extLst>
          </p:cNvPr>
          <p:cNvPicPr>
            <a:picLocks noChangeAspect="1"/>
          </p:cNvPicPr>
          <p:nvPr/>
        </p:nvPicPr>
        <p:blipFill>
          <a:blip r:embed="rId4"/>
          <a:stretch>
            <a:fillRect/>
          </a:stretch>
        </p:blipFill>
        <p:spPr>
          <a:xfrm>
            <a:off x="147631" y="0"/>
            <a:ext cx="11896737" cy="6858866"/>
          </a:xfrm>
          <a:prstGeom prst="rect">
            <a:avLst/>
          </a:prstGeom>
        </p:spPr>
      </p:pic>
      <p:pic>
        <p:nvPicPr>
          <p:cNvPr id="8" name="Audio 7">
            <a:hlinkClick r:id="" action="ppaction://media"/>
            <a:extLst>
              <a:ext uri="{FF2B5EF4-FFF2-40B4-BE49-F238E27FC236}">
                <a16:creationId xmlns:a16="http://schemas.microsoft.com/office/drawing/2014/main" id="{33A77F90-C896-A39F-6388-C82CECE01F8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55671977"/>
      </p:ext>
    </p:extLst>
  </p:cSld>
  <p:clrMapOvr>
    <a:masterClrMapping/>
  </p:clrMapOvr>
  <mc:AlternateContent xmlns:mc="http://schemas.openxmlformats.org/markup-compatibility/2006">
    <mc:Choice xmlns:p14="http://schemas.microsoft.com/office/powerpoint/2010/main" Requires="p14">
      <p:transition spd="slow" p14:dur="2000" advTm="6036"/>
    </mc:Choice>
    <mc:Fallback>
      <p:transition spd="slow" advTm="6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FB3F18-81D1-EE6B-9638-9FBD1CB5FBDD}"/>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BEA48B1A-E5C5-82A6-37BE-62AAF50DCFF3}"/>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01111D4F-DED1-5CD1-557B-949B21899E8D}"/>
              </a:ext>
            </a:extLst>
          </p:cNvPr>
          <p:cNvSpPr>
            <a:spLocks noGrp="1"/>
          </p:cNvSpPr>
          <p:nvPr>
            <p:ph type="sldNum" sz="quarter" idx="12"/>
          </p:nvPr>
        </p:nvSpPr>
        <p:spPr/>
        <p:txBody>
          <a:bodyPr/>
          <a:lstStyle/>
          <a:p>
            <a:pPr rtl="0"/>
            <a:fld id="{2C18C1E5-FB55-42F5-BD6D-9CC153FCDBE6}" type="slidenum">
              <a:rPr lang="en-GB" noProof="0" smtClean="0"/>
              <a:t>42</a:t>
            </a:fld>
            <a:endParaRPr lang="en-GB" noProof="0"/>
          </a:p>
        </p:txBody>
      </p:sp>
      <p:pic>
        <p:nvPicPr>
          <p:cNvPr id="6" name="Picture 5">
            <a:extLst>
              <a:ext uri="{FF2B5EF4-FFF2-40B4-BE49-F238E27FC236}">
                <a16:creationId xmlns:a16="http://schemas.microsoft.com/office/drawing/2014/main" id="{E4407077-783B-DF93-7E04-7499CB6FA13A}"/>
              </a:ext>
            </a:extLst>
          </p:cNvPr>
          <p:cNvPicPr>
            <a:picLocks noChangeAspect="1"/>
          </p:cNvPicPr>
          <p:nvPr/>
        </p:nvPicPr>
        <p:blipFill>
          <a:blip r:embed="rId4"/>
          <a:stretch>
            <a:fillRect/>
          </a:stretch>
        </p:blipFill>
        <p:spPr>
          <a:xfrm>
            <a:off x="152397" y="0"/>
            <a:ext cx="11887206" cy="6853371"/>
          </a:xfrm>
          <a:prstGeom prst="rect">
            <a:avLst/>
          </a:prstGeom>
        </p:spPr>
      </p:pic>
      <p:pic>
        <p:nvPicPr>
          <p:cNvPr id="7" name="Audio 6">
            <a:hlinkClick r:id="" action="ppaction://media"/>
            <a:extLst>
              <a:ext uri="{FF2B5EF4-FFF2-40B4-BE49-F238E27FC236}">
                <a16:creationId xmlns:a16="http://schemas.microsoft.com/office/drawing/2014/main" id="{C185BF3A-C529-7E0A-B065-D02CE579AF6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36274220"/>
      </p:ext>
    </p:extLst>
  </p:cSld>
  <p:clrMapOvr>
    <a:masterClrMapping/>
  </p:clrMapOvr>
  <mc:AlternateContent xmlns:mc="http://schemas.openxmlformats.org/markup-compatibility/2006">
    <mc:Choice xmlns:p14="http://schemas.microsoft.com/office/powerpoint/2010/main" Requires="p14">
      <p:transition spd="slow" p14:dur="2000" advTm="9445"/>
    </mc:Choice>
    <mc:Fallback>
      <p:transition spd="slow" advTm="9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3E35C3-A4A9-BE50-B04D-D643F4E772BC}"/>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12D42A21-AEF9-50CC-DC8B-73C5180C2C31}"/>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7B064E2E-2A2D-A732-5C6E-C1153539DC4F}"/>
              </a:ext>
            </a:extLst>
          </p:cNvPr>
          <p:cNvSpPr>
            <a:spLocks noGrp="1"/>
          </p:cNvSpPr>
          <p:nvPr>
            <p:ph type="sldNum" sz="quarter" idx="12"/>
          </p:nvPr>
        </p:nvSpPr>
        <p:spPr/>
        <p:txBody>
          <a:bodyPr/>
          <a:lstStyle/>
          <a:p>
            <a:pPr rtl="0"/>
            <a:fld id="{2C18C1E5-FB55-42F5-BD6D-9CC153FCDBE6}" type="slidenum">
              <a:rPr lang="en-GB" noProof="0" smtClean="0"/>
              <a:t>43</a:t>
            </a:fld>
            <a:endParaRPr lang="en-GB" noProof="0"/>
          </a:p>
        </p:txBody>
      </p:sp>
      <p:pic>
        <p:nvPicPr>
          <p:cNvPr id="6" name="Picture 5">
            <a:extLst>
              <a:ext uri="{FF2B5EF4-FFF2-40B4-BE49-F238E27FC236}">
                <a16:creationId xmlns:a16="http://schemas.microsoft.com/office/drawing/2014/main" id="{F9715F1E-FBD5-3D48-B018-6E074C4188C8}"/>
              </a:ext>
            </a:extLst>
          </p:cNvPr>
          <p:cNvPicPr>
            <a:picLocks noChangeAspect="1"/>
          </p:cNvPicPr>
          <p:nvPr/>
        </p:nvPicPr>
        <p:blipFill>
          <a:blip r:embed="rId4"/>
          <a:stretch>
            <a:fillRect/>
          </a:stretch>
        </p:blipFill>
        <p:spPr>
          <a:xfrm>
            <a:off x="152397" y="0"/>
            <a:ext cx="11887206" cy="6853371"/>
          </a:xfrm>
          <a:prstGeom prst="rect">
            <a:avLst/>
          </a:prstGeom>
        </p:spPr>
      </p:pic>
      <p:pic>
        <p:nvPicPr>
          <p:cNvPr id="8" name="Audio 7">
            <a:hlinkClick r:id="" action="ppaction://media"/>
            <a:extLst>
              <a:ext uri="{FF2B5EF4-FFF2-40B4-BE49-F238E27FC236}">
                <a16:creationId xmlns:a16="http://schemas.microsoft.com/office/drawing/2014/main" id="{DAA1D0A1-461E-863E-332E-B375C8B7788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18755166"/>
      </p:ext>
    </p:extLst>
  </p:cSld>
  <p:clrMapOvr>
    <a:masterClrMapping/>
  </p:clrMapOvr>
  <mc:AlternateContent xmlns:mc="http://schemas.openxmlformats.org/markup-compatibility/2006">
    <mc:Choice xmlns:p14="http://schemas.microsoft.com/office/powerpoint/2010/main" Requires="p14">
      <p:transition spd="slow" p14:dur="2000" advTm="9795"/>
    </mc:Choice>
    <mc:Fallback>
      <p:transition spd="slow" advTm="9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618F3C-6685-1652-EBA0-553B285091D5}"/>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0C680C6A-6ADA-F11F-0979-A8AD9BA1FFEE}"/>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6C74F242-592A-42B8-F463-2D9B453B6164}"/>
              </a:ext>
            </a:extLst>
          </p:cNvPr>
          <p:cNvSpPr>
            <a:spLocks noGrp="1"/>
          </p:cNvSpPr>
          <p:nvPr>
            <p:ph type="sldNum" sz="quarter" idx="12"/>
          </p:nvPr>
        </p:nvSpPr>
        <p:spPr/>
        <p:txBody>
          <a:bodyPr/>
          <a:lstStyle/>
          <a:p>
            <a:pPr rtl="0"/>
            <a:fld id="{2C18C1E5-FB55-42F5-BD6D-9CC153FCDBE6}" type="slidenum">
              <a:rPr lang="en-GB" noProof="0" smtClean="0"/>
              <a:t>44</a:t>
            </a:fld>
            <a:endParaRPr lang="en-GB" noProof="0"/>
          </a:p>
        </p:txBody>
      </p:sp>
      <p:pic>
        <p:nvPicPr>
          <p:cNvPr id="6" name="Picture 5">
            <a:extLst>
              <a:ext uri="{FF2B5EF4-FFF2-40B4-BE49-F238E27FC236}">
                <a16:creationId xmlns:a16="http://schemas.microsoft.com/office/drawing/2014/main" id="{46C95583-62F6-C5F4-EE8B-40BF60DCD409}"/>
              </a:ext>
            </a:extLst>
          </p:cNvPr>
          <p:cNvPicPr>
            <a:picLocks noChangeAspect="1"/>
          </p:cNvPicPr>
          <p:nvPr/>
        </p:nvPicPr>
        <p:blipFill>
          <a:blip r:embed="rId4"/>
          <a:stretch>
            <a:fillRect/>
          </a:stretch>
        </p:blipFill>
        <p:spPr>
          <a:xfrm>
            <a:off x="152397" y="0"/>
            <a:ext cx="11887206" cy="6853371"/>
          </a:xfrm>
          <a:prstGeom prst="rect">
            <a:avLst/>
          </a:prstGeom>
        </p:spPr>
      </p:pic>
      <p:pic>
        <p:nvPicPr>
          <p:cNvPr id="7" name="Audio 6">
            <a:hlinkClick r:id="" action="ppaction://media"/>
            <a:extLst>
              <a:ext uri="{FF2B5EF4-FFF2-40B4-BE49-F238E27FC236}">
                <a16:creationId xmlns:a16="http://schemas.microsoft.com/office/drawing/2014/main" id="{1BFE8511-9B6E-14FC-7BFA-F0CA7C97F7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10350988"/>
      </p:ext>
    </p:extLst>
  </p:cSld>
  <p:clrMapOvr>
    <a:masterClrMapping/>
  </p:clrMapOvr>
  <mc:AlternateContent xmlns:mc="http://schemas.openxmlformats.org/markup-compatibility/2006">
    <mc:Choice xmlns:p14="http://schemas.microsoft.com/office/powerpoint/2010/main" Requires="p14">
      <p:transition spd="slow" p14:dur="2000" advTm="8523"/>
    </mc:Choice>
    <mc:Fallback>
      <p:transition spd="slow" advTm="8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ACF22-7543-6DFD-C2A5-E1E50931353D}"/>
              </a:ext>
            </a:extLst>
          </p:cNvPr>
          <p:cNvSpPr>
            <a:spLocks noGrp="1"/>
          </p:cNvSpPr>
          <p:nvPr>
            <p:ph type="title"/>
          </p:nvPr>
        </p:nvSpPr>
        <p:spPr/>
        <p:txBody>
          <a:bodyPr/>
          <a:lstStyle/>
          <a:p>
            <a:r>
              <a:rPr lang="en-GB" dirty="0"/>
              <a:t>Sending over my designs</a:t>
            </a:r>
          </a:p>
        </p:txBody>
      </p:sp>
      <p:pic>
        <p:nvPicPr>
          <p:cNvPr id="5" name="Audio 4">
            <a:hlinkClick r:id="" action="ppaction://media"/>
            <a:extLst>
              <a:ext uri="{FF2B5EF4-FFF2-40B4-BE49-F238E27FC236}">
                <a16:creationId xmlns:a16="http://schemas.microsoft.com/office/drawing/2014/main" id="{57ED2819-FA9B-E8E3-50FE-77E2E44141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475389374"/>
      </p:ext>
    </p:extLst>
  </p:cSld>
  <p:clrMapOvr>
    <a:masterClrMapping/>
  </p:clrMapOvr>
  <mc:AlternateContent xmlns:mc="http://schemas.openxmlformats.org/markup-compatibility/2006">
    <mc:Choice xmlns:p14="http://schemas.microsoft.com/office/powerpoint/2010/main" Requires="p14">
      <p:transition spd="slow" p14:dur="2000" advTm="1874"/>
    </mc:Choice>
    <mc:Fallback>
      <p:transition spd="slow" advTm="1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8288CB-2296-0E1E-DFEF-2FAF10476EBE}"/>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412AA811-F5CF-E941-1843-53F74126C38B}"/>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B0647DB3-350F-F24F-6A04-91F8CEEEC836}"/>
              </a:ext>
            </a:extLst>
          </p:cNvPr>
          <p:cNvSpPr>
            <a:spLocks noGrp="1"/>
          </p:cNvSpPr>
          <p:nvPr>
            <p:ph type="sldNum" sz="quarter" idx="12"/>
          </p:nvPr>
        </p:nvSpPr>
        <p:spPr/>
        <p:txBody>
          <a:bodyPr/>
          <a:lstStyle/>
          <a:p>
            <a:pPr rtl="0"/>
            <a:fld id="{2C18C1E5-FB55-42F5-BD6D-9CC153FCDBE6}" type="slidenum">
              <a:rPr lang="en-GB" noProof="0" smtClean="0"/>
              <a:t>46</a:t>
            </a:fld>
            <a:endParaRPr lang="en-GB" noProof="0"/>
          </a:p>
        </p:txBody>
      </p:sp>
      <p:pic>
        <p:nvPicPr>
          <p:cNvPr id="6" name="Picture 5">
            <a:extLst>
              <a:ext uri="{FF2B5EF4-FFF2-40B4-BE49-F238E27FC236}">
                <a16:creationId xmlns:a16="http://schemas.microsoft.com/office/drawing/2014/main" id="{AEC173CC-2928-DD88-2805-F0A8042510F7}"/>
              </a:ext>
            </a:extLst>
          </p:cNvPr>
          <p:cNvPicPr>
            <a:picLocks noChangeAspect="1"/>
          </p:cNvPicPr>
          <p:nvPr/>
        </p:nvPicPr>
        <p:blipFill>
          <a:blip r:embed="rId4"/>
          <a:stretch>
            <a:fillRect/>
          </a:stretch>
        </p:blipFill>
        <p:spPr>
          <a:xfrm>
            <a:off x="6305556" y="3464269"/>
            <a:ext cx="5886444" cy="3393731"/>
          </a:xfrm>
          <a:prstGeom prst="rect">
            <a:avLst/>
          </a:prstGeom>
        </p:spPr>
      </p:pic>
      <p:pic>
        <p:nvPicPr>
          <p:cNvPr id="8" name="Picture 7">
            <a:extLst>
              <a:ext uri="{FF2B5EF4-FFF2-40B4-BE49-F238E27FC236}">
                <a16:creationId xmlns:a16="http://schemas.microsoft.com/office/drawing/2014/main" id="{D6F69FE9-6301-2CC2-6142-CCC6F58CB0E5}"/>
              </a:ext>
            </a:extLst>
          </p:cNvPr>
          <p:cNvPicPr>
            <a:picLocks noChangeAspect="1"/>
          </p:cNvPicPr>
          <p:nvPr/>
        </p:nvPicPr>
        <p:blipFill>
          <a:blip r:embed="rId5"/>
          <a:stretch>
            <a:fillRect/>
          </a:stretch>
        </p:blipFill>
        <p:spPr>
          <a:xfrm>
            <a:off x="9531" y="3464269"/>
            <a:ext cx="5886444" cy="3393731"/>
          </a:xfrm>
          <a:prstGeom prst="rect">
            <a:avLst/>
          </a:prstGeom>
        </p:spPr>
      </p:pic>
      <p:pic>
        <p:nvPicPr>
          <p:cNvPr id="10" name="Picture 9">
            <a:extLst>
              <a:ext uri="{FF2B5EF4-FFF2-40B4-BE49-F238E27FC236}">
                <a16:creationId xmlns:a16="http://schemas.microsoft.com/office/drawing/2014/main" id="{987D6032-B14E-22E6-C508-84D296A788AC}"/>
              </a:ext>
            </a:extLst>
          </p:cNvPr>
          <p:cNvPicPr>
            <a:picLocks noChangeAspect="1"/>
          </p:cNvPicPr>
          <p:nvPr/>
        </p:nvPicPr>
        <p:blipFill>
          <a:blip r:embed="rId6"/>
          <a:stretch>
            <a:fillRect/>
          </a:stretch>
        </p:blipFill>
        <p:spPr>
          <a:xfrm>
            <a:off x="9531" y="7034"/>
            <a:ext cx="5886444" cy="3381202"/>
          </a:xfrm>
          <a:prstGeom prst="rect">
            <a:avLst/>
          </a:prstGeom>
        </p:spPr>
      </p:pic>
      <p:pic>
        <p:nvPicPr>
          <p:cNvPr id="12" name="Picture 11">
            <a:extLst>
              <a:ext uri="{FF2B5EF4-FFF2-40B4-BE49-F238E27FC236}">
                <a16:creationId xmlns:a16="http://schemas.microsoft.com/office/drawing/2014/main" id="{86552761-31AF-47BA-7283-A648975FF824}"/>
              </a:ext>
            </a:extLst>
          </p:cNvPr>
          <p:cNvPicPr>
            <a:picLocks noChangeAspect="1"/>
          </p:cNvPicPr>
          <p:nvPr/>
        </p:nvPicPr>
        <p:blipFill>
          <a:blip r:embed="rId7"/>
          <a:stretch>
            <a:fillRect/>
          </a:stretch>
        </p:blipFill>
        <p:spPr>
          <a:xfrm>
            <a:off x="6305556" y="0"/>
            <a:ext cx="5876913" cy="3388236"/>
          </a:xfrm>
          <a:prstGeom prst="rect">
            <a:avLst/>
          </a:prstGeom>
        </p:spPr>
      </p:pic>
      <p:pic>
        <p:nvPicPr>
          <p:cNvPr id="9" name="Audio 8">
            <a:hlinkClick r:id="" action="ppaction://media"/>
            <a:extLst>
              <a:ext uri="{FF2B5EF4-FFF2-40B4-BE49-F238E27FC236}">
                <a16:creationId xmlns:a16="http://schemas.microsoft.com/office/drawing/2014/main" id="{03E28CFA-8D52-AB7B-F11A-B3DFAE78C70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517851911"/>
      </p:ext>
    </p:extLst>
  </p:cSld>
  <p:clrMapOvr>
    <a:masterClrMapping/>
  </p:clrMapOvr>
  <mc:AlternateContent xmlns:mc="http://schemas.openxmlformats.org/markup-compatibility/2006">
    <mc:Choice xmlns:p14="http://schemas.microsoft.com/office/powerpoint/2010/main" Requires="p14">
      <p:transition spd="slow" p14:dur="2000" advTm="13282"/>
    </mc:Choice>
    <mc:Fallback>
      <p:transition spd="slow" advTm="13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611E4A-BD4D-13F3-5D38-19057A4BC1E2}"/>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9595EAA2-804D-E1E1-AED9-76190C7885BE}"/>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18CF0D29-A714-F85E-437D-6CAD3E3A07D3}"/>
              </a:ext>
            </a:extLst>
          </p:cNvPr>
          <p:cNvSpPr>
            <a:spLocks noGrp="1"/>
          </p:cNvSpPr>
          <p:nvPr>
            <p:ph type="sldNum" sz="quarter" idx="12"/>
          </p:nvPr>
        </p:nvSpPr>
        <p:spPr/>
        <p:txBody>
          <a:bodyPr/>
          <a:lstStyle/>
          <a:p>
            <a:pPr rtl="0"/>
            <a:fld id="{2C18C1E5-FB55-42F5-BD6D-9CC153FCDBE6}" type="slidenum">
              <a:rPr lang="en-GB" noProof="0" smtClean="0"/>
              <a:t>47</a:t>
            </a:fld>
            <a:endParaRPr lang="en-GB" noProof="0"/>
          </a:p>
        </p:txBody>
      </p:sp>
      <p:pic>
        <p:nvPicPr>
          <p:cNvPr id="6" name="Picture 5">
            <a:extLst>
              <a:ext uri="{FF2B5EF4-FFF2-40B4-BE49-F238E27FC236}">
                <a16:creationId xmlns:a16="http://schemas.microsoft.com/office/drawing/2014/main" id="{D49BD53D-7552-FE82-FB2D-11E2A014D2C7}"/>
              </a:ext>
            </a:extLst>
          </p:cNvPr>
          <p:cNvPicPr>
            <a:picLocks noChangeAspect="1"/>
          </p:cNvPicPr>
          <p:nvPr/>
        </p:nvPicPr>
        <p:blipFill>
          <a:blip r:embed="rId4"/>
          <a:stretch>
            <a:fillRect/>
          </a:stretch>
        </p:blipFill>
        <p:spPr>
          <a:xfrm>
            <a:off x="6381740" y="67051"/>
            <a:ext cx="5715012" cy="3294895"/>
          </a:xfrm>
          <a:prstGeom prst="rect">
            <a:avLst/>
          </a:prstGeom>
        </p:spPr>
      </p:pic>
      <p:pic>
        <p:nvPicPr>
          <p:cNvPr id="8" name="Picture 7">
            <a:extLst>
              <a:ext uri="{FF2B5EF4-FFF2-40B4-BE49-F238E27FC236}">
                <a16:creationId xmlns:a16="http://schemas.microsoft.com/office/drawing/2014/main" id="{1F659E64-E0F2-F6E6-1AFC-85D1D27C225F}"/>
              </a:ext>
            </a:extLst>
          </p:cNvPr>
          <p:cNvPicPr>
            <a:picLocks noChangeAspect="1"/>
          </p:cNvPicPr>
          <p:nvPr/>
        </p:nvPicPr>
        <p:blipFill>
          <a:blip r:embed="rId5"/>
          <a:stretch>
            <a:fillRect/>
          </a:stretch>
        </p:blipFill>
        <p:spPr>
          <a:xfrm>
            <a:off x="95250" y="67052"/>
            <a:ext cx="5715012" cy="3294895"/>
          </a:xfrm>
          <a:prstGeom prst="rect">
            <a:avLst/>
          </a:prstGeom>
        </p:spPr>
      </p:pic>
      <p:pic>
        <p:nvPicPr>
          <p:cNvPr id="10" name="Picture 9">
            <a:extLst>
              <a:ext uri="{FF2B5EF4-FFF2-40B4-BE49-F238E27FC236}">
                <a16:creationId xmlns:a16="http://schemas.microsoft.com/office/drawing/2014/main" id="{2FB46183-00C8-B705-4EBD-D25B752C73C0}"/>
              </a:ext>
            </a:extLst>
          </p:cNvPr>
          <p:cNvPicPr>
            <a:picLocks noChangeAspect="1"/>
          </p:cNvPicPr>
          <p:nvPr/>
        </p:nvPicPr>
        <p:blipFill>
          <a:blip r:embed="rId6"/>
          <a:stretch>
            <a:fillRect/>
          </a:stretch>
        </p:blipFill>
        <p:spPr>
          <a:xfrm>
            <a:off x="3143244" y="3429000"/>
            <a:ext cx="5715012" cy="3294895"/>
          </a:xfrm>
          <a:prstGeom prst="rect">
            <a:avLst/>
          </a:prstGeom>
        </p:spPr>
      </p:pic>
      <p:pic>
        <p:nvPicPr>
          <p:cNvPr id="13" name="Audio 12">
            <a:hlinkClick r:id="" action="ppaction://media"/>
            <a:extLst>
              <a:ext uri="{FF2B5EF4-FFF2-40B4-BE49-F238E27FC236}">
                <a16:creationId xmlns:a16="http://schemas.microsoft.com/office/drawing/2014/main" id="{33391808-542E-EA37-D6D2-75974E61FDD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23385495"/>
      </p:ext>
    </p:extLst>
  </p:cSld>
  <p:clrMapOvr>
    <a:masterClrMapping/>
  </p:clrMapOvr>
  <mc:AlternateContent xmlns:mc="http://schemas.openxmlformats.org/markup-compatibility/2006">
    <mc:Choice xmlns:p14="http://schemas.microsoft.com/office/powerpoint/2010/main" Requires="p14">
      <p:transition spd="slow" p14:dur="2000" advTm="13106"/>
    </mc:Choice>
    <mc:Fallback>
      <p:transition spd="slow" advTm="13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A202-11B9-317A-3336-230387F580EA}"/>
              </a:ext>
            </a:extLst>
          </p:cNvPr>
          <p:cNvSpPr>
            <a:spLocks noGrp="1"/>
          </p:cNvSpPr>
          <p:nvPr>
            <p:ph type="title"/>
          </p:nvPr>
        </p:nvSpPr>
        <p:spPr/>
        <p:txBody>
          <a:bodyPr/>
          <a:lstStyle/>
          <a:p>
            <a:r>
              <a:rPr lang="en-GB" dirty="0"/>
              <a:t>Choices used in my designs</a:t>
            </a:r>
          </a:p>
        </p:txBody>
      </p:sp>
      <p:pic>
        <p:nvPicPr>
          <p:cNvPr id="6" name="Audio 5">
            <a:hlinkClick r:id="" action="ppaction://media"/>
            <a:extLst>
              <a:ext uri="{FF2B5EF4-FFF2-40B4-BE49-F238E27FC236}">
                <a16:creationId xmlns:a16="http://schemas.microsoft.com/office/drawing/2014/main" id="{3F12A614-1B12-4B88-8E9D-DE7E7DF2B31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76205814"/>
      </p:ext>
    </p:extLst>
  </p:cSld>
  <p:clrMapOvr>
    <a:masterClrMapping/>
  </p:clrMapOvr>
  <mc:AlternateContent xmlns:mc="http://schemas.openxmlformats.org/markup-compatibility/2006">
    <mc:Choice xmlns:p14="http://schemas.microsoft.com/office/powerpoint/2010/main" Requires="p14">
      <p:transition spd="slow" p14:dur="2000" advTm="5163"/>
    </mc:Choice>
    <mc:Fallback>
      <p:transition spd="slow" advTm="5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46FE46-19D6-287B-A2C9-FF4DC82DDE22}"/>
              </a:ext>
            </a:extLst>
          </p:cNvPr>
          <p:cNvSpPr txBox="1"/>
          <p:nvPr/>
        </p:nvSpPr>
        <p:spPr>
          <a:xfrm>
            <a:off x="482069" y="742950"/>
            <a:ext cx="6962775" cy="2031325"/>
          </a:xfrm>
          <a:prstGeom prst="rect">
            <a:avLst/>
          </a:prstGeom>
          <a:noFill/>
        </p:spPr>
        <p:txBody>
          <a:bodyPr wrap="square" rtlCol="0">
            <a:spAutoFit/>
          </a:bodyPr>
          <a:lstStyle/>
          <a:p>
            <a:r>
              <a:rPr lang="en-GB" dirty="0"/>
              <a:t>Used the </a:t>
            </a:r>
            <a:r>
              <a:rPr lang="en-GB" dirty="0" err="1"/>
              <a:t>microcopy</a:t>
            </a:r>
            <a:r>
              <a:rPr lang="en-GB" dirty="0"/>
              <a:t> to install trust in the user, and direct them with instructions.</a:t>
            </a:r>
          </a:p>
          <a:p>
            <a:endParaRPr lang="en-GB" dirty="0"/>
          </a:p>
          <a:p>
            <a:r>
              <a:rPr lang="en-GB" dirty="0"/>
              <a:t>And applied more personality of the brand using the monkey on my pages, and other team members also using our mascot in error pages and loading screens.</a:t>
            </a:r>
          </a:p>
          <a:p>
            <a:endParaRPr lang="en-GB" dirty="0"/>
          </a:p>
          <a:p>
            <a:endParaRPr lang="en-GB" dirty="0"/>
          </a:p>
          <a:p>
            <a:r>
              <a:rPr lang="en-GB" dirty="0"/>
              <a:t> </a:t>
            </a:r>
          </a:p>
        </p:txBody>
      </p:sp>
      <p:pic>
        <p:nvPicPr>
          <p:cNvPr id="7" name="Picture 6">
            <a:extLst>
              <a:ext uri="{FF2B5EF4-FFF2-40B4-BE49-F238E27FC236}">
                <a16:creationId xmlns:a16="http://schemas.microsoft.com/office/drawing/2014/main" id="{36C4306B-9799-A102-72B6-FE88692EB786}"/>
              </a:ext>
            </a:extLst>
          </p:cNvPr>
          <p:cNvPicPr>
            <a:picLocks noChangeAspect="1"/>
          </p:cNvPicPr>
          <p:nvPr/>
        </p:nvPicPr>
        <p:blipFill>
          <a:blip r:embed="rId4"/>
          <a:stretch>
            <a:fillRect/>
          </a:stretch>
        </p:blipFill>
        <p:spPr>
          <a:xfrm>
            <a:off x="1215272" y="2518353"/>
            <a:ext cx="4880728" cy="3455965"/>
          </a:xfrm>
          <a:prstGeom prst="rect">
            <a:avLst/>
          </a:prstGeom>
          <a:ln w="28575">
            <a:solidFill>
              <a:schemeClr val="accent1"/>
            </a:solidFill>
          </a:ln>
        </p:spPr>
      </p:pic>
      <p:pic>
        <p:nvPicPr>
          <p:cNvPr id="10" name="Picture 9">
            <a:extLst>
              <a:ext uri="{FF2B5EF4-FFF2-40B4-BE49-F238E27FC236}">
                <a16:creationId xmlns:a16="http://schemas.microsoft.com/office/drawing/2014/main" id="{700699EA-CC23-6945-6E78-8FA12B0FAE1A}"/>
              </a:ext>
            </a:extLst>
          </p:cNvPr>
          <p:cNvPicPr>
            <a:picLocks noChangeAspect="1"/>
          </p:cNvPicPr>
          <p:nvPr/>
        </p:nvPicPr>
        <p:blipFill>
          <a:blip r:embed="rId5"/>
          <a:stretch>
            <a:fillRect/>
          </a:stretch>
        </p:blipFill>
        <p:spPr>
          <a:xfrm>
            <a:off x="6648744" y="1813048"/>
            <a:ext cx="5272460" cy="1901678"/>
          </a:xfrm>
          <a:prstGeom prst="rect">
            <a:avLst/>
          </a:prstGeom>
        </p:spPr>
      </p:pic>
      <p:pic>
        <p:nvPicPr>
          <p:cNvPr id="11" name="Picture 10">
            <a:extLst>
              <a:ext uri="{FF2B5EF4-FFF2-40B4-BE49-F238E27FC236}">
                <a16:creationId xmlns:a16="http://schemas.microsoft.com/office/drawing/2014/main" id="{6101292E-D0A3-DECC-C92A-D73D63B0B1AB}"/>
              </a:ext>
            </a:extLst>
          </p:cNvPr>
          <p:cNvPicPr>
            <a:picLocks noChangeAspect="1"/>
          </p:cNvPicPr>
          <p:nvPr/>
        </p:nvPicPr>
        <p:blipFill>
          <a:blip r:embed="rId6"/>
          <a:stretch>
            <a:fillRect/>
          </a:stretch>
        </p:blipFill>
        <p:spPr>
          <a:xfrm>
            <a:off x="6648744" y="3714725"/>
            <a:ext cx="5272460" cy="1847825"/>
          </a:xfrm>
          <a:prstGeom prst="rect">
            <a:avLst/>
          </a:prstGeom>
        </p:spPr>
      </p:pic>
      <p:sp>
        <p:nvSpPr>
          <p:cNvPr id="31" name="TextBox 30">
            <a:extLst>
              <a:ext uri="{FF2B5EF4-FFF2-40B4-BE49-F238E27FC236}">
                <a16:creationId xmlns:a16="http://schemas.microsoft.com/office/drawing/2014/main" id="{DCA077DC-E0A3-5417-BA09-46FCBD18403F}"/>
              </a:ext>
            </a:extLst>
          </p:cNvPr>
          <p:cNvSpPr txBox="1"/>
          <p:nvPr/>
        </p:nvSpPr>
        <p:spPr>
          <a:xfrm>
            <a:off x="1139294" y="5947886"/>
            <a:ext cx="6096000" cy="369332"/>
          </a:xfrm>
          <a:prstGeom prst="rect">
            <a:avLst/>
          </a:prstGeom>
          <a:noFill/>
        </p:spPr>
        <p:txBody>
          <a:bodyPr wrap="square">
            <a:spAutoFit/>
          </a:bodyPr>
          <a:lstStyle/>
          <a:p>
            <a:r>
              <a:rPr lang="en-GB" dirty="0"/>
              <a:t>[3] https://www.nngroup.com/articles/ten-usability-heuristics/</a:t>
            </a:r>
          </a:p>
        </p:txBody>
      </p:sp>
      <p:sp>
        <p:nvSpPr>
          <p:cNvPr id="13" name="TextBox 12">
            <a:extLst>
              <a:ext uri="{FF2B5EF4-FFF2-40B4-BE49-F238E27FC236}">
                <a16:creationId xmlns:a16="http://schemas.microsoft.com/office/drawing/2014/main" id="{E90EAB8F-2006-7B37-6618-ED57641B0133}"/>
              </a:ext>
            </a:extLst>
          </p:cNvPr>
          <p:cNvSpPr txBox="1"/>
          <p:nvPr/>
        </p:nvSpPr>
        <p:spPr>
          <a:xfrm>
            <a:off x="6648744" y="5475654"/>
            <a:ext cx="4962231" cy="310726"/>
          </a:xfrm>
          <a:prstGeom prst="rect">
            <a:avLst/>
          </a:prstGeom>
          <a:noFill/>
        </p:spPr>
        <p:txBody>
          <a:bodyPr wrap="square">
            <a:spAutoFit/>
          </a:bodyPr>
          <a:lstStyle/>
          <a:p>
            <a:pPr marL="342900" lvl="0" indent="-342900">
              <a:lnSpc>
                <a:spcPct val="107000"/>
              </a:lnSpc>
              <a:spcAft>
                <a:spcPts val="800"/>
              </a:spcAft>
              <a:tabLst>
                <a:tab pos="457200" algn="l"/>
              </a:tabLst>
            </a:pPr>
            <a:r>
              <a:rPr lang="en-GB" sz="1400" kern="100" dirty="0">
                <a:effectLst/>
                <a:ea typeface="Calibri" panose="020F0502020204030204" pitchFamily="34" charset="0"/>
                <a:cs typeface="Times New Roman" panose="02020603050405020304" pitchFamily="18" charset="0"/>
              </a:rPr>
              <a:t>[8] S. Krug, Don't Make Me Think: A Common Sense Approach to Web Usability, 3rd ed. New Riders, 2014.</a:t>
            </a:r>
          </a:p>
        </p:txBody>
      </p:sp>
      <p:pic>
        <p:nvPicPr>
          <p:cNvPr id="15" name="Audio 14">
            <a:hlinkClick r:id="" action="ppaction://media"/>
            <a:extLst>
              <a:ext uri="{FF2B5EF4-FFF2-40B4-BE49-F238E27FC236}">
                <a16:creationId xmlns:a16="http://schemas.microsoft.com/office/drawing/2014/main" id="{28BA2E5F-BC6B-A05C-4DF7-D4219ED9B46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300798331"/>
      </p:ext>
    </p:extLst>
  </p:cSld>
  <p:clrMapOvr>
    <a:masterClrMapping/>
  </p:clrMapOvr>
  <mc:AlternateContent xmlns:mc="http://schemas.openxmlformats.org/markup-compatibility/2006">
    <mc:Choice xmlns:p14="http://schemas.microsoft.com/office/powerpoint/2010/main" Requires="p14">
      <p:transition spd="slow" p14:dur="2000" advTm="13868"/>
    </mc:Choice>
    <mc:Fallback>
      <p:transition spd="slow" advTm="13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E711AED-0A3F-5D54-0860-A6892D793751}"/>
              </a:ext>
            </a:extLst>
          </p:cNvPr>
          <p:cNvSpPr txBox="1"/>
          <p:nvPr/>
        </p:nvSpPr>
        <p:spPr>
          <a:xfrm>
            <a:off x="838200" y="1461344"/>
            <a:ext cx="10715625" cy="3416320"/>
          </a:xfrm>
          <a:prstGeom prst="rect">
            <a:avLst/>
          </a:prstGeom>
          <a:noFill/>
        </p:spPr>
        <p:txBody>
          <a:bodyPr wrap="square">
            <a:spAutoFit/>
          </a:bodyPr>
          <a:lstStyle/>
          <a:p>
            <a:r>
              <a:rPr lang="en-US" dirty="0"/>
              <a:t>For a smooth user experience, it's essential to maintain consistency in both tone and visual elements, like size and style.</a:t>
            </a:r>
          </a:p>
          <a:p>
            <a:r>
              <a:rPr lang="en-US" dirty="0"/>
              <a:t>We aimed for a playful, casual tone paired with a more businesslike visual style to convey professionalism and build trust.</a:t>
            </a:r>
          </a:p>
          <a:p>
            <a:r>
              <a:rPr lang="en-US" dirty="0"/>
              <a:t>It was key to align with user expectations when designing the site's hierarchy and layout. While we didn’t want to copy competitors, we focused on supporting the user's mental model to ensure ease of use and functionality.</a:t>
            </a:r>
          </a:p>
          <a:p>
            <a:r>
              <a:rPr lang="en-US" dirty="0"/>
              <a:t>To follow UX design principles, it was crucial to understand the user’s needs from the outset. We designed with the goal of solving their problems and creating a fluid, engaging, and usable experience.</a:t>
            </a:r>
          </a:p>
          <a:p>
            <a:r>
              <a:rPr lang="en-US" dirty="0"/>
              <a:t>Considering mental models, users are accustomed to a back button to return to previous screens. I’d implement this on every page to allow seamless navigation without resetting the user’s journey.</a:t>
            </a:r>
          </a:p>
          <a:p>
            <a:r>
              <a:rPr lang="en-US" dirty="0"/>
              <a:t>Gathering more feedback is valuable to capture users' emotional reactions and improve the overall experience based on their feelings and critiques.</a:t>
            </a:r>
          </a:p>
          <a:p>
            <a:r>
              <a:rPr lang="en-US" dirty="0"/>
              <a:t>Adhering to Jakob's Law is also important: people expect websites to behave similarly, so consistency with familiar sites enhances their experience.</a:t>
            </a:r>
          </a:p>
          <a:p>
            <a:r>
              <a:rPr lang="en-US" dirty="0"/>
              <a:t>The website needs more steps to not only improve functionality but also to make it more convenient, enjoyable, and meaningful. Researching and applying the UX Pyramid framework will help prioritize improvements based on the hierarchy of user needs.</a:t>
            </a:r>
          </a:p>
        </p:txBody>
      </p:sp>
      <p:sp>
        <p:nvSpPr>
          <p:cNvPr id="26" name="TextBox 25">
            <a:extLst>
              <a:ext uri="{FF2B5EF4-FFF2-40B4-BE49-F238E27FC236}">
                <a16:creationId xmlns:a16="http://schemas.microsoft.com/office/drawing/2014/main" id="{8F0CFB45-D2C8-7927-8655-B27B608DB089}"/>
              </a:ext>
            </a:extLst>
          </p:cNvPr>
          <p:cNvSpPr txBox="1"/>
          <p:nvPr/>
        </p:nvSpPr>
        <p:spPr>
          <a:xfrm>
            <a:off x="838200" y="5551199"/>
            <a:ext cx="6096000" cy="369332"/>
          </a:xfrm>
          <a:prstGeom prst="rect">
            <a:avLst/>
          </a:prstGeom>
          <a:noFill/>
        </p:spPr>
        <p:txBody>
          <a:bodyPr wrap="square">
            <a:spAutoFit/>
          </a:bodyPr>
          <a:lstStyle/>
          <a:p>
            <a:r>
              <a:rPr lang="en-GB" dirty="0"/>
              <a:t>[1] https://www.nngroup.com/articles/testing-visual-design/</a:t>
            </a:r>
          </a:p>
        </p:txBody>
      </p:sp>
      <p:sp>
        <p:nvSpPr>
          <p:cNvPr id="32" name="TextBox 31">
            <a:extLst>
              <a:ext uri="{FF2B5EF4-FFF2-40B4-BE49-F238E27FC236}">
                <a16:creationId xmlns:a16="http://schemas.microsoft.com/office/drawing/2014/main" id="{8C74A441-94DC-6BB4-86BD-10040D177F09}"/>
              </a:ext>
            </a:extLst>
          </p:cNvPr>
          <p:cNvSpPr txBox="1"/>
          <p:nvPr/>
        </p:nvSpPr>
        <p:spPr>
          <a:xfrm>
            <a:off x="838200" y="5027324"/>
            <a:ext cx="6096000" cy="369332"/>
          </a:xfrm>
          <a:prstGeom prst="rect">
            <a:avLst/>
          </a:prstGeom>
          <a:noFill/>
        </p:spPr>
        <p:txBody>
          <a:bodyPr wrap="square">
            <a:spAutoFit/>
          </a:bodyPr>
          <a:lstStyle/>
          <a:p>
            <a:r>
              <a:rPr lang="en-GB" dirty="0"/>
              <a:t>[2] https://www.smashingmagazine.com/2020/04/landing-page-design/</a:t>
            </a:r>
          </a:p>
        </p:txBody>
      </p:sp>
      <p:pic>
        <p:nvPicPr>
          <p:cNvPr id="11" name="Audio 10">
            <a:hlinkClick r:id="" action="ppaction://media"/>
            <a:extLst>
              <a:ext uri="{FF2B5EF4-FFF2-40B4-BE49-F238E27FC236}">
                <a16:creationId xmlns:a16="http://schemas.microsoft.com/office/drawing/2014/main" id="{A25921FF-E777-4A61-FFED-F1370E3C24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212822373"/>
      </p:ext>
    </p:extLst>
  </p:cSld>
  <p:clrMapOvr>
    <a:masterClrMapping/>
  </p:clrMapOvr>
  <mc:AlternateContent xmlns:mc="http://schemas.openxmlformats.org/markup-compatibility/2006">
    <mc:Choice xmlns:p14="http://schemas.microsoft.com/office/powerpoint/2010/main" Requires="p14">
      <p:transition spd="slow" p14:dur="2000" advTm="6541"/>
    </mc:Choice>
    <mc:Fallback>
      <p:transition spd="slow" advTm="6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BE28EEC-023F-864B-7D99-4E0EE50DDAC9}"/>
              </a:ext>
            </a:extLst>
          </p:cNvPr>
          <p:cNvSpPr txBox="1"/>
          <p:nvPr/>
        </p:nvSpPr>
        <p:spPr>
          <a:xfrm>
            <a:off x="704849" y="447040"/>
            <a:ext cx="10677525" cy="5632311"/>
          </a:xfrm>
          <a:prstGeom prst="rect">
            <a:avLst/>
          </a:prstGeom>
          <a:noFill/>
        </p:spPr>
        <p:txBody>
          <a:bodyPr wrap="square">
            <a:spAutoFit/>
          </a:bodyPr>
          <a:lstStyle/>
          <a:p>
            <a:r>
              <a:rPr lang="en-US" dirty="0"/>
              <a:t>I designed the creator dashboard menu with a clear information architecture in mind, ensuring that navigation between pages was simple and intuitive. Key menu items were made larger and prioritized based on importance, while related pages and areas for further navigation were smaller underneath.</a:t>
            </a:r>
          </a:p>
          <a:p>
            <a:endParaRPr lang="en-US" dirty="0"/>
          </a:p>
          <a:p>
            <a:r>
              <a:rPr lang="en-US" dirty="0"/>
              <a:t>For all pages, I applied visual hierarchy using contrast and size: headings and subtitles were larger to grab attention, while the microcopy I added was to assist users. I also used recognizable icons, like arrows, to indicate clickable elements and show navigation.</a:t>
            </a:r>
          </a:p>
          <a:p>
            <a:endParaRPr lang="en-US" dirty="0"/>
          </a:p>
          <a:p>
            <a:r>
              <a:rPr lang="en-US" dirty="0"/>
              <a:t>Given the limited time for user testing during P5, I decided that detailed interviews would be too time-consuming. Instead, I chose for usability testing on the available digital mockup and a short survey to gather insights and feedback. Usability testing involves observing users as they interact with the site, noting where they encounter issues. For example, I asked users to complete a specific task (e.g. Send a message to a friend ).</a:t>
            </a:r>
          </a:p>
          <a:p>
            <a:endParaRPr lang="en-US" dirty="0"/>
          </a:p>
          <a:p>
            <a:r>
              <a:rPr lang="en-US" dirty="0"/>
              <a:t>The survey was designed to get an overview of user’s opinions on navigation, visual design, and the overall experience. It focused on questions that addressed users' feelings about specific parts of the site, as well as asking about areas they liked or disliked. I used a Likert scale for some questions to be specific but not giving too many open-ended questions. I kept the language clear and specific, providing options like "not sure" for nuanced responses.</a:t>
            </a:r>
          </a:p>
          <a:p>
            <a:endParaRPr lang="en-US" dirty="0"/>
          </a:p>
          <a:p>
            <a:r>
              <a:rPr lang="en-US" dirty="0"/>
              <a:t>Moderation during user testing is probably essential at this stage, since the digital mockup isn’t fully functional. I didn’t want testers to get stuck on incomplete features, so I would explain gaps if necessary. I also ensured that the testers reflected our target audience. During testing, I encouraged users to think aloud and recorded the session for later analysis. I then analyzed the results, focusing on patterns of struggle or confusion, and prioritized issues based on how frequently and severely they occurred.</a:t>
            </a:r>
          </a:p>
          <a:p>
            <a:endParaRPr lang="en-US" dirty="0"/>
          </a:p>
          <a:p>
            <a:r>
              <a:rPr lang="en-US" dirty="0"/>
              <a:t>While we don’t have time to make improvements from the testing feedback right now, some amount of user testing is still valuable. Although the user testing wasn’t exhaustive, the card sorting exercise earlier and internal decisions led to a well-structured information architecture that significantly improved the design before we even started visual development.</a:t>
            </a:r>
          </a:p>
        </p:txBody>
      </p:sp>
      <p:pic>
        <p:nvPicPr>
          <p:cNvPr id="13" name="Audio 12">
            <a:hlinkClick r:id="" action="ppaction://media"/>
            <a:extLst>
              <a:ext uri="{FF2B5EF4-FFF2-40B4-BE49-F238E27FC236}">
                <a16:creationId xmlns:a16="http://schemas.microsoft.com/office/drawing/2014/main" id="{293F9F76-3777-9E32-23B7-14043111982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342443593"/>
      </p:ext>
    </p:extLst>
  </p:cSld>
  <p:clrMapOvr>
    <a:masterClrMapping/>
  </p:clrMapOvr>
  <mc:AlternateContent xmlns:mc="http://schemas.openxmlformats.org/markup-compatibility/2006">
    <mc:Choice xmlns:p14="http://schemas.microsoft.com/office/powerpoint/2010/main" Requires="p14">
      <p:transition spd="slow" p14:dur="2000" advTm="25145"/>
    </mc:Choice>
    <mc:Fallback>
      <p:transition spd="slow" advTm="25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D56E1-64C7-5314-EEF1-35600B2A70F3}"/>
              </a:ext>
            </a:extLst>
          </p:cNvPr>
          <p:cNvSpPr>
            <a:spLocks noGrp="1"/>
          </p:cNvSpPr>
          <p:nvPr>
            <p:ph type="title"/>
          </p:nvPr>
        </p:nvSpPr>
        <p:spPr/>
        <p:txBody>
          <a:bodyPr/>
          <a:lstStyle/>
          <a:p>
            <a:r>
              <a:rPr lang="en-GB" dirty="0"/>
              <a:t>User Testing</a:t>
            </a:r>
          </a:p>
        </p:txBody>
      </p:sp>
      <p:pic>
        <p:nvPicPr>
          <p:cNvPr id="7" name="Audio 6">
            <a:hlinkClick r:id="" action="ppaction://media"/>
            <a:extLst>
              <a:ext uri="{FF2B5EF4-FFF2-40B4-BE49-F238E27FC236}">
                <a16:creationId xmlns:a16="http://schemas.microsoft.com/office/drawing/2014/main" id="{94246769-E510-A9DA-4F1F-E5820E11FAF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643126022"/>
      </p:ext>
    </p:extLst>
  </p:cSld>
  <p:clrMapOvr>
    <a:masterClrMapping/>
  </p:clrMapOvr>
  <mc:AlternateContent xmlns:mc="http://schemas.openxmlformats.org/markup-compatibility/2006">
    <mc:Choice xmlns:p14="http://schemas.microsoft.com/office/powerpoint/2010/main" Requires="p14">
      <p:transition spd="slow" p14:dur="2000" advTm="1546"/>
    </mc:Choice>
    <mc:Fallback>
      <p:transition spd="slow" advTm="1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9E59DED-A825-D8A0-9078-C37AF4232B00}"/>
              </a:ext>
            </a:extLst>
          </p:cNvPr>
          <p:cNvSpPr>
            <a:spLocks noGrp="1"/>
          </p:cNvSpPr>
          <p:nvPr>
            <p:ph type="sldNum" sz="quarter" idx="12"/>
          </p:nvPr>
        </p:nvSpPr>
        <p:spPr/>
        <p:txBody>
          <a:bodyPr/>
          <a:lstStyle/>
          <a:p>
            <a:pPr rtl="0"/>
            <a:fld id="{2C18C1E5-FB55-42F5-BD6D-9CC153FCDBE6}" type="slidenum">
              <a:rPr lang="en-GB" noProof="0" smtClean="0"/>
              <a:t>53</a:t>
            </a:fld>
            <a:endParaRPr lang="en-GB" noProof="0"/>
          </a:p>
        </p:txBody>
      </p:sp>
      <p:pic>
        <p:nvPicPr>
          <p:cNvPr id="10" name="Picture 9">
            <a:extLst>
              <a:ext uri="{FF2B5EF4-FFF2-40B4-BE49-F238E27FC236}">
                <a16:creationId xmlns:a16="http://schemas.microsoft.com/office/drawing/2014/main" id="{39E3D18B-59E4-17FA-8E2E-B9A5BDE1420E}"/>
              </a:ext>
            </a:extLst>
          </p:cNvPr>
          <p:cNvPicPr>
            <a:picLocks noChangeAspect="1"/>
          </p:cNvPicPr>
          <p:nvPr/>
        </p:nvPicPr>
        <p:blipFill>
          <a:blip r:embed="rId4"/>
          <a:stretch>
            <a:fillRect/>
          </a:stretch>
        </p:blipFill>
        <p:spPr>
          <a:xfrm>
            <a:off x="8334375" y="0"/>
            <a:ext cx="3857625" cy="6858000"/>
          </a:xfrm>
          <a:prstGeom prst="rect">
            <a:avLst/>
          </a:prstGeom>
        </p:spPr>
      </p:pic>
      <p:sp>
        <p:nvSpPr>
          <p:cNvPr id="9" name="TextBox 8">
            <a:extLst>
              <a:ext uri="{FF2B5EF4-FFF2-40B4-BE49-F238E27FC236}">
                <a16:creationId xmlns:a16="http://schemas.microsoft.com/office/drawing/2014/main" id="{3D4D1F9A-DAF4-B64C-1374-FD092A375984}"/>
              </a:ext>
            </a:extLst>
          </p:cNvPr>
          <p:cNvSpPr txBox="1"/>
          <p:nvPr/>
        </p:nvSpPr>
        <p:spPr>
          <a:xfrm>
            <a:off x="2219323" y="2019300"/>
            <a:ext cx="3724275" cy="3139321"/>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r>
              <a:rPr lang="en-US" b="0" i="0" dirty="0">
                <a:effectLst/>
                <a:latin typeface="gg sans"/>
              </a:rPr>
              <a:t>1. Send a message to a friend</a:t>
            </a:r>
            <a:br>
              <a:rPr lang="en-US" dirty="0">
                <a:latin typeface="gg sans"/>
              </a:rPr>
            </a:br>
            <a:endParaRPr lang="en-US" b="0" i="0" dirty="0">
              <a:effectLst/>
              <a:latin typeface="gg sans"/>
            </a:endParaRPr>
          </a:p>
          <a:p>
            <a:r>
              <a:rPr lang="en-US" b="0" i="0" dirty="0">
                <a:effectLst/>
                <a:latin typeface="gg sans"/>
              </a:rPr>
              <a:t>2. Upload a new game creation</a:t>
            </a:r>
            <a:br>
              <a:rPr lang="en-US" b="0" i="0" dirty="0">
                <a:effectLst/>
                <a:latin typeface="gg sans"/>
              </a:rPr>
            </a:br>
            <a:endParaRPr lang="en-US" b="0" i="0" dirty="0">
              <a:effectLst/>
              <a:latin typeface="gg sans"/>
            </a:endParaRPr>
          </a:p>
          <a:p>
            <a:r>
              <a:rPr lang="en-US" b="0" i="0" dirty="0">
                <a:effectLst/>
                <a:latin typeface="gg sans"/>
              </a:rPr>
              <a:t>3. Play a two-player game</a:t>
            </a:r>
            <a:br>
              <a:rPr lang="en-US" b="0" i="0" dirty="0">
                <a:effectLst/>
                <a:latin typeface="gg sans"/>
              </a:rPr>
            </a:br>
            <a:endParaRPr lang="en-US" b="0" i="0" dirty="0">
              <a:effectLst/>
              <a:latin typeface="gg sans"/>
            </a:endParaRPr>
          </a:p>
          <a:p>
            <a:r>
              <a:rPr lang="en-US" b="0" i="0" dirty="0">
                <a:effectLst/>
                <a:latin typeface="gg sans"/>
              </a:rPr>
              <a:t>4. Find the comments on your most recent game upload</a:t>
            </a:r>
            <a:br>
              <a:rPr lang="en-US" b="0" i="0" dirty="0">
                <a:effectLst/>
                <a:latin typeface="gg sans"/>
              </a:rPr>
            </a:br>
            <a:endParaRPr lang="en-US" b="0" i="0" dirty="0">
              <a:effectLst/>
              <a:latin typeface="gg sans"/>
            </a:endParaRPr>
          </a:p>
          <a:p>
            <a:r>
              <a:rPr lang="en-US" b="0" i="0" dirty="0">
                <a:effectLst/>
                <a:latin typeface="gg sans"/>
              </a:rPr>
              <a:t>5. Change the description on one of your games</a:t>
            </a:r>
          </a:p>
        </p:txBody>
      </p:sp>
      <p:sp>
        <p:nvSpPr>
          <p:cNvPr id="11" name="TextBox 10">
            <a:extLst>
              <a:ext uri="{FF2B5EF4-FFF2-40B4-BE49-F238E27FC236}">
                <a16:creationId xmlns:a16="http://schemas.microsoft.com/office/drawing/2014/main" id="{3131B684-AE42-FE84-B9D7-AC59B10DF394}"/>
              </a:ext>
            </a:extLst>
          </p:cNvPr>
          <p:cNvSpPr txBox="1"/>
          <p:nvPr/>
        </p:nvSpPr>
        <p:spPr>
          <a:xfrm>
            <a:off x="2219323" y="1427083"/>
            <a:ext cx="3724274" cy="584775"/>
          </a:xfrm>
          <a:prstGeom prst="rect">
            <a:avLst/>
          </a:prstGeom>
          <a:noFill/>
        </p:spPr>
        <p:txBody>
          <a:bodyPr wrap="square" rtlCol="0">
            <a:spAutoFit/>
          </a:bodyPr>
          <a:lstStyle/>
          <a:p>
            <a:r>
              <a:rPr lang="en-GB" sz="3200" dirty="0"/>
              <a:t>Tasks for useability testing:</a:t>
            </a:r>
          </a:p>
        </p:txBody>
      </p:sp>
      <p:pic>
        <p:nvPicPr>
          <p:cNvPr id="18" name="Audio 17">
            <a:hlinkClick r:id="" action="ppaction://media"/>
            <a:extLst>
              <a:ext uri="{FF2B5EF4-FFF2-40B4-BE49-F238E27FC236}">
                <a16:creationId xmlns:a16="http://schemas.microsoft.com/office/drawing/2014/main" id="{138041C9-3C65-548C-A961-93EB3111BB3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50547101"/>
      </p:ext>
    </p:extLst>
  </p:cSld>
  <p:clrMapOvr>
    <a:masterClrMapping/>
  </p:clrMapOvr>
  <mc:AlternateContent xmlns:mc="http://schemas.openxmlformats.org/markup-compatibility/2006">
    <mc:Choice xmlns:p14="http://schemas.microsoft.com/office/powerpoint/2010/main" Requires="p14">
      <p:transition spd="slow" p14:dur="2000" advTm="3239"/>
    </mc:Choice>
    <mc:Fallback>
      <p:transition spd="slow" advTm="3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C629F83-86AB-3648-9366-A5EBDC92F465}"/>
              </a:ext>
            </a:extLst>
          </p:cNvPr>
          <p:cNvPicPr>
            <a:picLocks noChangeAspect="1"/>
          </p:cNvPicPr>
          <p:nvPr/>
        </p:nvPicPr>
        <p:blipFill>
          <a:blip r:embed="rId4"/>
          <a:srcRect t="25000" b="11029"/>
          <a:stretch/>
        </p:blipFill>
        <p:spPr>
          <a:xfrm>
            <a:off x="5829300" y="3504509"/>
            <a:ext cx="3627804" cy="3094298"/>
          </a:xfrm>
          <a:prstGeom prst="rect">
            <a:avLst/>
          </a:prstGeom>
        </p:spPr>
      </p:pic>
      <p:pic>
        <p:nvPicPr>
          <p:cNvPr id="9" name="Picture 8">
            <a:extLst>
              <a:ext uri="{FF2B5EF4-FFF2-40B4-BE49-F238E27FC236}">
                <a16:creationId xmlns:a16="http://schemas.microsoft.com/office/drawing/2014/main" id="{9B1F53BB-5B6B-F189-4EB8-9EF76FA8DECA}"/>
              </a:ext>
            </a:extLst>
          </p:cNvPr>
          <p:cNvPicPr>
            <a:picLocks noChangeAspect="1"/>
          </p:cNvPicPr>
          <p:nvPr/>
        </p:nvPicPr>
        <p:blipFill>
          <a:blip r:embed="rId5"/>
          <a:stretch>
            <a:fillRect/>
          </a:stretch>
        </p:blipFill>
        <p:spPr>
          <a:xfrm>
            <a:off x="5829300" y="306876"/>
            <a:ext cx="6028104" cy="3046616"/>
          </a:xfrm>
          <a:prstGeom prst="rect">
            <a:avLst/>
          </a:prstGeom>
        </p:spPr>
      </p:pic>
      <p:sp>
        <p:nvSpPr>
          <p:cNvPr id="6" name="TextBox 5">
            <a:extLst>
              <a:ext uri="{FF2B5EF4-FFF2-40B4-BE49-F238E27FC236}">
                <a16:creationId xmlns:a16="http://schemas.microsoft.com/office/drawing/2014/main" id="{D8BB1B2A-4230-8F21-7284-7A0AFB9754D5}"/>
              </a:ext>
            </a:extLst>
          </p:cNvPr>
          <p:cNvSpPr txBox="1"/>
          <p:nvPr/>
        </p:nvSpPr>
        <p:spPr>
          <a:xfrm>
            <a:off x="438150" y="1490380"/>
            <a:ext cx="4371975" cy="5355312"/>
          </a:xfrm>
          <a:prstGeom prst="rect">
            <a:avLst/>
          </a:prstGeom>
          <a:noFill/>
        </p:spPr>
        <p:txBody>
          <a:bodyPr wrap="square" rtlCol="0">
            <a:spAutoFit/>
          </a:bodyPr>
          <a:lstStyle/>
          <a:p>
            <a:r>
              <a:rPr lang="en-GB" dirty="0"/>
              <a:t>Moderated User Testing 1 –Completed by Ava</a:t>
            </a:r>
            <a:br>
              <a:rPr lang="en-GB" dirty="0"/>
            </a:br>
            <a:br>
              <a:rPr lang="en-GB" dirty="0"/>
            </a:br>
            <a:r>
              <a:rPr lang="en-GB" dirty="0"/>
              <a:t>Name: Bliss</a:t>
            </a:r>
            <a:br>
              <a:rPr lang="en-GB" dirty="0"/>
            </a:br>
            <a:r>
              <a:rPr lang="en-GB" dirty="0"/>
              <a:t>Age: 17</a:t>
            </a:r>
          </a:p>
          <a:p>
            <a:r>
              <a:rPr lang="en-GB" dirty="0"/>
              <a:t>Gender: Female</a:t>
            </a:r>
            <a:br>
              <a:rPr lang="en-GB" dirty="0"/>
            </a:br>
            <a:br>
              <a:rPr lang="en-GB" dirty="0"/>
            </a:br>
            <a:r>
              <a:rPr lang="en-GB" dirty="0"/>
              <a:t>Useability testing and Survey via in person</a:t>
            </a:r>
          </a:p>
          <a:p>
            <a:r>
              <a:rPr lang="en-GB" dirty="0"/>
              <a:t>Recorded: with video</a:t>
            </a:r>
            <a:br>
              <a:rPr lang="en-GB" dirty="0"/>
            </a:br>
            <a:endParaRPr lang="en-GB" dirty="0"/>
          </a:p>
          <a:p>
            <a:br>
              <a:rPr lang="en-GB" dirty="0"/>
            </a:br>
            <a:r>
              <a:rPr lang="en-GB" dirty="0"/>
              <a:t>Moderated User Testing 2 –Completed by Ava</a:t>
            </a:r>
            <a:br>
              <a:rPr lang="en-GB" dirty="0"/>
            </a:br>
            <a:br>
              <a:rPr lang="en-GB" dirty="0"/>
            </a:br>
            <a:r>
              <a:rPr lang="en-GB" dirty="0"/>
              <a:t>Name: Lina</a:t>
            </a:r>
            <a:br>
              <a:rPr lang="en-GB" dirty="0"/>
            </a:br>
            <a:r>
              <a:rPr lang="en-GB" dirty="0"/>
              <a:t>Age: 24</a:t>
            </a:r>
          </a:p>
          <a:p>
            <a:r>
              <a:rPr lang="en-GB" dirty="0"/>
              <a:t>Gender: Female</a:t>
            </a:r>
            <a:br>
              <a:rPr lang="en-GB" dirty="0"/>
            </a:br>
            <a:br>
              <a:rPr lang="en-GB" dirty="0"/>
            </a:br>
            <a:r>
              <a:rPr lang="en-GB" dirty="0"/>
              <a:t>Useability testing and Survey via discord call</a:t>
            </a:r>
            <a:br>
              <a:rPr lang="en-GB" dirty="0"/>
            </a:br>
            <a:r>
              <a:rPr lang="en-GB" dirty="0"/>
              <a:t>Recorded: screen share and voice memo</a:t>
            </a:r>
          </a:p>
          <a:p>
            <a:endParaRPr lang="en-GB" dirty="0"/>
          </a:p>
        </p:txBody>
      </p:sp>
      <p:sp>
        <p:nvSpPr>
          <p:cNvPr id="7" name="TextBox 6">
            <a:extLst>
              <a:ext uri="{FF2B5EF4-FFF2-40B4-BE49-F238E27FC236}">
                <a16:creationId xmlns:a16="http://schemas.microsoft.com/office/drawing/2014/main" id="{1322BCCE-5EB0-1F9B-8715-88D2DCA29746}"/>
              </a:ext>
            </a:extLst>
          </p:cNvPr>
          <p:cNvSpPr txBox="1"/>
          <p:nvPr/>
        </p:nvSpPr>
        <p:spPr>
          <a:xfrm>
            <a:off x="334596" y="289679"/>
            <a:ext cx="4371975" cy="646331"/>
          </a:xfrm>
          <a:prstGeom prst="rect">
            <a:avLst/>
          </a:prstGeom>
          <a:noFill/>
        </p:spPr>
        <p:txBody>
          <a:bodyPr wrap="square" rtlCol="0">
            <a:spAutoFit/>
          </a:bodyPr>
          <a:lstStyle/>
          <a:p>
            <a:r>
              <a:rPr lang="en-GB" sz="3600" dirty="0"/>
              <a:t>Users for Testing</a:t>
            </a:r>
          </a:p>
        </p:txBody>
      </p:sp>
      <p:pic>
        <p:nvPicPr>
          <p:cNvPr id="11" name="Audio 10">
            <a:hlinkClick r:id="" action="ppaction://media"/>
            <a:extLst>
              <a:ext uri="{FF2B5EF4-FFF2-40B4-BE49-F238E27FC236}">
                <a16:creationId xmlns:a16="http://schemas.microsoft.com/office/drawing/2014/main" id="{1AA853A8-10B8-B919-2A94-7A13F0DDD9C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78018326"/>
      </p:ext>
    </p:extLst>
  </p:cSld>
  <p:clrMapOvr>
    <a:masterClrMapping/>
  </p:clrMapOvr>
  <mc:AlternateContent xmlns:mc="http://schemas.openxmlformats.org/markup-compatibility/2006">
    <mc:Choice xmlns:p14="http://schemas.microsoft.com/office/powerpoint/2010/main" Requires="p14">
      <p:transition spd="slow" p14:dur="2000" advTm="9662"/>
    </mc:Choice>
    <mc:Fallback>
      <p:transition spd="slow" advTm="9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26A797D-012F-E4BC-9D2F-24BE673B6747}"/>
              </a:ext>
            </a:extLst>
          </p:cNvPr>
          <p:cNvSpPr txBox="1"/>
          <p:nvPr/>
        </p:nvSpPr>
        <p:spPr>
          <a:xfrm>
            <a:off x="280988" y="294263"/>
            <a:ext cx="11534776" cy="3754874"/>
          </a:xfrm>
          <a:prstGeom prst="rect">
            <a:avLst/>
          </a:prstGeom>
          <a:noFill/>
        </p:spPr>
        <p:txBody>
          <a:bodyPr wrap="square" rtlCol="0">
            <a:spAutoFit/>
          </a:bodyPr>
          <a:lstStyle/>
          <a:p>
            <a:r>
              <a:rPr lang="en-GB" sz="1400" dirty="0"/>
              <a:t>Bliss Notes:</a:t>
            </a:r>
            <a:br>
              <a:rPr lang="en-GB" sz="1400" dirty="0"/>
            </a:br>
            <a:br>
              <a:rPr lang="en-GB" sz="1400" dirty="0"/>
            </a:br>
            <a:r>
              <a:rPr lang="en-GB" sz="1400" dirty="0"/>
              <a:t>1. first scrolled down, hoovered over task bar, language mode. Clicked on categories, looked though options. Clicked off. Expressed confusion as not finding where to do task given. Pressed mode ‘ooh that was scary’. Scrolled down page again &gt; went to profile &gt; creator dashboard …’</a:t>
            </a:r>
            <a:r>
              <a:rPr lang="en-GB" sz="1400" dirty="0" err="1"/>
              <a:t>im</a:t>
            </a:r>
            <a:r>
              <a:rPr lang="en-GB" sz="1400" dirty="0"/>
              <a:t> guessing not that’. Clicked on profile. ‘okay I have no idea’, told user to press button not pressed yet, pressed bell button &gt; new messages&gt; (acting out) user would press the send button, type in a pop up and then pressed ‘sent’</a:t>
            </a:r>
            <a:br>
              <a:rPr lang="en-GB" sz="1400" dirty="0"/>
            </a:br>
            <a:r>
              <a:rPr lang="en-GB" sz="1400" dirty="0"/>
              <a:t>the user had the largest trouble navigating to this area of the website. With it also being a point of confusion and feedback given later in the survey</a:t>
            </a:r>
            <a:br>
              <a:rPr lang="en-GB" sz="1400" dirty="0"/>
            </a:br>
            <a:r>
              <a:rPr lang="en-GB" sz="1400" dirty="0"/>
              <a:t>asked user to go back to home page. User pressed the Nucli.io logo. A mental model I assume from general websites</a:t>
            </a:r>
            <a:br>
              <a:rPr lang="en-GB" sz="1400" dirty="0"/>
            </a:br>
            <a:endParaRPr lang="en-GB" sz="1400" dirty="0"/>
          </a:p>
          <a:p>
            <a:r>
              <a:rPr lang="en-GB" sz="1400" dirty="0"/>
              <a:t>2. Clicks on profile &gt; creator dashboard &gt; creator analytics button on the dashboard page. User had to repeat profile icon&gt; creator dashboard to return to the previous page. User was stuck and had to be shown the drop down menu. In final version would be a fixed menu on that right hand side of the screen. Pressed upload new creation, pretended to upload details for game and uploaded.</a:t>
            </a:r>
            <a:br>
              <a:rPr lang="en-GB" sz="1400" dirty="0"/>
            </a:br>
            <a:br>
              <a:rPr lang="en-GB" sz="1400" dirty="0"/>
            </a:br>
            <a:r>
              <a:rPr lang="en-GB" sz="1400" dirty="0"/>
              <a:t>3. searched in search bar ‘2 player’. One suggestion came up, I sked user to try again without using the search bar. Scrolled down the homepage, then pressed categories and scrolled down to press ‘co-op multiplayer’. The user instinctively had clicked the cover art of the game to access the game. And also instinctively scrolled down on the game page to press ‘play game’ to start. All these actions made sense to the user who didn’t have a problem finding and playing a game.</a:t>
            </a:r>
          </a:p>
          <a:p>
            <a:endParaRPr lang="en-GB" sz="1400" dirty="0"/>
          </a:p>
          <a:p>
            <a:r>
              <a:rPr lang="en-GB" sz="1400" dirty="0"/>
              <a:t>4. Went to creator analytics page first. Went to our games, then went to games analytics to press specific game analytics. User did not notice ‘recent comment’ section in the creator dashboard on the task round the website or on previous tasks.</a:t>
            </a:r>
            <a:br>
              <a:rPr lang="en-GB" sz="1400" dirty="0"/>
            </a:br>
            <a:endParaRPr lang="en-GB" sz="1400" dirty="0"/>
          </a:p>
          <a:p>
            <a:r>
              <a:rPr lang="en-GB" sz="1400" dirty="0"/>
              <a:t>5. User was quick to go ‘creator dashboard’ pressing the arrow for the menu and pressing your games and showed she would then press edit. This showed a quick repetition and knowledge of access this certain area again after coming across it before. This leads me to believe this particular navigation is correctly laid out as the user had no trouble navigating to it</a:t>
            </a:r>
          </a:p>
        </p:txBody>
      </p:sp>
      <p:sp>
        <p:nvSpPr>
          <p:cNvPr id="3" name="TextBox 2">
            <a:extLst>
              <a:ext uri="{FF2B5EF4-FFF2-40B4-BE49-F238E27FC236}">
                <a16:creationId xmlns:a16="http://schemas.microsoft.com/office/drawing/2014/main" id="{0A19FE51-7327-A752-71BB-C66D8ECD0986}"/>
              </a:ext>
            </a:extLst>
          </p:cNvPr>
          <p:cNvSpPr txBox="1"/>
          <p:nvPr/>
        </p:nvSpPr>
        <p:spPr>
          <a:xfrm>
            <a:off x="280988" y="4549676"/>
            <a:ext cx="11630025" cy="2308324"/>
          </a:xfrm>
          <a:prstGeom prst="rect">
            <a:avLst/>
          </a:prstGeom>
          <a:noFill/>
        </p:spPr>
        <p:txBody>
          <a:bodyPr wrap="square" rtlCol="0">
            <a:spAutoFit/>
          </a:bodyPr>
          <a:lstStyle/>
          <a:p>
            <a:r>
              <a:rPr lang="en-GB" dirty="0"/>
              <a:t>Lina Notes:</a:t>
            </a:r>
          </a:p>
          <a:p>
            <a:r>
              <a:rPr lang="en-GB" dirty="0"/>
              <a:t>1. Profile icon&gt; profile X reset: moon “oh light mode, turn that off” , categories&gt; “um..” profile&gt; “I don’t have any friends” ”what is creator dashboard” “the bell then”&gt; bell&gt;show friends&gt;click on friend&gt;”send?”</a:t>
            </a:r>
            <a:br>
              <a:rPr lang="en-GB" dirty="0"/>
            </a:br>
            <a:r>
              <a:rPr lang="en-GB" dirty="0"/>
              <a:t>2. Profile icon&gt;creator dashboard&gt; (instructed user again to the arrow for drop down menu)&gt; upload new creation . (thought the loading animation was cute)</a:t>
            </a:r>
            <a:br>
              <a:rPr lang="en-GB" dirty="0"/>
            </a:br>
            <a:r>
              <a:rPr lang="en-GB" dirty="0"/>
              <a:t>3. Categories&gt; co-op multiplayer. (user got confused that the advertisement ‘War Thunder’ was a playable game) &gt;Choose game&gt;Play Game</a:t>
            </a:r>
          </a:p>
          <a:p>
            <a:r>
              <a:rPr lang="en-GB" dirty="0"/>
              <a:t>4. Profile&gt;creator dashboard. “and there’s the recent comments” – (indicating to the section of recent comments)</a:t>
            </a:r>
            <a:br>
              <a:rPr lang="en-GB" dirty="0"/>
            </a:br>
            <a:r>
              <a:rPr lang="en-GB" dirty="0"/>
              <a:t>5. Profile&gt;Creator dashboard…user got stuck. (user forgot about the dropdown menu.) clicked analytics page&gt; drop down menu&gt;Your games&gt;Edit</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2962F446-25B6-DD73-98DE-142981C1B30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08184066"/>
      </p:ext>
    </p:extLst>
  </p:cSld>
  <p:clrMapOvr>
    <a:masterClrMapping/>
  </p:clrMapOvr>
  <mc:AlternateContent xmlns:mc="http://schemas.openxmlformats.org/markup-compatibility/2006">
    <mc:Choice xmlns:p14="http://schemas.microsoft.com/office/powerpoint/2010/main" Requires="p14">
      <p:transition spd="slow" p14:dur="2000" advTm="10088"/>
    </mc:Choice>
    <mc:Fallback>
      <p:transition spd="slow" advTm="10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6D0DFC-6498-929E-CD4B-8E2A8626FE07}"/>
              </a:ext>
            </a:extLst>
          </p:cNvPr>
          <p:cNvSpPr>
            <a:spLocks noGrp="1"/>
          </p:cNvSpPr>
          <p:nvPr>
            <p:ph type="dt" sz="half" idx="10"/>
          </p:nvPr>
        </p:nvSpPr>
        <p:spPr/>
        <p:txBody>
          <a:bodyPr/>
          <a:lstStyle/>
          <a:p>
            <a:pPr rtl="0"/>
            <a:r>
              <a:rPr lang="en-GB" noProof="0"/>
              <a:t>9/3/20XX</a:t>
            </a:r>
          </a:p>
        </p:txBody>
      </p:sp>
      <p:pic>
        <p:nvPicPr>
          <p:cNvPr id="6" name="Picture 5">
            <a:extLst>
              <a:ext uri="{FF2B5EF4-FFF2-40B4-BE49-F238E27FC236}">
                <a16:creationId xmlns:a16="http://schemas.microsoft.com/office/drawing/2014/main" id="{7E0BF104-7796-13E4-AD82-9FF65059A685}"/>
              </a:ext>
            </a:extLst>
          </p:cNvPr>
          <p:cNvPicPr>
            <a:picLocks noChangeAspect="1"/>
          </p:cNvPicPr>
          <p:nvPr/>
        </p:nvPicPr>
        <p:blipFill>
          <a:blip r:embed="rId4"/>
          <a:stretch>
            <a:fillRect/>
          </a:stretch>
        </p:blipFill>
        <p:spPr>
          <a:xfrm>
            <a:off x="0" y="37626"/>
            <a:ext cx="5830114" cy="6782747"/>
          </a:xfrm>
          <a:prstGeom prst="rect">
            <a:avLst/>
          </a:prstGeom>
        </p:spPr>
      </p:pic>
      <p:pic>
        <p:nvPicPr>
          <p:cNvPr id="8" name="Picture 7">
            <a:extLst>
              <a:ext uri="{FF2B5EF4-FFF2-40B4-BE49-F238E27FC236}">
                <a16:creationId xmlns:a16="http://schemas.microsoft.com/office/drawing/2014/main" id="{FFCBF248-48B8-A63F-F25B-2FF558392D25}"/>
              </a:ext>
            </a:extLst>
          </p:cNvPr>
          <p:cNvPicPr>
            <a:picLocks noChangeAspect="1"/>
          </p:cNvPicPr>
          <p:nvPr/>
        </p:nvPicPr>
        <p:blipFill>
          <a:blip r:embed="rId5"/>
          <a:stretch>
            <a:fillRect/>
          </a:stretch>
        </p:blipFill>
        <p:spPr>
          <a:xfrm>
            <a:off x="6853931" y="0"/>
            <a:ext cx="5246887" cy="6858000"/>
          </a:xfrm>
          <a:prstGeom prst="rect">
            <a:avLst/>
          </a:prstGeom>
        </p:spPr>
      </p:pic>
      <p:pic>
        <p:nvPicPr>
          <p:cNvPr id="9" name="Audio 8">
            <a:hlinkClick r:id="" action="ppaction://media"/>
            <a:extLst>
              <a:ext uri="{FF2B5EF4-FFF2-40B4-BE49-F238E27FC236}">
                <a16:creationId xmlns:a16="http://schemas.microsoft.com/office/drawing/2014/main" id="{95301BBF-1DC8-3EA6-A873-4CBE5BEDD6D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87413257"/>
      </p:ext>
    </p:extLst>
  </p:cSld>
  <p:clrMapOvr>
    <a:masterClrMapping/>
  </p:clrMapOvr>
  <mc:AlternateContent xmlns:mc="http://schemas.openxmlformats.org/markup-compatibility/2006">
    <mc:Choice xmlns:p14="http://schemas.microsoft.com/office/powerpoint/2010/main" Requires="p14">
      <p:transition spd="slow" p14:dur="2000" advTm="12061"/>
    </mc:Choice>
    <mc:Fallback>
      <p:transition spd="slow" advTm="12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945D9F8-171D-E905-0879-30978761FFAE}"/>
              </a:ext>
            </a:extLst>
          </p:cNvPr>
          <p:cNvPicPr>
            <a:picLocks noChangeAspect="1"/>
          </p:cNvPicPr>
          <p:nvPr/>
        </p:nvPicPr>
        <p:blipFill>
          <a:blip r:embed="rId4"/>
          <a:srcRect t="-8760" b="8760"/>
          <a:stretch/>
        </p:blipFill>
        <p:spPr>
          <a:xfrm>
            <a:off x="132518" y="117475"/>
            <a:ext cx="5963482" cy="6306430"/>
          </a:xfrm>
          <a:prstGeom prst="rect">
            <a:avLst/>
          </a:prstGeom>
        </p:spPr>
      </p:pic>
      <p:pic>
        <p:nvPicPr>
          <p:cNvPr id="8" name="Picture 7">
            <a:extLst>
              <a:ext uri="{FF2B5EF4-FFF2-40B4-BE49-F238E27FC236}">
                <a16:creationId xmlns:a16="http://schemas.microsoft.com/office/drawing/2014/main" id="{FB4CA5B1-68EE-CC32-5A4F-D0582BF36406}"/>
              </a:ext>
            </a:extLst>
          </p:cNvPr>
          <p:cNvPicPr>
            <a:picLocks noChangeAspect="1"/>
          </p:cNvPicPr>
          <p:nvPr/>
        </p:nvPicPr>
        <p:blipFill>
          <a:blip r:embed="rId5"/>
          <a:stretch>
            <a:fillRect/>
          </a:stretch>
        </p:blipFill>
        <p:spPr>
          <a:xfrm>
            <a:off x="6096000" y="604529"/>
            <a:ext cx="5820587" cy="4410691"/>
          </a:xfrm>
          <a:prstGeom prst="rect">
            <a:avLst/>
          </a:prstGeom>
        </p:spPr>
      </p:pic>
      <p:pic>
        <p:nvPicPr>
          <p:cNvPr id="3" name="Audio 2">
            <a:hlinkClick r:id="" action="ppaction://media"/>
            <a:extLst>
              <a:ext uri="{FF2B5EF4-FFF2-40B4-BE49-F238E27FC236}">
                <a16:creationId xmlns:a16="http://schemas.microsoft.com/office/drawing/2014/main" id="{F696150E-7EDD-AB2A-E401-7586C235B7B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77804209"/>
      </p:ext>
    </p:extLst>
  </p:cSld>
  <p:clrMapOvr>
    <a:masterClrMapping/>
  </p:clrMapOvr>
  <mc:AlternateContent xmlns:mc="http://schemas.openxmlformats.org/markup-compatibility/2006">
    <mc:Choice xmlns:p14="http://schemas.microsoft.com/office/powerpoint/2010/main" Requires="p14">
      <p:transition spd="slow" p14:dur="2000" advTm="2288"/>
    </mc:Choice>
    <mc:Fallback>
      <p:transition spd="slow" advTm="2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0359B0-0768-A3E2-AF74-AE73359E1961}"/>
              </a:ext>
            </a:extLst>
          </p:cNvPr>
          <p:cNvSpPr txBox="1"/>
          <p:nvPr/>
        </p:nvSpPr>
        <p:spPr>
          <a:xfrm>
            <a:off x="3786187" y="197525"/>
            <a:ext cx="7962900" cy="3693319"/>
          </a:xfrm>
          <a:prstGeom prst="rect">
            <a:avLst/>
          </a:prstGeom>
          <a:noFill/>
        </p:spPr>
        <p:txBody>
          <a:bodyPr wrap="square" rtlCol="0">
            <a:spAutoFit/>
          </a:bodyPr>
          <a:lstStyle/>
          <a:p>
            <a:r>
              <a:rPr lang="en-GB" dirty="0"/>
              <a:t>Bliss: </a:t>
            </a:r>
            <a:br>
              <a:rPr lang="en-GB" dirty="0"/>
            </a:br>
            <a:r>
              <a:rPr lang="en-GB" dirty="0"/>
              <a:t>Comments made out loud:</a:t>
            </a:r>
          </a:p>
          <a:p>
            <a:r>
              <a:rPr lang="en-GB" dirty="0"/>
              <a:t>1. ‘wasn’t easy’</a:t>
            </a:r>
            <a:br>
              <a:rPr lang="en-GB" dirty="0"/>
            </a:br>
            <a:r>
              <a:rPr lang="en-GB" dirty="0"/>
              <a:t>2. ‘had been told’ (previously about the idea and my project) </a:t>
            </a:r>
            <a:br>
              <a:rPr lang="en-GB" dirty="0"/>
            </a:br>
            <a:r>
              <a:rPr lang="en-GB" dirty="0"/>
              <a:t>‘though was pretty obvious’</a:t>
            </a:r>
          </a:p>
          <a:p>
            <a:r>
              <a:rPr lang="en-GB" dirty="0"/>
              <a:t>6. ‘I like the monkey, he’s cute’</a:t>
            </a:r>
          </a:p>
          <a:p>
            <a:r>
              <a:rPr lang="en-GB" dirty="0"/>
              <a:t>7. ‘confusing’ (asked user to be more specific)</a:t>
            </a:r>
            <a:br>
              <a:rPr lang="en-GB" dirty="0"/>
            </a:br>
            <a:br>
              <a:rPr lang="en-GB" dirty="0"/>
            </a:br>
            <a:r>
              <a:rPr lang="en-GB" dirty="0"/>
              <a:t>9.‘only the stuff that you haven’t…(properly implemented)’ ‘gaps weren’t pages that wouldn’t be added from design’</a:t>
            </a:r>
            <a:br>
              <a:rPr lang="en-GB" dirty="0"/>
            </a:br>
            <a:r>
              <a:rPr lang="en-GB" dirty="0"/>
              <a:t>‘the messaging could be better, finding it and it itself’ (user briefed that not all </a:t>
            </a:r>
            <a:r>
              <a:rPr lang="en-GB" dirty="0" err="1"/>
              <a:t>mockups</a:t>
            </a:r>
            <a:r>
              <a:rPr lang="en-GB" dirty="0"/>
              <a:t> had been implemented into the digital prototype so retracted statement)</a:t>
            </a:r>
          </a:p>
          <a:p>
            <a:br>
              <a:rPr lang="en-GB" dirty="0"/>
            </a:br>
            <a:r>
              <a:rPr lang="en-GB" dirty="0"/>
              <a:t>10. ‘pretty likely </a:t>
            </a:r>
            <a:r>
              <a:rPr lang="en-GB" dirty="0" err="1"/>
              <a:t>tbf</a:t>
            </a:r>
            <a:r>
              <a:rPr lang="en-GB" dirty="0"/>
              <a:t> if it was up and running. I would defo use it, I think me and my mates would actually use it. Would be cute’</a:t>
            </a:r>
          </a:p>
        </p:txBody>
      </p:sp>
      <p:sp>
        <p:nvSpPr>
          <p:cNvPr id="8" name="TextBox 7">
            <a:extLst>
              <a:ext uri="{FF2B5EF4-FFF2-40B4-BE49-F238E27FC236}">
                <a16:creationId xmlns:a16="http://schemas.microsoft.com/office/drawing/2014/main" id="{5ACD7000-166F-53FD-FDAD-FF21A159E0DB}"/>
              </a:ext>
            </a:extLst>
          </p:cNvPr>
          <p:cNvSpPr txBox="1"/>
          <p:nvPr/>
        </p:nvSpPr>
        <p:spPr>
          <a:xfrm>
            <a:off x="6004859" y="4347270"/>
            <a:ext cx="5467350" cy="1754326"/>
          </a:xfrm>
          <a:prstGeom prst="rect">
            <a:avLst/>
          </a:prstGeom>
          <a:noFill/>
          <a:ln w="28575">
            <a:solidFill>
              <a:schemeClr val="accent1"/>
            </a:solidFill>
          </a:ln>
        </p:spPr>
        <p:txBody>
          <a:bodyPr wrap="square" rtlCol="0">
            <a:spAutoFit/>
          </a:bodyPr>
          <a:lstStyle/>
          <a:p>
            <a:r>
              <a:rPr lang="en-GB" dirty="0"/>
              <a:t>Asked if users had any other thoughts you would like to say after the useability testing:</a:t>
            </a:r>
            <a:br>
              <a:rPr lang="en-GB" dirty="0"/>
            </a:br>
            <a:br>
              <a:rPr lang="en-GB" dirty="0"/>
            </a:br>
            <a:r>
              <a:rPr lang="en-GB" dirty="0"/>
              <a:t>Bliss: “I was just quite confused….the notifications I was expecting game notifications rather than my friends messaging me, not a good symbol for it”</a:t>
            </a:r>
          </a:p>
          <a:p>
            <a:endParaRPr lang="en-GB" dirty="0"/>
          </a:p>
          <a:p>
            <a:r>
              <a:rPr lang="en-GB" dirty="0"/>
              <a:t>Lina: ‘’shouldn’t have messages in the notifications”</a:t>
            </a:r>
          </a:p>
        </p:txBody>
      </p:sp>
      <p:sp>
        <p:nvSpPr>
          <p:cNvPr id="10" name="TextBox 9">
            <a:extLst>
              <a:ext uri="{FF2B5EF4-FFF2-40B4-BE49-F238E27FC236}">
                <a16:creationId xmlns:a16="http://schemas.microsoft.com/office/drawing/2014/main" id="{92B6F163-F7F9-FB5A-3BF8-463784675FEC}"/>
              </a:ext>
            </a:extLst>
          </p:cNvPr>
          <p:cNvSpPr txBox="1"/>
          <p:nvPr/>
        </p:nvSpPr>
        <p:spPr>
          <a:xfrm>
            <a:off x="190500" y="85725"/>
            <a:ext cx="4324350" cy="584775"/>
          </a:xfrm>
          <a:prstGeom prst="rect">
            <a:avLst/>
          </a:prstGeom>
          <a:noFill/>
        </p:spPr>
        <p:txBody>
          <a:bodyPr wrap="square" rtlCol="0">
            <a:spAutoFit/>
          </a:bodyPr>
          <a:lstStyle/>
          <a:p>
            <a:r>
              <a:rPr lang="en-GB" sz="3200" dirty="0"/>
              <a:t>User Testing</a:t>
            </a:r>
          </a:p>
        </p:txBody>
      </p:sp>
      <p:sp>
        <p:nvSpPr>
          <p:cNvPr id="11" name="TextBox 10">
            <a:extLst>
              <a:ext uri="{FF2B5EF4-FFF2-40B4-BE49-F238E27FC236}">
                <a16:creationId xmlns:a16="http://schemas.microsoft.com/office/drawing/2014/main" id="{42746690-4285-D916-A88C-A041EF8B1234}"/>
              </a:ext>
            </a:extLst>
          </p:cNvPr>
          <p:cNvSpPr txBox="1"/>
          <p:nvPr/>
        </p:nvSpPr>
        <p:spPr>
          <a:xfrm>
            <a:off x="190500" y="3648075"/>
            <a:ext cx="7191375" cy="2862322"/>
          </a:xfrm>
          <a:prstGeom prst="rect">
            <a:avLst/>
          </a:prstGeom>
          <a:noFill/>
        </p:spPr>
        <p:txBody>
          <a:bodyPr wrap="square" rtlCol="0">
            <a:spAutoFit/>
          </a:bodyPr>
          <a:lstStyle/>
          <a:p>
            <a:r>
              <a:rPr lang="en-GB" dirty="0"/>
              <a:t>Lina:</a:t>
            </a:r>
            <a:br>
              <a:rPr lang="en-GB" dirty="0"/>
            </a:br>
            <a:r>
              <a:rPr lang="en-GB" dirty="0"/>
              <a:t>Comments made out loud over discord call, recorded:</a:t>
            </a:r>
            <a:br>
              <a:rPr lang="en-GB" dirty="0"/>
            </a:br>
            <a:br>
              <a:rPr lang="en-GB" dirty="0"/>
            </a:br>
            <a:r>
              <a:rPr lang="en-GB" dirty="0"/>
              <a:t>1. ‘not very easy, but also not complicated.’ (changed answer to neutral from not easy) </a:t>
            </a:r>
            <a:br>
              <a:rPr lang="en-GB" dirty="0"/>
            </a:br>
            <a:r>
              <a:rPr lang="en-GB" dirty="0"/>
              <a:t>’some stuff you needed to click several clicks to get to’ </a:t>
            </a:r>
          </a:p>
          <a:p>
            <a:r>
              <a:rPr lang="en-GB" dirty="0"/>
              <a:t>4. ‘on the right track’ (for visuals) ‘looks a little rough, still a draft I guess’</a:t>
            </a:r>
          </a:p>
          <a:p>
            <a:r>
              <a:rPr lang="en-GB" dirty="0"/>
              <a:t>6. ‘Monkey!’ ‘from what I've seen more like a kids website but cute.. Cute monkey’</a:t>
            </a:r>
          </a:p>
          <a:p>
            <a:r>
              <a:rPr lang="en-GB" dirty="0"/>
              <a:t>9. ‘no gaps that aren’t stuff that are </a:t>
            </a:r>
            <a:r>
              <a:rPr lang="en-GB" dirty="0" err="1"/>
              <a:t>gonna</a:t>
            </a:r>
            <a:r>
              <a:rPr lang="en-GB" dirty="0"/>
              <a:t> be added’ ‘a button for the messages is missing, </a:t>
            </a:r>
            <a:br>
              <a:rPr lang="en-GB" dirty="0"/>
            </a:br>
            <a:r>
              <a:rPr lang="en-GB" dirty="0"/>
              <a:t>but used the notifications button so I don’t know if it counts’</a:t>
            </a:r>
          </a:p>
          <a:p>
            <a:r>
              <a:rPr lang="en-GB" dirty="0"/>
              <a:t>10. ‘need’s a messages tab’</a:t>
            </a:r>
          </a:p>
        </p:txBody>
      </p:sp>
      <p:pic>
        <p:nvPicPr>
          <p:cNvPr id="16" name="Audio 15">
            <a:hlinkClick r:id="" action="ppaction://media"/>
            <a:extLst>
              <a:ext uri="{FF2B5EF4-FFF2-40B4-BE49-F238E27FC236}">
                <a16:creationId xmlns:a16="http://schemas.microsoft.com/office/drawing/2014/main" id="{6804384D-BB53-FFFB-1698-AD7857FCDF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4036847493"/>
      </p:ext>
    </p:extLst>
  </p:cSld>
  <p:clrMapOvr>
    <a:masterClrMapping/>
  </p:clrMapOvr>
  <mc:AlternateContent xmlns:mc="http://schemas.openxmlformats.org/markup-compatibility/2006">
    <mc:Choice xmlns:p14="http://schemas.microsoft.com/office/powerpoint/2010/main" Requires="p14">
      <p:transition spd="slow" p14:dur="2000" advTm="17812"/>
    </mc:Choice>
    <mc:Fallback>
      <p:transition spd="slow" advTm="17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58C32B-B27B-496C-4096-DB77F122C7BE}"/>
              </a:ext>
            </a:extLst>
          </p:cNvPr>
          <p:cNvSpPr txBox="1"/>
          <p:nvPr/>
        </p:nvSpPr>
        <p:spPr>
          <a:xfrm>
            <a:off x="790575" y="248779"/>
            <a:ext cx="3943350" cy="584775"/>
          </a:xfrm>
          <a:prstGeom prst="rect">
            <a:avLst/>
          </a:prstGeom>
          <a:noFill/>
        </p:spPr>
        <p:txBody>
          <a:bodyPr wrap="square" rtlCol="0">
            <a:spAutoFit/>
          </a:bodyPr>
          <a:lstStyle/>
          <a:p>
            <a:r>
              <a:rPr lang="en-GB" sz="3200" dirty="0"/>
              <a:t>Survey Results:</a:t>
            </a:r>
          </a:p>
        </p:txBody>
      </p:sp>
      <p:pic>
        <p:nvPicPr>
          <p:cNvPr id="7" name="Picture 6">
            <a:extLst>
              <a:ext uri="{FF2B5EF4-FFF2-40B4-BE49-F238E27FC236}">
                <a16:creationId xmlns:a16="http://schemas.microsoft.com/office/drawing/2014/main" id="{ECF361C3-B4F9-4E6A-52BB-FA84C032B7B4}"/>
              </a:ext>
            </a:extLst>
          </p:cNvPr>
          <p:cNvPicPr>
            <a:picLocks noChangeAspect="1"/>
          </p:cNvPicPr>
          <p:nvPr/>
        </p:nvPicPr>
        <p:blipFill>
          <a:blip r:embed="rId4"/>
          <a:srcRect r="30967"/>
          <a:stretch/>
        </p:blipFill>
        <p:spPr>
          <a:xfrm>
            <a:off x="4352926" y="248779"/>
            <a:ext cx="2931158" cy="1513346"/>
          </a:xfrm>
          <a:prstGeom prst="rect">
            <a:avLst/>
          </a:prstGeom>
        </p:spPr>
      </p:pic>
      <p:pic>
        <p:nvPicPr>
          <p:cNvPr id="9" name="Picture 8">
            <a:extLst>
              <a:ext uri="{FF2B5EF4-FFF2-40B4-BE49-F238E27FC236}">
                <a16:creationId xmlns:a16="http://schemas.microsoft.com/office/drawing/2014/main" id="{7868DFCE-DC1C-A766-3A46-03E097E5FEB6}"/>
              </a:ext>
            </a:extLst>
          </p:cNvPr>
          <p:cNvPicPr>
            <a:picLocks noChangeAspect="1"/>
          </p:cNvPicPr>
          <p:nvPr/>
        </p:nvPicPr>
        <p:blipFill>
          <a:blip r:embed="rId5"/>
          <a:stretch>
            <a:fillRect/>
          </a:stretch>
        </p:blipFill>
        <p:spPr>
          <a:xfrm>
            <a:off x="-1" y="2520950"/>
            <a:ext cx="12192000" cy="1625600"/>
          </a:xfrm>
          <a:prstGeom prst="rect">
            <a:avLst/>
          </a:prstGeom>
        </p:spPr>
      </p:pic>
      <p:pic>
        <p:nvPicPr>
          <p:cNvPr id="11" name="Picture 10">
            <a:extLst>
              <a:ext uri="{FF2B5EF4-FFF2-40B4-BE49-F238E27FC236}">
                <a16:creationId xmlns:a16="http://schemas.microsoft.com/office/drawing/2014/main" id="{B2B8A65F-E97D-7F91-FB1C-A407CD3FEC2F}"/>
              </a:ext>
            </a:extLst>
          </p:cNvPr>
          <p:cNvPicPr>
            <a:picLocks noChangeAspect="1"/>
          </p:cNvPicPr>
          <p:nvPr/>
        </p:nvPicPr>
        <p:blipFill>
          <a:blip r:embed="rId6"/>
          <a:stretch>
            <a:fillRect/>
          </a:stretch>
        </p:blipFill>
        <p:spPr>
          <a:xfrm>
            <a:off x="0" y="4474817"/>
            <a:ext cx="10467975" cy="1469335"/>
          </a:xfrm>
          <a:prstGeom prst="rect">
            <a:avLst/>
          </a:prstGeom>
        </p:spPr>
      </p:pic>
      <p:pic>
        <p:nvPicPr>
          <p:cNvPr id="13" name="Picture 12">
            <a:extLst>
              <a:ext uri="{FF2B5EF4-FFF2-40B4-BE49-F238E27FC236}">
                <a16:creationId xmlns:a16="http://schemas.microsoft.com/office/drawing/2014/main" id="{A3FA3303-46C3-26DB-DC5C-D44144AC49EB}"/>
              </a:ext>
            </a:extLst>
          </p:cNvPr>
          <p:cNvPicPr>
            <a:picLocks noChangeAspect="1"/>
          </p:cNvPicPr>
          <p:nvPr/>
        </p:nvPicPr>
        <p:blipFill>
          <a:blip r:embed="rId7"/>
          <a:srcRect l="5729"/>
          <a:stretch/>
        </p:blipFill>
        <p:spPr>
          <a:xfrm>
            <a:off x="10467974" y="4474817"/>
            <a:ext cx="1724025" cy="1469335"/>
          </a:xfrm>
          <a:prstGeom prst="rect">
            <a:avLst/>
          </a:prstGeom>
        </p:spPr>
      </p:pic>
      <p:sp>
        <p:nvSpPr>
          <p:cNvPr id="14" name="TextBox 13">
            <a:extLst>
              <a:ext uri="{FF2B5EF4-FFF2-40B4-BE49-F238E27FC236}">
                <a16:creationId xmlns:a16="http://schemas.microsoft.com/office/drawing/2014/main" id="{B5B9749E-1463-15F0-F379-354E99ECC470}"/>
              </a:ext>
            </a:extLst>
          </p:cNvPr>
          <p:cNvSpPr txBox="1"/>
          <p:nvPr/>
        </p:nvSpPr>
        <p:spPr>
          <a:xfrm>
            <a:off x="3067050" y="1407713"/>
            <a:ext cx="2066926" cy="369332"/>
          </a:xfrm>
          <a:prstGeom prst="rect">
            <a:avLst/>
          </a:prstGeom>
          <a:noFill/>
        </p:spPr>
        <p:txBody>
          <a:bodyPr wrap="square" rtlCol="0">
            <a:spAutoFit/>
          </a:bodyPr>
          <a:lstStyle/>
          <a:p>
            <a:r>
              <a:rPr lang="en-GB" dirty="0"/>
              <a:t>Bliss 17yrsold Female</a:t>
            </a:r>
          </a:p>
        </p:txBody>
      </p:sp>
      <p:sp>
        <p:nvSpPr>
          <p:cNvPr id="15" name="TextBox 14">
            <a:extLst>
              <a:ext uri="{FF2B5EF4-FFF2-40B4-BE49-F238E27FC236}">
                <a16:creationId xmlns:a16="http://schemas.microsoft.com/office/drawing/2014/main" id="{A8D42470-99D3-A353-F468-09F1580DB107}"/>
              </a:ext>
            </a:extLst>
          </p:cNvPr>
          <p:cNvSpPr txBox="1"/>
          <p:nvPr/>
        </p:nvSpPr>
        <p:spPr>
          <a:xfrm>
            <a:off x="3067050" y="636120"/>
            <a:ext cx="2066926" cy="369332"/>
          </a:xfrm>
          <a:prstGeom prst="rect">
            <a:avLst/>
          </a:prstGeom>
          <a:noFill/>
        </p:spPr>
        <p:txBody>
          <a:bodyPr wrap="square" rtlCol="0">
            <a:spAutoFit/>
          </a:bodyPr>
          <a:lstStyle/>
          <a:p>
            <a:r>
              <a:rPr lang="en-GB" dirty="0"/>
              <a:t>Lina 24yrsold Female</a:t>
            </a:r>
          </a:p>
        </p:txBody>
      </p:sp>
      <p:sp>
        <p:nvSpPr>
          <p:cNvPr id="16" name="TextBox 15">
            <a:extLst>
              <a:ext uri="{FF2B5EF4-FFF2-40B4-BE49-F238E27FC236}">
                <a16:creationId xmlns:a16="http://schemas.microsoft.com/office/drawing/2014/main" id="{61031026-8893-0C91-FD7A-57FC8F398CA0}"/>
              </a:ext>
            </a:extLst>
          </p:cNvPr>
          <p:cNvSpPr txBox="1"/>
          <p:nvPr/>
        </p:nvSpPr>
        <p:spPr>
          <a:xfrm>
            <a:off x="3000375" y="1038381"/>
            <a:ext cx="2066926" cy="369332"/>
          </a:xfrm>
          <a:prstGeom prst="rect">
            <a:avLst/>
          </a:prstGeom>
          <a:noFill/>
        </p:spPr>
        <p:txBody>
          <a:bodyPr wrap="square" rtlCol="0">
            <a:spAutoFit/>
          </a:bodyPr>
          <a:lstStyle/>
          <a:p>
            <a:r>
              <a:rPr lang="en-GB" dirty="0"/>
              <a:t>Brother 16yrsold Male</a:t>
            </a:r>
          </a:p>
        </p:txBody>
      </p:sp>
      <p:pic>
        <p:nvPicPr>
          <p:cNvPr id="20" name="Audio 19">
            <a:hlinkClick r:id="" action="ppaction://media"/>
            <a:extLst>
              <a:ext uri="{FF2B5EF4-FFF2-40B4-BE49-F238E27FC236}">
                <a16:creationId xmlns:a16="http://schemas.microsoft.com/office/drawing/2014/main" id="{44D9F8D8-567B-E535-F865-E2A9A79E87A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544975085"/>
      </p:ext>
    </p:extLst>
  </p:cSld>
  <p:clrMapOvr>
    <a:masterClrMapping/>
  </p:clrMapOvr>
  <mc:AlternateContent xmlns:mc="http://schemas.openxmlformats.org/markup-compatibility/2006">
    <mc:Choice xmlns:p14="http://schemas.microsoft.com/office/powerpoint/2010/main" Requires="p14">
      <p:transition spd="slow" p14:dur="2000" advTm="5079"/>
    </mc:Choice>
    <mc:Fallback>
      <p:transition spd="slow" advTm="5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1183729-F4F2-4E43-F855-F3F46D56886B}"/>
              </a:ext>
            </a:extLst>
          </p:cNvPr>
          <p:cNvSpPr txBox="1"/>
          <p:nvPr/>
        </p:nvSpPr>
        <p:spPr>
          <a:xfrm>
            <a:off x="1133475" y="874836"/>
            <a:ext cx="8391525" cy="584775"/>
          </a:xfrm>
          <a:prstGeom prst="rect">
            <a:avLst/>
          </a:prstGeom>
          <a:noFill/>
        </p:spPr>
        <p:txBody>
          <a:bodyPr wrap="square" rtlCol="0">
            <a:spAutoFit/>
          </a:bodyPr>
          <a:lstStyle/>
          <a:p>
            <a:r>
              <a:rPr lang="en-GB" sz="3200" dirty="0"/>
              <a:t>Improvements could take from User testing</a:t>
            </a:r>
          </a:p>
        </p:txBody>
      </p:sp>
      <p:sp>
        <p:nvSpPr>
          <p:cNvPr id="7" name="TextBox 6">
            <a:extLst>
              <a:ext uri="{FF2B5EF4-FFF2-40B4-BE49-F238E27FC236}">
                <a16:creationId xmlns:a16="http://schemas.microsoft.com/office/drawing/2014/main" id="{7ADFACB7-330C-1D42-94F7-08F6F1BDA8CD}"/>
              </a:ext>
            </a:extLst>
          </p:cNvPr>
          <p:cNvSpPr txBox="1"/>
          <p:nvPr/>
        </p:nvSpPr>
        <p:spPr>
          <a:xfrm>
            <a:off x="1133475" y="3105834"/>
            <a:ext cx="6096000" cy="646331"/>
          </a:xfrm>
          <a:prstGeom prst="rect">
            <a:avLst/>
          </a:prstGeom>
          <a:noFill/>
        </p:spPr>
        <p:txBody>
          <a:bodyPr wrap="square">
            <a:spAutoFit/>
          </a:bodyPr>
          <a:lstStyle/>
          <a:p>
            <a:r>
              <a:rPr lang="en-US" dirty="0"/>
              <a:t>Ensure that all interactive elements (like buttons, icons, or links) are consistently clickable and behave as users expect. The bell icon for notifications should be clearly identifiable for just notification.</a:t>
            </a:r>
            <a:endParaRPr lang="en-GB" dirty="0"/>
          </a:p>
        </p:txBody>
      </p:sp>
      <p:sp>
        <p:nvSpPr>
          <p:cNvPr id="9" name="TextBox 8">
            <a:extLst>
              <a:ext uri="{FF2B5EF4-FFF2-40B4-BE49-F238E27FC236}">
                <a16:creationId xmlns:a16="http://schemas.microsoft.com/office/drawing/2014/main" id="{1FE22533-AAFB-C2B9-EA4C-7D346054BB5B}"/>
              </a:ext>
            </a:extLst>
          </p:cNvPr>
          <p:cNvSpPr txBox="1"/>
          <p:nvPr/>
        </p:nvSpPr>
        <p:spPr>
          <a:xfrm>
            <a:off x="1133475" y="3933594"/>
            <a:ext cx="6096000" cy="646331"/>
          </a:xfrm>
          <a:prstGeom prst="rect">
            <a:avLst/>
          </a:prstGeom>
          <a:noFill/>
        </p:spPr>
        <p:txBody>
          <a:bodyPr wrap="square">
            <a:spAutoFit/>
          </a:bodyPr>
          <a:lstStyle/>
          <a:p>
            <a:r>
              <a:rPr lang="en-US" dirty="0"/>
              <a:t>The "recent comments" section could be more visible. You could use a </a:t>
            </a:r>
            <a:r>
              <a:rPr lang="en-US" b="1" dirty="0"/>
              <a:t>highlight or badge</a:t>
            </a:r>
            <a:r>
              <a:rPr lang="en-US" dirty="0"/>
              <a:t> to draw attention to new content or updates, especially if this section is important for the creator.</a:t>
            </a:r>
            <a:endParaRPr lang="en-GB" dirty="0"/>
          </a:p>
        </p:txBody>
      </p:sp>
      <p:sp>
        <p:nvSpPr>
          <p:cNvPr id="11" name="TextBox 10">
            <a:extLst>
              <a:ext uri="{FF2B5EF4-FFF2-40B4-BE49-F238E27FC236}">
                <a16:creationId xmlns:a16="http://schemas.microsoft.com/office/drawing/2014/main" id="{FD8DE04C-B076-E0B3-D202-76FF14207938}"/>
              </a:ext>
            </a:extLst>
          </p:cNvPr>
          <p:cNvSpPr txBox="1"/>
          <p:nvPr/>
        </p:nvSpPr>
        <p:spPr>
          <a:xfrm>
            <a:off x="1133475" y="2173986"/>
            <a:ext cx="6096000" cy="646331"/>
          </a:xfrm>
          <a:prstGeom prst="rect">
            <a:avLst/>
          </a:prstGeom>
          <a:noFill/>
        </p:spPr>
        <p:txBody>
          <a:bodyPr wrap="square">
            <a:spAutoFit/>
          </a:bodyPr>
          <a:lstStyle/>
          <a:p>
            <a:r>
              <a:rPr lang="en-US" dirty="0"/>
              <a:t>Add the fixed navigation menu for easier access to important areas, or make the dropdown menus more discoverable with visual cues or animations.</a:t>
            </a:r>
            <a:endParaRPr lang="en-GB" dirty="0"/>
          </a:p>
        </p:txBody>
      </p:sp>
      <p:pic>
        <p:nvPicPr>
          <p:cNvPr id="13" name="Audio 12">
            <a:hlinkClick r:id="" action="ppaction://media"/>
            <a:extLst>
              <a:ext uri="{FF2B5EF4-FFF2-40B4-BE49-F238E27FC236}">
                <a16:creationId xmlns:a16="http://schemas.microsoft.com/office/drawing/2014/main" id="{F4819339-7876-6B1A-ECB3-8E8310EB9F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695571803"/>
      </p:ext>
    </p:extLst>
  </p:cSld>
  <p:clrMapOvr>
    <a:masterClrMapping/>
  </p:clrMapOvr>
  <mc:AlternateContent xmlns:mc="http://schemas.openxmlformats.org/markup-compatibility/2006">
    <mc:Choice xmlns:p14="http://schemas.microsoft.com/office/powerpoint/2010/main" Requires="p14">
      <p:transition spd="slow" p14:dur="2000" advTm="17696"/>
    </mc:Choice>
    <mc:Fallback>
      <p:transition spd="slow" advTm="17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BBF62-5D1C-6CB4-8C12-1E7B2BF20BC6}"/>
              </a:ext>
            </a:extLst>
          </p:cNvPr>
          <p:cNvSpPr>
            <a:spLocks noGrp="1"/>
          </p:cNvSpPr>
          <p:nvPr>
            <p:ph type="title"/>
          </p:nvPr>
        </p:nvSpPr>
        <p:spPr/>
        <p:txBody>
          <a:bodyPr/>
          <a:lstStyle/>
          <a:p>
            <a:r>
              <a:rPr lang="en-GB" dirty="0"/>
              <a:t>Thankyou</a:t>
            </a:r>
          </a:p>
        </p:txBody>
      </p:sp>
      <p:sp>
        <p:nvSpPr>
          <p:cNvPr id="3" name="Text Placeholder 2">
            <a:extLst>
              <a:ext uri="{FF2B5EF4-FFF2-40B4-BE49-F238E27FC236}">
                <a16:creationId xmlns:a16="http://schemas.microsoft.com/office/drawing/2014/main" id="{B5C0BAE8-B6D7-0C8F-75EA-BB32E5D0164E}"/>
              </a:ext>
            </a:extLst>
          </p:cNvPr>
          <p:cNvSpPr>
            <a:spLocks noGrp="1"/>
          </p:cNvSpPr>
          <p:nvPr>
            <p:ph type="body" sz="quarter" idx="13"/>
          </p:nvPr>
        </p:nvSpPr>
        <p:spPr/>
        <p:txBody>
          <a:bodyPr/>
          <a:lstStyle/>
          <a:p>
            <a:r>
              <a:rPr lang="en-GB" dirty="0"/>
              <a:t>Ava Daniels</a:t>
            </a:r>
          </a:p>
        </p:txBody>
      </p:sp>
      <p:pic>
        <p:nvPicPr>
          <p:cNvPr id="5" name="Audio 4">
            <a:hlinkClick r:id="" action="ppaction://media"/>
            <a:extLst>
              <a:ext uri="{FF2B5EF4-FFF2-40B4-BE49-F238E27FC236}">
                <a16:creationId xmlns:a16="http://schemas.microsoft.com/office/drawing/2014/main" id="{71E26627-D563-8202-3C1C-653932FB96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00833273"/>
      </p:ext>
    </p:extLst>
  </p:cSld>
  <p:clrMapOvr>
    <a:masterClrMapping/>
  </p:clrMapOvr>
  <mc:AlternateContent xmlns:mc="http://schemas.openxmlformats.org/markup-compatibility/2006">
    <mc:Choice xmlns:p14="http://schemas.microsoft.com/office/powerpoint/2010/main" Requires="p14">
      <p:transition spd="slow" p14:dur="2000" advTm="2596"/>
    </mc:Choice>
    <mc:Fallback>
      <p:transition spd="slow" advTm="2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C8D1-EF6E-B052-028D-74A947DC2C91}"/>
              </a:ext>
            </a:extLst>
          </p:cNvPr>
          <p:cNvSpPr>
            <a:spLocks noGrp="1"/>
          </p:cNvSpPr>
          <p:nvPr>
            <p:ph type="title"/>
          </p:nvPr>
        </p:nvSpPr>
        <p:spPr>
          <a:xfrm>
            <a:off x="-3467100" y="-57150"/>
            <a:ext cx="10515600" cy="1344168"/>
          </a:xfrm>
        </p:spPr>
        <p:txBody>
          <a:bodyPr/>
          <a:lstStyle/>
          <a:p>
            <a:r>
              <a:rPr lang="en-GB" dirty="0"/>
              <a:t>Bibliography</a:t>
            </a:r>
          </a:p>
        </p:txBody>
      </p:sp>
      <p:sp>
        <p:nvSpPr>
          <p:cNvPr id="14" name="TextBox 13">
            <a:extLst>
              <a:ext uri="{FF2B5EF4-FFF2-40B4-BE49-F238E27FC236}">
                <a16:creationId xmlns:a16="http://schemas.microsoft.com/office/drawing/2014/main" id="{68276ACC-F8DF-74CE-C73F-542C5C50A0EA}"/>
              </a:ext>
            </a:extLst>
          </p:cNvPr>
          <p:cNvSpPr txBox="1"/>
          <p:nvPr/>
        </p:nvSpPr>
        <p:spPr>
          <a:xfrm>
            <a:off x="633918" y="2413337"/>
            <a:ext cx="12192000" cy="2031325"/>
          </a:xfrm>
          <a:prstGeom prst="rect">
            <a:avLst/>
          </a:prstGeom>
          <a:noFill/>
        </p:spPr>
        <p:txBody>
          <a:bodyPr wrap="square">
            <a:spAutoFit/>
          </a:bodyPr>
          <a:lstStyle/>
          <a:p>
            <a:r>
              <a:rPr lang="en-GB" sz="1400" dirty="0"/>
              <a:t>[1] Nielsen Norman Group, “UX Resources,” [Online]. Available: https://www.nngroup.com/articles/. [Accessed: 7-Jan-2025].</a:t>
            </a:r>
          </a:p>
          <a:p>
            <a:endParaRPr lang="en-GB" sz="1400" dirty="0"/>
          </a:p>
          <a:p>
            <a:r>
              <a:rPr lang="en-GB" sz="1400" dirty="0"/>
              <a:t>[2] Smashing Magazine, "UX Design," [Online]. Available: https://www.smashingmagazine.com/category/uxdesign/. [Accessed: 7-Jan-2025].</a:t>
            </a:r>
          </a:p>
          <a:p>
            <a:endParaRPr lang="en-GB" sz="1400" dirty="0"/>
          </a:p>
          <a:p>
            <a:r>
              <a:rPr lang="en-GB" sz="1400" dirty="0"/>
              <a:t>[3] J. Nielsen, “The 10 Usability Heuristics,” Nielsen Norman Group, [Online]. Available: https://www.nngroup.com/articles/ten-usability-heuristics/. [Accessed: 8-Jan-2025].</a:t>
            </a:r>
          </a:p>
          <a:p>
            <a:endParaRPr lang="en-GB" sz="1400" dirty="0"/>
          </a:p>
          <a:p>
            <a:r>
              <a:rPr lang="en-GB" sz="1400" dirty="0"/>
              <a:t>[4] UX Planet, "A Comprehensive Guide to UX Research Methods," [Online]. Available: https://uxplanet.org/a-comprehensive-guide-to-ux-research-methods-48d2723f826e. [Accessed: 8-Jan-2025].</a:t>
            </a:r>
          </a:p>
          <a:p>
            <a:endParaRPr lang="en-GB" sz="1400" dirty="0"/>
          </a:p>
          <a:p>
            <a:endParaRPr lang="en-GB" sz="1400" dirty="0"/>
          </a:p>
        </p:txBody>
      </p:sp>
      <p:sp>
        <p:nvSpPr>
          <p:cNvPr id="15" name="TextBox 14">
            <a:extLst>
              <a:ext uri="{FF2B5EF4-FFF2-40B4-BE49-F238E27FC236}">
                <a16:creationId xmlns:a16="http://schemas.microsoft.com/office/drawing/2014/main" id="{4E788CD9-3836-612C-75B1-7515B87E208C}"/>
              </a:ext>
            </a:extLst>
          </p:cNvPr>
          <p:cNvSpPr txBox="1"/>
          <p:nvPr/>
        </p:nvSpPr>
        <p:spPr>
          <a:xfrm>
            <a:off x="3809289" y="264337"/>
            <a:ext cx="3719514" cy="646331"/>
          </a:xfrm>
          <a:prstGeom prst="rect">
            <a:avLst/>
          </a:prstGeom>
          <a:noFill/>
        </p:spPr>
        <p:txBody>
          <a:bodyPr wrap="square" rtlCol="0">
            <a:spAutoFit/>
          </a:bodyPr>
          <a:lstStyle/>
          <a:p>
            <a:r>
              <a:rPr lang="en-GB" dirty="0"/>
              <a:t>Also referencing some old bibliography texts, sites I referenced and looked at again</a:t>
            </a:r>
          </a:p>
        </p:txBody>
      </p:sp>
      <p:sp>
        <p:nvSpPr>
          <p:cNvPr id="16" name="TextBox 15">
            <a:extLst>
              <a:ext uri="{FF2B5EF4-FFF2-40B4-BE49-F238E27FC236}">
                <a16:creationId xmlns:a16="http://schemas.microsoft.com/office/drawing/2014/main" id="{63612912-421B-F531-65E5-0D751615DF82}"/>
              </a:ext>
            </a:extLst>
          </p:cNvPr>
          <p:cNvSpPr txBox="1"/>
          <p:nvPr/>
        </p:nvSpPr>
        <p:spPr>
          <a:xfrm>
            <a:off x="557719" y="5012993"/>
            <a:ext cx="7543800" cy="461665"/>
          </a:xfrm>
          <a:prstGeom prst="rect">
            <a:avLst/>
          </a:prstGeom>
          <a:noFill/>
        </p:spPr>
        <p:txBody>
          <a:bodyPr wrap="square">
            <a:spAutoFit/>
          </a:bodyPr>
          <a:lstStyle/>
          <a:p>
            <a:r>
              <a:rPr lang="en-US" sz="2400" b="1" dirty="0"/>
              <a:t> [14] Pinterest</a:t>
            </a:r>
            <a:r>
              <a:rPr lang="en-US" sz="2400" dirty="0"/>
              <a:t>, "Pinterest". Available: </a:t>
            </a:r>
            <a:r>
              <a:rPr lang="en-US" sz="2400" dirty="0">
                <a:hlinkClick r:id="rId4"/>
              </a:rPr>
              <a:t>https://uk.pinterest.com/</a:t>
            </a:r>
            <a:r>
              <a:rPr lang="en-US" sz="2400" dirty="0"/>
              <a:t>. [Accessed: 8 Jan. 2025].</a:t>
            </a:r>
            <a:endParaRPr lang="en-GB" sz="2400" dirty="0"/>
          </a:p>
        </p:txBody>
      </p:sp>
      <p:sp>
        <p:nvSpPr>
          <p:cNvPr id="17" name="TextBox 16">
            <a:extLst>
              <a:ext uri="{FF2B5EF4-FFF2-40B4-BE49-F238E27FC236}">
                <a16:creationId xmlns:a16="http://schemas.microsoft.com/office/drawing/2014/main" id="{F982129B-235B-6443-801A-0D605AD1E185}"/>
              </a:ext>
            </a:extLst>
          </p:cNvPr>
          <p:cNvSpPr txBox="1"/>
          <p:nvPr/>
        </p:nvSpPr>
        <p:spPr>
          <a:xfrm>
            <a:off x="633918" y="5636325"/>
            <a:ext cx="10620375" cy="461665"/>
          </a:xfrm>
          <a:prstGeom prst="rect">
            <a:avLst/>
          </a:prstGeom>
          <a:noFill/>
        </p:spPr>
        <p:txBody>
          <a:bodyPr wrap="square">
            <a:spAutoFit/>
          </a:bodyPr>
          <a:lstStyle/>
          <a:p>
            <a:r>
              <a:rPr lang="en-US" sz="2400" b="1" dirty="0"/>
              <a:t>[15] YouTube</a:t>
            </a:r>
            <a:r>
              <a:rPr lang="en-US" sz="2400" dirty="0"/>
              <a:t>, "YouTube". Available: </a:t>
            </a:r>
            <a:r>
              <a:rPr lang="en-US" sz="2400" dirty="0">
                <a:hlinkClick r:id="rId5"/>
              </a:rPr>
              <a:t>https://www.youtube.com/</a:t>
            </a:r>
            <a:r>
              <a:rPr lang="en-US" sz="2400" dirty="0"/>
              <a:t>. [Accessed: 8 Jan. 2025].</a:t>
            </a:r>
            <a:endParaRPr lang="en-GB" sz="2400" dirty="0"/>
          </a:p>
        </p:txBody>
      </p:sp>
      <p:sp>
        <p:nvSpPr>
          <p:cNvPr id="19" name="TextBox 18">
            <a:extLst>
              <a:ext uri="{FF2B5EF4-FFF2-40B4-BE49-F238E27FC236}">
                <a16:creationId xmlns:a16="http://schemas.microsoft.com/office/drawing/2014/main" id="{579588F9-4EED-AD4B-B59C-F0975C4719AE}"/>
              </a:ext>
            </a:extLst>
          </p:cNvPr>
          <p:cNvSpPr txBox="1"/>
          <p:nvPr/>
        </p:nvSpPr>
        <p:spPr>
          <a:xfrm>
            <a:off x="633918" y="4325743"/>
            <a:ext cx="8142050" cy="404278"/>
          </a:xfrm>
          <a:prstGeom prst="rect">
            <a:avLst/>
          </a:prstGeom>
          <a:noFill/>
        </p:spPr>
        <p:txBody>
          <a:bodyPr wrap="square">
            <a:spAutoFit/>
          </a:bodyPr>
          <a:lstStyle/>
          <a:p>
            <a:pPr marL="342900" lvl="0" indent="-342900">
              <a:lnSpc>
                <a:spcPct val="107000"/>
              </a:lnSpc>
              <a:spcAft>
                <a:spcPts val="800"/>
              </a:spcAft>
              <a:tabLst>
                <a:tab pos="457200" algn="l"/>
              </a:tabLst>
            </a:pPr>
            <a:r>
              <a:rPr lang="en-GB" sz="2000" kern="100" dirty="0">
                <a:effectLst/>
                <a:ea typeface="Calibri" panose="020F0502020204030204" pitchFamily="34" charset="0"/>
                <a:cs typeface="Times New Roman" panose="02020603050405020304" pitchFamily="18" charset="0"/>
              </a:rPr>
              <a:t>[7] M. K. O'Rourke, Designing with Colour, Wiley, 2000.</a:t>
            </a:r>
          </a:p>
        </p:txBody>
      </p:sp>
      <p:sp>
        <p:nvSpPr>
          <p:cNvPr id="21" name="TextBox 20">
            <a:extLst>
              <a:ext uri="{FF2B5EF4-FFF2-40B4-BE49-F238E27FC236}">
                <a16:creationId xmlns:a16="http://schemas.microsoft.com/office/drawing/2014/main" id="{57E79627-C853-7034-3F72-49F96D59F52E}"/>
              </a:ext>
            </a:extLst>
          </p:cNvPr>
          <p:cNvSpPr txBox="1"/>
          <p:nvPr/>
        </p:nvSpPr>
        <p:spPr>
          <a:xfrm>
            <a:off x="633918" y="6296989"/>
            <a:ext cx="8142050" cy="369332"/>
          </a:xfrm>
          <a:prstGeom prst="rect">
            <a:avLst/>
          </a:prstGeom>
          <a:noFill/>
        </p:spPr>
        <p:txBody>
          <a:bodyPr wrap="square">
            <a:spAutoFit/>
          </a:bodyPr>
          <a:lstStyle/>
          <a:p>
            <a:r>
              <a:rPr lang="en-US" b="1" dirty="0"/>
              <a:t>[16] </a:t>
            </a:r>
            <a:r>
              <a:rPr lang="en-US" b="1" dirty="0" err="1"/>
              <a:t>Polydin</a:t>
            </a:r>
            <a:r>
              <a:rPr lang="en-US" dirty="0"/>
              <a:t>, "Psychology of Colors in Games". Available: </a:t>
            </a:r>
            <a:r>
              <a:rPr lang="en-US" dirty="0">
                <a:hlinkClick r:id="rId6"/>
              </a:rPr>
              <a:t>https://polydin.com/psychology-of-colors-in-games/</a:t>
            </a:r>
            <a:r>
              <a:rPr lang="en-US" dirty="0"/>
              <a:t>. [Accessed: 8 Jan. 2025].</a:t>
            </a:r>
            <a:endParaRPr lang="en-GB" dirty="0"/>
          </a:p>
        </p:txBody>
      </p:sp>
      <p:pic>
        <p:nvPicPr>
          <p:cNvPr id="23" name="Audio 22">
            <a:hlinkClick r:id="" action="ppaction://media"/>
            <a:extLst>
              <a:ext uri="{FF2B5EF4-FFF2-40B4-BE49-F238E27FC236}">
                <a16:creationId xmlns:a16="http://schemas.microsoft.com/office/drawing/2014/main" id="{35956386-A293-9C92-D3E4-B2FA02642CD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65602700"/>
      </p:ext>
    </p:extLst>
  </p:cSld>
  <p:clrMapOvr>
    <a:masterClrMapping/>
  </p:clrMapOvr>
  <mc:AlternateContent xmlns:mc="http://schemas.openxmlformats.org/markup-compatibility/2006">
    <mc:Choice xmlns:p14="http://schemas.microsoft.com/office/powerpoint/2010/main" Requires="p14">
      <p:transition spd="slow" p14:dur="2000" advTm="6437"/>
    </mc:Choice>
    <mc:Fallback>
      <p:transition spd="slow" advTm="6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EBE4514-5BAA-E5F2-88AD-826B40F23F40}"/>
              </a:ext>
            </a:extLst>
          </p:cNvPr>
          <p:cNvSpPr txBox="1"/>
          <p:nvPr/>
        </p:nvSpPr>
        <p:spPr>
          <a:xfrm>
            <a:off x="252412" y="699146"/>
            <a:ext cx="11687175" cy="5422703"/>
          </a:xfrm>
          <a:prstGeom prst="rect">
            <a:avLst/>
          </a:prstGeom>
          <a:noFill/>
        </p:spPr>
        <p:txBody>
          <a:bodyPr wrap="square">
            <a:spAutoFit/>
          </a:bodyPr>
          <a:lstStyle/>
          <a:p>
            <a:pPr marL="342900" lvl="0" indent="-342900">
              <a:lnSpc>
                <a:spcPct val="107000"/>
              </a:lnSpc>
              <a:spcAft>
                <a:spcPts val="800"/>
              </a:spcAft>
              <a:tabLst>
                <a:tab pos="457200" algn="l"/>
              </a:tabLst>
            </a:pPr>
            <a:r>
              <a:rPr lang="en-GB" sz="1800" kern="100" dirty="0">
                <a:effectLst/>
                <a:ea typeface="Calibri" panose="020F0502020204030204" pitchFamily="34" charset="0"/>
                <a:cs typeface="Times New Roman" panose="02020603050405020304" pitchFamily="18" charset="0"/>
              </a:rPr>
              <a:t>[5] J. J. Garrett, The Elements of User Experience: User-Cantered Design for the Web and Beyond, Pearson, 2010.</a:t>
            </a:r>
          </a:p>
          <a:p>
            <a:pPr marL="342900" lvl="0" indent="-342900">
              <a:lnSpc>
                <a:spcPct val="107000"/>
              </a:lnSpc>
              <a:spcAft>
                <a:spcPts val="800"/>
              </a:spcAft>
              <a:tabLst>
                <a:tab pos="457200" algn="l"/>
              </a:tabLst>
            </a:pPr>
            <a:r>
              <a:rPr lang="en-GB" sz="1800" kern="100" dirty="0">
                <a:effectLst/>
                <a:ea typeface="Calibri" panose="020F0502020204030204" pitchFamily="34" charset="0"/>
                <a:cs typeface="Times New Roman" panose="02020603050405020304" pitchFamily="18" charset="0"/>
              </a:rPr>
              <a:t>[6] D. A. Norman, Emotional Design: Why We Love (or Hate) Everyday Things, Basic Books, 2004.</a:t>
            </a:r>
          </a:p>
          <a:p>
            <a:pPr marL="342900" lvl="0" indent="-342900">
              <a:lnSpc>
                <a:spcPct val="107000"/>
              </a:lnSpc>
              <a:spcAft>
                <a:spcPts val="800"/>
              </a:spcAft>
              <a:tabLst>
                <a:tab pos="457200" algn="l"/>
              </a:tabLst>
            </a:pPr>
            <a:r>
              <a:rPr lang="en-GB" sz="1800" kern="100" dirty="0">
                <a:effectLst/>
                <a:ea typeface="Calibri" panose="020F0502020204030204" pitchFamily="34" charset="0"/>
                <a:cs typeface="Times New Roman" panose="02020603050405020304" pitchFamily="18" charset="0"/>
              </a:rPr>
              <a:t>[8] S. Krug, Don't Make Me Think: A Common Sense Approach to Web Usability, 3rd ed. New Riders, 2014.</a:t>
            </a:r>
          </a:p>
          <a:p>
            <a:pPr marL="342900" lvl="0" indent="-342900">
              <a:lnSpc>
                <a:spcPct val="107000"/>
              </a:lnSpc>
              <a:tabLst>
                <a:tab pos="457200" algn="l"/>
              </a:tabLst>
            </a:pPr>
            <a:r>
              <a:rPr lang="en-GB" sz="1800" kern="100" dirty="0">
                <a:effectLst/>
                <a:ea typeface="Calibri" panose="020F0502020204030204" pitchFamily="34" charset="0"/>
                <a:cs typeface="Times New Roman" panose="02020603050405020304" pitchFamily="18" charset="0"/>
              </a:rPr>
              <a:t>[9] M. O'Rourke, "15 marvellous </a:t>
            </a:r>
            <a:r>
              <a:rPr lang="en-GB" sz="1800" kern="100" dirty="0" err="1">
                <a:effectLst/>
                <a:ea typeface="Calibri" panose="020F0502020204030204" pitchFamily="34" charset="0"/>
                <a:cs typeface="Times New Roman" panose="02020603050405020304" pitchFamily="18" charset="0"/>
              </a:rPr>
              <a:t>microcopy</a:t>
            </a:r>
            <a:r>
              <a:rPr lang="en-GB" sz="1800" kern="100" dirty="0">
                <a:effectLst/>
                <a:ea typeface="Calibri" panose="020F0502020204030204" pitchFamily="34" charset="0"/>
                <a:cs typeface="Times New Roman" panose="02020603050405020304" pitchFamily="18" charset="0"/>
              </a:rPr>
              <a:t> examples and how they improve UX," </a:t>
            </a:r>
            <a:r>
              <a:rPr lang="en-GB" sz="1800" kern="100" dirty="0" err="1">
                <a:effectLst/>
                <a:ea typeface="Calibri" panose="020F0502020204030204" pitchFamily="34" charset="0"/>
                <a:cs typeface="Times New Roman" panose="02020603050405020304" pitchFamily="18" charset="0"/>
              </a:rPr>
              <a:t>eConsultancy</a:t>
            </a:r>
            <a:r>
              <a:rPr lang="en-GB" sz="1800" kern="100" dirty="0">
                <a:effectLst/>
                <a:ea typeface="Calibri" panose="020F0502020204030204" pitchFamily="34" charset="0"/>
                <a:cs typeface="Times New Roman" panose="02020603050405020304" pitchFamily="18" charset="0"/>
              </a:rPr>
              <a:t>, [Online]. Available: </a:t>
            </a:r>
            <a:r>
              <a:rPr lang="en-GB" sz="1800" u="sng" kern="100" dirty="0">
                <a:solidFill>
                  <a:srgbClr val="0563C1"/>
                </a:solidFill>
                <a:effectLst/>
                <a:ea typeface="Calibri" panose="020F0502020204030204" pitchFamily="34" charset="0"/>
                <a:cs typeface="Times New Roman" panose="02020603050405020304" pitchFamily="18" charset="0"/>
                <a:hlinkClick r:id="rId4"/>
              </a:rPr>
              <a:t>https://econsultancy.com/15-marvellous-microcopy-examples-and-how-they-improve-ux/</a:t>
            </a:r>
            <a:r>
              <a:rPr lang="en-GB" sz="1800" kern="100" dirty="0">
                <a:effectLst/>
                <a:ea typeface="Calibri" panose="020F0502020204030204" pitchFamily="34" charset="0"/>
                <a:cs typeface="Times New Roman" panose="02020603050405020304" pitchFamily="18" charset="0"/>
              </a:rPr>
              <a:t>. [Accessed: Nov. 11, 2024].</a:t>
            </a:r>
          </a:p>
          <a:p>
            <a:pPr marL="342900" lvl="0" indent="-342900">
              <a:lnSpc>
                <a:spcPct val="107000"/>
              </a:lnSpc>
              <a:tabLst>
                <a:tab pos="457200" algn="l"/>
              </a:tabLst>
            </a:pPr>
            <a:endParaRPr lang="en-GB" sz="1800" kern="100" dirty="0">
              <a:ea typeface="Calibri" panose="020F0502020204030204" pitchFamily="34" charset="0"/>
              <a:cs typeface="Times New Roman" panose="02020603050405020304" pitchFamily="18" charset="0"/>
            </a:endParaRPr>
          </a:p>
          <a:p>
            <a:pPr marL="342900" lvl="0" indent="-342900">
              <a:lnSpc>
                <a:spcPct val="107000"/>
              </a:lnSpc>
              <a:tabLst>
                <a:tab pos="457200" algn="l"/>
              </a:tabLst>
            </a:pPr>
            <a:r>
              <a:rPr lang="en-GB" sz="1800" kern="100" dirty="0">
                <a:effectLst/>
                <a:ea typeface="Calibri" panose="020F0502020204030204" pitchFamily="34" charset="0"/>
                <a:cs typeface="Times New Roman" panose="02020603050405020304" pitchFamily="18" charset="0"/>
              </a:rPr>
              <a:t>[10] Interaction Design Foundation, "Examples of emotional responses in UX design," [Online]. Available: </a:t>
            </a:r>
            <a:r>
              <a:rPr lang="en-GB" sz="1800" u="sng" kern="100" dirty="0">
                <a:solidFill>
                  <a:srgbClr val="0563C1"/>
                </a:solidFill>
                <a:effectLst/>
                <a:ea typeface="Calibri" panose="020F0502020204030204" pitchFamily="34" charset="0"/>
                <a:cs typeface="Times New Roman" panose="02020603050405020304" pitchFamily="18" charset="0"/>
                <a:hlinkClick r:id="rId5"/>
              </a:rPr>
              <a:t>https://www.interaction-design.org/literature/topics/emotional-response#examples_of_emotional_responses_in_ux_design</a:t>
            </a:r>
            <a:r>
              <a:rPr lang="en-GB" sz="1800" kern="100" dirty="0">
                <a:effectLst/>
                <a:ea typeface="Calibri" panose="020F0502020204030204" pitchFamily="34" charset="0"/>
                <a:cs typeface="Times New Roman" panose="02020603050405020304" pitchFamily="18" charset="0"/>
              </a:rPr>
              <a:t>. [Accessed: Nov. 11, 2024].</a:t>
            </a:r>
          </a:p>
          <a:p>
            <a:pPr marL="342900" lvl="0" indent="-342900">
              <a:lnSpc>
                <a:spcPct val="107000"/>
              </a:lnSpc>
              <a:tabLst>
                <a:tab pos="457200" algn="l"/>
              </a:tabLst>
            </a:pPr>
            <a:endParaRPr lang="en-GB" sz="1800" kern="100" dirty="0">
              <a:effectLst/>
              <a:ea typeface="Calibri" panose="020F0502020204030204" pitchFamily="34" charset="0"/>
              <a:cs typeface="Times New Roman" panose="02020603050405020304" pitchFamily="18" charset="0"/>
            </a:endParaRPr>
          </a:p>
          <a:p>
            <a:pPr marL="342900" lvl="0" indent="-342900">
              <a:lnSpc>
                <a:spcPct val="107000"/>
              </a:lnSpc>
              <a:tabLst>
                <a:tab pos="457200" algn="l"/>
              </a:tabLst>
            </a:pPr>
            <a:r>
              <a:rPr lang="en-GB" sz="1800" kern="100" dirty="0">
                <a:effectLst/>
                <a:ea typeface="Calibri" panose="020F0502020204030204" pitchFamily="34" charset="0"/>
                <a:cs typeface="Times New Roman" panose="02020603050405020304" pitchFamily="18" charset="0"/>
              </a:rPr>
              <a:t>[11] Interaction Design Foundation. "Emotional Response in UX Design". Available: https://www.interaction-design.org/literature/topics/emotional-response#examples_of_emotional_responses_in_ux_design. [Accessed: 6 Jan. 2025].</a:t>
            </a:r>
          </a:p>
          <a:p>
            <a:pPr marL="342900" lvl="0" indent="-342900">
              <a:lnSpc>
                <a:spcPct val="107000"/>
              </a:lnSpc>
              <a:tabLst>
                <a:tab pos="457200" algn="l"/>
              </a:tabLst>
            </a:pPr>
            <a:endParaRPr lang="en-GB" sz="1800" kern="100" dirty="0">
              <a:effectLst/>
              <a:ea typeface="Calibri" panose="020F0502020204030204" pitchFamily="34" charset="0"/>
              <a:cs typeface="Times New Roman" panose="02020603050405020304" pitchFamily="18" charset="0"/>
            </a:endParaRPr>
          </a:p>
          <a:p>
            <a:pPr marL="342900" lvl="0" indent="-342900">
              <a:lnSpc>
                <a:spcPct val="107000"/>
              </a:lnSpc>
              <a:tabLst>
                <a:tab pos="457200" algn="l"/>
              </a:tabLst>
            </a:pPr>
            <a:r>
              <a:rPr lang="en-GB" sz="1800" kern="100" dirty="0">
                <a:effectLst/>
                <a:ea typeface="Calibri" panose="020F0502020204030204" pitchFamily="34" charset="0"/>
                <a:cs typeface="Times New Roman" panose="02020603050405020304" pitchFamily="18" charset="0"/>
              </a:rPr>
              <a:t>[12] Forbes Agency Council. "The Role of Emotions in UX/UI: Understanding Emotional Design". Forbes, 21 Sep. 2020. Available: https://www.forbes.com/councils/forbesagencycouncil/2020/09/21/the-role-of-emotions-in-uxui-understanding-emotional-design/.[Accessed: 6 Jan. 2025].</a:t>
            </a:r>
          </a:p>
          <a:p>
            <a:pPr marL="342900" lvl="0" indent="-342900">
              <a:lnSpc>
                <a:spcPct val="107000"/>
              </a:lnSpc>
              <a:tabLst>
                <a:tab pos="457200" algn="l"/>
              </a:tabLst>
            </a:pPr>
            <a:endParaRPr lang="en-GB" sz="1800"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tabLst>
                <a:tab pos="457200" algn="l"/>
              </a:tabLst>
            </a:pPr>
            <a:r>
              <a:rPr lang="en-GB" sz="1800" kern="100" dirty="0">
                <a:effectLst/>
                <a:ea typeface="Calibri" panose="020F0502020204030204" pitchFamily="34" charset="0"/>
                <a:cs typeface="Times New Roman" panose="02020603050405020304" pitchFamily="18" charset="0"/>
              </a:rPr>
              <a:t>[13] </a:t>
            </a:r>
            <a:r>
              <a:rPr lang="en-GB" sz="1800" kern="100" dirty="0" err="1">
                <a:effectLst/>
                <a:ea typeface="Calibri" panose="020F0502020204030204" pitchFamily="34" charset="0"/>
                <a:cs typeface="Times New Roman" panose="02020603050405020304" pitchFamily="18" charset="0"/>
              </a:rPr>
              <a:t>Econsultancy</a:t>
            </a:r>
            <a:r>
              <a:rPr lang="en-GB" sz="1800" kern="100" dirty="0">
                <a:effectLst/>
                <a:ea typeface="Calibri" panose="020F0502020204030204" pitchFamily="34" charset="0"/>
                <a:cs typeface="Times New Roman" panose="02020603050405020304" pitchFamily="18" charset="0"/>
              </a:rPr>
              <a:t>. "15 Marvellous </a:t>
            </a:r>
            <a:r>
              <a:rPr lang="en-GB" sz="1800" kern="100" dirty="0" err="1">
                <a:effectLst/>
                <a:ea typeface="Calibri" panose="020F0502020204030204" pitchFamily="34" charset="0"/>
                <a:cs typeface="Times New Roman" panose="02020603050405020304" pitchFamily="18" charset="0"/>
              </a:rPr>
              <a:t>Microcopy</a:t>
            </a:r>
            <a:r>
              <a:rPr lang="en-GB" sz="1800" kern="100" dirty="0">
                <a:effectLst/>
                <a:ea typeface="Calibri" panose="020F0502020204030204" pitchFamily="34" charset="0"/>
                <a:cs typeface="Times New Roman" panose="02020603050405020304" pitchFamily="18" charset="0"/>
              </a:rPr>
              <a:t> Examples and How They Improve UX". Available: https://econsultancy.com/15-marvellous-microcopy-examples-and-how-they-improve-ux/. [Accessed: 6 Jan. 2025].</a:t>
            </a:r>
          </a:p>
        </p:txBody>
      </p:sp>
      <p:pic>
        <p:nvPicPr>
          <p:cNvPr id="19" name="Audio 18">
            <a:hlinkClick r:id="" action="ppaction://media"/>
            <a:extLst>
              <a:ext uri="{FF2B5EF4-FFF2-40B4-BE49-F238E27FC236}">
                <a16:creationId xmlns:a16="http://schemas.microsoft.com/office/drawing/2014/main" id="{2F2284E5-9CD1-1A67-59AD-7B619B176B3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855548953"/>
      </p:ext>
    </p:extLst>
  </p:cSld>
  <p:clrMapOvr>
    <a:masterClrMapping/>
  </p:clrMapOvr>
  <mc:AlternateContent xmlns:mc="http://schemas.openxmlformats.org/markup-compatibility/2006">
    <mc:Choice xmlns:p14="http://schemas.microsoft.com/office/powerpoint/2010/main" Requires="p14">
      <p:transition spd="slow" p14:dur="2000" advTm="1382"/>
    </mc:Choice>
    <mc:Fallback>
      <p:transition spd="slow" advTm="1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30">
      <a:majorFont>
        <a:latin typeface="The Serif Hand Black"/>
        <a:ea typeface=""/>
        <a:cs typeface=""/>
      </a:majorFont>
      <a:minorFont>
        <a:latin typeface="The Hand Blac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61_TF00621257_Win32" id="{F9DD55AF-ED29-46DC-90E1-B3CE2B31E455}" vid="{668D6EBA-FCEA-4415-AF9C-31F8A3E933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FB608F-E2ED-4AA5-B472-3C2C89444F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A8DA88-2D67-4B30-8205-C52078711284}">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D2896BB-5566-4403-84AA-2FD10D9622B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Sketch presentation</Template>
  <TotalTime>772</TotalTime>
  <Words>4338</Words>
  <Application>Microsoft Office PowerPoint</Application>
  <PresentationFormat>Widescreen</PresentationFormat>
  <Paragraphs>355</Paragraphs>
  <Slides>63</Slides>
  <Notes>4</Notes>
  <HiddenSlides>0</HiddenSlides>
  <MMClips>63</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63</vt:i4>
      </vt:variant>
    </vt:vector>
  </HeadingPairs>
  <TitlesOfParts>
    <vt:vector size="72" baseType="lpstr">
      <vt:lpstr>Arial</vt:lpstr>
      <vt:lpstr>Calibri</vt:lpstr>
      <vt:lpstr>gg sans</vt:lpstr>
      <vt:lpstr>inherit</vt:lpstr>
      <vt:lpstr>The Hand Black</vt:lpstr>
      <vt:lpstr>The Serif Hand Black</vt:lpstr>
      <vt:lpstr>Wingdings</vt:lpstr>
      <vt:lpstr>SketchyVTI</vt:lpstr>
      <vt:lpstr>Image</vt:lpstr>
      <vt:lpstr>Ava Daniels</vt:lpstr>
      <vt:lpstr>The Nucli.io TEAM</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 Sorting Excersise</vt:lpstr>
      <vt:lpstr>PowerPoint Presentation</vt:lpstr>
      <vt:lpstr>PowerPoint Presentation</vt:lpstr>
      <vt:lpstr>PowerPoint Presentation</vt:lpstr>
      <vt:lpstr>PowerPoint Presentation</vt:lpstr>
      <vt:lpstr>PowerPoint Presentation</vt:lpstr>
      <vt:lpstr>PowerPoint Presentation</vt:lpstr>
      <vt:lpstr>Colour research  + Theory</vt:lpstr>
      <vt:lpstr>Book: designing with colour s.b j.m</vt:lpstr>
      <vt:lpstr>PowerPoint Presentation</vt:lpstr>
      <vt:lpstr>PowerPoint Presentation</vt:lpstr>
      <vt:lpstr>PowerPoint Presentation</vt:lpstr>
      <vt:lpstr>https://deepai.org/machine-learning-model/pixel-world-generator</vt:lpstr>
      <vt:lpstr>PowerPoint Presentation</vt:lpstr>
      <vt:lpstr>PowerPoint Presentation</vt:lpstr>
      <vt:lpstr>PowerPoint Presentation</vt:lpstr>
      <vt:lpstr>PowerPoint Presentation</vt:lpstr>
      <vt:lpstr>Next class meet up</vt:lpstr>
      <vt:lpstr>PowerPoint Presentation</vt:lpstr>
      <vt:lpstr>Designing!</vt:lpstr>
      <vt:lpstr>PowerPoint Presentation</vt:lpstr>
      <vt:lpstr>PowerPoint Presentation</vt:lpstr>
      <vt:lpstr>PowerPoint Presentation</vt:lpstr>
      <vt:lpstr>My Designs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Sending over my designs</vt:lpstr>
      <vt:lpstr>PowerPoint Presentation</vt:lpstr>
      <vt:lpstr>PowerPoint Presentation</vt:lpstr>
      <vt:lpstr>Choices used in my designs</vt:lpstr>
      <vt:lpstr>PowerPoint Presentation</vt:lpstr>
      <vt:lpstr>PowerPoint Presentation</vt:lpstr>
      <vt:lpstr>PowerPoint Presentation</vt:lpstr>
      <vt:lpstr>User Testing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Thankyou</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Ava</dc:creator>
  <cp:lastModifiedBy>Ava</cp:lastModifiedBy>
  <cp:revision>26</cp:revision>
  <dcterms:created xsi:type="dcterms:W3CDTF">2025-01-06T15:51:37Z</dcterms:created>
  <dcterms:modified xsi:type="dcterms:W3CDTF">2025-01-08T23:53:28Z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