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0" r:id="rId8"/>
    <p:sldId id="259" r:id="rId9"/>
    <p:sldId id="261" r:id="rId10"/>
    <p:sldId id="263"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0EB61-8D8C-2C8B-2ECA-4B0859BB2FB8}" v="3637" dt="2022-07-02T17:30:35.812"/>
    <p1510:client id="{4C008EA6-E64A-39D7-E55C-684BE9953858}" v="2" dt="2022-06-30T11:00:19.295"/>
    <p1510:client id="{669C38F6-ADDC-4165-81B9-F2A036227F58}" v="3" dt="2022-06-30T09:17:18.106"/>
    <p1510:client id="{8AAC77DB-A5C6-83B2-1C52-9D8D1222A35B}" v="61" dt="2022-07-02T16:19:04.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48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226652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8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63521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A511A1A-F7D3-49AE-B09E-70A680C56175}"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324331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A511A1A-F7D3-49AE-B09E-70A680C56175}"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56055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511A1A-F7D3-49AE-B09E-70A680C56175}" type="datetimeFigureOut">
              <a:rPr lang="en-GB" smtClean="0"/>
              <a:t>02/07/2022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766098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7878A60-2AEF-484B-8D7E-88DD9ADA3BCB}" type="slidenum">
              <a:rPr lang="en-GB" smtClean="0"/>
              <a:t>‹#›</a:t>
            </a:fld>
            <a:endParaRPr lang="en-GB"/>
          </a:p>
        </p:txBody>
      </p:sp>
    </p:spTree>
    <p:extLst>
      <p:ext uri="{BB962C8B-B14F-4D97-AF65-F5344CB8AC3E}">
        <p14:creationId xmlns:p14="http://schemas.microsoft.com/office/powerpoint/2010/main" val="24320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43356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1049758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180042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A511A1A-F7D3-49AE-B09E-70A680C56175}" type="datetimeFigureOut">
              <a:rPr lang="en-GB" smtClean="0"/>
              <a:t>02/07/2022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7878A60-2AEF-484B-8D7E-88DD9ADA3BC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89210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Relationship Id="rId2" Type="http://schemas.openxmlformats.org/officeDocument/2006/relationships/hyperlink" Target="https://engage.dhsc.gov.uk/digitalpassport/tools/#:~:text=What%20are%20digital%20tools%3F,at%20home%20and%20in%20work" TargetMode="External"/><Relationship Id="rId1" Type="http://schemas.openxmlformats.org/officeDocument/2006/relationships/slideLayout" Target="../slideLayouts/slideLayout2.xml"/><Relationship Id="rId4" Type="http://schemas.openxmlformats.org/officeDocument/2006/relationships/hyperlink" Target="https://digitallearning.uwtsd.ac.uk/digital-learn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572E-9F89-35E4-9BE0-647D474E066F}"/>
              </a:ext>
            </a:extLst>
          </p:cNvPr>
          <p:cNvSpPr>
            <a:spLocks noGrp="1"/>
          </p:cNvSpPr>
          <p:nvPr>
            <p:ph type="ctrTitle"/>
          </p:nvPr>
        </p:nvSpPr>
        <p:spPr>
          <a:xfrm>
            <a:off x="1209040" y="426720"/>
            <a:ext cx="10058400" cy="2171192"/>
          </a:xfrm>
        </p:spPr>
        <p:txBody>
          <a:bodyPr>
            <a:normAutofit/>
          </a:bodyPr>
          <a:lstStyle/>
          <a:p>
            <a:pPr algn="ctr"/>
            <a:r>
              <a:rPr lang="en-GB" sz="480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DO STUDENTS USE TECHNOLOGY TO COLLABORATE AT UWTSD?</a:t>
            </a:r>
          </a:p>
        </p:txBody>
      </p:sp>
      <p:sp>
        <p:nvSpPr>
          <p:cNvPr id="3" name="Subtitle 2">
            <a:extLst>
              <a:ext uri="{FF2B5EF4-FFF2-40B4-BE49-F238E27FC236}">
                <a16:creationId xmlns:a16="http://schemas.microsoft.com/office/drawing/2014/main" id="{9C5947C4-A18F-6759-8A3C-55472A4B8408}"/>
              </a:ext>
            </a:extLst>
          </p:cNvPr>
          <p:cNvSpPr>
            <a:spLocks noGrp="1"/>
          </p:cNvSpPr>
          <p:nvPr>
            <p:ph type="subTitle" idx="1"/>
          </p:nvPr>
        </p:nvSpPr>
        <p:spPr>
          <a:xfrm>
            <a:off x="1100051" y="4455620"/>
            <a:ext cx="3939309" cy="1528620"/>
          </a:xfrm>
        </p:spPr>
        <p:txBody>
          <a:bodyPr vert="horz" lIns="91440" tIns="45720" rIns="91440" bIns="45720" rtlCol="0" anchor="t">
            <a:normAutofit/>
          </a:bodyPr>
          <a:lstStyle/>
          <a:p>
            <a:r>
              <a:rPr lang="en-GB">
                <a:latin typeface="Arial"/>
                <a:cs typeface="Arial"/>
              </a:rPr>
              <a:t>SAMIA - 2127146</a:t>
            </a:r>
            <a:endParaRPr lang="en-US"/>
          </a:p>
          <a:p>
            <a:r>
              <a:rPr lang="en-GB">
                <a:latin typeface="Arial"/>
                <a:cs typeface="Arial"/>
              </a:rPr>
              <a:t>SABINA – 2129516</a:t>
            </a:r>
          </a:p>
          <a:p>
            <a:r>
              <a:rPr lang="en-GB">
                <a:latin typeface="Arial"/>
                <a:cs typeface="Arial"/>
              </a:rPr>
              <a:t>SHABINA – 2129537</a:t>
            </a:r>
          </a:p>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C64DB10-CFC4-FEEA-7001-EFB747C4BDDA}"/>
              </a:ext>
            </a:extLst>
          </p:cNvPr>
          <p:cNvSpPr txBox="1"/>
          <p:nvPr/>
        </p:nvSpPr>
        <p:spPr>
          <a:xfrm>
            <a:off x="2021840" y="2782623"/>
            <a:ext cx="8148320" cy="461665"/>
          </a:xfrm>
          <a:prstGeom prst="rect">
            <a:avLst/>
          </a:prstGeom>
          <a:noFill/>
        </p:spPr>
        <p:txBody>
          <a:bodyPr wrap="square" rtlCol="0">
            <a:spAutoFit/>
          </a:bodyPr>
          <a:lstStyle/>
          <a:p>
            <a:r>
              <a:rPr lang="en-GB" sz="2400" b="1">
                <a:latin typeface="Arial" panose="020B0604020202020204" pitchFamily="34" charset="0"/>
                <a:cs typeface="Arial" panose="020B0604020202020204" pitchFamily="34" charset="0"/>
              </a:rPr>
              <a:t>DIGITAL SKILLS &amp; RESEARCH METHODS – LCHS4002</a:t>
            </a:r>
          </a:p>
        </p:txBody>
      </p:sp>
      <p:sp>
        <p:nvSpPr>
          <p:cNvPr id="6" name="TextBox 5">
            <a:extLst>
              <a:ext uri="{FF2B5EF4-FFF2-40B4-BE49-F238E27FC236}">
                <a16:creationId xmlns:a16="http://schemas.microsoft.com/office/drawing/2014/main" id="{AFF136CD-3F85-F921-9061-C8A4458E65A0}"/>
              </a:ext>
            </a:extLst>
          </p:cNvPr>
          <p:cNvSpPr txBox="1"/>
          <p:nvPr/>
        </p:nvSpPr>
        <p:spPr>
          <a:xfrm>
            <a:off x="4297680" y="3429000"/>
            <a:ext cx="411480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LECTURER: REBECCA KAVANAGH</a:t>
            </a:r>
          </a:p>
        </p:txBody>
      </p:sp>
    </p:spTree>
    <p:extLst>
      <p:ext uri="{BB962C8B-B14F-4D97-AF65-F5344CB8AC3E}">
        <p14:creationId xmlns:p14="http://schemas.microsoft.com/office/powerpoint/2010/main" val="672021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AE9-A75A-1D37-52A7-DDE1C5BDEC30}"/>
              </a:ext>
            </a:extLst>
          </p:cNvPr>
          <p:cNvSpPr>
            <a:spLocks noGrp="1"/>
          </p:cNvSpPr>
          <p:nvPr>
            <p:ph type="title"/>
          </p:nvPr>
        </p:nvSpPr>
        <p:spPr>
          <a:xfrm>
            <a:off x="1097280" y="795866"/>
            <a:ext cx="10058400" cy="833120"/>
          </a:xfrm>
        </p:spPr>
        <p:txBody>
          <a:bodyPr/>
          <a:lstStyle/>
          <a:p>
            <a:r>
              <a:rPr lang="en-GB">
                <a:latin typeface="Arial"/>
                <a:cs typeface="Arial"/>
              </a:rPr>
              <a:t>INTRODUCTION				</a:t>
            </a:r>
            <a:r>
              <a:rPr lang="en-GB" sz="2400">
                <a:latin typeface="Arial"/>
                <a:cs typeface="Arial"/>
              </a:rPr>
              <a:t>SAMIA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FAA0A8-71AE-8D93-5F07-00D0430FF748}"/>
              </a:ext>
            </a:extLst>
          </p:cNvPr>
          <p:cNvSpPr>
            <a:spLocks noGrp="1"/>
          </p:cNvSpPr>
          <p:nvPr>
            <p:ph idx="1"/>
          </p:nvPr>
        </p:nvSpPr>
        <p:spPr>
          <a:xfrm>
            <a:off x="1097280" y="1828800"/>
            <a:ext cx="10058400" cy="4233334"/>
          </a:xfrm>
        </p:spPr>
        <p:txBody>
          <a:bodyPr>
            <a:normAutofit/>
          </a:bodyPr>
          <a:lstStyle/>
          <a:p>
            <a:pPr>
              <a:lnSpc>
                <a:spcPct val="100000"/>
              </a:lnSpc>
            </a:pPr>
            <a:r>
              <a:rPr lang="en-GB" sz="2400" b="1">
                <a:latin typeface="Arial" panose="020B0604020202020204" pitchFamily="34" charset="0"/>
                <a:cs typeface="Arial" panose="020B0604020202020204" pitchFamily="34" charset="0"/>
              </a:rPr>
              <a:t>RESEARCH QUESTION: </a:t>
            </a:r>
            <a:r>
              <a:rPr lang="en-GB" sz="2400">
                <a:latin typeface="Arial" panose="020B0604020202020204" pitchFamily="34" charset="0"/>
                <a:cs typeface="Arial" panose="020B0604020202020204" pitchFamily="34" charset="0"/>
              </a:rPr>
              <a:t>Which digital tool is most used by students at UWTSD to collaborate together?</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Existing research about online collaborative tools.</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Ethical considerations before researching.</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Proposed methods to carry out the research.</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Hypothesis of the findings of our research. </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Harvard Referencing</a:t>
            </a:r>
          </a:p>
        </p:txBody>
      </p:sp>
    </p:spTree>
    <p:extLst>
      <p:ext uri="{BB962C8B-B14F-4D97-AF65-F5344CB8AC3E}">
        <p14:creationId xmlns:p14="http://schemas.microsoft.com/office/powerpoint/2010/main" val="310320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52733-94A8-0604-95E0-270FF57AFC0F}"/>
              </a:ext>
            </a:extLst>
          </p:cNvPr>
          <p:cNvSpPr>
            <a:spLocks noGrp="1"/>
          </p:cNvSpPr>
          <p:nvPr>
            <p:ph type="title"/>
          </p:nvPr>
        </p:nvSpPr>
        <p:spPr/>
        <p:txBody>
          <a:bodyPr/>
          <a:lstStyle/>
          <a:p>
            <a:r>
              <a:rPr lang="en-GB">
                <a:latin typeface="Arial"/>
                <a:cs typeface="Arial"/>
              </a:rPr>
              <a:t>RATIONALE						</a:t>
            </a:r>
            <a:r>
              <a:rPr lang="en-GB" sz="2400">
                <a:latin typeface="Arial"/>
                <a:cs typeface="Arial"/>
              </a:rPr>
              <a:t>SHABINA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A878D8-1EEF-1DFE-8C3F-307A318DAB60}"/>
              </a:ext>
            </a:extLst>
          </p:cNvPr>
          <p:cNvSpPr>
            <a:spLocks noGrp="1"/>
          </p:cNvSpPr>
          <p:nvPr>
            <p:ph idx="1"/>
          </p:nvPr>
        </p:nvSpPr>
        <p:spPr/>
        <p:txBody>
          <a:bodyPr vert="horz" lIns="0" tIns="45720" rIns="0" bIns="45720" rtlCol="0" anchor="t">
            <a:normAutofit lnSpcReduction="10000"/>
          </a:bodyPr>
          <a:lstStyle/>
          <a:p>
            <a:pPr>
              <a:lnSpc>
                <a:spcPct val="100000"/>
              </a:lnSpc>
              <a:buFont typeface="Wingdings" panose="05000000000000000000" pitchFamily="2" charset="2"/>
              <a:buChar char="Ø"/>
            </a:pPr>
            <a:r>
              <a:rPr lang="en-GB" dirty="0"/>
              <a:t> </a:t>
            </a:r>
            <a:r>
              <a:rPr lang="en-GB" dirty="0">
                <a:latin typeface="Arial"/>
                <a:cs typeface="Arial"/>
              </a:rPr>
              <a:t>According to the DHCS (2022) digital tools are online resources, websites or programs that make tasks easier to complete. Digital tools can be accessed at home or at work to make task completion or learning more accessible. </a:t>
            </a:r>
            <a:endParaRPr lang="en-US"/>
          </a:p>
          <a:p>
            <a:pPr>
              <a:lnSpc>
                <a:spcPct val="100000"/>
              </a:lnSpc>
              <a:buFont typeface="Wingdings" panose="05000000000000000000" pitchFamily="2" charset="2"/>
              <a:buChar char="Ø"/>
            </a:pPr>
            <a:r>
              <a:rPr lang="en-GB" dirty="0">
                <a:latin typeface="Arial"/>
                <a:cs typeface="Arial"/>
              </a:rPr>
              <a:t> Overtime education has moved from teacher-centred to a more student-centred approach where students are more involved in their learning through online digital and collaborative learning tools (Chu and Kennedy, 2011).</a:t>
            </a:r>
            <a:endParaRPr lang="en-GB" dirty="0">
              <a:latin typeface="Arial" panose="020B0604020202020204" pitchFamily="34" charset="0"/>
              <a:cs typeface="Arial" panose="020B0604020202020204" pitchFamily="34" charset="0"/>
            </a:endParaRPr>
          </a:p>
          <a:p>
            <a:pPr>
              <a:lnSpc>
                <a:spcPct val="100000"/>
              </a:lnSpc>
              <a:buFont typeface="Wingdings" panose="05000000000000000000" pitchFamily="2" charset="2"/>
              <a:buChar char="Ø"/>
            </a:pPr>
            <a:r>
              <a:rPr lang="en-GB" dirty="0">
                <a:latin typeface="Arial"/>
                <a:cs typeface="Arial"/>
              </a:rPr>
              <a:t> Due to technology advancements, working/learning is changing to online, and some workplaces have started online collaboration which means working together as a team using a digital tool (</a:t>
            </a:r>
            <a:r>
              <a:rPr lang="en-US" b="0" i="0" dirty="0">
                <a:solidFill>
                  <a:srgbClr val="303030"/>
                </a:solidFill>
                <a:effectLst/>
                <a:latin typeface="Roboto"/>
                <a:ea typeface="Roboto"/>
              </a:rPr>
              <a:t>de </a:t>
            </a:r>
            <a:r>
              <a:rPr lang="en-US" b="0" i="0" dirty="0" err="1">
                <a:solidFill>
                  <a:srgbClr val="303030"/>
                </a:solidFill>
                <a:effectLst/>
                <a:latin typeface="Roboto"/>
                <a:ea typeface="Roboto"/>
              </a:rPr>
              <a:t>Nooijer</a:t>
            </a:r>
            <a:r>
              <a:rPr lang="en-US" b="0" i="0" dirty="0">
                <a:solidFill>
                  <a:srgbClr val="303030"/>
                </a:solidFill>
                <a:effectLst/>
                <a:latin typeface="Roboto"/>
                <a:ea typeface="Roboto"/>
              </a:rPr>
              <a:t>, Schneider, &amp; Verstegen, 2021).</a:t>
            </a:r>
          </a:p>
          <a:p>
            <a:pPr>
              <a:lnSpc>
                <a:spcPct val="100000"/>
              </a:lnSpc>
              <a:buFont typeface="Wingdings" panose="05000000000000000000" pitchFamily="2" charset="2"/>
              <a:buChar char="Ø"/>
            </a:pPr>
            <a:r>
              <a:rPr lang="en-GB" dirty="0">
                <a:latin typeface="Arial"/>
                <a:cs typeface="Arial"/>
              </a:rPr>
              <a:t> UWTSD uses Moodle, Teams, Outlook, One Drive, and Office 365 to collaborate together in the learning process. This allows students to work together from their home or at university (UWTSD, 2022).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313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F0FD-CBB0-3D63-BB7C-364EDC0E1665}"/>
              </a:ext>
            </a:extLst>
          </p:cNvPr>
          <p:cNvSpPr>
            <a:spLocks noGrp="1"/>
          </p:cNvSpPr>
          <p:nvPr>
            <p:ph type="title"/>
          </p:nvPr>
        </p:nvSpPr>
        <p:spPr/>
        <p:txBody>
          <a:bodyPr/>
          <a:lstStyle/>
          <a:p>
            <a:r>
              <a:rPr lang="en-GB" dirty="0">
                <a:latin typeface="Arial"/>
                <a:cs typeface="Arial"/>
              </a:rPr>
              <a:t>PROPOSED METHOD</a:t>
            </a:r>
            <a:r>
              <a:rPr lang="en-GB" sz="2000" dirty="0">
                <a:latin typeface="Arial"/>
                <a:cs typeface="Arial"/>
              </a:rPr>
              <a:t>                                        SABINA</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E64839-0580-5952-D708-38AF84C32F51}"/>
              </a:ext>
            </a:extLst>
          </p:cNvPr>
          <p:cNvSpPr>
            <a:spLocks noGrp="1"/>
          </p:cNvSpPr>
          <p:nvPr>
            <p:ph idx="1"/>
          </p:nvPr>
        </p:nvSpPr>
        <p:spPr>
          <a:xfrm>
            <a:off x="1097280" y="1860111"/>
            <a:ext cx="10058400" cy="4195888"/>
          </a:xfrm>
        </p:spPr>
        <p:txBody>
          <a:bodyPr vert="horz" lIns="0" tIns="45720" rIns="0" bIns="45720" rtlCol="0" anchor="t">
            <a:normAutofit fontScale="25000" lnSpcReduction="20000"/>
          </a:bodyPr>
          <a:lstStyle/>
          <a:p>
            <a:pPr>
              <a:buFont typeface="Wingdings" panose="020F0502020204030204" pitchFamily="34" charset="0"/>
              <a:buChar char="Ø"/>
            </a:pPr>
            <a:r>
              <a:rPr lang="en-GB" sz="8000">
                <a:solidFill>
                  <a:srgbClr val="000000"/>
                </a:solidFill>
                <a:latin typeface="Segoe UI"/>
                <a:cs typeface="Segoe UI"/>
              </a:rPr>
              <a:t> We used primary research to carry out our research.</a:t>
            </a:r>
          </a:p>
          <a:p>
            <a:pPr>
              <a:buFont typeface="Wingdings" panose="020F0502020204030204" pitchFamily="34" charset="0"/>
              <a:buChar char="Ø"/>
            </a:pPr>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Our proposed method of doing research is using questionnaires through the use of pen and paper or online. </a:t>
            </a:r>
            <a:endParaRPr lang="en-GB">
              <a:solidFill>
                <a:srgbClr val="404040"/>
              </a:solidFill>
              <a:latin typeface="Calibri" panose="020F0502020204030204"/>
              <a:cs typeface="Calibri"/>
            </a:endParaRPr>
          </a:p>
          <a:p>
            <a:pPr>
              <a:buFont typeface="Wingdings" panose="020F0502020204030204" pitchFamily="34" charset="0"/>
              <a:buChar char="Ø"/>
            </a:pPr>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According to Jones, Baxter and Khanduja (2013) questionnaires are beneficial as it allows you to gather research from a large population with ease and it is time efficient. </a:t>
            </a:r>
          </a:p>
          <a:p>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We </a:t>
            </a:r>
            <a:r>
              <a:rPr lang="en-GB" sz="8000" b="0" i="0">
                <a:solidFill>
                  <a:srgbClr val="000000"/>
                </a:solidFill>
                <a:effectLst/>
                <a:latin typeface="Segoe UI"/>
                <a:cs typeface="Segoe UI"/>
              </a:rPr>
              <a:t>will be </a:t>
            </a:r>
            <a:r>
              <a:rPr lang="en-GB" sz="8000">
                <a:solidFill>
                  <a:srgbClr val="000000"/>
                </a:solidFill>
                <a:latin typeface="Segoe UI"/>
                <a:cs typeface="Segoe UI"/>
              </a:rPr>
              <a:t>asking</a:t>
            </a:r>
            <a:r>
              <a:rPr lang="en-GB" sz="8000" b="0" i="0">
                <a:solidFill>
                  <a:srgbClr val="000000"/>
                </a:solidFill>
                <a:effectLst/>
                <a:latin typeface="Segoe UI"/>
                <a:cs typeface="Segoe UI"/>
              </a:rPr>
              <a:t> questions</a:t>
            </a:r>
            <a:r>
              <a:rPr lang="en-GB" sz="8000">
                <a:solidFill>
                  <a:srgbClr val="000000"/>
                </a:solidFill>
                <a:latin typeface="Segoe UI"/>
                <a:cs typeface="Segoe UI"/>
              </a:rPr>
              <a:t> such as,</a:t>
            </a:r>
            <a:endParaRPr lang="en-GB">
              <a:cs typeface="Calibri"/>
            </a:endParaRPr>
          </a:p>
          <a:p>
            <a:pPr marL="566420" lvl="2">
              <a:buFont typeface="Wingdings" panose="020F0502020204030204" pitchFamily="34" charset="0"/>
              <a:buChar char="q"/>
            </a:pPr>
            <a:r>
              <a:rPr lang="en-GB" sz="7400">
                <a:solidFill>
                  <a:srgbClr val="000000"/>
                </a:solidFill>
                <a:latin typeface="Segoe UI"/>
                <a:cs typeface="Segoe UI"/>
              </a:rPr>
              <a:t>Do you use </a:t>
            </a:r>
            <a:r>
              <a:rPr lang="en-GB" sz="7400" err="1">
                <a:solidFill>
                  <a:srgbClr val="000000"/>
                </a:solidFill>
                <a:latin typeface="Segoe UI"/>
                <a:cs typeface="Segoe UI"/>
              </a:rPr>
              <a:t>WhatApp</a:t>
            </a:r>
            <a:r>
              <a:rPr lang="en-GB" sz="7400">
                <a:solidFill>
                  <a:srgbClr val="000000"/>
                </a:solidFill>
                <a:latin typeface="Segoe UI"/>
                <a:cs typeface="Segoe UI"/>
              </a:rPr>
              <a:t> more than other digital tools to collaborate with your peers?</a:t>
            </a:r>
          </a:p>
          <a:p>
            <a:pPr marL="566420" lvl="2">
              <a:buFont typeface="Wingdings" panose="020F0502020204030204" pitchFamily="34" charset="0"/>
              <a:buChar char="q"/>
            </a:pPr>
            <a:r>
              <a:rPr lang="en-GB" sz="7400">
                <a:solidFill>
                  <a:srgbClr val="000000"/>
                </a:solidFill>
                <a:latin typeface="Segoe UI"/>
                <a:cs typeface="Segoe UI"/>
              </a:rPr>
              <a:t>When collaborating with peers do you use one digital tool more than others? </a:t>
            </a:r>
            <a:endParaRPr lang="en-GB" sz="7400" b="0" i="0">
              <a:solidFill>
                <a:srgbClr val="000000"/>
              </a:solidFill>
              <a:effectLst/>
              <a:latin typeface="Segoe UI"/>
              <a:cs typeface="Segoe UI"/>
            </a:endParaRPr>
          </a:p>
          <a:p>
            <a:pPr marL="566420" lvl="2">
              <a:buFont typeface="Wingdings" panose="020F0502020204030204" pitchFamily="34" charset="0"/>
              <a:buChar char="q"/>
            </a:pPr>
            <a:r>
              <a:rPr lang="en-GB" sz="7400">
                <a:solidFill>
                  <a:srgbClr val="000000"/>
                </a:solidFill>
                <a:latin typeface="Segoe UI"/>
                <a:cs typeface="Segoe UI"/>
              </a:rPr>
              <a:t>Do you MS Teams more than other digital tools to work with your peers?</a:t>
            </a:r>
            <a:endParaRPr lang="en-GB" sz="7400" b="0" i="0">
              <a:solidFill>
                <a:srgbClr val="000000"/>
              </a:solidFill>
              <a:effectLst/>
              <a:latin typeface="Segoe UI"/>
              <a:cs typeface="Segoe UI"/>
            </a:endParaRPr>
          </a:p>
          <a:p>
            <a:pPr marL="0" indent="0">
              <a:buNone/>
            </a:pPr>
            <a:endParaRPr lang="en-GB" sz="8000">
              <a:solidFill>
                <a:srgbClr val="000000"/>
              </a:solidFill>
              <a:latin typeface="Segoe UI" panose="020B0502040204020203" pitchFamily="34" charset="0"/>
              <a:cs typeface="Segoe UI" panose="020B0502040204020203" pitchFamily="34" charset="0"/>
            </a:endParaRPr>
          </a:p>
          <a:p>
            <a:pPr marL="0" indent="0">
              <a:buNone/>
            </a:pPr>
            <a:endParaRPr lang="en-GB" sz="8000">
              <a:solidFill>
                <a:srgbClr val="000000"/>
              </a:solidFill>
              <a:latin typeface="Segoe UI" panose="020B0502040204020203" pitchFamily="34" charset="0"/>
              <a:cs typeface="Segoe UI" panose="020B0502040204020203" pitchFamily="34" charset="0"/>
            </a:endParaRPr>
          </a:p>
          <a:p>
            <a:pPr marL="0" indent="0">
              <a:buNone/>
            </a:pPr>
            <a:endParaRPr lang="en-GB" sz="6400">
              <a:solidFill>
                <a:srgbClr val="000000"/>
              </a:solidFill>
              <a:latin typeface="Segoe UI" panose="020B0502040204020203" pitchFamily="34" charset="0"/>
              <a:cs typeface="Segoe UI" panose="020B0502040204020203" pitchFamily="34" charset="0"/>
            </a:endParaRPr>
          </a:p>
          <a:p>
            <a:endParaRPr lang="en-GB">
              <a:solidFill>
                <a:srgbClr val="000000"/>
              </a:solidFill>
              <a:latin typeface="Segoe UI" panose="020B0502040204020203" pitchFamily="34" charset="0"/>
              <a:cs typeface="Segoe UI" panose="020B0502040204020203" pitchFamily="34" charset="0"/>
            </a:endParaRPr>
          </a:p>
          <a:p>
            <a:pPr algn="l"/>
            <a:br>
              <a:rPr lang="en-GB" b="0" i="0">
                <a:solidFill>
                  <a:srgbClr val="000000"/>
                </a:solidFill>
                <a:effectLst/>
                <a:latin typeface="Segoe UI" panose="020B0502040204020203" pitchFamily="34" charset="0"/>
              </a:rPr>
            </a:br>
            <a:endParaRPr lang="en-GB" b="0" i="0">
              <a:solidFill>
                <a:srgbClr val="000000"/>
              </a:solidFill>
              <a:effectLst/>
              <a:latin typeface="Segoe UI" panose="020B0502040204020203" pitchFamily="34" charset="0"/>
            </a:endParaRPr>
          </a:p>
          <a:p>
            <a:br>
              <a:rPr lang="en-GB"/>
            </a:br>
            <a:endParaRPr lang="en-GB"/>
          </a:p>
        </p:txBody>
      </p:sp>
    </p:spTree>
    <p:extLst>
      <p:ext uri="{BB962C8B-B14F-4D97-AF65-F5344CB8AC3E}">
        <p14:creationId xmlns:p14="http://schemas.microsoft.com/office/powerpoint/2010/main" val="2464203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FB084-EB1D-9AC1-BD7D-1132A8D35C34}"/>
              </a:ext>
            </a:extLst>
          </p:cNvPr>
          <p:cNvSpPr>
            <a:spLocks noGrp="1"/>
          </p:cNvSpPr>
          <p:nvPr>
            <p:ph type="title"/>
          </p:nvPr>
        </p:nvSpPr>
        <p:spPr/>
        <p:txBody>
          <a:bodyPr/>
          <a:lstStyle/>
          <a:p>
            <a:r>
              <a:rPr lang="en-GB">
                <a:latin typeface="Arial"/>
                <a:cs typeface="Arial"/>
              </a:rPr>
              <a:t>ETHICAL CONSIDERATION         </a:t>
            </a:r>
            <a:r>
              <a:rPr lang="en-GB" sz="2000">
                <a:latin typeface="Arial"/>
                <a:cs typeface="Arial"/>
              </a:rPr>
              <a:t>SAMIA</a:t>
            </a:r>
            <a:endParaRPr lang="en-GB"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3F66B7-8A3A-483D-5B38-64E9292C5FD4}"/>
              </a:ext>
            </a:extLst>
          </p:cNvPr>
          <p:cNvSpPr>
            <a:spLocks noGrp="1"/>
          </p:cNvSpPr>
          <p:nvPr>
            <p:ph idx="1"/>
          </p:nvPr>
        </p:nvSpPr>
        <p:spPr>
          <a:xfrm>
            <a:off x="1097280" y="1845734"/>
            <a:ext cx="10058400" cy="4210265"/>
          </a:xfrm>
        </p:spPr>
        <p:txBody>
          <a:bodyPr vert="horz" lIns="0" tIns="45720" rIns="0" bIns="45720" rtlCol="0" anchor="t">
            <a:normAutofit/>
          </a:bodyPr>
          <a:lstStyle/>
          <a:p>
            <a:pPr>
              <a:buFont typeface="Wingdings" panose="020F0502020204030204" pitchFamily="34" charset="0"/>
              <a:buChar char="Ø"/>
            </a:pPr>
            <a:r>
              <a:rPr lang="en-GB" dirty="0">
                <a:latin typeface="Arial"/>
                <a:cs typeface="Arial"/>
              </a:rPr>
              <a:t>Ethics in research is applying ethical principles when conducting any form of research, mainly primary research (Resnik,2020). </a:t>
            </a:r>
            <a:endParaRPr lang="en-US">
              <a:latin typeface="Calibri" panose="020F0502020204030204"/>
              <a:cs typeface="Calibri" panose="020F0502020204030204"/>
            </a:endParaRPr>
          </a:p>
          <a:p>
            <a:pPr>
              <a:buFont typeface="Wingdings" panose="020F0502020204030204" pitchFamily="34" charset="0"/>
              <a:buChar char="Ø"/>
            </a:pPr>
            <a:r>
              <a:rPr lang="en-GB" dirty="0">
                <a:latin typeface="Arial"/>
                <a:cs typeface="Arial"/>
              </a:rPr>
              <a:t> Ethics in research refers to treating people with respect, which includes protecting their privacy and conducting studies with honesty, impartiality and an open mind (Resnik, 2020; Saunders, et al., 2019). </a:t>
            </a:r>
            <a:endParaRPr lang="en-US" dirty="0">
              <a:latin typeface="Calibri" panose="020F0502020204030204"/>
              <a:cs typeface="Calibri"/>
            </a:endParaRPr>
          </a:p>
          <a:p>
            <a:pPr>
              <a:buFont typeface="Wingdings" panose="020F0502020204030204" pitchFamily="34" charset="0"/>
              <a:buChar char="Ø"/>
            </a:pPr>
            <a:r>
              <a:rPr lang="en-GB" dirty="0">
                <a:latin typeface="Arial"/>
                <a:cs typeface="Arial"/>
              </a:rPr>
              <a:t> Primary research requires informed consent and ensuring confidentiality of people's data (Halej, 2017). Therefore, in our research we have ensured confidentiality by including a consent box whereby participants have a choice to opt in or opt out of the research at any time (Fleming and </a:t>
            </a:r>
            <a:r>
              <a:rPr lang="en-GB" dirty="0" err="1">
                <a:latin typeface="Arial"/>
                <a:cs typeface="Arial"/>
              </a:rPr>
              <a:t>Zegwaard</a:t>
            </a:r>
            <a:r>
              <a:rPr lang="en-GB" dirty="0">
                <a:latin typeface="Arial"/>
                <a:cs typeface="Arial"/>
              </a:rPr>
              <a:t>, 2018).</a:t>
            </a:r>
            <a:endParaRPr lang="en-US" dirty="0">
              <a:latin typeface="Calibri" panose="020F0502020204030204"/>
              <a:cs typeface="Calibri"/>
            </a:endParaRPr>
          </a:p>
          <a:p>
            <a:pPr>
              <a:buFont typeface="Wingdings" panose="020F0502020204030204" pitchFamily="34" charset="0"/>
              <a:buChar char="Ø"/>
            </a:pPr>
            <a:r>
              <a:rPr lang="en-GB" dirty="0">
                <a:latin typeface="Arial"/>
                <a:cs typeface="Arial"/>
              </a:rPr>
              <a:t> This group will ensure that the data collected and analysed will be conducted in an ethical manner. We will not be looking at age or ethnicity, we will be taking consent and ensuring confidentiality of the data and by doing so, we secure the safety of the research.</a:t>
            </a:r>
            <a:endParaRPr lang="en-US">
              <a:latin typeface="Calibri" panose="020F0502020204030204"/>
              <a:cs typeface="Calibri"/>
            </a:endParaRPr>
          </a:p>
        </p:txBody>
      </p:sp>
    </p:spTree>
    <p:extLst>
      <p:ext uri="{BB962C8B-B14F-4D97-AF65-F5344CB8AC3E}">
        <p14:creationId xmlns:p14="http://schemas.microsoft.com/office/powerpoint/2010/main" val="352140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4DE0B-6F67-778D-D391-3EA3BF208A4A}"/>
              </a:ext>
            </a:extLst>
          </p:cNvPr>
          <p:cNvSpPr>
            <a:spLocks noGrp="1"/>
          </p:cNvSpPr>
          <p:nvPr>
            <p:ph type="title"/>
          </p:nvPr>
        </p:nvSpPr>
        <p:spPr/>
        <p:txBody>
          <a:bodyPr/>
          <a:lstStyle/>
          <a:p>
            <a:r>
              <a:rPr lang="en-GB" dirty="0">
                <a:latin typeface="Arial"/>
                <a:cs typeface="Arial"/>
              </a:rPr>
              <a:t>HYPOTHESIS                           </a:t>
            </a:r>
            <a:r>
              <a:rPr lang="en-GB" sz="2400" dirty="0">
                <a:latin typeface="Arial"/>
                <a:cs typeface="Arial"/>
              </a:rPr>
              <a:t>SABINA</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290263-F875-168B-7993-572C2EC301EA}"/>
              </a:ext>
            </a:extLst>
          </p:cNvPr>
          <p:cNvSpPr>
            <a:spLocks noGrp="1"/>
          </p:cNvSpPr>
          <p:nvPr>
            <p:ph idx="1"/>
          </p:nvPr>
        </p:nvSpPr>
        <p:spPr/>
        <p:txBody>
          <a:bodyPr vert="horz" lIns="0" tIns="45720" rIns="0" bIns="45720" rtlCol="0" anchor="t">
            <a:normAutofit/>
          </a:bodyPr>
          <a:lstStyle/>
          <a:p>
            <a:pPr>
              <a:buFont typeface="Wingdings" panose="020F0502020204030204" pitchFamily="34" charset="0"/>
              <a:buChar char="Ø"/>
            </a:pPr>
            <a:r>
              <a:rPr lang="en-US" dirty="0">
                <a:cs typeface="Calibri"/>
              </a:rPr>
              <a:t> A hypothesis in research is an idea that is proposed which can be tested to see whether it is reliable, true or false and it is required for any type of research (Toleda, Flikkema and Toledo-Pereyra, 2011)</a:t>
            </a:r>
          </a:p>
          <a:p>
            <a:pPr>
              <a:buFont typeface="Wingdings" panose="020F0502020204030204" pitchFamily="34" charset="0"/>
              <a:buChar char="Ø"/>
            </a:pPr>
            <a:r>
              <a:rPr lang="en-GB" dirty="0"/>
              <a:t> Our hypothesis is to find out which digital tool is used the most by students at UWTSD for collaborative learning through the use of questionnaires.  </a:t>
            </a:r>
            <a:endParaRPr lang="en-GB">
              <a:cs typeface="Calibri"/>
            </a:endParaRPr>
          </a:p>
          <a:p>
            <a:pPr>
              <a:buFont typeface="Wingdings" panose="020F0502020204030204" pitchFamily="34" charset="0"/>
              <a:buChar char="Ø"/>
            </a:pPr>
            <a:r>
              <a:rPr lang="en-GB" dirty="0">
                <a:cs typeface="Calibri"/>
              </a:rPr>
              <a:t> According to our research, we have predicted that the digital tools used the most by UWTSD students are Moodle and One Drive. This is because it is easily accessible on the university website, and it allows students to participate in the learning collaboratively. It also allows students to edit their work no matter where they are. </a:t>
            </a:r>
          </a:p>
          <a:p>
            <a:pPr>
              <a:buFont typeface="Wingdings" panose="020F0502020204030204" pitchFamily="34" charset="0"/>
              <a:buChar char="Ø"/>
            </a:pPr>
            <a:r>
              <a:rPr lang="en-GB" dirty="0">
                <a:cs typeface="Calibri"/>
              </a:rPr>
              <a:t> We also predict that aside from One Drive and Moodle, some students may use WhatsApp and Microsoft Teams to work together as a group and share information on a timely basis.</a:t>
            </a:r>
          </a:p>
        </p:txBody>
      </p:sp>
    </p:spTree>
    <p:extLst>
      <p:ext uri="{BB962C8B-B14F-4D97-AF65-F5344CB8AC3E}">
        <p14:creationId xmlns:p14="http://schemas.microsoft.com/office/powerpoint/2010/main" val="3988726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2F1CA-FB6D-E656-6243-30C53CD0202D}"/>
              </a:ext>
            </a:extLst>
          </p:cNvPr>
          <p:cNvSpPr>
            <a:spLocks noGrp="1"/>
          </p:cNvSpPr>
          <p:nvPr>
            <p:ph type="title"/>
          </p:nvPr>
        </p:nvSpPr>
        <p:spPr/>
        <p:txBody>
          <a:bodyPr>
            <a:normAutofit/>
          </a:bodyPr>
          <a:lstStyle/>
          <a:p>
            <a:r>
              <a:rPr lang="en-GB" dirty="0">
                <a:latin typeface="Arial"/>
                <a:cs typeface="Calibri Light"/>
              </a:rPr>
              <a:t>CONCLUSION                           </a:t>
            </a:r>
            <a:r>
              <a:rPr lang="en-GB" sz="2000">
                <a:latin typeface="Arial"/>
                <a:cs typeface="Calibri Light"/>
              </a:rPr>
              <a:t>SHABINA</a:t>
            </a:r>
            <a:endParaRPr lang="en-GB">
              <a:latin typeface="Arial"/>
              <a:cs typeface="Calibri Light"/>
            </a:endParaRPr>
          </a:p>
        </p:txBody>
      </p:sp>
      <p:sp>
        <p:nvSpPr>
          <p:cNvPr id="3" name="Content Placeholder 2">
            <a:extLst>
              <a:ext uri="{FF2B5EF4-FFF2-40B4-BE49-F238E27FC236}">
                <a16:creationId xmlns:a16="http://schemas.microsoft.com/office/drawing/2014/main" id="{6D1BC4DC-7D16-0962-9773-8933DFE5FA7E}"/>
              </a:ext>
            </a:extLst>
          </p:cNvPr>
          <p:cNvSpPr>
            <a:spLocks noGrp="1"/>
          </p:cNvSpPr>
          <p:nvPr>
            <p:ph idx="1"/>
          </p:nvPr>
        </p:nvSpPr>
        <p:spPr>
          <a:xfrm>
            <a:off x="1284185" y="1845734"/>
            <a:ext cx="9167005" cy="4023360"/>
          </a:xfrm>
        </p:spPr>
        <p:txBody>
          <a:bodyPr vert="horz" lIns="0" tIns="45720" rIns="0" bIns="45720" rtlCol="0" anchor="t">
            <a:normAutofit/>
          </a:bodyPr>
          <a:lstStyle/>
          <a:p>
            <a:pPr>
              <a:buFont typeface="Wingdings" panose="020F0502020204030204" pitchFamily="34" charset="0"/>
              <a:buChar char="Ø"/>
            </a:pPr>
            <a:r>
              <a:rPr lang="en-GB" dirty="0">
                <a:cs typeface="Calibri" panose="020F0502020204030204"/>
              </a:rPr>
              <a:t> In conclusion, as technology is advancing, education is also advancing through digital tools and teaching is more student-centred where students are more involved in their learning.</a:t>
            </a:r>
          </a:p>
          <a:p>
            <a:pPr>
              <a:buFont typeface="Wingdings" panose="020F0502020204030204" pitchFamily="34" charset="0"/>
              <a:buChar char="Ø"/>
            </a:pPr>
            <a:r>
              <a:rPr lang="en-GB" dirty="0">
                <a:cs typeface="Calibri" panose="020F0502020204030204"/>
              </a:rPr>
              <a:t> We predict from our research that UWTSD students across the university use a variety of digital tools for collaborative learning but mainly students use One Drive and Moodle. This is because it is easily accessible and allows students to work together and make changes when needed.</a:t>
            </a:r>
            <a:endParaRPr lang="en-GB"/>
          </a:p>
          <a:p>
            <a:pPr>
              <a:buFont typeface="Wingdings" panose="020F0502020204030204" pitchFamily="34" charset="0"/>
              <a:buChar char="Ø"/>
            </a:pPr>
            <a:r>
              <a:rPr lang="en-GB" dirty="0">
                <a:cs typeface="Calibri" panose="020F0502020204030204"/>
              </a:rPr>
              <a:t> The research used to answer the research question is primary research by using questionnaires. The questionnaires will be paper based and online to suit participants needs and they will be conducted in an ethical manner for participant confidentiality.</a:t>
            </a:r>
          </a:p>
        </p:txBody>
      </p:sp>
    </p:spTree>
    <p:extLst>
      <p:ext uri="{BB962C8B-B14F-4D97-AF65-F5344CB8AC3E}">
        <p14:creationId xmlns:p14="http://schemas.microsoft.com/office/powerpoint/2010/main" val="3052212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F241-7CE3-B7AB-8780-F7A4085B548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C626649-AADB-1A8F-D058-F561837B6683}"/>
              </a:ext>
            </a:extLst>
          </p:cNvPr>
          <p:cNvSpPr>
            <a:spLocks noGrp="1"/>
          </p:cNvSpPr>
          <p:nvPr>
            <p:ph idx="1"/>
          </p:nvPr>
        </p:nvSpPr>
        <p:spPr>
          <a:xfrm>
            <a:off x="939130" y="1903243"/>
            <a:ext cx="10762891" cy="4368416"/>
          </a:xfrm>
        </p:spPr>
        <p:txBody>
          <a:bodyPr vert="horz" lIns="0" tIns="45720" rIns="0" bIns="45720" rtlCol="0" anchor="t">
            <a:normAutofit fontScale="55000" lnSpcReduction="20000"/>
          </a:bodyPr>
          <a:lstStyle/>
          <a:p>
            <a:pPr>
              <a:buFont typeface="Wingdings" panose="05000000000000000000" pitchFamily="2" charset="2"/>
              <a:buChar char="Ø"/>
            </a:pPr>
            <a:r>
              <a:rPr lang="en-US" sz="2600" dirty="0">
                <a:ea typeface="+mn-lt"/>
                <a:cs typeface="+mn-lt"/>
              </a:rPr>
              <a:t>Alexander</a:t>
            </a:r>
            <a:r>
              <a:rPr lang="en-GB" sz="2600" dirty="0">
                <a:ea typeface="+mn-lt"/>
                <a:cs typeface="+mn-lt"/>
              </a:rPr>
              <a:t> H. T., Flikkema, T., and Toledo-Pereyra, L.H., (2011) Developing the Research Hypothesis, </a:t>
            </a:r>
            <a:r>
              <a:rPr lang="en-US" sz="2600" i="1" dirty="0">
                <a:ea typeface="+mn-lt"/>
                <a:cs typeface="+mn-lt"/>
              </a:rPr>
              <a:t>Journal of Investigative Surgery</a:t>
            </a:r>
            <a:r>
              <a:rPr lang="en-US" sz="2600" dirty="0">
                <a:ea typeface="+mn-lt"/>
                <a:cs typeface="+mn-lt"/>
              </a:rPr>
              <a:t>, 24:5, pp. 191-194.</a:t>
            </a:r>
            <a:endParaRPr lang="en-GB" sz="2600">
              <a:cs typeface="Calibri" panose="020F0502020204030204"/>
            </a:endParaRPr>
          </a:p>
          <a:p>
            <a:pPr>
              <a:buFont typeface="Wingdings" panose="05000000000000000000" pitchFamily="2" charset="2"/>
              <a:buChar char="Ø"/>
            </a:pPr>
            <a:r>
              <a:rPr lang="en-US" sz="2600" dirty="0">
                <a:ea typeface="+mn-lt"/>
                <a:cs typeface="+mn-lt"/>
              </a:rPr>
              <a:t>Chu, S., and Kennedy, M.D. (2011) 'using online collaborative tools for groups to co-construct knowledge', </a:t>
            </a:r>
            <a:r>
              <a:rPr lang="en-US" sz="2600" i="1" dirty="0">
                <a:ea typeface="+mn-lt"/>
                <a:cs typeface="+mn-lt"/>
              </a:rPr>
              <a:t>Online Information  Review, 35(4), pp. 1-19. </a:t>
            </a:r>
            <a:r>
              <a:rPr lang="en-US" sz="2600" dirty="0">
                <a:ea typeface="+mn-lt"/>
                <a:cs typeface="+mn-lt"/>
              </a:rPr>
              <a:t> </a:t>
            </a:r>
            <a:endParaRPr lang="en-US" sz="2600">
              <a:cs typeface="Calibri" panose="020F0502020204030204"/>
            </a:endParaRPr>
          </a:p>
          <a:p>
            <a:pPr>
              <a:buFont typeface="Wingdings" panose="05000000000000000000" pitchFamily="2" charset="2"/>
              <a:buChar char="Ø"/>
            </a:pPr>
            <a:r>
              <a:rPr lang="en-US" sz="2600" dirty="0">
                <a:ea typeface="+mn-lt"/>
                <a:cs typeface="+mn-lt"/>
              </a:rPr>
              <a:t> de </a:t>
            </a:r>
            <a:r>
              <a:rPr lang="en-US" sz="2600" dirty="0" err="1">
                <a:ea typeface="+mn-lt"/>
                <a:cs typeface="+mn-lt"/>
              </a:rPr>
              <a:t>Nooijer</a:t>
            </a:r>
            <a:r>
              <a:rPr lang="en-US" sz="2600" dirty="0">
                <a:ea typeface="+mn-lt"/>
                <a:cs typeface="+mn-lt"/>
              </a:rPr>
              <a:t>, J., Schneider, F., &amp; Verstegen, D. M. (2021) Optimizing collaborative learning in online courses. </a:t>
            </a:r>
            <a:r>
              <a:rPr lang="en-US" sz="2600" i="1" dirty="0">
                <a:ea typeface="+mn-lt"/>
                <a:cs typeface="+mn-lt"/>
              </a:rPr>
              <a:t>The clinical teacher</a:t>
            </a:r>
            <a:r>
              <a:rPr lang="en-US" sz="2600" dirty="0">
                <a:ea typeface="+mn-lt"/>
                <a:cs typeface="+mn-lt"/>
              </a:rPr>
              <a:t>, </a:t>
            </a:r>
            <a:r>
              <a:rPr lang="en-US" sz="2600" i="1" dirty="0">
                <a:ea typeface="+mn-lt"/>
                <a:cs typeface="+mn-lt"/>
              </a:rPr>
              <a:t>18</a:t>
            </a:r>
            <a:r>
              <a:rPr lang="en-US" sz="2600" dirty="0">
                <a:ea typeface="+mn-lt"/>
                <a:cs typeface="+mn-lt"/>
              </a:rPr>
              <a:t>(1), 19–23. </a:t>
            </a:r>
            <a:endParaRPr lang="en-US" sz="2600">
              <a:cs typeface="Calibri" panose="020F0502020204030204"/>
            </a:endParaRPr>
          </a:p>
          <a:p>
            <a:pPr>
              <a:buFont typeface="Wingdings" panose="05000000000000000000" pitchFamily="2" charset="2"/>
              <a:buChar char="Ø"/>
            </a:pPr>
            <a:r>
              <a:rPr lang="en-US" sz="2600" dirty="0">
                <a:ea typeface="+mn-lt"/>
                <a:cs typeface="+mn-lt"/>
              </a:rPr>
              <a:t> DHCS (2022) -</a:t>
            </a:r>
            <a:r>
              <a:rPr lang="en-US" sz="2600" i="0" dirty="0">
                <a:effectLst/>
                <a:ea typeface="+mn-lt"/>
                <a:cs typeface="+mn-lt"/>
              </a:rPr>
              <a:t>TOOLS: Knowledge of common digital tools and how they can help you do your job</a:t>
            </a:r>
            <a:r>
              <a:rPr lang="en-US" sz="2600" dirty="0">
                <a:ea typeface="+mn-lt"/>
                <a:cs typeface="+mn-lt"/>
              </a:rPr>
              <a:t>. Available at:   </a:t>
            </a:r>
            <a:r>
              <a:rPr lang="en-GB" sz="2600" dirty="0">
                <a:ea typeface="+mn-lt"/>
                <a:cs typeface="+mn-lt"/>
                <a:hlinkClick r:id="rId2">
                  <a:extLst>
                    <a:ext uri="{A12FA001-AC4F-418D-AE19-62706E023703}">
                      <ahyp:hlinkClr xmlns:ahyp="http://schemas.microsoft.com/office/drawing/2018/hyperlinkcolor" val="tx"/>
                    </a:ext>
                  </a:extLst>
                </a:hlinkClick>
              </a:rPr>
              <a:t>https://engage.dhsc.gov.uk/digitalpassport/tools/#:~:text=What%20are%20digital%20tools%3F,at%20home%20and%20in%20work</a:t>
            </a:r>
            <a:r>
              <a:rPr lang="en-GB" sz="2600" dirty="0">
                <a:ea typeface="+mn-lt"/>
                <a:cs typeface="+mn-lt"/>
              </a:rPr>
              <a:t>  (Accessed: 28 June 2022). </a:t>
            </a:r>
            <a:endParaRPr lang="en-GB" sz="2600">
              <a:cs typeface="Calibri" panose="020F0502020204030204"/>
            </a:endParaRPr>
          </a:p>
          <a:p>
            <a:pPr>
              <a:buFont typeface="Wingdings" panose="05000000000000000000" pitchFamily="2" charset="2"/>
              <a:buChar char="Ø"/>
            </a:pPr>
            <a:r>
              <a:rPr lang="en-US" sz="2600" dirty="0">
                <a:ea typeface="+mn-lt"/>
                <a:cs typeface="+mn-lt"/>
              </a:rPr>
              <a:t>Fleming</a:t>
            </a:r>
            <a:r>
              <a:rPr lang="en-US" sz="2600" b="0" i="0" dirty="0">
                <a:effectLst/>
                <a:ea typeface="+mn-lt"/>
                <a:cs typeface="+mn-lt"/>
              </a:rPr>
              <a:t>, J</a:t>
            </a:r>
            <a:r>
              <a:rPr lang="en-US" sz="2600" dirty="0">
                <a:ea typeface="+mn-lt"/>
                <a:cs typeface="+mn-lt"/>
              </a:rPr>
              <a:t>. and </a:t>
            </a:r>
            <a:r>
              <a:rPr lang="en-US" sz="2600" dirty="0" err="1">
                <a:ea typeface="+mn-lt"/>
                <a:cs typeface="+mn-lt"/>
              </a:rPr>
              <a:t>Zegwaard</a:t>
            </a:r>
            <a:r>
              <a:rPr lang="en-US" sz="2600" b="0" i="0" dirty="0">
                <a:effectLst/>
                <a:ea typeface="+mn-lt"/>
                <a:cs typeface="+mn-lt"/>
              </a:rPr>
              <a:t>, </a:t>
            </a:r>
            <a:r>
              <a:rPr lang="en-US" sz="2600" dirty="0">
                <a:ea typeface="+mn-lt"/>
                <a:cs typeface="+mn-lt"/>
              </a:rPr>
              <a:t>E</a:t>
            </a:r>
            <a:r>
              <a:rPr lang="en-US" sz="2600" b="0" i="0" dirty="0">
                <a:effectLst/>
                <a:ea typeface="+mn-lt"/>
                <a:cs typeface="+mn-lt"/>
              </a:rPr>
              <a:t>. </a:t>
            </a:r>
            <a:r>
              <a:rPr lang="en-US" sz="2600" dirty="0">
                <a:ea typeface="+mn-lt"/>
                <a:cs typeface="+mn-lt"/>
              </a:rPr>
              <a:t>K</a:t>
            </a:r>
            <a:r>
              <a:rPr lang="en-US" sz="2600" b="0" i="0" dirty="0">
                <a:effectLst/>
                <a:ea typeface="+mn-lt"/>
                <a:cs typeface="+mn-lt"/>
              </a:rPr>
              <a:t>. (</a:t>
            </a:r>
            <a:r>
              <a:rPr lang="en-US" sz="2600" dirty="0">
                <a:ea typeface="+mn-lt"/>
                <a:cs typeface="+mn-lt"/>
              </a:rPr>
              <a:t>2018</a:t>
            </a:r>
            <a:r>
              <a:rPr lang="en-US" sz="2600" b="0" i="0" dirty="0">
                <a:effectLst/>
                <a:ea typeface="+mn-lt"/>
                <a:cs typeface="+mn-lt"/>
              </a:rPr>
              <a:t>)</a:t>
            </a:r>
            <a:r>
              <a:rPr lang="en-US" sz="2600" dirty="0">
                <a:ea typeface="+mn-lt"/>
                <a:cs typeface="+mn-lt"/>
              </a:rPr>
              <a:t> 'methodologies, methods and ethical considerations for conducting research</a:t>
            </a:r>
            <a:r>
              <a:rPr lang="en-US" sz="2600" b="0" i="0" dirty="0">
                <a:effectLst/>
                <a:ea typeface="+mn-lt"/>
                <a:cs typeface="+mn-lt"/>
              </a:rPr>
              <a:t> in </a:t>
            </a:r>
            <a:r>
              <a:rPr lang="en-US" sz="2600" dirty="0">
                <a:ea typeface="+mn-lt"/>
                <a:cs typeface="+mn-lt"/>
              </a:rPr>
              <a:t>work-integrated learning', </a:t>
            </a:r>
            <a:r>
              <a:rPr lang="en-US" sz="2600" i="1" dirty="0">
                <a:ea typeface="+mn-lt"/>
                <a:cs typeface="+mn-lt"/>
              </a:rPr>
              <a:t>International Journal of Work-Integrated Learning – Special Issues</a:t>
            </a:r>
            <a:r>
              <a:rPr lang="en-US" sz="2600" b="0" i="0" dirty="0">
                <a:effectLst/>
                <a:ea typeface="+mn-lt"/>
                <a:cs typeface="+mn-lt"/>
              </a:rPr>
              <a:t>, </a:t>
            </a:r>
            <a:r>
              <a:rPr lang="en-US" sz="2600" dirty="0">
                <a:ea typeface="+mn-lt"/>
                <a:cs typeface="+mn-lt"/>
              </a:rPr>
              <a:t>19(3</a:t>
            </a:r>
            <a:r>
              <a:rPr lang="en-US" sz="2600" b="0" i="0" dirty="0">
                <a:effectLst/>
                <a:ea typeface="+mn-lt"/>
                <a:cs typeface="+mn-lt"/>
              </a:rPr>
              <a:t>), </a:t>
            </a:r>
            <a:r>
              <a:rPr lang="en-US" sz="2600" dirty="0">
                <a:ea typeface="+mn-lt"/>
                <a:cs typeface="+mn-lt"/>
              </a:rPr>
              <a:t>pp. 205-213</a:t>
            </a:r>
            <a:r>
              <a:rPr lang="en-US" sz="2600" b="0" i="0" dirty="0">
                <a:effectLst/>
                <a:ea typeface="+mn-lt"/>
                <a:cs typeface="+mn-lt"/>
              </a:rPr>
              <a:t>.</a:t>
            </a:r>
            <a:r>
              <a:rPr lang="en-US" sz="2600" dirty="0">
                <a:ea typeface="+mn-lt"/>
                <a:cs typeface="+mn-lt"/>
              </a:rPr>
              <a:t> </a:t>
            </a:r>
            <a:endParaRPr lang="en-US" sz="2600">
              <a:cs typeface="Calibri" panose="020F0502020204030204"/>
            </a:endParaRPr>
          </a:p>
          <a:p>
            <a:pPr>
              <a:buFont typeface="Wingdings" panose="05000000000000000000" pitchFamily="2" charset="2"/>
              <a:buChar char="Ø"/>
            </a:pPr>
            <a:r>
              <a:rPr lang="en-US" sz="2600" dirty="0">
                <a:ea typeface="+mn-lt"/>
                <a:cs typeface="+mn-lt"/>
              </a:rPr>
              <a:t> Halej, J. (2017) </a:t>
            </a:r>
            <a:r>
              <a:rPr lang="en-US" sz="2600" i="1" dirty="0">
                <a:ea typeface="+mn-lt"/>
                <a:cs typeface="+mn-lt"/>
              </a:rPr>
              <a:t>Ethics in Primary Research (focus groups, interviews and surveys).</a:t>
            </a:r>
            <a:r>
              <a:rPr lang="en-US" sz="2600" dirty="0">
                <a:ea typeface="+mn-lt"/>
                <a:cs typeface="+mn-lt"/>
              </a:rPr>
              <a:t> United Kingdom: Equality Challenge Unit. </a:t>
            </a:r>
            <a:endParaRPr lang="en-US" sz="2600">
              <a:cs typeface="Calibri" panose="020F0502020204030204"/>
            </a:endParaRPr>
          </a:p>
          <a:p>
            <a:pPr>
              <a:buFont typeface="Wingdings" panose="05000000000000000000" pitchFamily="2" charset="2"/>
              <a:buChar char="Ø"/>
            </a:pPr>
            <a:r>
              <a:rPr lang="en-US" sz="2600" dirty="0">
                <a:ea typeface="+mn-lt"/>
                <a:cs typeface="+mn-lt"/>
              </a:rPr>
              <a:t> Jones, T. L., Baxter, M. A., and Khanduja, V. (2013)  'a quick guide to survey research', </a:t>
            </a:r>
            <a:r>
              <a:rPr lang="en-US" sz="2600" i="1" dirty="0">
                <a:ea typeface="+mn-lt"/>
                <a:cs typeface="+mn-lt"/>
              </a:rPr>
              <a:t>Annals of the Royal College of Surgeons of England</a:t>
            </a:r>
            <a:r>
              <a:rPr lang="en-US" sz="2600" dirty="0">
                <a:ea typeface="+mn-lt"/>
                <a:cs typeface="+mn-lt"/>
              </a:rPr>
              <a:t>, 95(1), pp. 5-7. </a:t>
            </a:r>
            <a:endParaRPr lang="en-US" sz="2600">
              <a:cs typeface="Calibri" panose="020F0502020204030204"/>
            </a:endParaRPr>
          </a:p>
          <a:p>
            <a:pPr>
              <a:buFont typeface="Wingdings" panose="05000000000000000000" pitchFamily="2" charset="2"/>
              <a:buChar char="Ø"/>
            </a:pPr>
            <a:r>
              <a:rPr lang="en-US" sz="2600" dirty="0">
                <a:ea typeface="+mn-lt"/>
                <a:cs typeface="+mn-lt"/>
              </a:rPr>
              <a:t> Resnik, B.D. (2020) </a:t>
            </a:r>
            <a:r>
              <a:rPr lang="en-US" sz="2600" i="1" dirty="0">
                <a:ea typeface="+mn-lt"/>
                <a:cs typeface="+mn-lt"/>
              </a:rPr>
              <a:t>What is Ethics in Research and Why is it Important?</a:t>
            </a:r>
            <a:r>
              <a:rPr lang="en-US" sz="2600" dirty="0">
                <a:ea typeface="+mn-lt"/>
                <a:cs typeface="+mn-lt"/>
              </a:rPr>
              <a:t> Available at: </a:t>
            </a:r>
            <a:r>
              <a:rPr lang="en-US" sz="2600" dirty="0">
                <a:solidFill>
                  <a:srgbClr val="303030"/>
                </a:solidFill>
                <a:ea typeface="+mn-lt"/>
                <a:cs typeface="+mn-lt"/>
                <a:hlinkClick r:id="rId3"/>
              </a:rPr>
              <a:t>https://www.niehs.nih.gov/research/resources/bioethics/whatis/index.cfm</a:t>
            </a:r>
            <a:r>
              <a:rPr lang="en-US" sz="2600" dirty="0">
                <a:ea typeface="+mn-lt"/>
                <a:cs typeface="+mn-lt"/>
              </a:rPr>
              <a:t> (Accessed: 02 July 2022). </a:t>
            </a:r>
            <a:endParaRPr lang="en-US" sz="2600">
              <a:cs typeface="Calibri" panose="020F0502020204030204"/>
            </a:endParaRPr>
          </a:p>
          <a:p>
            <a:pPr>
              <a:buFont typeface="Wingdings" panose="05000000000000000000" pitchFamily="2" charset="2"/>
              <a:buChar char="Ø"/>
            </a:pPr>
            <a:r>
              <a:rPr lang="en-US" sz="2600" dirty="0">
                <a:ea typeface="+mn-lt"/>
                <a:cs typeface="+mn-lt"/>
              </a:rPr>
              <a:t> Saunders, M.N.K, Lewis, P. and Thornhill, A. (2019) </a:t>
            </a:r>
            <a:r>
              <a:rPr lang="en-US" sz="2600" i="1" dirty="0">
                <a:ea typeface="+mn-lt"/>
                <a:cs typeface="+mn-lt"/>
              </a:rPr>
              <a:t>Research methods for business students</a:t>
            </a:r>
            <a:r>
              <a:rPr lang="en-US" sz="2600" dirty="0">
                <a:ea typeface="+mn-lt"/>
                <a:cs typeface="+mn-lt"/>
              </a:rPr>
              <a:t>. 8th edition. Harlow: Pearson. </a:t>
            </a:r>
          </a:p>
          <a:p>
            <a:pPr>
              <a:buFont typeface="Wingdings" panose="05000000000000000000" pitchFamily="2" charset="2"/>
              <a:buChar char="Ø"/>
            </a:pPr>
            <a:r>
              <a:rPr lang="en-US" sz="2600" dirty="0">
                <a:ea typeface="+mn-lt"/>
                <a:cs typeface="+mn-lt"/>
              </a:rPr>
              <a:t> UWTSD (2022) - </a:t>
            </a:r>
            <a:r>
              <a:rPr lang="en-US" sz="2600" i="1" dirty="0">
                <a:ea typeface="+mn-lt"/>
                <a:cs typeface="+mn-lt"/>
              </a:rPr>
              <a:t>Digital Learning and Teaching</a:t>
            </a:r>
            <a:r>
              <a:rPr lang="en-US" sz="2600" dirty="0">
                <a:ea typeface="+mn-lt"/>
                <a:cs typeface="+mn-lt"/>
              </a:rPr>
              <a:t>. Available at: </a:t>
            </a:r>
            <a:r>
              <a:rPr lang="en-US" sz="2600" dirty="0">
                <a:solidFill>
                  <a:srgbClr val="303030"/>
                </a:solidFill>
                <a:ea typeface="+mn-lt"/>
                <a:cs typeface="+mn-lt"/>
                <a:hlinkClick r:id="rId4"/>
              </a:rPr>
              <a:t>https://digitallearning.uwtsd.ac.uk/digital-learning.html</a:t>
            </a:r>
            <a:r>
              <a:rPr lang="en-US" sz="2600" dirty="0">
                <a:ea typeface="+mn-lt"/>
                <a:cs typeface="+mn-lt"/>
              </a:rPr>
              <a:t> (Accessed: 25 June 2022).</a:t>
            </a:r>
            <a:r>
              <a:rPr lang="en-US" dirty="0">
                <a:ea typeface="+mn-lt"/>
                <a:cs typeface="+mn-lt"/>
              </a:rPr>
              <a:t> </a:t>
            </a:r>
            <a:endParaRPr lang="en-US" dirty="0">
              <a:cs typeface="Calibri" panose="020F0502020204030204"/>
            </a:endParaRPr>
          </a:p>
        </p:txBody>
      </p:sp>
    </p:spTree>
    <p:extLst>
      <p:ext uri="{BB962C8B-B14F-4D97-AF65-F5344CB8AC3E}">
        <p14:creationId xmlns:p14="http://schemas.microsoft.com/office/powerpoint/2010/main" val="39886137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5" ma:contentTypeDescription="Create a new document." ma:contentTypeScope="" ma:versionID="e5a5a780db6901aac4cc304347980cae">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a133ea5e609ff431b44df2120d758e88"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9EAE5D-64EA-401B-B54A-1BE8BAD0A990}">
  <ds:schemaRefs>
    <ds:schemaRef ds:uri="http://schemas.microsoft.com/sharepoint/v3/contenttype/forms"/>
  </ds:schemaRefs>
</ds:datastoreItem>
</file>

<file path=customXml/itemProps2.xml><?xml version="1.0" encoding="utf-8"?>
<ds:datastoreItem xmlns:ds="http://schemas.openxmlformats.org/officeDocument/2006/customXml" ds:itemID="{70C7453A-A92D-49C0-BF33-682FFEB42D08}">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6121380-A2DA-491C-B9AF-D62A81293413}">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Retrospect</vt:lpstr>
      <vt:lpstr>HOW DO STUDENTS USE TECHNOLOGY TO COLLABORATE AT UWTSD?</vt:lpstr>
      <vt:lpstr>INTRODUCTION    SAMIA</vt:lpstr>
      <vt:lpstr>RATIONALE      SHABINA</vt:lpstr>
      <vt:lpstr>PROPOSED METHOD                                        SABINA</vt:lpstr>
      <vt:lpstr>ETHICAL CONSIDERATION         SAMIA</vt:lpstr>
      <vt:lpstr>HYPOTHESIS                           SABINA</vt:lpstr>
      <vt:lpstr>CONCLUSION                           SHABINA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Roqiyah Bibi</dc:creator>
  <cp:revision>2049</cp:revision>
  <dcterms:created xsi:type="dcterms:W3CDTF">2022-06-26T16:17:29Z</dcterms:created>
  <dcterms:modified xsi:type="dcterms:W3CDTF">2022-07-02T17:38:30Z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