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9" r:id="rId4"/>
    <p:sldId id="258" r:id="rId5"/>
    <p:sldId id="271" r:id="rId6"/>
    <p:sldId id="260" r:id="rId7"/>
    <p:sldId id="274" r:id="rId8"/>
    <p:sldId id="264" r:id="rId9"/>
    <p:sldId id="262" r:id="rId10"/>
    <p:sldId id="263" r:id="rId11"/>
    <p:sldId id="265" r:id="rId12"/>
    <p:sldId id="266" r:id="rId13"/>
    <p:sldId id="267" r:id="rId14"/>
    <p:sldId id="268" r:id="rId15"/>
    <p:sldId id="275" r:id="rId16"/>
    <p:sldId id="269" r:id="rId17"/>
    <p:sldId id="270" r:id="rId18"/>
    <p:sldId id="27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37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4A576-3BD2-F364-40C6-AB13815AD8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A92A18-F173-3DDE-A009-9D06778262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0AA008-5683-4A5C-862A-FA9A5C144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67C25-DDDD-8E4A-F5A4-5803E19D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BBA41-D8C4-9798-C6ED-56BA934D6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130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B56C1-E61A-584C-F946-E562F74F1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D2818-E262-95FF-068E-EA3908470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B9813-54EC-B310-AF01-A7EFAA02D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60F52-5A15-7EB5-5AEF-85B3B8158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23B95-672E-9A45-703D-FF668286E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271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B0129-A0AA-68E4-6E9B-BD7B7B0FB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51AD3A-71E4-BDB3-3996-83BD2FBF0B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CDB3C-AC11-27C8-B634-4BB548E42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D02ED-D28A-9889-0C68-6050999DB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4F1771-488F-DB27-0330-2B846EFB2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010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0DC06-EC62-FDCA-F1ED-CB7A731DF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215877-DE1E-20FF-54C6-16C471AFD4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E43A1F-08C9-D054-FCD0-0DD359209E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1AD33F-7414-A4DE-84FB-1C753FFA0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E40145-5743-5CD5-0B7A-43FDF3FBD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F5858-668F-599E-E9CD-86F9B6EC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741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17166-541E-B0A4-E695-43D417719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9B2BE-1C4D-9D32-8C29-2EBF53075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EDC217-8806-BF22-2CE8-EEFFEB1E64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0E6F0-9CFB-16C8-F85A-8A45AB4874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87E084-D7D4-5FBD-236E-438CC08840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B3DD41-528F-18C6-12F7-71CE6E7ED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095F76-F9AC-0BD4-DC71-FEB8FC732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769AB3-8144-4A2E-FC09-8FCAAE95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42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D4F92-CA40-E590-B8AC-FB98C8C13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7DFCA8-4A3F-1EF5-5EA4-BA08F5275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A643AB-7268-4FDF-A8F8-C01C2F735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5DAF89-49EA-A35F-1857-FB86200F8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268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C0AC24-72D5-DE0B-888D-848B24E57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643E36-5770-64CD-2837-6C48443FF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C038F1-F2FB-C743-1B24-A515405E4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038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01046-12A4-EB62-F7A9-AA777951E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6F7AE-7863-8624-B3B0-6E8B5081C0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BD6ED5-AE7C-6468-B936-96D8BB67BB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378D99-C650-7055-328E-B4B307502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1A7D76-8B90-A4B3-CA80-85AA935F4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1150D-C4A6-655A-3764-EF9032363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441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9F716-E665-A1A7-2258-EC32C7F2D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3C51AE-3C0D-B92F-A4CF-77FC73E06D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EE96A1-A962-B395-54DB-964C5FD818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0FD52F-A634-5FBB-CA38-EAC0B7BF1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2440ED-CA97-FAC8-8D62-566D652C7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78A89-7555-DA3E-9E8F-7603E96AD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990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7A82F-7A77-60F8-C0B3-76CAACD0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6329F5-88BD-FF82-4F45-6385C1AECC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85250A-6A51-4C27-2C05-F035CCE82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D65018-D3E2-60E9-CB50-D0D314322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04973-C07D-144E-2F5C-70FDFA166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750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AAF95E-3DE4-F287-4638-D206DB3600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E9490F-669E-34FA-A815-9D12491CF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136D09-7559-7D74-53E7-93BEF4F45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403F0-3231-5FAF-3C82-65C6B578A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E948F-D4CF-0DBD-DF51-3310D17E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125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D64844-0D07-7B14-F46F-0C4A42D89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D12442-0070-DCB7-79A7-55EFB160F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6890F-6524-890F-24AD-24EAA50842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AF432-DCF9-4963-8A89-C27B233D6397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433509-A8BB-70B3-8E4C-9B5D1D7786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0A445-F8DE-4A37-FED1-F806B12905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984BF-D4B2-41F2-A1E8-2254E115C8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291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khospitality.org.uk/news/625938/THIRD-OF-BUSINESSES-TO-REDUCE-OPENING-HOURS-OVER-CHRISTMAS-DUE-TO-STAFF-SHORTAGES.ht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uk.images.search.yahoo.com/yhs/search;_ylt=AwrLNw2ysxBkYXwkN9t3Bwx.;_ylu=Y29sbwMEcG9zAzEEdnRpZAMEc2VjA3BpdnM-?p=Premier+Inn+pics+London&amp;type=fc_A30C76C6185_s58_g_e_d070122_n1009_c20&amp;param1=7&amp;param2=eJw1i80KgzAQBl9ljwoSNz%2FGio%2FRUxEPUdMYjEbUYunTd4WWvczMxzo%2FNHV7f3BEKZVssnYhJ6sIrwlL5EKQ9CQCCfx6EZOcCV4xXVByNlJzHeHLEM3x40MwecEQktMvQzx3WA7gyLAGClrV8NYqBbOuwZ62m%2FyRF7JkUkMyjcccMgh%2BsuBsP8UU%2BnGLs805lgyvg908zeb%2FL3Zwv40rfmNCfwGm4D5T&amp;hsimp=yhs-2212&amp;hspart=fc&amp;ei=UTF-8&amp;fr=yhs-fc-221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xtgenpeople.com/talent-management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usys.com/services/talent-acquisition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uk.search.yahoo.com/yhs/search?p=SHORT%20AND%20LONG%20TERM%20PICS&amp;hspart=fc&amp;hsimp=yhs-2212&amp;type=fc_A30C76C6185_s58_g_e_d070122_n1009_c25&amp;param1=7&amp;param2=eJw1i0EKgzAQRa8ySwWJk0RjxWN0VcRF1DQGoxG1WHr6TqBlNu%2B9z1g3tk13f3BEKQvZZt1KTlYTxgkr5EKQDCSiJHBbJCY5E7xmKiZrAjXbE7400RI%2Bznudlwwhudw6huuA9QSODBugoIoG3qpIQW%2BbN5fpZ3fmpayYVJDM07n4DLybDVgzzCGFYdrDYnKOFcN4cOin3t3%2FxYz2t%2FGC35hQX6ooPlg%3D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k.search.yahoo.com/yhs/search;_ylt=Awr.gBKltxBkt0Umz1F3Bwx.;_ylc=X1MDMjExNDcxNzU1OQRfcgMyBGZyA3locy1mYy0yMjEyBGZyMgNzYi10b3AEZ3ByaWQDRHl4Uk9YYlBUMXFsNDFXVXUuemtJQQRuX3JzbHQDMARuX3N1Z2cDNARvcmlnaW4DdWsuc2VhcmNoLnlhaG9vLmNvbQRwb3MDMARwcXN0cgMEcHFzdHJsAzAEcXN0cmwDMTUEcXVlcnkDU0hPUlQlMjB0ZXJtJTIwcGljcwR0X3N0bXADMTY3ODgxNzQyNw--?p=SHORT+term+pics&amp;fr2=sb-top&amp;hspart=fc&amp;hsimp=yhs-2212&amp;param1=7&amp;param2=eJw1i0EKgzAQRa8ySwWJk0RjxWN0VcRF1DQGoxG1WHr6TqBlNu%2B9z1g3tk13f3BEKQvZZt1KTlYTxgkr5EKQDCSiJHBbJCY5E7xmKiZrAjXbE7400RI%2Bznudlwwhudw6huuA9QSODBugoIoG3qpIQW%2BbN5fpZ3fmpayYVJDM07n4DLybDVgzzCGFYdrDYnKOFcN4cOin3t3%2FxYz2t%2FGC35hQX6ooPlg%3D&amp;type=fc_A30C76C6185_s58_g_e_d070122_n1009_c25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k.search.yahoo.com/yhs/search;_ylt=AwrIelqVuBBk9AIkPwB3Bwx.;_ylc=X1MDMjExNDcxNzU1OQRfcgMyBGZyA3locy1mYy0yMjEyBGZyMgNzYi10b3AEZ3ByaWQDT21yT0Z4V3FRR3FGeU9ON2JaRU0wQQRuX3JzbHQDMARuX3N1Z2cDMARvcmlnaW4DdWsuc2VhcmNoLnlhaG9vLmNvbQRwb3MDMARwcXN0cgMEcHFzdHJsAzAEcXN0cmwDMTQEcXVlcnkDTG9uZyUyMHRlcm0lMjBwaWNzBHRfc3RtcAMxNjc4ODE3NzEx?p=Long+term+pics&amp;fr2=sb-top&amp;hspart=fc&amp;hsimp=yhs-2212&amp;param1=7&amp;param2=eJw1i0EKgzAQRa8ySwWJk0RjxWN0VcRF1DQGoxG1WHr6TqBlNu%2B9z1g3tk13f3BEKQvZZt1KTlYTxgkr5EKQDCSiJHBbJCY5E7xmKiZrAjXbE7400RI%2Bznudlwwhudw6huuA9QSODBugoIoG3qpIQW%2BbN5fpZ3fmpayYVJDM07n4DLybDVgzzCGFYdrDYnKOFcN4cOin3t3%2FxYz2t%2FGC35hQX6ooPlg%3D&amp;type=fc_A30C76C6185_s58_g_e_d070122_n1009_c25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mages.search.yahoo.com/yhs/search;_ylt=AwrLNw1Z1xBkZbosSzJ3Bwx.;_ylu=Y29sbwMEcG9zAzEEdnRpZAMEc2VjA3Nj?p=Incentive+methods+pics&amp;type=fc_A30C76C6185_s58_g_e_d070122_n1009_c24&amp;param1=7&amp;param2=eJw1i80KgzAQBl9ljwoSNz%2FGio%2FRUxEPUdMYjEbUYunTd4WWvczMxzo%2FNHV7f3BEKZVssnYhJ6sIrwlL5EKQ9CRCEfj1IiY5E7xiuqDkbKTmOsKXIZrjx4dg8oIhJKdfhnjusBzAkWENFLSq4a1VCmZdgz1tN%2FkjL2TJpIZkGo85ZBD8ZMHZfoop9OMWZ5tzLBleB7t5ms3%2FX%2BzgfhtX%2FMaE%2FgKpgD5X&amp;hsimp=yhs-2212&amp;hspart=fc&amp;ei=UTF-8&amp;fr=yhs-fc-2212&amp;th=100.1&amp;tw=178.3&amp;imgurl=https%3A%2F%2Fwww.marketing91.com%2Fwp-content%2Fuploads%2F2021%2F02%2FIncentives.jpg&amp;rurl=https%3A%2F%2Fwww.marketing91.com%2Fincentives%2F&amp;size=109KB&amp;name=Incentives+-+Definition%2C+Types%2C+Role%2C+Examples+and+Advantages+%7C+Marketing91&amp;oid=1&amp;h=1080&amp;w=1920&amp;turl=https%3A%2F%2Ftse1.mm.bing.net%2Fth%3Fid%3DOIP.-vdtgq150E2PX58tKW61wAHaEK%26pid%3DApi%26rs%3D1%26c%3D1%26qlt%3D95%26w%3D178%26h%3D100&amp;tt=Incentives+-+Definition%2C+Types%2C+Role%2C+Examples+and+Advantages+%7C+Marketing91&amp;sigr=cWkP6GPbqBH6&amp;sigit=GsNpqa9uAQ72&amp;sigi=QTcjgK4mpCQr&amp;sign=UgOlL0eshtht&amp;sigt=UgOlL0eshtht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mages.search.yahoo.com/yhs/search;_ylt=AwrIelpN2BBkPZ4riRd3Bwx.;_ylu=Y29sbwMEcG9zAzEEdnRpZAMEc2VjA3Nj?p=Monetory+methods+pics&amp;type=fc_A30C76C6185_s58_g_e_d070122_n1009_c24&amp;param1=7&amp;param2=eJw1i80KgzAQBl9ljwoSNz%2FGio%2FRUxEPUdMYjEbUYunTd4WWvczMxzo%2FNHV7f3BEKZVssnYhJ6sIrwlL5EKQ9CRCEfj1IiY5E7xiuqDkbKTmOsKXIZrjx4dg8oIhJKdfhnjusBzAkWENFLSq4a1VCmZdgz1tN%2FkjL2TJpIZkGo85ZBD8ZMHZfoop9OMWZ5tzLBleB7t5ms3%2FX%2BzgfhtX%2FMaE%2FgKpgD5X&amp;hsimp=yhs-2212&amp;hspart=fc&amp;ei=UTF-8&amp;fr=yhs-fc-2212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k.images.search.yahoo.com/yhs/search;_ylt=AwrhbgdX2BBktG0CMHee3olQ;_ylu=c2VjA3NlYXJjaARzbGsDYXNzaXN0;_ylc=X1MDMTM1MTIxMjcwMgRfcgMyBGZyA3locy1mYy0yMjEyBGZyMgNzYS1ncC1zZWFyY2gEZ3ByaWQDbXR3Y1RDcUVRQmFaeDhjcmxFMWJrQQRuX3JzbHQDMARuX3N1Z2cDMQRvcmlnaW4DdWsuaW1hZ2VzLnNlYXJjaC55YWhvby5jb20EcG9zAzEEcHFzdHIDTm9uIG1vbmV0b3J5IG1ldGhvZHMgcGljcwRwcXN0cmwDMjUEcXN0cmwDMjUEcXVlcnkDbm9uJTIwbW9uZXRhcnklMjBtZXRob2RzJTIwcGljcwR0X3N0bXADMTY3ODgyNTcwOQR1c2VfY2FzZQM-?p=non+monetary+methods+pics&amp;fr=yhs-fc-2212&amp;fr2=sa-gp-search&amp;ei=UTF-8&amp;x=wrt&amp;type=fc_A30C76C6185_s58_g_e_d070122_n1009_c24&amp;hsimp=yhs-2212&amp;hspart=fc&amp;param1=7&amp;param2=eJw1i80KgzAQBl9ljwoSNz%2FGio%2FRUxEPUdMYjEbUYunTd4WWvczMxzo%2FNHV7f3BEKZVssnYhJ6sIrwlL5EKQ9CRCEfj1IiY5E7xiuqDkbKTmOsKXIZrjx4dg8oIhJKdfhnjusBzAkWENFLSq4a1VCmZdgz1tN%2FkjL2TJpIZkGo85ZBD8ZMHZfoop9OMWZ5tzLBleB7t5ms3%2FX%2BzgfhtX%2FMaE%2FgKpgD5X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yashgarg4.blogspot.com/2019/10/herzbergs-two-factor-theory.html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k.images.search.yahoo.com/yhs/search;_ylt=AwrLNnQzuRlkZUQk1Q53Bwx.;_ylu=Y29sbwMEcG9zAzEEdnRpZAMEc2VjA3BpdnM-?p=Premier+INN+PICS&amp;type=fc_A30C76C6185_s58_g_e_d070122_n1009_c20&amp;param1=7&amp;param2=eJw1jkEKgzAQRa8ySwWJk8TEisfoqoiLqGkMRiNqsfT0HaFlNu%2F9z4dxfmjq9v7giFIWssnahZysIrwqLJELQdKTCCTwK1GlGFfIhLgxwSl0NlLqOsKXIZrjx4dgcsUQktMvQzx3WA7gyLAGCnRRw1sXKZh1Dfa03eSPXMmSSQ3JNB5zyCD4yYKz%2FRRT6MctzjbnWDK8DnbzNJv%2FT%2Bzgfh0vOP2kvwchPrk%3D&amp;hsimp=yhs-2212&amp;hspart=fc&amp;ei=UTF-8&amp;fr=yhs-fc-2212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dp.com/resources/articles-and-insights/articles/w/what-is-talent-management.aspx" TargetMode="External"/><Relationship Id="rId2" Type="http://schemas.openxmlformats.org/officeDocument/2006/relationships/hyperlink" Target="https://www.ncass.org.uk/government-releases-updated-hospitality-strategy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v.uk/government/publications/hospitality-strategy-reopening-recovery-resilience" TargetMode="External"/><Relationship Id="rId4" Type="http://schemas.openxmlformats.org/officeDocument/2006/relationships/hyperlink" Target="https://www.bbc.co.uk/bitesize/guides/zkt8xyc/revision/3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parably.com/companies/premier-inn/mission" TargetMode="External"/><Relationship Id="rId2" Type="http://schemas.openxmlformats.org/officeDocument/2006/relationships/hyperlink" Target="https://www.theguardian.com/business/2021/may/31/severe-staff-shortages-hit-uk-hospitality-venues-amid-huge-rise-in-booking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emierinn.com/gb/en/news/2022/top-employer.html#:~:text=Premier%20Inn%20named%20Top%20Employer%20We%E2%80%99re%20proud%20to,create%20the%20best%20working%20environments%20for%20their%20employees" TargetMode="External"/><Relationship Id="rId5" Type="http://schemas.openxmlformats.org/officeDocument/2006/relationships/hyperlink" Target="file:///C:\Users\stani\OneDrive\Desktop\MirkaDocuments\%20https:\www.premierinn.com\gb\en\terms\diversity-and-inclusion.html" TargetMode="External"/><Relationship Id="rId4" Type="http://schemas.openxmlformats.org/officeDocument/2006/relationships/hyperlink" Target="https://www.premierinn.com/gb/en/why/force-for-good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khospitality.org.uk/news/625938/THIRD-OF-BUSINESSES-TO-REDUCE-OPENING-HOURS-OVER-CHRISTMAS-DUE-TO-STAFF-SHORTAGES.htmh" TargetMode="External"/><Relationship Id="rId2" Type="http://schemas.openxmlformats.org/officeDocument/2006/relationships/hyperlink" Target="https://www.reed.co.uk/recruiter-advice/how-to-attract-the-right-candidate-for-your-organisatio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2956B-316C-5455-90AF-520959508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09" y="1140823"/>
            <a:ext cx="4232365" cy="6696891"/>
          </a:xfrm>
        </p:spPr>
        <p:txBody>
          <a:bodyPr>
            <a:normAutofit fontScale="90000"/>
          </a:bodyPr>
          <a:lstStyle/>
          <a:p>
            <a:r>
              <a:rPr lang="en-GB" sz="2200" b="1" dirty="0"/>
              <a:t>Course: Business management</a:t>
            </a:r>
            <a:br>
              <a:rPr lang="en-GB" sz="2200" b="1" dirty="0"/>
            </a:br>
            <a:br>
              <a:rPr lang="en-GB" sz="2200" b="1" dirty="0"/>
            </a:br>
            <a:br>
              <a:rPr lang="en-GB" sz="2200" b="1" dirty="0"/>
            </a:br>
            <a:r>
              <a:rPr lang="en-GB" sz="2200" b="1" dirty="0"/>
              <a:t>Module name: Managing people</a:t>
            </a:r>
            <a:br>
              <a:rPr lang="en-GB" sz="2200" b="1" dirty="0"/>
            </a:br>
            <a:br>
              <a:rPr lang="en-GB" sz="2200" b="1" dirty="0"/>
            </a:br>
            <a:br>
              <a:rPr lang="en-GB" sz="2200" b="1" dirty="0"/>
            </a:br>
            <a:r>
              <a:rPr lang="en-GB" sz="2200" b="1" dirty="0"/>
              <a:t>Module code: LCBB5004</a:t>
            </a:r>
            <a:br>
              <a:rPr lang="en-GB" sz="2200" b="1" dirty="0"/>
            </a:br>
            <a:br>
              <a:rPr lang="en-GB" sz="2200" b="1" dirty="0"/>
            </a:br>
            <a:br>
              <a:rPr lang="en-GB" sz="2200" b="1" dirty="0"/>
            </a:br>
            <a:r>
              <a:rPr lang="en-GB" sz="2200" b="1" dirty="0"/>
              <a:t>Lecturer: Mushfiqur Rahman</a:t>
            </a:r>
            <a:br>
              <a:rPr lang="en-GB" sz="2200" b="1" dirty="0"/>
            </a:br>
            <a:br>
              <a:rPr lang="en-GB" sz="2200" b="1" dirty="0"/>
            </a:br>
            <a:br>
              <a:rPr lang="en-GB" sz="2200" b="1" dirty="0"/>
            </a:br>
            <a:r>
              <a:rPr lang="en-GB" sz="2200" b="1" dirty="0"/>
              <a:t>Title of report: Presentation</a:t>
            </a:r>
            <a:br>
              <a:rPr lang="en-GB" sz="2200" b="1" dirty="0"/>
            </a:br>
            <a:br>
              <a:rPr lang="en-GB" sz="2200" b="1" dirty="0"/>
            </a:br>
            <a:br>
              <a:rPr lang="en-GB" sz="2200" b="1" dirty="0"/>
            </a:br>
            <a:r>
              <a:rPr lang="en-GB" sz="2200" b="1" dirty="0"/>
              <a:t>Student: </a:t>
            </a:r>
            <a:r>
              <a:rPr lang="en-GB" sz="2200" b="1" dirty="0" err="1"/>
              <a:t>Stanimira</a:t>
            </a:r>
            <a:r>
              <a:rPr lang="en-GB" sz="2200" b="1" dirty="0"/>
              <a:t> </a:t>
            </a:r>
            <a:r>
              <a:rPr lang="en-GB" sz="2200" b="1" dirty="0" err="1"/>
              <a:t>Nikolova</a:t>
            </a:r>
            <a:br>
              <a:rPr lang="en-GB" sz="2200" b="1" dirty="0"/>
            </a:br>
            <a:br>
              <a:rPr lang="en-GB" sz="2200" b="1" dirty="0"/>
            </a:br>
            <a:br>
              <a:rPr lang="en-GB" sz="2200" b="1" dirty="0"/>
            </a:br>
            <a:r>
              <a:rPr lang="en-GB" sz="2200" b="1" dirty="0"/>
              <a:t>ID Number: 2118452</a:t>
            </a: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br>
              <a:rPr lang="en-GB" sz="1800" dirty="0"/>
            </a:br>
            <a:endParaRPr lang="en-GB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5F976-DD23-6837-3339-7019C6BB5E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670766"/>
            <a:ext cx="9908177" cy="187234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12CE2EBA-8167-FFE5-5C94-729E6BE22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003" y="311331"/>
            <a:ext cx="5799909" cy="26800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836954A0-C4FB-37DC-1D28-D957A1890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003" y="3204754"/>
            <a:ext cx="3631475" cy="33419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024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E5EC6-682F-B49A-637E-5946F41F3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5131"/>
            <a:ext cx="10515600" cy="1001487"/>
          </a:xfrm>
        </p:spPr>
        <p:txBody>
          <a:bodyPr>
            <a:normAutofit/>
          </a:bodyPr>
          <a:lstStyle/>
          <a:p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2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802804-78FA-CE89-2A68-080640FD6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954" y="313509"/>
            <a:ext cx="10739846" cy="5913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                                                                                Table of content</a:t>
            </a:r>
          </a:p>
          <a:p>
            <a:endParaRPr lang="en-GB" sz="20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B5F2D5-31D2-8044-3DA1-0768E0D3CA38}"/>
              </a:ext>
            </a:extLst>
          </p:cNvPr>
          <p:cNvSpPr txBox="1"/>
          <p:nvPr/>
        </p:nvSpPr>
        <p:spPr>
          <a:xfrm>
            <a:off x="613954" y="1140823"/>
            <a:ext cx="10964091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 Introduction</a:t>
            </a:r>
          </a:p>
          <a:p>
            <a:r>
              <a:rPr lang="en-GB" dirty="0"/>
              <a:t>2. UK Hospitality and its importance to the UK</a:t>
            </a:r>
          </a:p>
          <a:p>
            <a:r>
              <a:rPr lang="en-GB" dirty="0"/>
              <a:t>3. Premier Inn</a:t>
            </a:r>
          </a:p>
          <a:p>
            <a:r>
              <a:rPr lang="en-GB" dirty="0"/>
              <a:t>4. Talent management and its importance in the organization</a:t>
            </a:r>
          </a:p>
          <a:p>
            <a:r>
              <a:rPr lang="en-GB" dirty="0"/>
              <a:t>5. Talent Management concept </a:t>
            </a:r>
          </a:p>
          <a:p>
            <a:r>
              <a:rPr lang="en-GB" dirty="0"/>
              <a:t>6. Talent acquisition strategies</a:t>
            </a:r>
          </a:p>
          <a:p>
            <a:r>
              <a:rPr lang="en-GB" dirty="0"/>
              <a:t>7. Short-term</a:t>
            </a:r>
          </a:p>
          <a:p>
            <a:r>
              <a:rPr lang="en-GB" dirty="0"/>
              <a:t>8. Long-term</a:t>
            </a:r>
          </a:p>
          <a:p>
            <a:r>
              <a:rPr lang="en-GB" dirty="0"/>
              <a:t>9. Different incentive methods</a:t>
            </a:r>
          </a:p>
          <a:p>
            <a:r>
              <a:rPr lang="en-GB" dirty="0"/>
              <a:t>10. Monetary methods</a:t>
            </a:r>
          </a:p>
          <a:p>
            <a:r>
              <a:rPr lang="en-GB" dirty="0"/>
              <a:t>11. Non-monetary methods</a:t>
            </a:r>
          </a:p>
          <a:p>
            <a:r>
              <a:rPr lang="en-GB" dirty="0"/>
              <a:t>12. Herzberg’s theory</a:t>
            </a:r>
          </a:p>
          <a:p>
            <a:r>
              <a:rPr lang="en-GB" dirty="0"/>
              <a:t>13. Premier Inn </a:t>
            </a:r>
          </a:p>
          <a:p>
            <a:r>
              <a:rPr lang="en-GB" dirty="0"/>
              <a:t>14. Conclusion</a:t>
            </a:r>
          </a:p>
          <a:p>
            <a:r>
              <a:rPr lang="en-GB" dirty="0"/>
              <a:t>14. Reference list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930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C426C-9851-6226-3AC0-941801100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2F77F2-3949-5BA1-250A-4BD521085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r>
              <a:rPr lang="en-GB" dirty="0"/>
              <a:t>UK Hospitality</a:t>
            </a:r>
          </a:p>
          <a:p>
            <a:r>
              <a:rPr lang="en-GB" dirty="0"/>
              <a:t>Premier Inn </a:t>
            </a:r>
          </a:p>
          <a:p>
            <a:r>
              <a:rPr lang="en-GB" dirty="0"/>
              <a:t>The most important instruments to find top talent</a:t>
            </a:r>
          </a:p>
          <a:p>
            <a:r>
              <a:rPr lang="en-GB" dirty="0"/>
              <a:t>Top talent is vital for every successful, sustainable, and competitive organization</a:t>
            </a:r>
          </a:p>
          <a:p>
            <a:r>
              <a:rPr lang="en-GB" dirty="0"/>
              <a:t>Premier Inn and it’s best working environment that allows everyone’s talent to grow</a:t>
            </a:r>
          </a:p>
        </p:txBody>
      </p:sp>
    </p:spTree>
    <p:extLst>
      <p:ext uri="{BB962C8B-B14F-4D97-AF65-F5344CB8AC3E}">
        <p14:creationId xmlns:p14="http://schemas.microsoft.com/office/powerpoint/2010/main" val="2995798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E5EC6-682F-B49A-637E-5946F41F36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84617" y="1227907"/>
            <a:ext cx="7776754" cy="3683727"/>
          </a:xfrm>
        </p:spPr>
        <p:txBody>
          <a:bodyPr>
            <a:normAutofit/>
          </a:bodyPr>
          <a:lstStyle/>
          <a:p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2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802804-78FA-CE89-2A68-080640FD6F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39096" y="2116183"/>
            <a:ext cx="5965372" cy="251677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UK Hospitality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UK Hospitality is under pressure due to Covid 19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Government support is required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healthy hospital sector is vital to the UK economy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5F0549-B209-65A0-B7F8-C0C66B001928}"/>
              </a:ext>
            </a:extLst>
          </p:cNvPr>
          <p:cNvSpPr txBox="1"/>
          <p:nvPr/>
        </p:nvSpPr>
        <p:spPr>
          <a:xfrm>
            <a:off x="1968136" y="77290"/>
            <a:ext cx="7228114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UK HOSPITALITY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D3D0CAD-B869-7AD2-2773-79BDE3F2A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27908"/>
            <a:ext cx="4362993" cy="3614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F96E43-4634-EE02-C16D-8428E5549909}"/>
              </a:ext>
            </a:extLst>
          </p:cNvPr>
          <p:cNvSpPr txBox="1"/>
          <p:nvPr/>
        </p:nvSpPr>
        <p:spPr>
          <a:xfrm>
            <a:off x="2107474" y="5556069"/>
            <a:ext cx="5225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UK Hospitality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7853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734C8-6C94-C478-B612-D8881F269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108" y="-1663972"/>
            <a:ext cx="10515600" cy="337133"/>
          </a:xfrm>
        </p:spPr>
        <p:txBody>
          <a:bodyPr>
            <a:normAutofit fontScale="90000"/>
          </a:bodyPr>
          <a:lstStyle/>
          <a:p>
            <a:r>
              <a:rPr lang="en-GB" dirty="0"/>
              <a:t>                   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03E21-BC7F-CB4C-F7FE-2962DC8F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090" y="2235108"/>
            <a:ext cx="4961709" cy="2984319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About Premier INN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Premier INN suffers from staff shortage due to health crisis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kern="1800" dirty="0">
                <a:solidFill>
                  <a:srgbClr val="464D5D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Premier Inn Mission, Vision &amp; Values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Diversity team making winning teams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3E56C6-F808-D7F9-8E29-2921672D2221}"/>
              </a:ext>
            </a:extLst>
          </p:cNvPr>
          <p:cNvSpPr txBox="1"/>
          <p:nvPr/>
        </p:nvSpPr>
        <p:spPr>
          <a:xfrm>
            <a:off x="1793966" y="5538651"/>
            <a:ext cx="3152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Premier Inn</a:t>
            </a:r>
            <a:endParaRPr lang="en-GB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EF8CF651-E944-3768-FB4A-766A1CC7B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569" y="245694"/>
            <a:ext cx="4514850" cy="1408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B58C4F58-4632-2081-0CDF-C0F63D214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2235108"/>
            <a:ext cx="5257800" cy="2984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240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18A1D-7494-A113-623A-046FF038C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9657" y="365125"/>
            <a:ext cx="8654142" cy="584109"/>
          </a:xfrm>
        </p:spPr>
        <p:txBody>
          <a:bodyPr>
            <a:normAutofit fontScale="90000"/>
          </a:bodyPr>
          <a:lstStyle/>
          <a:p>
            <a:r>
              <a:rPr lang="en-GB" dirty="0"/>
              <a:t>Talent Management Concept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4C4A4-6E3C-B353-066F-11A6371920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4411" y="1489165"/>
            <a:ext cx="5449388" cy="4687797"/>
          </a:xfrm>
        </p:spPr>
        <p:txBody>
          <a:bodyPr/>
          <a:lstStyle/>
          <a:p>
            <a:r>
              <a:rPr lang="en-GB" dirty="0"/>
              <a:t>Talent management</a:t>
            </a:r>
          </a:p>
          <a:p>
            <a:r>
              <a:rPr lang="en-GB" dirty="0"/>
              <a:t>The importance of talent management</a:t>
            </a:r>
          </a:p>
          <a:p>
            <a:r>
              <a:rPr lang="en-GB" dirty="0"/>
              <a:t>Talent management and its benefit</a:t>
            </a:r>
          </a:p>
          <a:p>
            <a:r>
              <a:rPr lang="en-GB" dirty="0"/>
              <a:t>Successful organization required the right people</a:t>
            </a:r>
          </a:p>
          <a:p>
            <a:r>
              <a:rPr lang="en-GB" dirty="0"/>
              <a:t>Talent management strategy</a:t>
            </a:r>
          </a:p>
          <a:p>
            <a:r>
              <a:rPr lang="en-GB" dirty="0"/>
              <a:t>Planning and best practices for talent management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5053D7B-425D-80CE-D537-14E62C9BE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23" y="949234"/>
            <a:ext cx="4920343" cy="49290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61D428-9101-45A8-1CDA-5597A959BA85}"/>
              </a:ext>
            </a:extLst>
          </p:cNvPr>
          <p:cNvSpPr txBox="1"/>
          <p:nvPr/>
        </p:nvSpPr>
        <p:spPr>
          <a:xfrm flipH="1">
            <a:off x="1743889" y="5991497"/>
            <a:ext cx="3481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Talent Management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9498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9A8A2-116C-3940-E343-07ED4477F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32452"/>
          </a:xfrm>
        </p:spPr>
        <p:txBody>
          <a:bodyPr/>
          <a:lstStyle/>
          <a:p>
            <a:r>
              <a:rPr lang="en-GB" dirty="0"/>
              <a:t>             Talent Acquisition strategy</a:t>
            </a:r>
          </a:p>
        </p:txBody>
      </p:sp>
      <p:pic>
        <p:nvPicPr>
          <p:cNvPr id="1028" name="Picture 4" descr="Talent Acquisition">
            <a:extLst>
              <a:ext uri="{FF2B5EF4-FFF2-40B4-BE49-F238E27FC236}">
                <a16:creationId xmlns:a16="http://schemas.microsoft.com/office/drawing/2014/main" id="{34089CB4-FF22-E9A5-52B7-6B325AE737A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6355"/>
            <a:ext cx="761670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BEAC01-6860-D227-C89D-E8FE64EBF271}"/>
              </a:ext>
            </a:extLst>
          </p:cNvPr>
          <p:cNvSpPr txBox="1"/>
          <p:nvPr/>
        </p:nvSpPr>
        <p:spPr>
          <a:xfrm>
            <a:off x="1785256" y="5668102"/>
            <a:ext cx="4990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Talent Acquisition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50131C-3838-54EF-FA80-9A5A0A63357D}"/>
              </a:ext>
            </a:extLst>
          </p:cNvPr>
          <p:cNvSpPr txBox="1"/>
          <p:nvPr/>
        </p:nvSpPr>
        <p:spPr>
          <a:xfrm>
            <a:off x="7863840" y="2055223"/>
            <a:ext cx="265611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 organisations recruit top talent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Convincing them to bring their unique skills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928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CF62F-EAA9-ADA4-CAB1-8A5C3276B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268" y="365125"/>
            <a:ext cx="9150531" cy="1325563"/>
          </a:xfrm>
        </p:spPr>
        <p:txBody>
          <a:bodyPr/>
          <a:lstStyle/>
          <a:p>
            <a:r>
              <a:rPr lang="en-GB" dirty="0"/>
              <a:t>Talent Acquisition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9C94F-3321-803A-3373-FA42EC0FA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760" y="1728789"/>
            <a:ext cx="4892040" cy="2555828"/>
          </a:xfrm>
        </p:spPr>
        <p:txBody>
          <a:bodyPr/>
          <a:lstStyle/>
          <a:p>
            <a:r>
              <a:rPr lang="en-GB" dirty="0"/>
              <a:t> Short–term talent acquisition strategies</a:t>
            </a:r>
          </a:p>
          <a:p>
            <a:endParaRPr lang="en-GB" dirty="0"/>
          </a:p>
          <a:p>
            <a:r>
              <a:rPr lang="en-GB" dirty="0"/>
              <a:t>Long-term talent acquisition strategies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EA7D37-111B-678A-E53F-4FFFB28EB35A}"/>
              </a:ext>
            </a:extLst>
          </p:cNvPr>
          <p:cNvSpPr txBox="1"/>
          <p:nvPr/>
        </p:nvSpPr>
        <p:spPr>
          <a:xfrm>
            <a:off x="1872343" y="5521235"/>
            <a:ext cx="2882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Short and long term</a:t>
            </a:r>
            <a:endParaRPr lang="en-GB" dirty="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C135296C-67CC-D4EA-B472-B4C0A8BB8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28788"/>
            <a:ext cx="4761411" cy="3400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794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2E618-7BAA-9B16-39A7-EE8ADA2D0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0" y="1733008"/>
            <a:ext cx="6217920" cy="4049484"/>
          </a:xfrm>
        </p:spPr>
        <p:txBody>
          <a:bodyPr/>
          <a:lstStyle/>
          <a:p>
            <a:r>
              <a:rPr lang="en-GB" dirty="0"/>
              <a:t>Short-term talent acquisition strategies</a:t>
            </a:r>
          </a:p>
          <a:p>
            <a:r>
              <a:rPr lang="en-GB" dirty="0"/>
              <a:t>Examine the hiring requirements in terms of time and skills</a:t>
            </a:r>
          </a:p>
          <a:p>
            <a:r>
              <a:rPr lang="en-GB" dirty="0"/>
              <a:t>Create a precise job description</a:t>
            </a:r>
          </a:p>
          <a:p>
            <a:r>
              <a:rPr lang="en-GB" dirty="0"/>
              <a:t>Suitable technology for immediate recruitment</a:t>
            </a:r>
          </a:p>
          <a:p>
            <a:r>
              <a:rPr lang="en-GB" dirty="0"/>
              <a:t>Check the quality of cost, and employment before the final selection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071192-6DC8-B091-86F7-20713D9B588B}"/>
              </a:ext>
            </a:extLst>
          </p:cNvPr>
          <p:cNvSpPr txBox="1"/>
          <p:nvPr/>
        </p:nvSpPr>
        <p:spPr>
          <a:xfrm>
            <a:off x="3178630" y="-1203569"/>
            <a:ext cx="27519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Talent acquisition strategies-short and long-term</a:t>
            </a:r>
          </a:p>
        </p:txBody>
      </p:sp>
      <p:pic>
        <p:nvPicPr>
          <p:cNvPr id="3074" name="Picture 2" descr="Short Term - Handwriting image">
            <a:extLst>
              <a:ext uri="{FF2B5EF4-FFF2-40B4-BE49-F238E27FC236}">
                <a16:creationId xmlns:a16="http://schemas.microsoft.com/office/drawing/2014/main" id="{867C0668-E5CF-7929-B74B-186AA5686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721" y="372563"/>
            <a:ext cx="3500845" cy="1009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E094A7-EE4C-5226-81A1-8210F718DF39}"/>
              </a:ext>
            </a:extLst>
          </p:cNvPr>
          <p:cNvSpPr txBox="1"/>
          <p:nvPr/>
        </p:nvSpPr>
        <p:spPr>
          <a:xfrm>
            <a:off x="1550126" y="5782492"/>
            <a:ext cx="3291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Short-Term</a:t>
            </a:r>
            <a:endParaRPr lang="en-GB" dirty="0"/>
          </a:p>
        </p:txBody>
      </p:sp>
      <p:pic>
        <p:nvPicPr>
          <p:cNvPr id="3080" name="Picture 8" descr="Short Term Insurance: The Best Insurance For Students - International ...">
            <a:extLst>
              <a:ext uri="{FF2B5EF4-FFF2-40B4-BE49-F238E27FC236}">
                <a16:creationId xmlns:a16="http://schemas.microsoft.com/office/drawing/2014/main" id="{C8E7DEA3-A596-3704-A4F4-C89CB65E4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2" y="2035015"/>
            <a:ext cx="4214945" cy="2836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331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FD02A-2EAF-2618-4E20-25559A54D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7988" y="1358537"/>
            <a:ext cx="5904411" cy="4850674"/>
          </a:xfrm>
        </p:spPr>
        <p:txBody>
          <a:bodyPr>
            <a:normAutofit/>
          </a:bodyPr>
          <a:lstStyle/>
          <a:p>
            <a:r>
              <a:rPr lang="en-GB" dirty="0"/>
              <a:t>Create a recruitment calendar and long-term hiring plan</a:t>
            </a:r>
          </a:p>
          <a:p>
            <a:r>
              <a:rPr lang="en-GB" dirty="0"/>
              <a:t>Concentrate on improving employer branding</a:t>
            </a:r>
          </a:p>
          <a:p>
            <a:r>
              <a:rPr lang="en-GB" dirty="0"/>
              <a:t>Use the internet job portal to scale the hiring process</a:t>
            </a:r>
          </a:p>
          <a:p>
            <a:r>
              <a:rPr lang="en-GB" dirty="0"/>
              <a:t>Promote employee referral to attract candidates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F49647-CDEB-F0E0-5A6B-63AE774565A6}"/>
              </a:ext>
            </a:extLst>
          </p:cNvPr>
          <p:cNvSpPr txBox="1"/>
          <p:nvPr/>
        </p:nvSpPr>
        <p:spPr>
          <a:xfrm>
            <a:off x="4789714" y="279457"/>
            <a:ext cx="492034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Long-term</a:t>
            </a:r>
          </a:p>
        </p:txBody>
      </p:sp>
      <p:pic>
        <p:nvPicPr>
          <p:cNvPr id="4098" name="Picture 2" descr="Long Term - Free of Charge Creative Commons Green Highway sign image">
            <a:extLst>
              <a:ext uri="{FF2B5EF4-FFF2-40B4-BE49-F238E27FC236}">
                <a16:creationId xmlns:a16="http://schemas.microsoft.com/office/drawing/2014/main" id="{A9C576AA-3058-C5AD-48B5-EDF5FA0B8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2072911"/>
            <a:ext cx="4362992" cy="22465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7A23B3-8E3B-DB48-265C-52B781D588DF}"/>
              </a:ext>
            </a:extLst>
          </p:cNvPr>
          <p:cNvSpPr txBox="1"/>
          <p:nvPr/>
        </p:nvSpPr>
        <p:spPr>
          <a:xfrm>
            <a:off x="1123406" y="4667794"/>
            <a:ext cx="3335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Long-Term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838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AD352-7DFB-29EC-297B-9A47EEF67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2080" y="365125"/>
            <a:ext cx="9951720" cy="1325563"/>
          </a:xfrm>
        </p:spPr>
        <p:txBody>
          <a:bodyPr/>
          <a:lstStyle/>
          <a:p>
            <a:r>
              <a:rPr lang="en-GB" dirty="0"/>
              <a:t>           Different incentive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26C51-1771-2D28-3495-A937FD965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9210" y="2046514"/>
            <a:ext cx="5144589" cy="2449014"/>
          </a:xfrm>
        </p:spPr>
        <p:txBody>
          <a:bodyPr/>
          <a:lstStyle/>
          <a:p>
            <a:r>
              <a:rPr lang="en-GB" dirty="0"/>
              <a:t>Monetary methods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Non-monetary methods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F7DCB18F-EDA9-C346-DB9D-7B7BE6844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15" y="1961878"/>
            <a:ext cx="4514850" cy="253365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0DAB49-ADD2-3802-1DC4-C194F3545C9E}"/>
              </a:ext>
            </a:extLst>
          </p:cNvPr>
          <p:cNvSpPr txBox="1"/>
          <p:nvPr/>
        </p:nvSpPr>
        <p:spPr>
          <a:xfrm>
            <a:off x="1933302" y="4876800"/>
            <a:ext cx="2229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Incentives methods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53254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A09A5-FF4C-3B9D-CEF6-41C6F8228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0217" y="200297"/>
            <a:ext cx="5068390" cy="1344839"/>
          </a:xfrm>
        </p:spPr>
        <p:txBody>
          <a:bodyPr/>
          <a:lstStyle/>
          <a:p>
            <a:r>
              <a:rPr lang="en-GB" dirty="0"/>
              <a:t>Monetary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84937-E25B-EDFD-7AFA-09D111A8E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0274" y="1825625"/>
            <a:ext cx="5893526" cy="2962275"/>
          </a:xfrm>
        </p:spPr>
        <p:txBody>
          <a:bodyPr/>
          <a:lstStyle/>
          <a:p>
            <a:r>
              <a:rPr lang="en-GB" b="0" i="0" dirty="0">
                <a:solidFill>
                  <a:srgbClr val="0F151A"/>
                </a:solidFill>
                <a:effectLst/>
                <a:latin typeface="Red Hat Text"/>
              </a:rPr>
              <a:t>40% of job seekers rank salary as the top factor. </a:t>
            </a:r>
          </a:p>
          <a:p>
            <a:endParaRPr lang="en-GB" dirty="0">
              <a:solidFill>
                <a:srgbClr val="0F151A"/>
              </a:solidFill>
              <a:latin typeface="Red Hat Text"/>
            </a:endParaRPr>
          </a:p>
          <a:p>
            <a:r>
              <a:rPr lang="en-GB" dirty="0">
                <a:solidFill>
                  <a:srgbClr val="0F151A"/>
                </a:solidFill>
                <a:latin typeface="Red Hat Text"/>
              </a:rPr>
              <a:t>Benefits are also one of the most important factors </a:t>
            </a:r>
            <a:endParaRPr lang="en-GB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F2473AD3-7580-3A11-AE98-E2B222667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38" y="1825625"/>
            <a:ext cx="4514850" cy="2962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F50980-CB96-A748-4EE8-1D9430D1668F}"/>
              </a:ext>
            </a:extLst>
          </p:cNvPr>
          <p:cNvSpPr txBox="1"/>
          <p:nvPr/>
        </p:nvSpPr>
        <p:spPr>
          <a:xfrm>
            <a:off x="1354183" y="5068389"/>
            <a:ext cx="3108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Monetary methods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431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2BAB6-4188-3751-C274-7E35E1870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2217"/>
            <a:ext cx="10515600" cy="740229"/>
          </a:xfrm>
        </p:spPr>
        <p:txBody>
          <a:bodyPr/>
          <a:lstStyle/>
          <a:p>
            <a:r>
              <a:rPr lang="en-GB" dirty="0"/>
              <a:t>                Non-monetary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D998F-CB42-C8C6-7F7A-F0A843B0A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3086" y="1416095"/>
            <a:ext cx="5170714" cy="2311174"/>
          </a:xfrm>
        </p:spPr>
        <p:txBody>
          <a:bodyPr/>
          <a:lstStyle/>
          <a:p>
            <a:r>
              <a:rPr lang="en-GB" dirty="0"/>
              <a:t>Flexible working hours </a:t>
            </a:r>
          </a:p>
          <a:p>
            <a:endParaRPr lang="en-GB" dirty="0"/>
          </a:p>
          <a:p>
            <a:r>
              <a:rPr lang="en-GB" dirty="0"/>
              <a:t>Good working environment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C750DB1-3997-44EC-5B1C-8C01B2D6A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018" y="3727269"/>
            <a:ext cx="4514850" cy="26235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5159A35D-0D1C-EB6A-C94D-98CE92C92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58" y="1416095"/>
            <a:ext cx="4514850" cy="3381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CE1514-9DBA-BCF3-B859-267D91FB43DB}"/>
              </a:ext>
            </a:extLst>
          </p:cNvPr>
          <p:cNvSpPr txBox="1"/>
          <p:nvPr/>
        </p:nvSpPr>
        <p:spPr>
          <a:xfrm>
            <a:off x="1802674" y="5257239"/>
            <a:ext cx="3485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Non-monetary methods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791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3B262-7FDB-F032-AC9B-D279A04D1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"/>
            <a:ext cx="10515600" cy="1088570"/>
          </a:xfrm>
        </p:spPr>
        <p:txBody>
          <a:bodyPr/>
          <a:lstStyle/>
          <a:p>
            <a:r>
              <a:rPr lang="en-GB" dirty="0"/>
              <a:t>                         Herzberg theory </a:t>
            </a:r>
          </a:p>
        </p:txBody>
      </p:sp>
      <p:pic>
        <p:nvPicPr>
          <p:cNvPr id="1028" name="Picture 4" descr="Image result for herzberg two factor theory">
            <a:extLst>
              <a:ext uri="{FF2B5EF4-FFF2-40B4-BE49-F238E27FC236}">
                <a16:creationId xmlns:a16="http://schemas.microsoft.com/office/drawing/2014/main" id="{5A1905E2-2BEE-A1FF-AB96-FE3B6C0C1DB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680" y="1212668"/>
            <a:ext cx="7741920" cy="43608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24354E-694C-876A-4494-99A23F212208}"/>
              </a:ext>
            </a:extLst>
          </p:cNvPr>
          <p:cNvSpPr txBox="1"/>
          <p:nvPr/>
        </p:nvSpPr>
        <p:spPr>
          <a:xfrm>
            <a:off x="4676503" y="5913120"/>
            <a:ext cx="4232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Herzberg Theory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365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D1131FF-41E0-0E6D-479E-F19AC6A839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82" y="1994263"/>
            <a:ext cx="4721951" cy="321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8722C53-55A1-7683-C195-C6D299B7C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729" y="322215"/>
            <a:ext cx="4514850" cy="107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2C3EA04-F63D-51C1-1A95-E9440BA1D8AE}"/>
              </a:ext>
            </a:extLst>
          </p:cNvPr>
          <p:cNvSpPr txBox="1"/>
          <p:nvPr/>
        </p:nvSpPr>
        <p:spPr>
          <a:xfrm>
            <a:off x="1254034" y="5563643"/>
            <a:ext cx="3779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Premier Inn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058DEC-CABD-3E59-9CBA-A231B9DDD6E7}"/>
              </a:ext>
            </a:extLst>
          </p:cNvPr>
          <p:cNvSpPr txBox="1"/>
          <p:nvPr/>
        </p:nvSpPr>
        <p:spPr>
          <a:xfrm>
            <a:off x="5956663" y="1844219"/>
            <a:ext cx="572153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Plans to spend about 23 million pounds on salary increase and one-off bonuses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Wants to deal with a material number of vacancies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growth opportunity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Great way to attract potential candidates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Premier Inn has been named the Top employer in 2022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Best working environment, care about their team reaching their full potential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Great service, quality, and value</a:t>
            </a:r>
          </a:p>
        </p:txBody>
      </p:sp>
    </p:spTree>
    <p:extLst>
      <p:ext uri="{BB962C8B-B14F-4D97-AF65-F5344CB8AC3E}">
        <p14:creationId xmlns:p14="http://schemas.microsoft.com/office/powerpoint/2010/main" val="2653410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8498B-74E5-7AAD-AAD6-538BFF996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82946-AAFA-C63A-E941-897556303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0127"/>
            <a:ext cx="10515600" cy="323958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Good motivation, respecting people, and value for diversity is one of the most important things to a successful and sustainable hospitality. </a:t>
            </a:r>
          </a:p>
          <a:p>
            <a:pPr marL="0" indent="0">
              <a:buNone/>
            </a:pPr>
            <a:r>
              <a:rPr lang="en-GB" dirty="0"/>
              <a:t>Hospitality really matters as it feeds the most basic human need that everyone has, to feel loved and accepted.</a:t>
            </a:r>
          </a:p>
          <a:p>
            <a:pPr marL="0" indent="0">
              <a:buNone/>
            </a:pPr>
            <a:r>
              <a:rPr lang="en-GB" dirty="0"/>
              <a:t>Excellent hospitality means excellent growth.</a:t>
            </a:r>
          </a:p>
        </p:txBody>
      </p:sp>
    </p:spTree>
    <p:extLst>
      <p:ext uri="{BB962C8B-B14F-4D97-AF65-F5344CB8AC3E}">
        <p14:creationId xmlns:p14="http://schemas.microsoft.com/office/powerpoint/2010/main" val="1025720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78E43-98AA-6911-AF7D-A1EB7B1F9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930" y="365125"/>
            <a:ext cx="7765869" cy="706029"/>
          </a:xfrm>
        </p:spPr>
        <p:txBody>
          <a:bodyPr/>
          <a:lstStyle/>
          <a:p>
            <a:r>
              <a:rPr lang="en-GB" dirty="0"/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4A768-B0C7-7D8E-5AF1-751A869617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0491"/>
            <a:ext cx="10515600" cy="496647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Smith A (2023) Government release updated hospitality strategy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https://www.ncass.org.uk/government-releases-updated-hospitality-strategy/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(Accessed: 15 March 2023) 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APD (2023) What is talent management?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https://www.adp.com/resources/articles-and-insights/articles/w/what-is-talent-management.aspx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15 March 2023)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BBC (2021)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Motivate and Leadership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https://www.bbc.co.uk/bitesize/guides/zkt8xyc/revision/3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 Accessed: 15 March 2023)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Muvija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 &amp; Peters C (2021) Labour shortages cloud Premier Inn owner’s bullish outlook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https://www.reuters.com/world/uk/premier-inn-owner-eyes-full-uk-recovery-2022-losses-narrow-2021-10-26/   ( Accessed: 15 March 2023)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Gov. UK (2023) </a:t>
            </a:r>
            <a:r>
              <a:rPr lang="en-GB" sz="13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Hospitality strategy: reopening, recovery, resilience</a:t>
            </a: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https://www.gov.uk/government/publications/hospitality-strategy-reopening-recovery-resilience</a:t>
            </a: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15 March 2023)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05026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3C3DBA-722B-A20F-3A03-939F15716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766" y="798013"/>
            <a:ext cx="11162211" cy="5411198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Guardians News (2023) </a:t>
            </a:r>
            <a:r>
              <a:rPr lang="en-GB" sz="4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Severe staff shortages hit UK Hospitality venues amid a huge rise in booking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https://www.theguardian.com/business/2021/may/31/severe-staff-shortages-hit-uk-hospitality-venues-amid-huge-rise-in-bookings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 Accessed: 15 March 2023)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4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Premier Inn (2023) </a:t>
            </a:r>
            <a:r>
              <a:rPr lang="en-GB" sz="4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Premier Inn Mission, Vision&amp; Values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https://www.comparably.com/companies/premier-inn/mission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 Accessed: 15 March 2023)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Premier Inn (2023) </a:t>
            </a:r>
            <a:r>
              <a:rPr lang="en-GB" sz="4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 are Force for Good, 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https://www.premierinn.com/gb/en/why/force-for-good.html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15 March 2023)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Premier Inn (2023) </a:t>
            </a:r>
            <a:r>
              <a:rPr lang="en-GB" sz="4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 value differences at Premier Inn 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[</a:t>
            </a:r>
            <a:r>
              <a:rPr lang="en-GB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 https://www.premierinn.com/gb/en/terms/diversity-and-inclusion.html</a:t>
            </a:r>
            <a:r>
              <a:rPr lang="en-GB" sz="4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 Accessed: 15 March 2023)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Premier Inn (2022) </a:t>
            </a:r>
            <a:r>
              <a:rPr lang="en-GB" sz="48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 Employer </a:t>
            </a:r>
            <a:r>
              <a:rPr lang="en-GB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[Online] Available at: </a:t>
            </a:r>
            <a:r>
              <a:rPr lang="en-GB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https://www.premierinn.com/gb/en/news/2022/top-employer.html#:~:text=Premier%20Inn%20named%20Top%20Employer%20We%E2%80%99re%20proud%20to,create%20the%20best%20working%20environments%20for%20their%20employees</a:t>
            </a:r>
            <a:r>
              <a:rPr lang="en-GB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( Accessed: 21 March 2023)</a:t>
            </a:r>
            <a:endParaRPr lang="en-GB" sz="4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1732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DB7F2-10B2-803C-57B6-745ED1656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777" y="632550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Reed. Co.uk (2023) How to attract the right candidate for your organization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https://www.reed.co.uk/recruiter-advice/how-to-attract-the-right-candidate-for-your-organisation/</a:t>
            </a:r>
            <a:r>
              <a:rPr lang="en-GB" sz="13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sz="13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15 March 2023)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Ette S (2022) Third of businesses to reduce opening hours over Christmas due to staff shortage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https://www.ukhospitality.org.uk/news/625938/THIRD-OF-BUSINESSES-TO-REDUCE-OPENING-HOURS-OVER-CHRISTMAS-DUE-TO-STAFF-SHORTAGES.htmh</a:t>
            </a: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(Accessed:15 March 2023)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SAVIOM (2022) How to plan for short -term and long-term talent acquisition strategy [Online] Available at: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https://www.saviom.com/blog/how-to-plan-for-short-term-and-long-term-talent-acquisition-strategy/   (Accessed: 15 March 2023)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80276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912</TotalTime>
  <Words>1130</Words>
  <Application>Microsoft Office PowerPoint</Application>
  <PresentationFormat>Widescreen</PresentationFormat>
  <Paragraphs>147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Red Hat Text</vt:lpstr>
      <vt:lpstr>Roboto</vt:lpstr>
      <vt:lpstr>Office Theme</vt:lpstr>
      <vt:lpstr>Course: Business management   Module name: Managing people   Module code: LCBB5004   Lecturer: Mushfiqur Rahman   Title of report: Presentation   Student: Stanimira Nikolova   ID Number: 2118452           </vt:lpstr>
      <vt:lpstr> </vt:lpstr>
      <vt:lpstr>Introduction</vt:lpstr>
      <vt:lpstr> </vt:lpstr>
      <vt:lpstr>                         </vt:lpstr>
      <vt:lpstr>Talent Management Concept</vt:lpstr>
      <vt:lpstr>             Talent Acquisition strategy</vt:lpstr>
      <vt:lpstr>Talent Acquisition strategies</vt:lpstr>
      <vt:lpstr>PowerPoint Presentation</vt:lpstr>
      <vt:lpstr>PowerPoint Presentation</vt:lpstr>
      <vt:lpstr>           Different incentive methods</vt:lpstr>
      <vt:lpstr>Monetary methods</vt:lpstr>
      <vt:lpstr>                Non-monetary methods</vt:lpstr>
      <vt:lpstr>                         Herzberg theory </vt:lpstr>
      <vt:lpstr>PowerPoint Presentation</vt:lpstr>
      <vt:lpstr>Conclusion</vt:lpstr>
      <vt:lpstr>Reference list: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stanimiran82@outlook.com</dc:creator>
  <cp:lastModifiedBy>stanimiran82@outlook.com</cp:lastModifiedBy>
  <cp:revision>36</cp:revision>
  <dcterms:created xsi:type="dcterms:W3CDTF">2023-02-27T12:18:12Z</dcterms:created>
  <dcterms:modified xsi:type="dcterms:W3CDTF">2023-03-21T15:01:42Z</dcterms:modified>
</cp:coreProperties>
</file>