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Lst>
  <p:sldIdLst>
    <p:sldId id="256" r:id="rId2"/>
    <p:sldId id="257" r:id="rId3"/>
    <p:sldId id="258" r:id="rId4"/>
    <p:sldId id="259" r:id="rId5"/>
    <p:sldId id="260" r:id="rId6"/>
    <p:sldId id="261" r:id="rId7"/>
    <p:sldId id="268"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601"/>
    <p:restoredTop sz="94721"/>
  </p:normalViewPr>
  <p:slideViewPr>
    <p:cSldViewPr snapToGrid="0" snapToObjects="1">
      <p:cViewPr varScale="1">
        <p:scale>
          <a:sx n="100" d="100"/>
          <a:sy n="100" d="100"/>
        </p:scale>
        <p:origin x="184" y="9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998D6A-9D4B-48D9-822E-AE094409BD8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4322158-6530-4F86-97A5-F3D67437F7A4}">
      <dgm:prSet/>
      <dgm:spPr/>
      <dgm:t>
        <a:bodyPr/>
        <a:lstStyle/>
        <a:p>
          <a:r>
            <a:rPr lang="en-GB"/>
            <a:t>Introduction</a:t>
          </a:r>
          <a:endParaRPr lang="en-US"/>
        </a:p>
      </dgm:t>
    </dgm:pt>
    <dgm:pt modelId="{7B3C842B-2EF8-44B4-82C0-21CA0A1D0D2D}" type="parTrans" cxnId="{F4996F4A-02E5-4321-9594-FB0B8A97DC35}">
      <dgm:prSet/>
      <dgm:spPr/>
      <dgm:t>
        <a:bodyPr/>
        <a:lstStyle/>
        <a:p>
          <a:endParaRPr lang="en-US"/>
        </a:p>
      </dgm:t>
    </dgm:pt>
    <dgm:pt modelId="{721E2BF0-F813-45EE-A20B-DFC5AC15BDF3}" type="sibTrans" cxnId="{F4996F4A-02E5-4321-9594-FB0B8A97DC35}">
      <dgm:prSet/>
      <dgm:spPr/>
      <dgm:t>
        <a:bodyPr/>
        <a:lstStyle/>
        <a:p>
          <a:endParaRPr lang="en-US"/>
        </a:p>
      </dgm:t>
    </dgm:pt>
    <dgm:pt modelId="{5F87E0A6-B92A-4098-9932-061E3B1B250C}">
      <dgm:prSet/>
      <dgm:spPr/>
      <dgm:t>
        <a:bodyPr/>
        <a:lstStyle/>
        <a:p>
          <a:r>
            <a:rPr lang="en-GB"/>
            <a:t>About the given company</a:t>
          </a:r>
          <a:endParaRPr lang="en-US"/>
        </a:p>
      </dgm:t>
    </dgm:pt>
    <dgm:pt modelId="{2463894F-273C-4E1F-AE8C-27B134D68D9D}" type="parTrans" cxnId="{68C20469-088E-42F8-8D0C-E5E38CE21B80}">
      <dgm:prSet/>
      <dgm:spPr/>
      <dgm:t>
        <a:bodyPr/>
        <a:lstStyle/>
        <a:p>
          <a:endParaRPr lang="en-US"/>
        </a:p>
      </dgm:t>
    </dgm:pt>
    <dgm:pt modelId="{5BE045E3-C796-4F04-B3FB-EF9B3ABD473E}" type="sibTrans" cxnId="{68C20469-088E-42F8-8D0C-E5E38CE21B80}">
      <dgm:prSet/>
      <dgm:spPr/>
      <dgm:t>
        <a:bodyPr/>
        <a:lstStyle/>
        <a:p>
          <a:endParaRPr lang="en-US"/>
        </a:p>
      </dgm:t>
    </dgm:pt>
    <dgm:pt modelId="{6A3F05B7-5057-4B28-A026-84A6D2753E57}">
      <dgm:prSet/>
      <dgm:spPr/>
      <dgm:t>
        <a:bodyPr/>
        <a:lstStyle/>
        <a:p>
          <a:r>
            <a:rPr lang="en-GB"/>
            <a:t>Nature and impact of the problem</a:t>
          </a:r>
          <a:endParaRPr lang="en-US"/>
        </a:p>
      </dgm:t>
    </dgm:pt>
    <dgm:pt modelId="{31668B33-9069-4C26-AE33-ADA1454AB201}" type="parTrans" cxnId="{C987CA49-14BC-4751-A3D2-8AB0C81FC1E4}">
      <dgm:prSet/>
      <dgm:spPr/>
      <dgm:t>
        <a:bodyPr/>
        <a:lstStyle/>
        <a:p>
          <a:endParaRPr lang="en-US"/>
        </a:p>
      </dgm:t>
    </dgm:pt>
    <dgm:pt modelId="{29C42722-98E9-4E2F-A1FB-ACDA76A875AC}" type="sibTrans" cxnId="{C987CA49-14BC-4751-A3D2-8AB0C81FC1E4}">
      <dgm:prSet/>
      <dgm:spPr/>
      <dgm:t>
        <a:bodyPr/>
        <a:lstStyle/>
        <a:p>
          <a:endParaRPr lang="en-US"/>
        </a:p>
      </dgm:t>
    </dgm:pt>
    <dgm:pt modelId="{4D0B1C39-4706-43DD-8A37-F786F52F3F92}">
      <dgm:prSet/>
      <dgm:spPr/>
      <dgm:t>
        <a:bodyPr/>
        <a:lstStyle/>
        <a:p>
          <a:r>
            <a:rPr lang="en-GB"/>
            <a:t>PESTLE Analysis</a:t>
          </a:r>
          <a:endParaRPr lang="en-US"/>
        </a:p>
      </dgm:t>
    </dgm:pt>
    <dgm:pt modelId="{AC915145-A101-44E1-8C53-D27FDDCF7CC7}" type="parTrans" cxnId="{FB7E9312-3C58-42FC-8A20-101A2EA9BEF3}">
      <dgm:prSet/>
      <dgm:spPr/>
      <dgm:t>
        <a:bodyPr/>
        <a:lstStyle/>
        <a:p>
          <a:endParaRPr lang="en-US"/>
        </a:p>
      </dgm:t>
    </dgm:pt>
    <dgm:pt modelId="{6AA49F1E-838A-439B-A1FC-2E116727C331}" type="sibTrans" cxnId="{FB7E9312-3C58-42FC-8A20-101A2EA9BEF3}">
      <dgm:prSet/>
      <dgm:spPr/>
      <dgm:t>
        <a:bodyPr/>
        <a:lstStyle/>
        <a:p>
          <a:endParaRPr lang="en-US"/>
        </a:p>
      </dgm:t>
    </dgm:pt>
    <dgm:pt modelId="{65EB3008-77A8-40B5-8A75-75BD094FC878}">
      <dgm:prSet/>
      <dgm:spPr/>
      <dgm:t>
        <a:bodyPr/>
        <a:lstStyle/>
        <a:p>
          <a:r>
            <a:rPr lang="en-GB"/>
            <a:t>SWOT Analysis </a:t>
          </a:r>
          <a:endParaRPr lang="en-US"/>
        </a:p>
      </dgm:t>
    </dgm:pt>
    <dgm:pt modelId="{1E248EBA-B34F-4D74-B3B1-F0A87D29BA64}" type="parTrans" cxnId="{5C6434B4-DD2F-4250-9ED5-2AC00E0D9F88}">
      <dgm:prSet/>
      <dgm:spPr/>
      <dgm:t>
        <a:bodyPr/>
        <a:lstStyle/>
        <a:p>
          <a:endParaRPr lang="en-US"/>
        </a:p>
      </dgm:t>
    </dgm:pt>
    <dgm:pt modelId="{4D5873ED-1B57-4497-9401-AE844822C466}" type="sibTrans" cxnId="{5C6434B4-DD2F-4250-9ED5-2AC00E0D9F88}">
      <dgm:prSet/>
      <dgm:spPr/>
      <dgm:t>
        <a:bodyPr/>
        <a:lstStyle/>
        <a:p>
          <a:endParaRPr lang="en-US"/>
        </a:p>
      </dgm:t>
    </dgm:pt>
    <dgm:pt modelId="{25350894-ACD1-4360-9787-33EADF5041D3}">
      <dgm:prSet/>
      <dgm:spPr/>
      <dgm:t>
        <a:bodyPr/>
        <a:lstStyle/>
        <a:p>
          <a:r>
            <a:rPr lang="en-GB"/>
            <a:t>Cause-and-effect analysis </a:t>
          </a:r>
          <a:endParaRPr lang="en-US"/>
        </a:p>
      </dgm:t>
    </dgm:pt>
    <dgm:pt modelId="{BBB95294-95E2-4A38-ACFF-4D677E21D7B8}" type="parTrans" cxnId="{1A851389-E948-4210-A5A9-8CFBC7504138}">
      <dgm:prSet/>
      <dgm:spPr/>
      <dgm:t>
        <a:bodyPr/>
        <a:lstStyle/>
        <a:p>
          <a:endParaRPr lang="en-US"/>
        </a:p>
      </dgm:t>
    </dgm:pt>
    <dgm:pt modelId="{9A0233B3-4080-40F0-B40F-4B930F834161}" type="sibTrans" cxnId="{1A851389-E948-4210-A5A9-8CFBC7504138}">
      <dgm:prSet/>
      <dgm:spPr/>
      <dgm:t>
        <a:bodyPr/>
        <a:lstStyle/>
        <a:p>
          <a:endParaRPr lang="en-US"/>
        </a:p>
      </dgm:t>
    </dgm:pt>
    <dgm:pt modelId="{773D04BE-38D3-44B6-A29C-0266643BD7E8}">
      <dgm:prSet/>
      <dgm:spPr/>
      <dgm:t>
        <a:bodyPr/>
        <a:lstStyle/>
        <a:p>
          <a:r>
            <a:rPr lang="en-GB"/>
            <a:t>Solutions Proposed </a:t>
          </a:r>
          <a:endParaRPr lang="en-US"/>
        </a:p>
      </dgm:t>
    </dgm:pt>
    <dgm:pt modelId="{97714488-7724-4C74-988A-CE41CF46F465}" type="parTrans" cxnId="{E1BA0B71-A78F-46A4-ADDB-B0DDAEBC25B7}">
      <dgm:prSet/>
      <dgm:spPr/>
      <dgm:t>
        <a:bodyPr/>
        <a:lstStyle/>
        <a:p>
          <a:endParaRPr lang="en-US"/>
        </a:p>
      </dgm:t>
    </dgm:pt>
    <dgm:pt modelId="{399D820E-4BC3-45CA-9C97-28C28C84E715}" type="sibTrans" cxnId="{E1BA0B71-A78F-46A4-ADDB-B0DDAEBC25B7}">
      <dgm:prSet/>
      <dgm:spPr/>
      <dgm:t>
        <a:bodyPr/>
        <a:lstStyle/>
        <a:p>
          <a:endParaRPr lang="en-US"/>
        </a:p>
      </dgm:t>
    </dgm:pt>
    <dgm:pt modelId="{C7819E76-57ED-4C52-85B3-1DE63E03F459}">
      <dgm:prSet/>
      <dgm:spPr/>
      <dgm:t>
        <a:bodyPr/>
        <a:lstStyle/>
        <a:p>
          <a:r>
            <a:rPr lang="en-GB"/>
            <a:t>Evaluation of Solutions: Grid Analysis</a:t>
          </a:r>
          <a:endParaRPr lang="en-US"/>
        </a:p>
      </dgm:t>
    </dgm:pt>
    <dgm:pt modelId="{22192411-18E8-4EC6-81DD-57A03AF27196}" type="parTrans" cxnId="{E9C3392D-55FE-49B0-8ED9-34E20CE22DEC}">
      <dgm:prSet/>
      <dgm:spPr/>
      <dgm:t>
        <a:bodyPr/>
        <a:lstStyle/>
        <a:p>
          <a:endParaRPr lang="en-US"/>
        </a:p>
      </dgm:t>
    </dgm:pt>
    <dgm:pt modelId="{9DD45507-66C3-47A5-9499-7B01BC40890D}" type="sibTrans" cxnId="{E9C3392D-55FE-49B0-8ED9-34E20CE22DEC}">
      <dgm:prSet/>
      <dgm:spPr/>
      <dgm:t>
        <a:bodyPr/>
        <a:lstStyle/>
        <a:p>
          <a:endParaRPr lang="en-US"/>
        </a:p>
      </dgm:t>
    </dgm:pt>
    <dgm:pt modelId="{DD883EF5-E9BB-400E-A7EB-02FA93C71E9A}">
      <dgm:prSet/>
      <dgm:spPr/>
      <dgm:t>
        <a:bodyPr/>
        <a:lstStyle/>
        <a:p>
          <a:r>
            <a:rPr lang="en-GB"/>
            <a:t>Conclusion</a:t>
          </a:r>
          <a:endParaRPr lang="en-US"/>
        </a:p>
      </dgm:t>
    </dgm:pt>
    <dgm:pt modelId="{38561952-F812-4B92-B9F7-06D9E2CA8D51}" type="parTrans" cxnId="{560501D6-A55F-4BFB-BF7B-C7D099A4924C}">
      <dgm:prSet/>
      <dgm:spPr/>
      <dgm:t>
        <a:bodyPr/>
        <a:lstStyle/>
        <a:p>
          <a:endParaRPr lang="en-US"/>
        </a:p>
      </dgm:t>
    </dgm:pt>
    <dgm:pt modelId="{3525F952-CB73-421A-A0A4-75A1C09215D5}" type="sibTrans" cxnId="{560501D6-A55F-4BFB-BF7B-C7D099A4924C}">
      <dgm:prSet/>
      <dgm:spPr/>
      <dgm:t>
        <a:bodyPr/>
        <a:lstStyle/>
        <a:p>
          <a:endParaRPr lang="en-US"/>
        </a:p>
      </dgm:t>
    </dgm:pt>
    <dgm:pt modelId="{C1687588-1DF2-4261-B1CA-AA9FC5767013}">
      <dgm:prSet/>
      <dgm:spPr/>
      <dgm:t>
        <a:bodyPr/>
        <a:lstStyle/>
        <a:p>
          <a:r>
            <a:rPr lang="en-GB"/>
            <a:t>List of References </a:t>
          </a:r>
          <a:endParaRPr lang="en-US"/>
        </a:p>
      </dgm:t>
    </dgm:pt>
    <dgm:pt modelId="{A64918E5-CD48-48B0-90E1-8AE95E26A028}" type="parTrans" cxnId="{117E3289-9353-41ED-9F49-6107E855C8E3}">
      <dgm:prSet/>
      <dgm:spPr/>
      <dgm:t>
        <a:bodyPr/>
        <a:lstStyle/>
        <a:p>
          <a:endParaRPr lang="en-US"/>
        </a:p>
      </dgm:t>
    </dgm:pt>
    <dgm:pt modelId="{7B370942-3413-4D11-9BC5-9E64DD6EC6C7}" type="sibTrans" cxnId="{117E3289-9353-41ED-9F49-6107E855C8E3}">
      <dgm:prSet/>
      <dgm:spPr/>
      <dgm:t>
        <a:bodyPr/>
        <a:lstStyle/>
        <a:p>
          <a:endParaRPr lang="en-US"/>
        </a:p>
      </dgm:t>
    </dgm:pt>
    <dgm:pt modelId="{4056CB86-41E4-5549-BE87-641E37648D7F}" type="pres">
      <dgm:prSet presAssocID="{0E998D6A-9D4B-48D9-822E-AE094409BD8B}" presName="diagram" presStyleCnt="0">
        <dgm:presLayoutVars>
          <dgm:dir/>
          <dgm:resizeHandles val="exact"/>
        </dgm:presLayoutVars>
      </dgm:prSet>
      <dgm:spPr/>
    </dgm:pt>
    <dgm:pt modelId="{5DBB2132-BE43-8840-A273-68B4A0015456}" type="pres">
      <dgm:prSet presAssocID="{94322158-6530-4F86-97A5-F3D67437F7A4}" presName="node" presStyleLbl="node1" presStyleIdx="0" presStyleCnt="10">
        <dgm:presLayoutVars>
          <dgm:bulletEnabled val="1"/>
        </dgm:presLayoutVars>
      </dgm:prSet>
      <dgm:spPr/>
    </dgm:pt>
    <dgm:pt modelId="{AE984AB8-2737-3B44-AD2F-9D3620CEA479}" type="pres">
      <dgm:prSet presAssocID="{721E2BF0-F813-45EE-A20B-DFC5AC15BDF3}" presName="sibTrans" presStyleCnt="0"/>
      <dgm:spPr/>
    </dgm:pt>
    <dgm:pt modelId="{83F55C23-FD70-C340-9D25-2D24D6928D7D}" type="pres">
      <dgm:prSet presAssocID="{5F87E0A6-B92A-4098-9932-061E3B1B250C}" presName="node" presStyleLbl="node1" presStyleIdx="1" presStyleCnt="10">
        <dgm:presLayoutVars>
          <dgm:bulletEnabled val="1"/>
        </dgm:presLayoutVars>
      </dgm:prSet>
      <dgm:spPr/>
    </dgm:pt>
    <dgm:pt modelId="{2C0DD5DE-D6B2-654B-A9AD-FAE6C3196615}" type="pres">
      <dgm:prSet presAssocID="{5BE045E3-C796-4F04-B3FB-EF9B3ABD473E}" presName="sibTrans" presStyleCnt="0"/>
      <dgm:spPr/>
    </dgm:pt>
    <dgm:pt modelId="{634AFCDC-26E4-E14A-8CDD-C7557B359FEA}" type="pres">
      <dgm:prSet presAssocID="{6A3F05B7-5057-4B28-A026-84A6D2753E57}" presName="node" presStyleLbl="node1" presStyleIdx="2" presStyleCnt="10">
        <dgm:presLayoutVars>
          <dgm:bulletEnabled val="1"/>
        </dgm:presLayoutVars>
      </dgm:prSet>
      <dgm:spPr/>
    </dgm:pt>
    <dgm:pt modelId="{890C15DF-E07E-1A41-8E4E-5B18A4638ADA}" type="pres">
      <dgm:prSet presAssocID="{29C42722-98E9-4E2F-A1FB-ACDA76A875AC}" presName="sibTrans" presStyleCnt="0"/>
      <dgm:spPr/>
    </dgm:pt>
    <dgm:pt modelId="{1990E295-5C7A-6449-9883-CFB43F0B4917}" type="pres">
      <dgm:prSet presAssocID="{4D0B1C39-4706-43DD-8A37-F786F52F3F92}" presName="node" presStyleLbl="node1" presStyleIdx="3" presStyleCnt="10">
        <dgm:presLayoutVars>
          <dgm:bulletEnabled val="1"/>
        </dgm:presLayoutVars>
      </dgm:prSet>
      <dgm:spPr/>
    </dgm:pt>
    <dgm:pt modelId="{2E43756A-8693-C94A-A061-7102C56D550C}" type="pres">
      <dgm:prSet presAssocID="{6AA49F1E-838A-439B-A1FC-2E116727C331}" presName="sibTrans" presStyleCnt="0"/>
      <dgm:spPr/>
    </dgm:pt>
    <dgm:pt modelId="{82D0E9C7-87D0-4E43-BA7C-B814666C5347}" type="pres">
      <dgm:prSet presAssocID="{65EB3008-77A8-40B5-8A75-75BD094FC878}" presName="node" presStyleLbl="node1" presStyleIdx="4" presStyleCnt="10">
        <dgm:presLayoutVars>
          <dgm:bulletEnabled val="1"/>
        </dgm:presLayoutVars>
      </dgm:prSet>
      <dgm:spPr/>
    </dgm:pt>
    <dgm:pt modelId="{C07A4452-E498-3D40-BFD0-1E0F1CE06CB6}" type="pres">
      <dgm:prSet presAssocID="{4D5873ED-1B57-4497-9401-AE844822C466}" presName="sibTrans" presStyleCnt="0"/>
      <dgm:spPr/>
    </dgm:pt>
    <dgm:pt modelId="{9562948C-8BBC-414F-BBFA-A738057BC7A8}" type="pres">
      <dgm:prSet presAssocID="{25350894-ACD1-4360-9787-33EADF5041D3}" presName="node" presStyleLbl="node1" presStyleIdx="5" presStyleCnt="10">
        <dgm:presLayoutVars>
          <dgm:bulletEnabled val="1"/>
        </dgm:presLayoutVars>
      </dgm:prSet>
      <dgm:spPr/>
    </dgm:pt>
    <dgm:pt modelId="{FD840522-AEDB-7847-A37A-7DBDB843C521}" type="pres">
      <dgm:prSet presAssocID="{9A0233B3-4080-40F0-B40F-4B930F834161}" presName="sibTrans" presStyleCnt="0"/>
      <dgm:spPr/>
    </dgm:pt>
    <dgm:pt modelId="{EA501D59-FAE5-0B46-BC2E-42EBA7D21149}" type="pres">
      <dgm:prSet presAssocID="{773D04BE-38D3-44B6-A29C-0266643BD7E8}" presName="node" presStyleLbl="node1" presStyleIdx="6" presStyleCnt="10">
        <dgm:presLayoutVars>
          <dgm:bulletEnabled val="1"/>
        </dgm:presLayoutVars>
      </dgm:prSet>
      <dgm:spPr/>
    </dgm:pt>
    <dgm:pt modelId="{3BE08D39-85E0-A848-9C53-B905F2F05AAB}" type="pres">
      <dgm:prSet presAssocID="{399D820E-4BC3-45CA-9C97-28C28C84E715}" presName="sibTrans" presStyleCnt="0"/>
      <dgm:spPr/>
    </dgm:pt>
    <dgm:pt modelId="{7535F703-8C60-D449-8822-0F039CA32A70}" type="pres">
      <dgm:prSet presAssocID="{C7819E76-57ED-4C52-85B3-1DE63E03F459}" presName="node" presStyleLbl="node1" presStyleIdx="7" presStyleCnt="10">
        <dgm:presLayoutVars>
          <dgm:bulletEnabled val="1"/>
        </dgm:presLayoutVars>
      </dgm:prSet>
      <dgm:spPr/>
    </dgm:pt>
    <dgm:pt modelId="{C8DBDF61-3CA7-8843-BFFC-3A0E2DC86D01}" type="pres">
      <dgm:prSet presAssocID="{9DD45507-66C3-47A5-9499-7B01BC40890D}" presName="sibTrans" presStyleCnt="0"/>
      <dgm:spPr/>
    </dgm:pt>
    <dgm:pt modelId="{F2032062-5610-8644-B779-B8D3354B9A74}" type="pres">
      <dgm:prSet presAssocID="{DD883EF5-E9BB-400E-A7EB-02FA93C71E9A}" presName="node" presStyleLbl="node1" presStyleIdx="8" presStyleCnt="10">
        <dgm:presLayoutVars>
          <dgm:bulletEnabled val="1"/>
        </dgm:presLayoutVars>
      </dgm:prSet>
      <dgm:spPr/>
    </dgm:pt>
    <dgm:pt modelId="{83FCFF8B-77E2-E347-A160-A70C7FE84994}" type="pres">
      <dgm:prSet presAssocID="{3525F952-CB73-421A-A0A4-75A1C09215D5}" presName="sibTrans" presStyleCnt="0"/>
      <dgm:spPr/>
    </dgm:pt>
    <dgm:pt modelId="{79E7AA72-3867-FA48-AC72-964B5D88BA9A}" type="pres">
      <dgm:prSet presAssocID="{C1687588-1DF2-4261-B1CA-AA9FC5767013}" presName="node" presStyleLbl="node1" presStyleIdx="9" presStyleCnt="10">
        <dgm:presLayoutVars>
          <dgm:bulletEnabled val="1"/>
        </dgm:presLayoutVars>
      </dgm:prSet>
      <dgm:spPr/>
    </dgm:pt>
  </dgm:ptLst>
  <dgm:cxnLst>
    <dgm:cxn modelId="{6EAC7004-BBE8-2E41-94F8-49633556DBEC}" type="presOf" srcId="{4D0B1C39-4706-43DD-8A37-F786F52F3F92}" destId="{1990E295-5C7A-6449-9883-CFB43F0B4917}" srcOrd="0" destOrd="0" presId="urn:microsoft.com/office/officeart/2005/8/layout/default"/>
    <dgm:cxn modelId="{D4007D12-7AAC-674E-91C2-4679D2E7D7EF}" type="presOf" srcId="{65EB3008-77A8-40B5-8A75-75BD094FC878}" destId="{82D0E9C7-87D0-4E43-BA7C-B814666C5347}" srcOrd="0" destOrd="0" presId="urn:microsoft.com/office/officeart/2005/8/layout/default"/>
    <dgm:cxn modelId="{FB7E9312-3C58-42FC-8A20-101A2EA9BEF3}" srcId="{0E998D6A-9D4B-48D9-822E-AE094409BD8B}" destId="{4D0B1C39-4706-43DD-8A37-F786F52F3F92}" srcOrd="3" destOrd="0" parTransId="{AC915145-A101-44E1-8C53-D27FDDCF7CC7}" sibTransId="{6AA49F1E-838A-439B-A1FC-2E116727C331}"/>
    <dgm:cxn modelId="{8E1AB022-989B-8F42-B83F-76F76C572FE0}" type="presOf" srcId="{DD883EF5-E9BB-400E-A7EB-02FA93C71E9A}" destId="{F2032062-5610-8644-B779-B8D3354B9A74}" srcOrd="0" destOrd="0" presId="urn:microsoft.com/office/officeart/2005/8/layout/default"/>
    <dgm:cxn modelId="{E9C3392D-55FE-49B0-8ED9-34E20CE22DEC}" srcId="{0E998D6A-9D4B-48D9-822E-AE094409BD8B}" destId="{C7819E76-57ED-4C52-85B3-1DE63E03F459}" srcOrd="7" destOrd="0" parTransId="{22192411-18E8-4EC6-81DD-57A03AF27196}" sibTransId="{9DD45507-66C3-47A5-9499-7B01BC40890D}"/>
    <dgm:cxn modelId="{C987CA49-14BC-4751-A3D2-8AB0C81FC1E4}" srcId="{0E998D6A-9D4B-48D9-822E-AE094409BD8B}" destId="{6A3F05B7-5057-4B28-A026-84A6D2753E57}" srcOrd="2" destOrd="0" parTransId="{31668B33-9069-4C26-AE33-ADA1454AB201}" sibTransId="{29C42722-98E9-4E2F-A1FB-ACDA76A875AC}"/>
    <dgm:cxn modelId="{F4996F4A-02E5-4321-9594-FB0B8A97DC35}" srcId="{0E998D6A-9D4B-48D9-822E-AE094409BD8B}" destId="{94322158-6530-4F86-97A5-F3D67437F7A4}" srcOrd="0" destOrd="0" parTransId="{7B3C842B-2EF8-44B4-82C0-21CA0A1D0D2D}" sibTransId="{721E2BF0-F813-45EE-A20B-DFC5AC15BDF3}"/>
    <dgm:cxn modelId="{97E3E94C-6B4C-8543-9A4A-F3621418BC10}" type="presOf" srcId="{C1687588-1DF2-4261-B1CA-AA9FC5767013}" destId="{79E7AA72-3867-FA48-AC72-964B5D88BA9A}" srcOrd="0" destOrd="0" presId="urn:microsoft.com/office/officeart/2005/8/layout/default"/>
    <dgm:cxn modelId="{68C20469-088E-42F8-8D0C-E5E38CE21B80}" srcId="{0E998D6A-9D4B-48D9-822E-AE094409BD8B}" destId="{5F87E0A6-B92A-4098-9932-061E3B1B250C}" srcOrd="1" destOrd="0" parTransId="{2463894F-273C-4E1F-AE8C-27B134D68D9D}" sibTransId="{5BE045E3-C796-4F04-B3FB-EF9B3ABD473E}"/>
    <dgm:cxn modelId="{E1BA0B71-A78F-46A4-ADDB-B0DDAEBC25B7}" srcId="{0E998D6A-9D4B-48D9-822E-AE094409BD8B}" destId="{773D04BE-38D3-44B6-A29C-0266643BD7E8}" srcOrd="6" destOrd="0" parTransId="{97714488-7724-4C74-988A-CE41CF46F465}" sibTransId="{399D820E-4BC3-45CA-9C97-28C28C84E715}"/>
    <dgm:cxn modelId="{77F2CD73-2B79-8642-999D-DBF88256CA84}" type="presOf" srcId="{6A3F05B7-5057-4B28-A026-84A6D2753E57}" destId="{634AFCDC-26E4-E14A-8CDD-C7557B359FEA}" srcOrd="0" destOrd="0" presId="urn:microsoft.com/office/officeart/2005/8/layout/default"/>
    <dgm:cxn modelId="{EAE57C7D-B60A-424F-B717-15315C666069}" type="presOf" srcId="{25350894-ACD1-4360-9787-33EADF5041D3}" destId="{9562948C-8BBC-414F-BBFA-A738057BC7A8}" srcOrd="0" destOrd="0" presId="urn:microsoft.com/office/officeart/2005/8/layout/default"/>
    <dgm:cxn modelId="{1A851389-E948-4210-A5A9-8CFBC7504138}" srcId="{0E998D6A-9D4B-48D9-822E-AE094409BD8B}" destId="{25350894-ACD1-4360-9787-33EADF5041D3}" srcOrd="5" destOrd="0" parTransId="{BBB95294-95E2-4A38-ACFF-4D677E21D7B8}" sibTransId="{9A0233B3-4080-40F0-B40F-4B930F834161}"/>
    <dgm:cxn modelId="{117E3289-9353-41ED-9F49-6107E855C8E3}" srcId="{0E998D6A-9D4B-48D9-822E-AE094409BD8B}" destId="{C1687588-1DF2-4261-B1CA-AA9FC5767013}" srcOrd="9" destOrd="0" parTransId="{A64918E5-CD48-48B0-90E1-8AE95E26A028}" sibTransId="{7B370942-3413-4D11-9BC5-9E64DD6EC6C7}"/>
    <dgm:cxn modelId="{C1421F97-772D-424E-B686-AEA8C8C90743}" type="presOf" srcId="{C7819E76-57ED-4C52-85B3-1DE63E03F459}" destId="{7535F703-8C60-D449-8822-0F039CA32A70}" srcOrd="0" destOrd="0" presId="urn:microsoft.com/office/officeart/2005/8/layout/default"/>
    <dgm:cxn modelId="{C87DA5A2-074C-0B41-8A36-A3F60CFBF16C}" type="presOf" srcId="{5F87E0A6-B92A-4098-9932-061E3B1B250C}" destId="{83F55C23-FD70-C340-9D25-2D24D6928D7D}" srcOrd="0" destOrd="0" presId="urn:microsoft.com/office/officeart/2005/8/layout/default"/>
    <dgm:cxn modelId="{959410A3-5EE5-C04E-B27F-DF4552ABB392}" type="presOf" srcId="{0E998D6A-9D4B-48D9-822E-AE094409BD8B}" destId="{4056CB86-41E4-5549-BE87-641E37648D7F}" srcOrd="0" destOrd="0" presId="urn:microsoft.com/office/officeart/2005/8/layout/default"/>
    <dgm:cxn modelId="{5C6434B4-DD2F-4250-9ED5-2AC00E0D9F88}" srcId="{0E998D6A-9D4B-48D9-822E-AE094409BD8B}" destId="{65EB3008-77A8-40B5-8A75-75BD094FC878}" srcOrd="4" destOrd="0" parTransId="{1E248EBA-B34F-4D74-B3B1-F0A87D29BA64}" sibTransId="{4D5873ED-1B57-4497-9401-AE844822C466}"/>
    <dgm:cxn modelId="{16C6F0C4-E770-1640-B7AA-A19ABB4AE7FB}" type="presOf" srcId="{94322158-6530-4F86-97A5-F3D67437F7A4}" destId="{5DBB2132-BE43-8840-A273-68B4A0015456}" srcOrd="0" destOrd="0" presId="urn:microsoft.com/office/officeart/2005/8/layout/default"/>
    <dgm:cxn modelId="{18958BD5-7E5B-ED46-8EE5-584CFF4A1B0E}" type="presOf" srcId="{773D04BE-38D3-44B6-A29C-0266643BD7E8}" destId="{EA501D59-FAE5-0B46-BC2E-42EBA7D21149}" srcOrd="0" destOrd="0" presId="urn:microsoft.com/office/officeart/2005/8/layout/default"/>
    <dgm:cxn modelId="{560501D6-A55F-4BFB-BF7B-C7D099A4924C}" srcId="{0E998D6A-9D4B-48D9-822E-AE094409BD8B}" destId="{DD883EF5-E9BB-400E-A7EB-02FA93C71E9A}" srcOrd="8" destOrd="0" parTransId="{38561952-F812-4B92-B9F7-06D9E2CA8D51}" sibTransId="{3525F952-CB73-421A-A0A4-75A1C09215D5}"/>
    <dgm:cxn modelId="{EEAADCAC-015B-7444-B20A-8EE0B2623A18}" type="presParOf" srcId="{4056CB86-41E4-5549-BE87-641E37648D7F}" destId="{5DBB2132-BE43-8840-A273-68B4A0015456}" srcOrd="0" destOrd="0" presId="urn:microsoft.com/office/officeart/2005/8/layout/default"/>
    <dgm:cxn modelId="{E65C6C0A-3B12-3C43-A6BA-C06065D6C490}" type="presParOf" srcId="{4056CB86-41E4-5549-BE87-641E37648D7F}" destId="{AE984AB8-2737-3B44-AD2F-9D3620CEA479}" srcOrd="1" destOrd="0" presId="urn:microsoft.com/office/officeart/2005/8/layout/default"/>
    <dgm:cxn modelId="{CF1A47AD-0F92-E443-BB0E-8F68EF8B11BE}" type="presParOf" srcId="{4056CB86-41E4-5549-BE87-641E37648D7F}" destId="{83F55C23-FD70-C340-9D25-2D24D6928D7D}" srcOrd="2" destOrd="0" presId="urn:microsoft.com/office/officeart/2005/8/layout/default"/>
    <dgm:cxn modelId="{F0C11AFB-2625-6F4A-83E7-004FA6107E13}" type="presParOf" srcId="{4056CB86-41E4-5549-BE87-641E37648D7F}" destId="{2C0DD5DE-D6B2-654B-A9AD-FAE6C3196615}" srcOrd="3" destOrd="0" presId="urn:microsoft.com/office/officeart/2005/8/layout/default"/>
    <dgm:cxn modelId="{C0DBB69D-B071-274D-8B54-563DF8BDD69E}" type="presParOf" srcId="{4056CB86-41E4-5549-BE87-641E37648D7F}" destId="{634AFCDC-26E4-E14A-8CDD-C7557B359FEA}" srcOrd="4" destOrd="0" presId="urn:microsoft.com/office/officeart/2005/8/layout/default"/>
    <dgm:cxn modelId="{C55DC46D-8C9E-1341-AB80-194834BED1A6}" type="presParOf" srcId="{4056CB86-41E4-5549-BE87-641E37648D7F}" destId="{890C15DF-E07E-1A41-8E4E-5B18A4638ADA}" srcOrd="5" destOrd="0" presId="urn:microsoft.com/office/officeart/2005/8/layout/default"/>
    <dgm:cxn modelId="{77B6B129-8395-BC45-80CE-B6B532F78B17}" type="presParOf" srcId="{4056CB86-41E4-5549-BE87-641E37648D7F}" destId="{1990E295-5C7A-6449-9883-CFB43F0B4917}" srcOrd="6" destOrd="0" presId="urn:microsoft.com/office/officeart/2005/8/layout/default"/>
    <dgm:cxn modelId="{B224BE37-5AB1-D243-B7BD-33E366D437E0}" type="presParOf" srcId="{4056CB86-41E4-5549-BE87-641E37648D7F}" destId="{2E43756A-8693-C94A-A061-7102C56D550C}" srcOrd="7" destOrd="0" presId="urn:microsoft.com/office/officeart/2005/8/layout/default"/>
    <dgm:cxn modelId="{3156CD5D-98BC-9441-B877-BAB8593A3DB8}" type="presParOf" srcId="{4056CB86-41E4-5549-BE87-641E37648D7F}" destId="{82D0E9C7-87D0-4E43-BA7C-B814666C5347}" srcOrd="8" destOrd="0" presId="urn:microsoft.com/office/officeart/2005/8/layout/default"/>
    <dgm:cxn modelId="{3F92B853-B980-2B4A-AE61-323E2EE40EB1}" type="presParOf" srcId="{4056CB86-41E4-5549-BE87-641E37648D7F}" destId="{C07A4452-E498-3D40-BFD0-1E0F1CE06CB6}" srcOrd="9" destOrd="0" presId="urn:microsoft.com/office/officeart/2005/8/layout/default"/>
    <dgm:cxn modelId="{E1D2891C-80D0-684F-885B-5DF2C24B8DEC}" type="presParOf" srcId="{4056CB86-41E4-5549-BE87-641E37648D7F}" destId="{9562948C-8BBC-414F-BBFA-A738057BC7A8}" srcOrd="10" destOrd="0" presId="urn:microsoft.com/office/officeart/2005/8/layout/default"/>
    <dgm:cxn modelId="{7F817FD6-5C40-1C41-B747-9B7E824012AB}" type="presParOf" srcId="{4056CB86-41E4-5549-BE87-641E37648D7F}" destId="{FD840522-AEDB-7847-A37A-7DBDB843C521}" srcOrd="11" destOrd="0" presId="urn:microsoft.com/office/officeart/2005/8/layout/default"/>
    <dgm:cxn modelId="{39B88A7C-A7FE-AF43-9654-5BCE1F91E102}" type="presParOf" srcId="{4056CB86-41E4-5549-BE87-641E37648D7F}" destId="{EA501D59-FAE5-0B46-BC2E-42EBA7D21149}" srcOrd="12" destOrd="0" presId="urn:microsoft.com/office/officeart/2005/8/layout/default"/>
    <dgm:cxn modelId="{71C279FD-1AA9-8F41-AC51-C68A9AAFABEC}" type="presParOf" srcId="{4056CB86-41E4-5549-BE87-641E37648D7F}" destId="{3BE08D39-85E0-A848-9C53-B905F2F05AAB}" srcOrd="13" destOrd="0" presId="urn:microsoft.com/office/officeart/2005/8/layout/default"/>
    <dgm:cxn modelId="{F596EB1F-7347-A04A-8AD2-BE3A29E3AE48}" type="presParOf" srcId="{4056CB86-41E4-5549-BE87-641E37648D7F}" destId="{7535F703-8C60-D449-8822-0F039CA32A70}" srcOrd="14" destOrd="0" presId="urn:microsoft.com/office/officeart/2005/8/layout/default"/>
    <dgm:cxn modelId="{DF91C39E-608B-2246-B2CD-43E738A6B175}" type="presParOf" srcId="{4056CB86-41E4-5549-BE87-641E37648D7F}" destId="{C8DBDF61-3CA7-8843-BFFC-3A0E2DC86D01}" srcOrd="15" destOrd="0" presId="urn:microsoft.com/office/officeart/2005/8/layout/default"/>
    <dgm:cxn modelId="{8E9266D7-7480-6B4A-A308-85866CBDBF38}" type="presParOf" srcId="{4056CB86-41E4-5549-BE87-641E37648D7F}" destId="{F2032062-5610-8644-B779-B8D3354B9A74}" srcOrd="16" destOrd="0" presId="urn:microsoft.com/office/officeart/2005/8/layout/default"/>
    <dgm:cxn modelId="{AC867762-6E1C-1E40-B60E-AF8179E387AC}" type="presParOf" srcId="{4056CB86-41E4-5549-BE87-641E37648D7F}" destId="{83FCFF8B-77E2-E347-A160-A70C7FE84994}" srcOrd="17" destOrd="0" presId="urn:microsoft.com/office/officeart/2005/8/layout/default"/>
    <dgm:cxn modelId="{893EC632-9A1F-2F47-A9F9-82A3711A6A1C}" type="presParOf" srcId="{4056CB86-41E4-5549-BE87-641E37648D7F}" destId="{79E7AA72-3867-FA48-AC72-964B5D88BA9A}"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D76F7A-DDB5-45F3-AC2E-9063931A81E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9DD8A70A-D754-4DCE-823F-93B7803F27EB}">
      <dgm:prSet/>
      <dgm:spPr/>
      <dgm:t>
        <a:bodyPr/>
        <a:lstStyle/>
        <a:p>
          <a:r>
            <a:rPr lang="en-GB"/>
            <a:t>Political factors: The Regulations and Procedures input by the government for safety measures</a:t>
          </a:r>
          <a:endParaRPr lang="en-US"/>
        </a:p>
      </dgm:t>
    </dgm:pt>
    <dgm:pt modelId="{CE18492E-1915-4B8A-B03C-7DC46759AE4D}" type="parTrans" cxnId="{12702DE1-F341-480E-9581-3BECA6EEAC8C}">
      <dgm:prSet/>
      <dgm:spPr/>
      <dgm:t>
        <a:bodyPr/>
        <a:lstStyle/>
        <a:p>
          <a:endParaRPr lang="en-US"/>
        </a:p>
      </dgm:t>
    </dgm:pt>
    <dgm:pt modelId="{36E42B59-4B75-44A3-9E13-38836FBF6A6D}" type="sibTrans" cxnId="{12702DE1-F341-480E-9581-3BECA6EEAC8C}">
      <dgm:prSet/>
      <dgm:spPr/>
      <dgm:t>
        <a:bodyPr/>
        <a:lstStyle/>
        <a:p>
          <a:endParaRPr lang="en-US"/>
        </a:p>
      </dgm:t>
    </dgm:pt>
    <dgm:pt modelId="{E1DEA44C-A6A6-4FFB-A92D-65B5C9F1E604}">
      <dgm:prSet/>
      <dgm:spPr/>
      <dgm:t>
        <a:bodyPr/>
        <a:lstStyle/>
        <a:p>
          <a:r>
            <a:rPr lang="en-GB"/>
            <a:t>Economic factors: Lower power of buying of the customers (lower amounts available), increase of taxes, etc. </a:t>
          </a:r>
          <a:endParaRPr lang="en-US"/>
        </a:p>
      </dgm:t>
    </dgm:pt>
    <dgm:pt modelId="{C2F3A7FE-95A3-4728-B7B8-0EB5E2981304}" type="parTrans" cxnId="{FCA3A7E9-B7EA-4B4A-8009-41396900AE6E}">
      <dgm:prSet/>
      <dgm:spPr/>
      <dgm:t>
        <a:bodyPr/>
        <a:lstStyle/>
        <a:p>
          <a:endParaRPr lang="en-US"/>
        </a:p>
      </dgm:t>
    </dgm:pt>
    <dgm:pt modelId="{9D452A85-E8C5-46A2-884E-F86B91A79DB3}" type="sibTrans" cxnId="{FCA3A7E9-B7EA-4B4A-8009-41396900AE6E}">
      <dgm:prSet/>
      <dgm:spPr/>
      <dgm:t>
        <a:bodyPr/>
        <a:lstStyle/>
        <a:p>
          <a:endParaRPr lang="en-US"/>
        </a:p>
      </dgm:t>
    </dgm:pt>
    <dgm:pt modelId="{81717F49-327C-4489-A26C-1B6E06123ACD}">
      <dgm:prSet/>
      <dgm:spPr/>
      <dgm:t>
        <a:bodyPr/>
        <a:lstStyle/>
        <a:p>
          <a:r>
            <a:rPr lang="en-GB"/>
            <a:t>Social Factors: People don’t longer spend their money onto expensive clothes due to the fear that was implemented into their heads by the mass media. </a:t>
          </a:r>
          <a:endParaRPr lang="en-US"/>
        </a:p>
      </dgm:t>
    </dgm:pt>
    <dgm:pt modelId="{5557FE28-EAA3-479C-AF3E-1D43E30AB18E}" type="parTrans" cxnId="{24245030-E317-4161-AAF4-F4447241A6BB}">
      <dgm:prSet/>
      <dgm:spPr/>
      <dgm:t>
        <a:bodyPr/>
        <a:lstStyle/>
        <a:p>
          <a:endParaRPr lang="en-US"/>
        </a:p>
      </dgm:t>
    </dgm:pt>
    <dgm:pt modelId="{B56DFDD0-E796-45E4-ADCB-07837F595355}" type="sibTrans" cxnId="{24245030-E317-4161-AAF4-F4447241A6BB}">
      <dgm:prSet/>
      <dgm:spPr/>
      <dgm:t>
        <a:bodyPr/>
        <a:lstStyle/>
        <a:p>
          <a:endParaRPr lang="en-US"/>
        </a:p>
      </dgm:t>
    </dgm:pt>
    <dgm:pt modelId="{18C14319-09F9-475D-B607-660CD1BC686B}">
      <dgm:prSet custT="1"/>
      <dgm:spPr/>
      <dgm:t>
        <a:bodyPr/>
        <a:lstStyle/>
        <a:p>
          <a:r>
            <a:rPr lang="en-GB" sz="1400" dirty="0"/>
            <a:t>Legal factors: Due to the “National Minimum Wages Rate” the company will be just paying 9 pounds per hour and may refuse to pay more than that (Brewer et al., 2019). This also affects the purchasing power of people in the UK. </a:t>
          </a:r>
          <a:endParaRPr lang="en-US" sz="1400" dirty="0"/>
        </a:p>
      </dgm:t>
    </dgm:pt>
    <dgm:pt modelId="{F050121C-2A53-45BB-B2DB-9C94C42E4C17}" type="parTrans" cxnId="{F88E7A80-E7B3-4E7F-A52A-5B44DA2BD654}">
      <dgm:prSet/>
      <dgm:spPr/>
      <dgm:t>
        <a:bodyPr/>
        <a:lstStyle/>
        <a:p>
          <a:endParaRPr lang="en-US"/>
        </a:p>
      </dgm:t>
    </dgm:pt>
    <dgm:pt modelId="{318A91A9-C56F-43E2-BDEE-C442C13B96E0}" type="sibTrans" cxnId="{F88E7A80-E7B3-4E7F-A52A-5B44DA2BD654}">
      <dgm:prSet/>
      <dgm:spPr/>
      <dgm:t>
        <a:bodyPr/>
        <a:lstStyle/>
        <a:p>
          <a:endParaRPr lang="en-US"/>
        </a:p>
      </dgm:t>
    </dgm:pt>
    <dgm:pt modelId="{0D578922-1D1B-4E6C-9D74-E234D52C7889}">
      <dgm:prSet custT="1"/>
      <dgm:spPr/>
      <dgm:t>
        <a:bodyPr/>
        <a:lstStyle/>
        <a:p>
          <a:r>
            <a:rPr lang="en-GB" sz="1400" dirty="0"/>
            <a:t>Environment factor: The company follows the “Environment act 2022” and makes optimum use of natural resources (</a:t>
          </a:r>
          <a:r>
            <a:rPr lang="en-GB" sz="1400" dirty="0" err="1"/>
            <a:t>Remazeilles</a:t>
          </a:r>
          <a:r>
            <a:rPr lang="en-GB" sz="1400" dirty="0"/>
            <a:t> et al., 2022). TM Lewin uses recycled plastic to make t-shirts. </a:t>
          </a:r>
          <a:endParaRPr lang="en-US" sz="1400" dirty="0"/>
        </a:p>
      </dgm:t>
    </dgm:pt>
    <dgm:pt modelId="{7ABE5F07-FBB2-407B-9975-55E351132257}" type="parTrans" cxnId="{6C27E96B-7241-445E-AE3D-54545383E69D}">
      <dgm:prSet/>
      <dgm:spPr/>
      <dgm:t>
        <a:bodyPr/>
        <a:lstStyle/>
        <a:p>
          <a:endParaRPr lang="en-US"/>
        </a:p>
      </dgm:t>
    </dgm:pt>
    <dgm:pt modelId="{7924B836-CA45-4CAD-ABFD-FFD1C3FF9536}" type="sibTrans" cxnId="{6C27E96B-7241-445E-AE3D-54545383E69D}">
      <dgm:prSet/>
      <dgm:spPr/>
      <dgm:t>
        <a:bodyPr/>
        <a:lstStyle/>
        <a:p>
          <a:endParaRPr lang="en-US"/>
        </a:p>
      </dgm:t>
    </dgm:pt>
    <dgm:pt modelId="{5868A4C0-CF47-2940-B157-6289F37D4546}" type="pres">
      <dgm:prSet presAssocID="{B6D76F7A-DDB5-45F3-AC2E-9063931A81E2}" presName="outerComposite" presStyleCnt="0">
        <dgm:presLayoutVars>
          <dgm:chMax val="5"/>
          <dgm:dir/>
          <dgm:resizeHandles val="exact"/>
        </dgm:presLayoutVars>
      </dgm:prSet>
      <dgm:spPr/>
    </dgm:pt>
    <dgm:pt modelId="{EE2967E1-5062-9342-8B3C-257A4EFA2CA5}" type="pres">
      <dgm:prSet presAssocID="{B6D76F7A-DDB5-45F3-AC2E-9063931A81E2}" presName="dummyMaxCanvas" presStyleCnt="0">
        <dgm:presLayoutVars/>
      </dgm:prSet>
      <dgm:spPr/>
    </dgm:pt>
    <dgm:pt modelId="{8133745A-31C7-7743-9EB6-4A354A0E7A21}" type="pres">
      <dgm:prSet presAssocID="{B6D76F7A-DDB5-45F3-AC2E-9063931A81E2}" presName="FiveNodes_1" presStyleLbl="node1" presStyleIdx="0" presStyleCnt="5">
        <dgm:presLayoutVars>
          <dgm:bulletEnabled val="1"/>
        </dgm:presLayoutVars>
      </dgm:prSet>
      <dgm:spPr/>
    </dgm:pt>
    <dgm:pt modelId="{D9A72816-E2C5-9844-9AB4-95C342CFCB53}" type="pres">
      <dgm:prSet presAssocID="{B6D76F7A-DDB5-45F3-AC2E-9063931A81E2}" presName="FiveNodes_2" presStyleLbl="node1" presStyleIdx="1" presStyleCnt="5">
        <dgm:presLayoutVars>
          <dgm:bulletEnabled val="1"/>
        </dgm:presLayoutVars>
      </dgm:prSet>
      <dgm:spPr/>
    </dgm:pt>
    <dgm:pt modelId="{C5490870-8F9A-884E-8A49-BA5FF19B7BB0}" type="pres">
      <dgm:prSet presAssocID="{B6D76F7A-DDB5-45F3-AC2E-9063931A81E2}" presName="FiveNodes_3" presStyleLbl="node1" presStyleIdx="2" presStyleCnt="5">
        <dgm:presLayoutVars>
          <dgm:bulletEnabled val="1"/>
        </dgm:presLayoutVars>
      </dgm:prSet>
      <dgm:spPr/>
    </dgm:pt>
    <dgm:pt modelId="{9D20F2D6-95E7-264C-B3BB-89308E028366}" type="pres">
      <dgm:prSet presAssocID="{B6D76F7A-DDB5-45F3-AC2E-9063931A81E2}" presName="FiveNodes_4" presStyleLbl="node1" presStyleIdx="3" presStyleCnt="5">
        <dgm:presLayoutVars>
          <dgm:bulletEnabled val="1"/>
        </dgm:presLayoutVars>
      </dgm:prSet>
      <dgm:spPr/>
    </dgm:pt>
    <dgm:pt modelId="{69FFFCAB-C200-124C-9610-945E9F5EC8BF}" type="pres">
      <dgm:prSet presAssocID="{B6D76F7A-DDB5-45F3-AC2E-9063931A81E2}" presName="FiveNodes_5" presStyleLbl="node1" presStyleIdx="4" presStyleCnt="5">
        <dgm:presLayoutVars>
          <dgm:bulletEnabled val="1"/>
        </dgm:presLayoutVars>
      </dgm:prSet>
      <dgm:spPr/>
    </dgm:pt>
    <dgm:pt modelId="{1B8B4899-F82B-3C46-9EAD-DAAD115EB13A}" type="pres">
      <dgm:prSet presAssocID="{B6D76F7A-DDB5-45F3-AC2E-9063931A81E2}" presName="FiveConn_1-2" presStyleLbl="fgAccFollowNode1" presStyleIdx="0" presStyleCnt="4">
        <dgm:presLayoutVars>
          <dgm:bulletEnabled val="1"/>
        </dgm:presLayoutVars>
      </dgm:prSet>
      <dgm:spPr/>
    </dgm:pt>
    <dgm:pt modelId="{207D80C0-6D0B-B54A-9C30-81F8BB5B0D18}" type="pres">
      <dgm:prSet presAssocID="{B6D76F7A-DDB5-45F3-AC2E-9063931A81E2}" presName="FiveConn_2-3" presStyleLbl="fgAccFollowNode1" presStyleIdx="1" presStyleCnt="4">
        <dgm:presLayoutVars>
          <dgm:bulletEnabled val="1"/>
        </dgm:presLayoutVars>
      </dgm:prSet>
      <dgm:spPr/>
    </dgm:pt>
    <dgm:pt modelId="{5E1857E6-2E6F-4F45-8D3E-0863FA48C7B1}" type="pres">
      <dgm:prSet presAssocID="{B6D76F7A-DDB5-45F3-AC2E-9063931A81E2}" presName="FiveConn_3-4" presStyleLbl="fgAccFollowNode1" presStyleIdx="2" presStyleCnt="4">
        <dgm:presLayoutVars>
          <dgm:bulletEnabled val="1"/>
        </dgm:presLayoutVars>
      </dgm:prSet>
      <dgm:spPr/>
    </dgm:pt>
    <dgm:pt modelId="{9050D61F-3A74-5747-B747-7D07FA84D807}" type="pres">
      <dgm:prSet presAssocID="{B6D76F7A-DDB5-45F3-AC2E-9063931A81E2}" presName="FiveConn_4-5" presStyleLbl="fgAccFollowNode1" presStyleIdx="3" presStyleCnt="4">
        <dgm:presLayoutVars>
          <dgm:bulletEnabled val="1"/>
        </dgm:presLayoutVars>
      </dgm:prSet>
      <dgm:spPr/>
    </dgm:pt>
    <dgm:pt modelId="{970DA8A4-4D83-F240-A28D-C152A7C0CB7F}" type="pres">
      <dgm:prSet presAssocID="{B6D76F7A-DDB5-45F3-AC2E-9063931A81E2}" presName="FiveNodes_1_text" presStyleLbl="node1" presStyleIdx="4" presStyleCnt="5">
        <dgm:presLayoutVars>
          <dgm:bulletEnabled val="1"/>
        </dgm:presLayoutVars>
      </dgm:prSet>
      <dgm:spPr/>
    </dgm:pt>
    <dgm:pt modelId="{EE502F95-3118-D94B-AA6A-688C33427B4A}" type="pres">
      <dgm:prSet presAssocID="{B6D76F7A-DDB5-45F3-AC2E-9063931A81E2}" presName="FiveNodes_2_text" presStyleLbl="node1" presStyleIdx="4" presStyleCnt="5">
        <dgm:presLayoutVars>
          <dgm:bulletEnabled val="1"/>
        </dgm:presLayoutVars>
      </dgm:prSet>
      <dgm:spPr/>
    </dgm:pt>
    <dgm:pt modelId="{F4665958-38A0-C14E-AA8D-5E75ADEBA207}" type="pres">
      <dgm:prSet presAssocID="{B6D76F7A-DDB5-45F3-AC2E-9063931A81E2}" presName="FiveNodes_3_text" presStyleLbl="node1" presStyleIdx="4" presStyleCnt="5">
        <dgm:presLayoutVars>
          <dgm:bulletEnabled val="1"/>
        </dgm:presLayoutVars>
      </dgm:prSet>
      <dgm:spPr/>
    </dgm:pt>
    <dgm:pt modelId="{BD11431F-F63E-674C-BAFB-CD088576F85E}" type="pres">
      <dgm:prSet presAssocID="{B6D76F7A-DDB5-45F3-AC2E-9063931A81E2}" presName="FiveNodes_4_text" presStyleLbl="node1" presStyleIdx="4" presStyleCnt="5">
        <dgm:presLayoutVars>
          <dgm:bulletEnabled val="1"/>
        </dgm:presLayoutVars>
      </dgm:prSet>
      <dgm:spPr/>
    </dgm:pt>
    <dgm:pt modelId="{B447A03E-85DD-BB46-A118-09DEA62F1345}" type="pres">
      <dgm:prSet presAssocID="{B6D76F7A-DDB5-45F3-AC2E-9063931A81E2}" presName="FiveNodes_5_text" presStyleLbl="node1" presStyleIdx="4" presStyleCnt="5">
        <dgm:presLayoutVars>
          <dgm:bulletEnabled val="1"/>
        </dgm:presLayoutVars>
      </dgm:prSet>
      <dgm:spPr/>
    </dgm:pt>
  </dgm:ptLst>
  <dgm:cxnLst>
    <dgm:cxn modelId="{FB8B5519-8F34-1F44-A880-4519EF7B8FE7}" type="presOf" srcId="{0D578922-1D1B-4E6C-9D74-E234D52C7889}" destId="{69FFFCAB-C200-124C-9610-945E9F5EC8BF}" srcOrd="0" destOrd="0" presId="urn:microsoft.com/office/officeart/2005/8/layout/vProcess5"/>
    <dgm:cxn modelId="{24245030-E317-4161-AAF4-F4447241A6BB}" srcId="{B6D76F7A-DDB5-45F3-AC2E-9063931A81E2}" destId="{81717F49-327C-4489-A26C-1B6E06123ACD}" srcOrd="2" destOrd="0" parTransId="{5557FE28-EAA3-479C-AF3E-1D43E30AB18E}" sibTransId="{B56DFDD0-E796-45E4-ADCB-07837F595355}"/>
    <dgm:cxn modelId="{F7DA053E-4EBB-2045-AA02-4C4D89B52946}" type="presOf" srcId="{18C14319-09F9-475D-B607-660CD1BC686B}" destId="{BD11431F-F63E-674C-BAFB-CD088576F85E}" srcOrd="1" destOrd="0" presId="urn:microsoft.com/office/officeart/2005/8/layout/vProcess5"/>
    <dgm:cxn modelId="{C8DF956A-F5AF-4B44-994D-C372BA0143D3}" type="presOf" srcId="{81717F49-327C-4489-A26C-1B6E06123ACD}" destId="{F4665958-38A0-C14E-AA8D-5E75ADEBA207}" srcOrd="1" destOrd="0" presId="urn:microsoft.com/office/officeart/2005/8/layout/vProcess5"/>
    <dgm:cxn modelId="{6C27E96B-7241-445E-AE3D-54545383E69D}" srcId="{B6D76F7A-DDB5-45F3-AC2E-9063931A81E2}" destId="{0D578922-1D1B-4E6C-9D74-E234D52C7889}" srcOrd="4" destOrd="0" parTransId="{7ABE5F07-FBB2-407B-9975-55E351132257}" sibTransId="{7924B836-CA45-4CAD-ABFD-FFD1C3FF9536}"/>
    <dgm:cxn modelId="{887CC06C-943F-354C-8146-1A411B4034C2}" type="presOf" srcId="{E1DEA44C-A6A6-4FFB-A92D-65B5C9F1E604}" destId="{EE502F95-3118-D94B-AA6A-688C33427B4A}" srcOrd="1" destOrd="0" presId="urn:microsoft.com/office/officeart/2005/8/layout/vProcess5"/>
    <dgm:cxn modelId="{16D51A73-A186-4A43-9A9F-2AFD12741173}" type="presOf" srcId="{36E42B59-4B75-44A3-9E13-38836FBF6A6D}" destId="{1B8B4899-F82B-3C46-9EAD-DAAD115EB13A}" srcOrd="0" destOrd="0" presId="urn:microsoft.com/office/officeart/2005/8/layout/vProcess5"/>
    <dgm:cxn modelId="{F88E7A80-E7B3-4E7F-A52A-5B44DA2BD654}" srcId="{B6D76F7A-DDB5-45F3-AC2E-9063931A81E2}" destId="{18C14319-09F9-475D-B607-660CD1BC686B}" srcOrd="3" destOrd="0" parTransId="{F050121C-2A53-45BB-B2DB-9C94C42E4C17}" sibTransId="{318A91A9-C56F-43E2-BDEE-C442C13B96E0}"/>
    <dgm:cxn modelId="{E868628C-6719-1849-BB27-61D014D5908A}" type="presOf" srcId="{B56DFDD0-E796-45E4-ADCB-07837F595355}" destId="{5E1857E6-2E6F-4F45-8D3E-0863FA48C7B1}" srcOrd="0" destOrd="0" presId="urn:microsoft.com/office/officeart/2005/8/layout/vProcess5"/>
    <dgm:cxn modelId="{66C587A5-8149-4E40-AB95-CE18A22F3E57}" type="presOf" srcId="{E1DEA44C-A6A6-4FFB-A92D-65B5C9F1E604}" destId="{D9A72816-E2C5-9844-9AB4-95C342CFCB53}" srcOrd="0" destOrd="0" presId="urn:microsoft.com/office/officeart/2005/8/layout/vProcess5"/>
    <dgm:cxn modelId="{BA26C0B6-8E3C-0F4A-A2BD-2D2749010753}" type="presOf" srcId="{B6D76F7A-DDB5-45F3-AC2E-9063931A81E2}" destId="{5868A4C0-CF47-2940-B157-6289F37D4546}" srcOrd="0" destOrd="0" presId="urn:microsoft.com/office/officeart/2005/8/layout/vProcess5"/>
    <dgm:cxn modelId="{CF7E1ACA-C1A9-E347-A39F-86F837F93024}" type="presOf" srcId="{18C14319-09F9-475D-B607-660CD1BC686B}" destId="{9D20F2D6-95E7-264C-B3BB-89308E028366}" srcOrd="0" destOrd="0" presId="urn:microsoft.com/office/officeart/2005/8/layout/vProcess5"/>
    <dgm:cxn modelId="{DBBB1FD0-7385-514B-AC2E-A610560A961F}" type="presOf" srcId="{81717F49-327C-4489-A26C-1B6E06123ACD}" destId="{C5490870-8F9A-884E-8A49-BA5FF19B7BB0}" srcOrd="0" destOrd="0" presId="urn:microsoft.com/office/officeart/2005/8/layout/vProcess5"/>
    <dgm:cxn modelId="{BF53AFDD-E483-C34E-AA15-66C1054082FA}" type="presOf" srcId="{9DD8A70A-D754-4DCE-823F-93B7803F27EB}" destId="{970DA8A4-4D83-F240-A28D-C152A7C0CB7F}" srcOrd="1" destOrd="0" presId="urn:microsoft.com/office/officeart/2005/8/layout/vProcess5"/>
    <dgm:cxn modelId="{12702DE1-F341-480E-9581-3BECA6EEAC8C}" srcId="{B6D76F7A-DDB5-45F3-AC2E-9063931A81E2}" destId="{9DD8A70A-D754-4DCE-823F-93B7803F27EB}" srcOrd="0" destOrd="0" parTransId="{CE18492E-1915-4B8A-B03C-7DC46759AE4D}" sibTransId="{36E42B59-4B75-44A3-9E13-38836FBF6A6D}"/>
    <dgm:cxn modelId="{0FED7FE5-040A-6F44-869B-B75680D68CAB}" type="presOf" srcId="{0D578922-1D1B-4E6C-9D74-E234D52C7889}" destId="{B447A03E-85DD-BB46-A118-09DEA62F1345}" srcOrd="1" destOrd="0" presId="urn:microsoft.com/office/officeart/2005/8/layout/vProcess5"/>
    <dgm:cxn modelId="{FCA3A7E9-B7EA-4B4A-8009-41396900AE6E}" srcId="{B6D76F7A-DDB5-45F3-AC2E-9063931A81E2}" destId="{E1DEA44C-A6A6-4FFB-A92D-65B5C9F1E604}" srcOrd="1" destOrd="0" parTransId="{C2F3A7FE-95A3-4728-B7B8-0EB5E2981304}" sibTransId="{9D452A85-E8C5-46A2-884E-F86B91A79DB3}"/>
    <dgm:cxn modelId="{B78C88ED-F14D-354A-A23D-29345864F915}" type="presOf" srcId="{9DD8A70A-D754-4DCE-823F-93B7803F27EB}" destId="{8133745A-31C7-7743-9EB6-4A354A0E7A21}" srcOrd="0" destOrd="0" presId="urn:microsoft.com/office/officeart/2005/8/layout/vProcess5"/>
    <dgm:cxn modelId="{2D9730F2-5B58-314E-BCFC-6EB7C812F5E5}" type="presOf" srcId="{9D452A85-E8C5-46A2-884E-F86B91A79DB3}" destId="{207D80C0-6D0B-B54A-9C30-81F8BB5B0D18}" srcOrd="0" destOrd="0" presId="urn:microsoft.com/office/officeart/2005/8/layout/vProcess5"/>
    <dgm:cxn modelId="{ED9833FF-34F2-2448-B5FD-665770F753D0}" type="presOf" srcId="{318A91A9-C56F-43E2-BDEE-C442C13B96E0}" destId="{9050D61F-3A74-5747-B747-7D07FA84D807}" srcOrd="0" destOrd="0" presId="urn:microsoft.com/office/officeart/2005/8/layout/vProcess5"/>
    <dgm:cxn modelId="{E496B144-30EF-F248-B77F-BE9924F2EEBB}" type="presParOf" srcId="{5868A4C0-CF47-2940-B157-6289F37D4546}" destId="{EE2967E1-5062-9342-8B3C-257A4EFA2CA5}" srcOrd="0" destOrd="0" presId="urn:microsoft.com/office/officeart/2005/8/layout/vProcess5"/>
    <dgm:cxn modelId="{E8280C1F-28B8-7D41-AD11-62AB28F32050}" type="presParOf" srcId="{5868A4C0-CF47-2940-B157-6289F37D4546}" destId="{8133745A-31C7-7743-9EB6-4A354A0E7A21}" srcOrd="1" destOrd="0" presId="urn:microsoft.com/office/officeart/2005/8/layout/vProcess5"/>
    <dgm:cxn modelId="{3D702028-6F00-6A41-AE8F-8E7379E214C5}" type="presParOf" srcId="{5868A4C0-CF47-2940-B157-6289F37D4546}" destId="{D9A72816-E2C5-9844-9AB4-95C342CFCB53}" srcOrd="2" destOrd="0" presId="urn:microsoft.com/office/officeart/2005/8/layout/vProcess5"/>
    <dgm:cxn modelId="{00247675-A626-0D4E-8B7A-5FD9E81177CA}" type="presParOf" srcId="{5868A4C0-CF47-2940-B157-6289F37D4546}" destId="{C5490870-8F9A-884E-8A49-BA5FF19B7BB0}" srcOrd="3" destOrd="0" presId="urn:microsoft.com/office/officeart/2005/8/layout/vProcess5"/>
    <dgm:cxn modelId="{A0B42FC6-F7B0-5A41-8DA9-6E3EEC3E153D}" type="presParOf" srcId="{5868A4C0-CF47-2940-B157-6289F37D4546}" destId="{9D20F2D6-95E7-264C-B3BB-89308E028366}" srcOrd="4" destOrd="0" presId="urn:microsoft.com/office/officeart/2005/8/layout/vProcess5"/>
    <dgm:cxn modelId="{F0DDB6F0-3EC8-BD47-984D-5FCE42D6BDD6}" type="presParOf" srcId="{5868A4C0-CF47-2940-B157-6289F37D4546}" destId="{69FFFCAB-C200-124C-9610-945E9F5EC8BF}" srcOrd="5" destOrd="0" presId="urn:microsoft.com/office/officeart/2005/8/layout/vProcess5"/>
    <dgm:cxn modelId="{31FEBA97-3039-7E4E-B8B9-816E6037041B}" type="presParOf" srcId="{5868A4C0-CF47-2940-B157-6289F37D4546}" destId="{1B8B4899-F82B-3C46-9EAD-DAAD115EB13A}" srcOrd="6" destOrd="0" presId="urn:microsoft.com/office/officeart/2005/8/layout/vProcess5"/>
    <dgm:cxn modelId="{6EDB13B8-1377-3D4A-8829-11EE62DBB617}" type="presParOf" srcId="{5868A4C0-CF47-2940-B157-6289F37D4546}" destId="{207D80C0-6D0B-B54A-9C30-81F8BB5B0D18}" srcOrd="7" destOrd="0" presId="urn:microsoft.com/office/officeart/2005/8/layout/vProcess5"/>
    <dgm:cxn modelId="{3AFD3469-37BD-C348-AC7E-2BDA10744E56}" type="presParOf" srcId="{5868A4C0-CF47-2940-B157-6289F37D4546}" destId="{5E1857E6-2E6F-4F45-8D3E-0863FA48C7B1}" srcOrd="8" destOrd="0" presId="urn:microsoft.com/office/officeart/2005/8/layout/vProcess5"/>
    <dgm:cxn modelId="{648F463D-6096-8C42-843A-9169F002EDD5}" type="presParOf" srcId="{5868A4C0-CF47-2940-B157-6289F37D4546}" destId="{9050D61F-3A74-5747-B747-7D07FA84D807}" srcOrd="9" destOrd="0" presId="urn:microsoft.com/office/officeart/2005/8/layout/vProcess5"/>
    <dgm:cxn modelId="{82BC908C-0694-BA40-AD05-C60CCD742C4F}" type="presParOf" srcId="{5868A4C0-CF47-2940-B157-6289F37D4546}" destId="{970DA8A4-4D83-F240-A28D-C152A7C0CB7F}" srcOrd="10" destOrd="0" presId="urn:microsoft.com/office/officeart/2005/8/layout/vProcess5"/>
    <dgm:cxn modelId="{8CFB02CC-8C9D-7E4C-861A-998F1089D896}" type="presParOf" srcId="{5868A4C0-CF47-2940-B157-6289F37D4546}" destId="{EE502F95-3118-D94B-AA6A-688C33427B4A}" srcOrd="11" destOrd="0" presId="urn:microsoft.com/office/officeart/2005/8/layout/vProcess5"/>
    <dgm:cxn modelId="{183F2FF3-9F4E-FE41-9359-48E8DEC46B90}" type="presParOf" srcId="{5868A4C0-CF47-2940-B157-6289F37D4546}" destId="{F4665958-38A0-C14E-AA8D-5E75ADEBA207}" srcOrd="12" destOrd="0" presId="urn:microsoft.com/office/officeart/2005/8/layout/vProcess5"/>
    <dgm:cxn modelId="{8A86E31E-144C-D645-96A3-1DE7EC161662}" type="presParOf" srcId="{5868A4C0-CF47-2940-B157-6289F37D4546}" destId="{BD11431F-F63E-674C-BAFB-CD088576F85E}" srcOrd="13" destOrd="0" presId="urn:microsoft.com/office/officeart/2005/8/layout/vProcess5"/>
    <dgm:cxn modelId="{6B8367DA-3D0D-AF44-998F-0BC2B1DFEAD7}" type="presParOf" srcId="{5868A4C0-CF47-2940-B157-6289F37D4546}" destId="{B447A03E-85DD-BB46-A118-09DEA62F134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F18EEB-8AE7-438E-BA66-DF27A4C4165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42F4EE8-3107-4494-A90F-02A27D1A5FE4}">
      <dgm:prSet custT="1"/>
      <dgm:spPr/>
      <dgm:t>
        <a:bodyPr/>
        <a:lstStyle/>
        <a:p>
          <a:pPr>
            <a:defRPr cap="all"/>
          </a:pPr>
          <a:r>
            <a:rPr lang="en-GB" sz="1400" dirty="0"/>
            <a:t>Work towards more digital marketing which to enhance the increase of the online sales, especially now when businesses are starting to grow again more and more. </a:t>
          </a:r>
          <a:endParaRPr lang="en-US" sz="1400" dirty="0"/>
        </a:p>
      </dgm:t>
    </dgm:pt>
    <dgm:pt modelId="{32C81891-B48D-4570-9FCE-1C810D08B085}" type="parTrans" cxnId="{E745D3AD-ADAE-4AC4-A3C9-B6E891D0F4F8}">
      <dgm:prSet/>
      <dgm:spPr/>
      <dgm:t>
        <a:bodyPr/>
        <a:lstStyle/>
        <a:p>
          <a:endParaRPr lang="en-US"/>
        </a:p>
      </dgm:t>
    </dgm:pt>
    <dgm:pt modelId="{7CA7F9A6-AFF4-4178-A020-8F5EC9CFF407}" type="sibTrans" cxnId="{E745D3AD-ADAE-4AC4-A3C9-B6E891D0F4F8}">
      <dgm:prSet/>
      <dgm:spPr/>
      <dgm:t>
        <a:bodyPr/>
        <a:lstStyle/>
        <a:p>
          <a:endParaRPr lang="en-US"/>
        </a:p>
      </dgm:t>
    </dgm:pt>
    <dgm:pt modelId="{E6B8F339-5738-405B-B7C2-970BF4B55EEE}">
      <dgm:prSet custT="1"/>
      <dgm:spPr/>
      <dgm:t>
        <a:bodyPr/>
        <a:lstStyle/>
        <a:p>
          <a:pPr>
            <a:defRPr cap="all"/>
          </a:pPr>
          <a:r>
            <a:rPr lang="en-GB" sz="1400" dirty="0"/>
            <a:t>Lower the prices of the products for a period of time to attract more customers and after regaining the target market that loves the quality of products increase the prices again. </a:t>
          </a:r>
          <a:endParaRPr lang="en-US" sz="1400" dirty="0"/>
        </a:p>
      </dgm:t>
    </dgm:pt>
    <dgm:pt modelId="{A8D3FD4D-B07A-4854-8390-3B1AE54AA3ED}" type="parTrans" cxnId="{D1509379-2993-4BD6-BF15-E7FEBA6E94D0}">
      <dgm:prSet/>
      <dgm:spPr/>
      <dgm:t>
        <a:bodyPr/>
        <a:lstStyle/>
        <a:p>
          <a:endParaRPr lang="en-US"/>
        </a:p>
      </dgm:t>
    </dgm:pt>
    <dgm:pt modelId="{0AEE3DC4-329F-4B55-8A2B-BE4E9CC924FB}" type="sibTrans" cxnId="{D1509379-2993-4BD6-BF15-E7FEBA6E94D0}">
      <dgm:prSet/>
      <dgm:spPr/>
      <dgm:t>
        <a:bodyPr/>
        <a:lstStyle/>
        <a:p>
          <a:endParaRPr lang="en-US"/>
        </a:p>
      </dgm:t>
    </dgm:pt>
    <dgm:pt modelId="{72E6DC74-CBF5-4B95-B823-5E1F60F1D15D}">
      <dgm:prSet custT="1"/>
      <dgm:spPr/>
      <dgm:t>
        <a:bodyPr/>
        <a:lstStyle/>
        <a:p>
          <a:pPr>
            <a:defRPr cap="all"/>
          </a:pPr>
          <a:r>
            <a:rPr lang="en-GB" sz="1400" dirty="0"/>
            <a:t>Introduce innovation to the products promoted</a:t>
          </a:r>
          <a:r>
            <a:rPr lang="en-GB" sz="1100" dirty="0"/>
            <a:t>. </a:t>
          </a:r>
          <a:endParaRPr lang="en-US" sz="1100" dirty="0"/>
        </a:p>
      </dgm:t>
    </dgm:pt>
    <dgm:pt modelId="{7E9BA80F-87A5-4469-8065-73FF7E422166}" type="parTrans" cxnId="{3334CDF1-FAB3-46AE-8E1C-EA7EC5088011}">
      <dgm:prSet/>
      <dgm:spPr/>
      <dgm:t>
        <a:bodyPr/>
        <a:lstStyle/>
        <a:p>
          <a:endParaRPr lang="en-US"/>
        </a:p>
      </dgm:t>
    </dgm:pt>
    <dgm:pt modelId="{458C4379-5829-479A-A5A3-F4330082F9A9}" type="sibTrans" cxnId="{3334CDF1-FAB3-46AE-8E1C-EA7EC5088011}">
      <dgm:prSet/>
      <dgm:spPr/>
      <dgm:t>
        <a:bodyPr/>
        <a:lstStyle/>
        <a:p>
          <a:endParaRPr lang="en-US"/>
        </a:p>
      </dgm:t>
    </dgm:pt>
    <dgm:pt modelId="{5131F05E-F21C-4A0F-B590-CB0F42A98D2B}" type="pres">
      <dgm:prSet presAssocID="{D9F18EEB-8AE7-438E-BA66-DF27A4C41656}" presName="root" presStyleCnt="0">
        <dgm:presLayoutVars>
          <dgm:dir/>
          <dgm:resizeHandles val="exact"/>
        </dgm:presLayoutVars>
      </dgm:prSet>
      <dgm:spPr/>
    </dgm:pt>
    <dgm:pt modelId="{CB231F04-9551-408B-9CD6-88CB8145DD82}" type="pres">
      <dgm:prSet presAssocID="{A42F4EE8-3107-4494-A90F-02A27D1A5FE4}" presName="compNode" presStyleCnt="0"/>
      <dgm:spPr/>
    </dgm:pt>
    <dgm:pt modelId="{F737BEF5-DB25-499B-A7FA-3C26AB7E832F}" type="pres">
      <dgm:prSet presAssocID="{A42F4EE8-3107-4494-A90F-02A27D1A5FE4}" presName="iconBgRect" presStyleLbl="bgShp" presStyleIdx="0" presStyleCnt="3"/>
      <dgm:spPr>
        <a:prstGeom prst="round2DiagRect">
          <a:avLst>
            <a:gd name="adj1" fmla="val 29727"/>
            <a:gd name="adj2" fmla="val 0"/>
          </a:avLst>
        </a:prstGeom>
      </dgm:spPr>
    </dgm:pt>
    <dgm:pt modelId="{D2FBA073-E2B9-4681-84BD-1FCE202FFAE7}" type="pres">
      <dgm:prSet presAssocID="{A42F4EE8-3107-4494-A90F-02A27D1A5FE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D3E61159-EEDB-4DE2-9383-1D638FB044C7}" type="pres">
      <dgm:prSet presAssocID="{A42F4EE8-3107-4494-A90F-02A27D1A5FE4}" presName="spaceRect" presStyleCnt="0"/>
      <dgm:spPr/>
    </dgm:pt>
    <dgm:pt modelId="{5FAECD61-6A5B-4E9C-93F4-0CDFC2449F64}" type="pres">
      <dgm:prSet presAssocID="{A42F4EE8-3107-4494-A90F-02A27D1A5FE4}" presName="textRect" presStyleLbl="revTx" presStyleIdx="0" presStyleCnt="3" custScaleX="96045">
        <dgm:presLayoutVars>
          <dgm:chMax val="1"/>
          <dgm:chPref val="1"/>
        </dgm:presLayoutVars>
      </dgm:prSet>
      <dgm:spPr/>
    </dgm:pt>
    <dgm:pt modelId="{FCB4E616-71ED-470B-83DD-3AB110768974}" type="pres">
      <dgm:prSet presAssocID="{7CA7F9A6-AFF4-4178-A020-8F5EC9CFF407}" presName="sibTrans" presStyleCnt="0"/>
      <dgm:spPr/>
    </dgm:pt>
    <dgm:pt modelId="{80B5C226-47EA-4184-9022-5EF34D07D3B1}" type="pres">
      <dgm:prSet presAssocID="{E6B8F339-5738-405B-B7C2-970BF4B55EEE}" presName="compNode" presStyleCnt="0"/>
      <dgm:spPr/>
    </dgm:pt>
    <dgm:pt modelId="{218672E2-C4F1-42D5-BB37-B91E18D1A77E}" type="pres">
      <dgm:prSet presAssocID="{E6B8F339-5738-405B-B7C2-970BF4B55EEE}" presName="iconBgRect" presStyleLbl="bgShp" presStyleIdx="1" presStyleCnt="3"/>
      <dgm:spPr>
        <a:prstGeom prst="round2DiagRect">
          <a:avLst>
            <a:gd name="adj1" fmla="val 29727"/>
            <a:gd name="adj2" fmla="val 0"/>
          </a:avLst>
        </a:prstGeom>
      </dgm:spPr>
    </dgm:pt>
    <dgm:pt modelId="{4566E756-E3BA-49DD-89E4-D8FC97430AE4}" type="pres">
      <dgm:prSet presAssocID="{E6B8F339-5738-405B-B7C2-970BF4B55EE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Upward Trend"/>
        </a:ext>
      </dgm:extLst>
    </dgm:pt>
    <dgm:pt modelId="{365AAF5B-DF3A-417B-A14B-993954E213AE}" type="pres">
      <dgm:prSet presAssocID="{E6B8F339-5738-405B-B7C2-970BF4B55EEE}" presName="spaceRect" presStyleCnt="0"/>
      <dgm:spPr/>
    </dgm:pt>
    <dgm:pt modelId="{F9BF813C-23B8-46B3-A9BD-F6CE9EBD0281}" type="pres">
      <dgm:prSet presAssocID="{E6B8F339-5738-405B-B7C2-970BF4B55EEE}" presName="textRect" presStyleLbl="revTx" presStyleIdx="1" presStyleCnt="3" custScaleX="96045">
        <dgm:presLayoutVars>
          <dgm:chMax val="1"/>
          <dgm:chPref val="1"/>
        </dgm:presLayoutVars>
      </dgm:prSet>
      <dgm:spPr/>
    </dgm:pt>
    <dgm:pt modelId="{D2E3B697-787B-494E-8E70-1C004B405EC8}" type="pres">
      <dgm:prSet presAssocID="{0AEE3DC4-329F-4B55-8A2B-BE4E9CC924FB}" presName="sibTrans" presStyleCnt="0"/>
      <dgm:spPr/>
    </dgm:pt>
    <dgm:pt modelId="{F64D4402-B7C1-418C-BDD6-E1DD9C508AC8}" type="pres">
      <dgm:prSet presAssocID="{72E6DC74-CBF5-4B95-B823-5E1F60F1D15D}" presName="compNode" presStyleCnt="0"/>
      <dgm:spPr/>
    </dgm:pt>
    <dgm:pt modelId="{060053CB-5F46-47B1-92EB-3DCBD5D0C4E4}" type="pres">
      <dgm:prSet presAssocID="{72E6DC74-CBF5-4B95-B823-5E1F60F1D15D}" presName="iconBgRect" presStyleLbl="bgShp" presStyleIdx="2" presStyleCnt="3"/>
      <dgm:spPr>
        <a:prstGeom prst="round2DiagRect">
          <a:avLst>
            <a:gd name="adj1" fmla="val 29727"/>
            <a:gd name="adj2" fmla="val 0"/>
          </a:avLst>
        </a:prstGeom>
      </dgm:spPr>
    </dgm:pt>
    <dgm:pt modelId="{91DA9330-3DF7-41F8-8D56-0B2D4B0FFAC1}" type="pres">
      <dgm:prSet presAssocID="{72E6DC74-CBF5-4B95-B823-5E1F60F1D15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dvertising"/>
        </a:ext>
      </dgm:extLst>
    </dgm:pt>
    <dgm:pt modelId="{D71F06F4-32C2-41F5-8981-D76D47F3E298}" type="pres">
      <dgm:prSet presAssocID="{72E6DC74-CBF5-4B95-B823-5E1F60F1D15D}" presName="spaceRect" presStyleCnt="0"/>
      <dgm:spPr/>
    </dgm:pt>
    <dgm:pt modelId="{48EE17E7-AF78-4BE6-85BB-2581C200A185}" type="pres">
      <dgm:prSet presAssocID="{72E6DC74-CBF5-4B95-B823-5E1F60F1D15D}" presName="textRect" presStyleLbl="revTx" presStyleIdx="2" presStyleCnt="3" custScaleX="96045">
        <dgm:presLayoutVars>
          <dgm:chMax val="1"/>
          <dgm:chPref val="1"/>
        </dgm:presLayoutVars>
      </dgm:prSet>
      <dgm:spPr/>
    </dgm:pt>
  </dgm:ptLst>
  <dgm:cxnLst>
    <dgm:cxn modelId="{0143CE14-D0E7-435B-9711-325CBD4C9741}" type="presOf" srcId="{A42F4EE8-3107-4494-A90F-02A27D1A5FE4}" destId="{5FAECD61-6A5B-4E9C-93F4-0CDFC2449F64}" srcOrd="0" destOrd="0" presId="urn:microsoft.com/office/officeart/2018/5/layout/IconLeafLabelList"/>
    <dgm:cxn modelId="{F338F01F-12F5-4334-83D4-035AB3B7BA98}" type="presOf" srcId="{E6B8F339-5738-405B-B7C2-970BF4B55EEE}" destId="{F9BF813C-23B8-46B3-A9BD-F6CE9EBD0281}" srcOrd="0" destOrd="0" presId="urn:microsoft.com/office/officeart/2018/5/layout/IconLeafLabelList"/>
    <dgm:cxn modelId="{31C26B30-75B0-41F8-9E4A-E5089646CB2E}" type="presOf" srcId="{D9F18EEB-8AE7-438E-BA66-DF27A4C41656}" destId="{5131F05E-F21C-4A0F-B590-CB0F42A98D2B}" srcOrd="0" destOrd="0" presId="urn:microsoft.com/office/officeart/2018/5/layout/IconLeafLabelList"/>
    <dgm:cxn modelId="{D1509379-2993-4BD6-BF15-E7FEBA6E94D0}" srcId="{D9F18EEB-8AE7-438E-BA66-DF27A4C41656}" destId="{E6B8F339-5738-405B-B7C2-970BF4B55EEE}" srcOrd="1" destOrd="0" parTransId="{A8D3FD4D-B07A-4854-8390-3B1AE54AA3ED}" sibTransId="{0AEE3DC4-329F-4B55-8A2B-BE4E9CC924FB}"/>
    <dgm:cxn modelId="{E745D3AD-ADAE-4AC4-A3C9-B6E891D0F4F8}" srcId="{D9F18EEB-8AE7-438E-BA66-DF27A4C41656}" destId="{A42F4EE8-3107-4494-A90F-02A27D1A5FE4}" srcOrd="0" destOrd="0" parTransId="{32C81891-B48D-4570-9FCE-1C810D08B085}" sibTransId="{7CA7F9A6-AFF4-4178-A020-8F5EC9CFF407}"/>
    <dgm:cxn modelId="{033B61CF-4615-4A84-AAD6-0C9000AA09EC}" type="presOf" srcId="{72E6DC74-CBF5-4B95-B823-5E1F60F1D15D}" destId="{48EE17E7-AF78-4BE6-85BB-2581C200A185}" srcOrd="0" destOrd="0" presId="urn:microsoft.com/office/officeart/2018/5/layout/IconLeafLabelList"/>
    <dgm:cxn modelId="{3334CDF1-FAB3-46AE-8E1C-EA7EC5088011}" srcId="{D9F18EEB-8AE7-438E-BA66-DF27A4C41656}" destId="{72E6DC74-CBF5-4B95-B823-5E1F60F1D15D}" srcOrd="2" destOrd="0" parTransId="{7E9BA80F-87A5-4469-8065-73FF7E422166}" sibTransId="{458C4379-5829-479A-A5A3-F4330082F9A9}"/>
    <dgm:cxn modelId="{AE803EE5-B279-41CB-9395-8A206133E7E6}" type="presParOf" srcId="{5131F05E-F21C-4A0F-B590-CB0F42A98D2B}" destId="{CB231F04-9551-408B-9CD6-88CB8145DD82}" srcOrd="0" destOrd="0" presId="urn:microsoft.com/office/officeart/2018/5/layout/IconLeafLabelList"/>
    <dgm:cxn modelId="{419B066D-94E9-40BB-8CB3-05458F548A17}" type="presParOf" srcId="{CB231F04-9551-408B-9CD6-88CB8145DD82}" destId="{F737BEF5-DB25-499B-A7FA-3C26AB7E832F}" srcOrd="0" destOrd="0" presId="urn:microsoft.com/office/officeart/2018/5/layout/IconLeafLabelList"/>
    <dgm:cxn modelId="{BA2CB7BA-D10E-43EC-BB60-4370353A7EDB}" type="presParOf" srcId="{CB231F04-9551-408B-9CD6-88CB8145DD82}" destId="{D2FBA073-E2B9-4681-84BD-1FCE202FFAE7}" srcOrd="1" destOrd="0" presId="urn:microsoft.com/office/officeart/2018/5/layout/IconLeafLabelList"/>
    <dgm:cxn modelId="{C8DA3909-6A5C-44A8-B873-D66CC1BEA9EE}" type="presParOf" srcId="{CB231F04-9551-408B-9CD6-88CB8145DD82}" destId="{D3E61159-EEDB-4DE2-9383-1D638FB044C7}" srcOrd="2" destOrd="0" presId="urn:microsoft.com/office/officeart/2018/5/layout/IconLeafLabelList"/>
    <dgm:cxn modelId="{F1D8E778-67AE-48FE-9125-4C3E5244A876}" type="presParOf" srcId="{CB231F04-9551-408B-9CD6-88CB8145DD82}" destId="{5FAECD61-6A5B-4E9C-93F4-0CDFC2449F64}" srcOrd="3" destOrd="0" presId="urn:microsoft.com/office/officeart/2018/5/layout/IconLeafLabelList"/>
    <dgm:cxn modelId="{B1D1915F-1D7D-4B47-93AB-1BE660D686E0}" type="presParOf" srcId="{5131F05E-F21C-4A0F-B590-CB0F42A98D2B}" destId="{FCB4E616-71ED-470B-83DD-3AB110768974}" srcOrd="1" destOrd="0" presId="urn:microsoft.com/office/officeart/2018/5/layout/IconLeafLabelList"/>
    <dgm:cxn modelId="{24943187-4777-4746-B4F8-F5993E9C80B6}" type="presParOf" srcId="{5131F05E-F21C-4A0F-B590-CB0F42A98D2B}" destId="{80B5C226-47EA-4184-9022-5EF34D07D3B1}" srcOrd="2" destOrd="0" presId="urn:microsoft.com/office/officeart/2018/5/layout/IconLeafLabelList"/>
    <dgm:cxn modelId="{8E4ADD2B-77D6-4552-BA4D-8A64C56BC0FD}" type="presParOf" srcId="{80B5C226-47EA-4184-9022-5EF34D07D3B1}" destId="{218672E2-C4F1-42D5-BB37-B91E18D1A77E}" srcOrd="0" destOrd="0" presId="urn:microsoft.com/office/officeart/2018/5/layout/IconLeafLabelList"/>
    <dgm:cxn modelId="{38601DF4-AE84-4CFF-B3EA-C68FB841B3F9}" type="presParOf" srcId="{80B5C226-47EA-4184-9022-5EF34D07D3B1}" destId="{4566E756-E3BA-49DD-89E4-D8FC97430AE4}" srcOrd="1" destOrd="0" presId="urn:microsoft.com/office/officeart/2018/5/layout/IconLeafLabelList"/>
    <dgm:cxn modelId="{0266D3B3-44F1-4CDD-AA9F-182C9D57012B}" type="presParOf" srcId="{80B5C226-47EA-4184-9022-5EF34D07D3B1}" destId="{365AAF5B-DF3A-417B-A14B-993954E213AE}" srcOrd="2" destOrd="0" presId="urn:microsoft.com/office/officeart/2018/5/layout/IconLeafLabelList"/>
    <dgm:cxn modelId="{72DC1342-E1C4-4A61-BCD5-8AEC546E925A}" type="presParOf" srcId="{80B5C226-47EA-4184-9022-5EF34D07D3B1}" destId="{F9BF813C-23B8-46B3-A9BD-F6CE9EBD0281}" srcOrd="3" destOrd="0" presId="urn:microsoft.com/office/officeart/2018/5/layout/IconLeafLabelList"/>
    <dgm:cxn modelId="{08BD8B77-5242-48A1-9568-B76E4FF55F8E}" type="presParOf" srcId="{5131F05E-F21C-4A0F-B590-CB0F42A98D2B}" destId="{D2E3B697-787B-494E-8E70-1C004B405EC8}" srcOrd="3" destOrd="0" presId="urn:microsoft.com/office/officeart/2018/5/layout/IconLeafLabelList"/>
    <dgm:cxn modelId="{24E3D7B7-4E03-48CA-9743-B360533ACEB9}" type="presParOf" srcId="{5131F05E-F21C-4A0F-B590-CB0F42A98D2B}" destId="{F64D4402-B7C1-418C-BDD6-E1DD9C508AC8}" srcOrd="4" destOrd="0" presId="urn:microsoft.com/office/officeart/2018/5/layout/IconLeafLabelList"/>
    <dgm:cxn modelId="{4A12392C-8425-4682-A573-D679F9E4B874}" type="presParOf" srcId="{F64D4402-B7C1-418C-BDD6-E1DD9C508AC8}" destId="{060053CB-5F46-47B1-92EB-3DCBD5D0C4E4}" srcOrd="0" destOrd="0" presId="urn:microsoft.com/office/officeart/2018/5/layout/IconLeafLabelList"/>
    <dgm:cxn modelId="{1EEDAE11-0FAB-4A55-9C8D-5089CB1A9D15}" type="presParOf" srcId="{F64D4402-B7C1-418C-BDD6-E1DD9C508AC8}" destId="{91DA9330-3DF7-41F8-8D56-0B2D4B0FFAC1}" srcOrd="1" destOrd="0" presId="urn:microsoft.com/office/officeart/2018/5/layout/IconLeafLabelList"/>
    <dgm:cxn modelId="{E669AB9F-EA8D-490B-9C8A-C86782C74E5E}" type="presParOf" srcId="{F64D4402-B7C1-418C-BDD6-E1DD9C508AC8}" destId="{D71F06F4-32C2-41F5-8981-D76D47F3E298}" srcOrd="2" destOrd="0" presId="urn:microsoft.com/office/officeart/2018/5/layout/IconLeafLabelList"/>
    <dgm:cxn modelId="{B391919E-B3F2-4EFD-86DB-A9F50E3561C4}" type="presParOf" srcId="{F64D4402-B7C1-418C-BDD6-E1DD9C508AC8}" destId="{48EE17E7-AF78-4BE6-85BB-2581C200A185}"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BB2132-BE43-8840-A273-68B4A0015456}">
      <dsp:nvSpPr>
        <dsp:cNvPr id="0" name=""/>
        <dsp:cNvSpPr/>
      </dsp:nvSpPr>
      <dsp:spPr>
        <a:xfrm>
          <a:off x="3385" y="588992"/>
          <a:ext cx="1833190" cy="1099914"/>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Introduction</a:t>
          </a:r>
          <a:endParaRPr lang="en-US" sz="2300" kern="1200"/>
        </a:p>
      </dsp:txBody>
      <dsp:txXfrm>
        <a:off x="3385" y="588992"/>
        <a:ext cx="1833190" cy="1099914"/>
      </dsp:txXfrm>
    </dsp:sp>
    <dsp:sp modelId="{83F55C23-FD70-C340-9D25-2D24D6928D7D}">
      <dsp:nvSpPr>
        <dsp:cNvPr id="0" name=""/>
        <dsp:cNvSpPr/>
      </dsp:nvSpPr>
      <dsp:spPr>
        <a:xfrm>
          <a:off x="2019895" y="588992"/>
          <a:ext cx="1833190" cy="1099914"/>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About the given company</a:t>
          </a:r>
          <a:endParaRPr lang="en-US" sz="2300" kern="1200"/>
        </a:p>
      </dsp:txBody>
      <dsp:txXfrm>
        <a:off x="2019895" y="588992"/>
        <a:ext cx="1833190" cy="1099914"/>
      </dsp:txXfrm>
    </dsp:sp>
    <dsp:sp modelId="{634AFCDC-26E4-E14A-8CDD-C7557B359FEA}">
      <dsp:nvSpPr>
        <dsp:cNvPr id="0" name=""/>
        <dsp:cNvSpPr/>
      </dsp:nvSpPr>
      <dsp:spPr>
        <a:xfrm>
          <a:off x="4036404" y="588992"/>
          <a:ext cx="1833190" cy="1099914"/>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Nature and impact of the problem</a:t>
          </a:r>
          <a:endParaRPr lang="en-US" sz="2300" kern="1200"/>
        </a:p>
      </dsp:txBody>
      <dsp:txXfrm>
        <a:off x="4036404" y="588992"/>
        <a:ext cx="1833190" cy="1099914"/>
      </dsp:txXfrm>
    </dsp:sp>
    <dsp:sp modelId="{1990E295-5C7A-6449-9883-CFB43F0B4917}">
      <dsp:nvSpPr>
        <dsp:cNvPr id="0" name=""/>
        <dsp:cNvSpPr/>
      </dsp:nvSpPr>
      <dsp:spPr>
        <a:xfrm>
          <a:off x="6052914" y="588992"/>
          <a:ext cx="1833190" cy="1099914"/>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PESTLE Analysis</a:t>
          </a:r>
          <a:endParaRPr lang="en-US" sz="2300" kern="1200"/>
        </a:p>
      </dsp:txBody>
      <dsp:txXfrm>
        <a:off x="6052914" y="588992"/>
        <a:ext cx="1833190" cy="1099914"/>
      </dsp:txXfrm>
    </dsp:sp>
    <dsp:sp modelId="{82D0E9C7-87D0-4E43-BA7C-B814666C5347}">
      <dsp:nvSpPr>
        <dsp:cNvPr id="0" name=""/>
        <dsp:cNvSpPr/>
      </dsp:nvSpPr>
      <dsp:spPr>
        <a:xfrm>
          <a:off x="8069423" y="588992"/>
          <a:ext cx="1833190" cy="1099914"/>
        </a:xfrm>
        <a:prstGeom prst="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SWOT Analysis </a:t>
          </a:r>
          <a:endParaRPr lang="en-US" sz="2300" kern="1200"/>
        </a:p>
      </dsp:txBody>
      <dsp:txXfrm>
        <a:off x="8069423" y="588992"/>
        <a:ext cx="1833190" cy="1099914"/>
      </dsp:txXfrm>
    </dsp:sp>
    <dsp:sp modelId="{9562948C-8BBC-414F-BBFA-A738057BC7A8}">
      <dsp:nvSpPr>
        <dsp:cNvPr id="0" name=""/>
        <dsp:cNvSpPr/>
      </dsp:nvSpPr>
      <dsp:spPr>
        <a:xfrm>
          <a:off x="3385" y="1872226"/>
          <a:ext cx="1833190" cy="1099914"/>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Cause-and-effect analysis </a:t>
          </a:r>
          <a:endParaRPr lang="en-US" sz="2300" kern="1200"/>
        </a:p>
      </dsp:txBody>
      <dsp:txXfrm>
        <a:off x="3385" y="1872226"/>
        <a:ext cx="1833190" cy="1099914"/>
      </dsp:txXfrm>
    </dsp:sp>
    <dsp:sp modelId="{EA501D59-FAE5-0B46-BC2E-42EBA7D21149}">
      <dsp:nvSpPr>
        <dsp:cNvPr id="0" name=""/>
        <dsp:cNvSpPr/>
      </dsp:nvSpPr>
      <dsp:spPr>
        <a:xfrm>
          <a:off x="2019895" y="1872226"/>
          <a:ext cx="1833190" cy="1099914"/>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Solutions Proposed </a:t>
          </a:r>
          <a:endParaRPr lang="en-US" sz="2300" kern="1200"/>
        </a:p>
      </dsp:txBody>
      <dsp:txXfrm>
        <a:off x="2019895" y="1872226"/>
        <a:ext cx="1833190" cy="1099914"/>
      </dsp:txXfrm>
    </dsp:sp>
    <dsp:sp modelId="{7535F703-8C60-D449-8822-0F039CA32A70}">
      <dsp:nvSpPr>
        <dsp:cNvPr id="0" name=""/>
        <dsp:cNvSpPr/>
      </dsp:nvSpPr>
      <dsp:spPr>
        <a:xfrm>
          <a:off x="4036404" y="1872226"/>
          <a:ext cx="1833190" cy="1099914"/>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Evaluation of Solutions: Grid Analysis</a:t>
          </a:r>
          <a:endParaRPr lang="en-US" sz="2300" kern="1200"/>
        </a:p>
      </dsp:txBody>
      <dsp:txXfrm>
        <a:off x="4036404" y="1872226"/>
        <a:ext cx="1833190" cy="1099914"/>
      </dsp:txXfrm>
    </dsp:sp>
    <dsp:sp modelId="{F2032062-5610-8644-B779-B8D3354B9A74}">
      <dsp:nvSpPr>
        <dsp:cNvPr id="0" name=""/>
        <dsp:cNvSpPr/>
      </dsp:nvSpPr>
      <dsp:spPr>
        <a:xfrm>
          <a:off x="6052914" y="1872226"/>
          <a:ext cx="1833190" cy="1099914"/>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Conclusion</a:t>
          </a:r>
          <a:endParaRPr lang="en-US" sz="2300" kern="1200"/>
        </a:p>
      </dsp:txBody>
      <dsp:txXfrm>
        <a:off x="6052914" y="1872226"/>
        <a:ext cx="1833190" cy="1099914"/>
      </dsp:txXfrm>
    </dsp:sp>
    <dsp:sp modelId="{79E7AA72-3867-FA48-AC72-964B5D88BA9A}">
      <dsp:nvSpPr>
        <dsp:cNvPr id="0" name=""/>
        <dsp:cNvSpPr/>
      </dsp:nvSpPr>
      <dsp:spPr>
        <a:xfrm>
          <a:off x="8069423" y="1872226"/>
          <a:ext cx="1833190" cy="1099914"/>
        </a:xfrm>
        <a:prstGeom prst="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List of References </a:t>
          </a:r>
          <a:endParaRPr lang="en-US" sz="2300" kern="1200"/>
        </a:p>
      </dsp:txBody>
      <dsp:txXfrm>
        <a:off x="8069423" y="1872226"/>
        <a:ext cx="1833190" cy="10999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33745A-31C7-7743-9EB6-4A354A0E7A21}">
      <dsp:nvSpPr>
        <dsp:cNvPr id="0" name=""/>
        <dsp:cNvSpPr/>
      </dsp:nvSpPr>
      <dsp:spPr>
        <a:xfrm>
          <a:off x="0" y="0"/>
          <a:ext cx="8492803" cy="764226"/>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Political factors: The Regulations and Procedures input by the government for safety measures</a:t>
          </a:r>
          <a:endParaRPr lang="en-US" sz="1800" kern="1200"/>
        </a:p>
      </dsp:txBody>
      <dsp:txXfrm>
        <a:off x="22383" y="22383"/>
        <a:ext cx="7578729" cy="719460"/>
      </dsp:txXfrm>
    </dsp:sp>
    <dsp:sp modelId="{D9A72816-E2C5-9844-9AB4-95C342CFCB53}">
      <dsp:nvSpPr>
        <dsp:cNvPr id="0" name=""/>
        <dsp:cNvSpPr/>
      </dsp:nvSpPr>
      <dsp:spPr>
        <a:xfrm>
          <a:off x="634202" y="870369"/>
          <a:ext cx="8492803" cy="764226"/>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Economic factors: Lower power of buying of the customers (lower amounts available), increase of taxes, etc. </a:t>
          </a:r>
          <a:endParaRPr lang="en-US" sz="1800" kern="1200"/>
        </a:p>
      </dsp:txBody>
      <dsp:txXfrm>
        <a:off x="656585" y="892752"/>
        <a:ext cx="7317087" cy="719460"/>
      </dsp:txXfrm>
    </dsp:sp>
    <dsp:sp modelId="{C5490870-8F9A-884E-8A49-BA5FF19B7BB0}">
      <dsp:nvSpPr>
        <dsp:cNvPr id="0" name=""/>
        <dsp:cNvSpPr/>
      </dsp:nvSpPr>
      <dsp:spPr>
        <a:xfrm>
          <a:off x="1268405" y="1740738"/>
          <a:ext cx="8492803" cy="764226"/>
        </a:xfrm>
        <a:prstGeom prst="roundRect">
          <a:avLst>
            <a:gd name="adj" fmla="val 10000"/>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Social Factors: People don’t longer spend their money onto expensive clothes due to the fear that was implemented into their heads by the mass media. </a:t>
          </a:r>
          <a:endParaRPr lang="en-US" sz="1800" kern="1200"/>
        </a:p>
      </dsp:txBody>
      <dsp:txXfrm>
        <a:off x="1290788" y="1763121"/>
        <a:ext cx="7317087" cy="719460"/>
      </dsp:txXfrm>
    </dsp:sp>
    <dsp:sp modelId="{9D20F2D6-95E7-264C-B3BB-89308E028366}">
      <dsp:nvSpPr>
        <dsp:cNvPr id="0" name=""/>
        <dsp:cNvSpPr/>
      </dsp:nvSpPr>
      <dsp:spPr>
        <a:xfrm>
          <a:off x="1902608" y="2611107"/>
          <a:ext cx="8492803" cy="764226"/>
        </a:xfrm>
        <a:prstGeom prst="roundRect">
          <a:avLst>
            <a:gd name="adj" fmla="val 10000"/>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Legal factors: Due to the “National Minimum Wages Rate” the company will be just paying 9 pounds per hour and may refuse to pay more than that (Brewer et al., 2019). This also affects the purchasing power of people in the UK. </a:t>
          </a:r>
          <a:endParaRPr lang="en-US" sz="1400" kern="1200" dirty="0"/>
        </a:p>
      </dsp:txBody>
      <dsp:txXfrm>
        <a:off x="1924991" y="2633490"/>
        <a:ext cx="7317087" cy="719460"/>
      </dsp:txXfrm>
    </dsp:sp>
    <dsp:sp modelId="{69FFFCAB-C200-124C-9610-945E9F5EC8BF}">
      <dsp:nvSpPr>
        <dsp:cNvPr id="0" name=""/>
        <dsp:cNvSpPr/>
      </dsp:nvSpPr>
      <dsp:spPr>
        <a:xfrm>
          <a:off x="2536811" y="3481477"/>
          <a:ext cx="8492803" cy="764226"/>
        </a:xfrm>
        <a:prstGeom prst="roundRect">
          <a:avLst>
            <a:gd name="adj" fmla="val 10000"/>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Environment factor: The company follows the “Environment act 2022” and makes optimum use of natural resources (</a:t>
          </a:r>
          <a:r>
            <a:rPr lang="en-GB" sz="1400" kern="1200" dirty="0" err="1"/>
            <a:t>Remazeilles</a:t>
          </a:r>
          <a:r>
            <a:rPr lang="en-GB" sz="1400" kern="1200" dirty="0"/>
            <a:t> et al., 2022). TM Lewin uses recycled plastic to make t-shirts. </a:t>
          </a:r>
          <a:endParaRPr lang="en-US" sz="1400" kern="1200" dirty="0"/>
        </a:p>
      </dsp:txBody>
      <dsp:txXfrm>
        <a:off x="2559194" y="3503860"/>
        <a:ext cx="7317087" cy="719460"/>
      </dsp:txXfrm>
    </dsp:sp>
    <dsp:sp modelId="{1B8B4899-F82B-3C46-9EAD-DAAD115EB13A}">
      <dsp:nvSpPr>
        <dsp:cNvPr id="0" name=""/>
        <dsp:cNvSpPr/>
      </dsp:nvSpPr>
      <dsp:spPr>
        <a:xfrm>
          <a:off x="7996056" y="558310"/>
          <a:ext cx="496747" cy="496747"/>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107824" y="558310"/>
        <a:ext cx="273211" cy="373802"/>
      </dsp:txXfrm>
    </dsp:sp>
    <dsp:sp modelId="{207D80C0-6D0B-B54A-9C30-81F8BB5B0D18}">
      <dsp:nvSpPr>
        <dsp:cNvPr id="0" name=""/>
        <dsp:cNvSpPr/>
      </dsp:nvSpPr>
      <dsp:spPr>
        <a:xfrm>
          <a:off x="8630259" y="1428679"/>
          <a:ext cx="496747" cy="496747"/>
        </a:xfrm>
        <a:prstGeom prst="downArrow">
          <a:avLst>
            <a:gd name="adj1" fmla="val 55000"/>
            <a:gd name="adj2" fmla="val 45000"/>
          </a:avLst>
        </a:prstGeom>
        <a:solidFill>
          <a:schemeClr val="accent3">
            <a:tint val="40000"/>
            <a:alpha val="90000"/>
            <a:hueOff val="0"/>
            <a:satOff val="0"/>
            <a:lumOff val="0"/>
            <a:alphaOff val="0"/>
          </a:schemeClr>
        </a:solidFill>
        <a:ln w="2222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742027" y="1428679"/>
        <a:ext cx="273211" cy="373802"/>
      </dsp:txXfrm>
    </dsp:sp>
    <dsp:sp modelId="{5E1857E6-2E6F-4F45-8D3E-0863FA48C7B1}">
      <dsp:nvSpPr>
        <dsp:cNvPr id="0" name=""/>
        <dsp:cNvSpPr/>
      </dsp:nvSpPr>
      <dsp:spPr>
        <a:xfrm>
          <a:off x="9264461" y="2286311"/>
          <a:ext cx="496747" cy="496747"/>
        </a:xfrm>
        <a:prstGeom prst="downArrow">
          <a:avLst>
            <a:gd name="adj1" fmla="val 55000"/>
            <a:gd name="adj2" fmla="val 45000"/>
          </a:avLst>
        </a:prstGeom>
        <a:solidFill>
          <a:schemeClr val="accent4">
            <a:tint val="40000"/>
            <a:alpha val="90000"/>
            <a:hueOff val="0"/>
            <a:satOff val="0"/>
            <a:lumOff val="0"/>
            <a:alphaOff val="0"/>
          </a:schemeClr>
        </a:solidFill>
        <a:ln w="2222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376229" y="2286311"/>
        <a:ext cx="273211" cy="373802"/>
      </dsp:txXfrm>
    </dsp:sp>
    <dsp:sp modelId="{9050D61F-3A74-5747-B747-7D07FA84D807}">
      <dsp:nvSpPr>
        <dsp:cNvPr id="0" name=""/>
        <dsp:cNvSpPr/>
      </dsp:nvSpPr>
      <dsp:spPr>
        <a:xfrm>
          <a:off x="9898664" y="3165172"/>
          <a:ext cx="496747" cy="496747"/>
        </a:xfrm>
        <a:prstGeom prst="downArrow">
          <a:avLst>
            <a:gd name="adj1" fmla="val 55000"/>
            <a:gd name="adj2" fmla="val 45000"/>
          </a:avLst>
        </a:prstGeom>
        <a:solidFill>
          <a:schemeClr val="accent5">
            <a:tint val="40000"/>
            <a:alpha val="90000"/>
            <a:hueOff val="0"/>
            <a:satOff val="0"/>
            <a:lumOff val="0"/>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10010432" y="3165172"/>
        <a:ext cx="273211" cy="3738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37BEF5-DB25-499B-A7FA-3C26AB7E832F}">
      <dsp:nvSpPr>
        <dsp:cNvPr id="0" name=""/>
        <dsp:cNvSpPr/>
      </dsp:nvSpPr>
      <dsp:spPr>
        <a:xfrm>
          <a:off x="728637" y="219787"/>
          <a:ext cx="2024437" cy="202443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FBA073-E2B9-4681-84BD-1FCE202FFAE7}">
      <dsp:nvSpPr>
        <dsp:cNvPr id="0" name=""/>
        <dsp:cNvSpPr/>
      </dsp:nvSpPr>
      <dsp:spPr>
        <a:xfrm>
          <a:off x="1160075" y="651224"/>
          <a:ext cx="1161562" cy="116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AECD61-6A5B-4E9C-93F4-0CDFC2449F64}">
      <dsp:nvSpPr>
        <dsp:cNvPr id="0" name=""/>
        <dsp:cNvSpPr/>
      </dsp:nvSpPr>
      <dsp:spPr>
        <a:xfrm>
          <a:off x="144513" y="2874787"/>
          <a:ext cx="3061428"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t>Work towards more digital marketing which to enhance the increase of the online sales, especially now when businesses are starting to grow again more and more. </a:t>
          </a:r>
          <a:endParaRPr lang="en-US" sz="1400" kern="1200" dirty="0"/>
        </a:p>
      </dsp:txBody>
      <dsp:txXfrm>
        <a:off x="144513" y="2874787"/>
        <a:ext cx="3061428" cy="1125000"/>
      </dsp:txXfrm>
    </dsp:sp>
    <dsp:sp modelId="{218672E2-C4F1-42D5-BB37-B91E18D1A77E}">
      <dsp:nvSpPr>
        <dsp:cNvPr id="0" name=""/>
        <dsp:cNvSpPr/>
      </dsp:nvSpPr>
      <dsp:spPr>
        <a:xfrm>
          <a:off x="4628168" y="219787"/>
          <a:ext cx="2024437" cy="202443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66E756-E3BA-49DD-89E4-D8FC97430AE4}">
      <dsp:nvSpPr>
        <dsp:cNvPr id="0" name=""/>
        <dsp:cNvSpPr/>
      </dsp:nvSpPr>
      <dsp:spPr>
        <a:xfrm>
          <a:off x="5059606" y="651224"/>
          <a:ext cx="1161562" cy="116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BF813C-23B8-46B3-A9BD-F6CE9EBD0281}">
      <dsp:nvSpPr>
        <dsp:cNvPr id="0" name=""/>
        <dsp:cNvSpPr/>
      </dsp:nvSpPr>
      <dsp:spPr>
        <a:xfrm>
          <a:off x="4046640" y="2874787"/>
          <a:ext cx="3187493"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t>Lower the prices of the products for a period of time to attract more customers and after regaining the target market that loves the quality of products increase the prices again. </a:t>
          </a:r>
          <a:endParaRPr lang="en-US" sz="1400" kern="1200" dirty="0"/>
        </a:p>
      </dsp:txBody>
      <dsp:txXfrm>
        <a:off x="4046640" y="2874787"/>
        <a:ext cx="3187493" cy="1125000"/>
      </dsp:txXfrm>
    </dsp:sp>
    <dsp:sp modelId="{060053CB-5F46-47B1-92EB-3DCBD5D0C4E4}">
      <dsp:nvSpPr>
        <dsp:cNvPr id="0" name=""/>
        <dsp:cNvSpPr/>
      </dsp:nvSpPr>
      <dsp:spPr>
        <a:xfrm>
          <a:off x="8527700" y="219787"/>
          <a:ext cx="2024437" cy="202443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DA9330-3DF7-41F8-8D56-0B2D4B0FFAC1}">
      <dsp:nvSpPr>
        <dsp:cNvPr id="0" name=""/>
        <dsp:cNvSpPr/>
      </dsp:nvSpPr>
      <dsp:spPr>
        <a:xfrm>
          <a:off x="8959137" y="651224"/>
          <a:ext cx="1161562" cy="1161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EE17E7-AF78-4BE6-85BB-2581C200A185}">
      <dsp:nvSpPr>
        <dsp:cNvPr id="0" name=""/>
        <dsp:cNvSpPr/>
      </dsp:nvSpPr>
      <dsp:spPr>
        <a:xfrm>
          <a:off x="7946172" y="2874787"/>
          <a:ext cx="3187493"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t>Introduce innovation to the products promoted</a:t>
          </a:r>
          <a:r>
            <a:rPr lang="en-GB" sz="1100" kern="1200" dirty="0"/>
            <a:t>. </a:t>
          </a:r>
          <a:endParaRPr lang="en-US" sz="1100" kern="1200" dirty="0"/>
        </a:p>
      </dsp:txBody>
      <dsp:txXfrm>
        <a:off x="7946172" y="2874787"/>
        <a:ext cx="3187493" cy="1125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3CADBD16-5BFB-4D9F-9646-C75D1B53BBB6}" type="datetimeFigureOut">
              <a:rPr lang="en-US" smtClean="0"/>
              <a:t>10/31/22</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C0722274-0FAA-4649-AA4E-4210F4F32167}" type="slidenum">
              <a:rPr lang="en-US" smtClean="0"/>
              <a:t>‹#›</a:t>
            </a:fld>
            <a:endParaRPr lang="en-US"/>
          </a:p>
        </p:txBody>
      </p:sp>
    </p:spTree>
    <p:extLst>
      <p:ext uri="{BB962C8B-B14F-4D97-AF65-F5344CB8AC3E}">
        <p14:creationId xmlns:p14="http://schemas.microsoft.com/office/powerpoint/2010/main" val="1047466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t>10/31/22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245342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3CADBD16-5BFB-4D9F-9646-C75D1B53BBB6}" type="datetimeFigureOut">
              <a:rPr lang="en-US" smtClean="0"/>
              <a:t>10/31/22</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C0722274-0FAA-4649-AA4E-4210F4F32167}" type="slidenum">
              <a:rPr lang="en-US" smtClean="0"/>
              <a:t>‹#›</a:t>
            </a:fld>
            <a:endParaRPr lang="en-US"/>
          </a:p>
        </p:txBody>
      </p:sp>
    </p:spTree>
    <p:extLst>
      <p:ext uri="{BB962C8B-B14F-4D97-AF65-F5344CB8AC3E}">
        <p14:creationId xmlns:p14="http://schemas.microsoft.com/office/powerpoint/2010/main" val="2729866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ADBD16-5BFB-4D9F-9646-C75D1B53BBB6}" type="datetimeFigureOut">
              <a:rPr lang="en-US" smtClean="0"/>
              <a:t>10/31/22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07169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ADBD16-5BFB-4D9F-9646-C75D1B53BBB6}" type="datetimeFigureOut">
              <a:rPr lang="en-US" smtClean="0"/>
              <a:t>10/31/22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264638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ADBD16-5BFB-4D9F-9646-C75D1B53BBB6}" type="datetimeFigureOut">
              <a:rPr lang="en-US" smtClean="0"/>
              <a:t>10/31/22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389219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ADBD16-5BFB-4D9F-9646-C75D1B53BBB6}" type="datetimeFigureOut">
              <a:rPr lang="en-US" smtClean="0"/>
              <a:t>10/31/22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90200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3CADBD16-5BFB-4D9F-9646-C75D1B53BBB6}" type="datetimeFigureOut">
              <a:rPr lang="en-US" smtClean="0"/>
              <a:t>10/31/22</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C0722274-0FAA-4649-AA4E-4210F4F32167}" type="slidenum">
              <a:rPr lang="en-US" smtClean="0"/>
              <a:t>‹#›</a:t>
            </a:fld>
            <a:endParaRPr lang="en-US"/>
          </a:p>
        </p:txBody>
      </p:sp>
    </p:spTree>
    <p:extLst>
      <p:ext uri="{BB962C8B-B14F-4D97-AF65-F5344CB8AC3E}">
        <p14:creationId xmlns:p14="http://schemas.microsoft.com/office/powerpoint/2010/main" val="968419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CADBD16-5BFB-4D9F-9646-C75D1B53BBB6}" type="datetimeFigureOut">
              <a:rPr lang="en-US" smtClean="0"/>
              <a:t>10/31/22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42832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t>10/31/22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6042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3CADBD16-5BFB-4D9F-9646-C75D1B53BBB6}" type="datetimeFigureOut">
              <a:rPr lang="en-US" smtClean="0"/>
              <a:t>10/31/22</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C0722274-0FAA-4649-AA4E-4210F4F32167}" type="slidenum">
              <a:rPr lang="en-US" smtClean="0"/>
              <a:t>‹#›</a:t>
            </a:fld>
            <a:endParaRPr lang="en-US"/>
          </a:p>
        </p:txBody>
      </p:sp>
    </p:spTree>
    <p:extLst>
      <p:ext uri="{BB962C8B-B14F-4D97-AF65-F5344CB8AC3E}">
        <p14:creationId xmlns:p14="http://schemas.microsoft.com/office/powerpoint/2010/main" val="3936503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3CADBD16-5BFB-4D9F-9646-C75D1B53BBB6}" type="datetimeFigureOut">
              <a:rPr lang="en-US" smtClean="0"/>
              <a:pPr/>
              <a:t>10/31/22</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C0722274-0FAA-4649-AA4E-4210F4F32167}"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676774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internetretailing.net/sustainability/covid-19-restrictions-drive-tm-lewin-into-administration-for-the-second-time-in-two-years-2455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30" name="Rectangle 2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02CADEE-97DC-EE41-BF8E-A65B01E3F9C1}"/>
              </a:ext>
            </a:extLst>
          </p:cNvPr>
          <p:cNvSpPr>
            <a:spLocks noGrp="1"/>
          </p:cNvSpPr>
          <p:nvPr>
            <p:ph type="ctrTitle"/>
          </p:nvPr>
        </p:nvSpPr>
        <p:spPr>
          <a:xfrm>
            <a:off x="638620" y="863695"/>
            <a:ext cx="3511233" cy="3779995"/>
          </a:xfrm>
        </p:spPr>
        <p:txBody>
          <a:bodyPr anchor="ctr">
            <a:normAutofit/>
          </a:bodyPr>
          <a:lstStyle/>
          <a:p>
            <a:pPr algn="ctr"/>
            <a:r>
              <a:rPr lang="en-GB">
                <a:solidFill>
                  <a:srgbClr val="FFFFFF"/>
                </a:solidFill>
              </a:rPr>
              <a:t>BMSW4004 Problem Solving and Decision Making</a:t>
            </a:r>
          </a:p>
        </p:txBody>
      </p:sp>
      <p:sp>
        <p:nvSpPr>
          <p:cNvPr id="3" name="Subtitle 2">
            <a:extLst>
              <a:ext uri="{FF2B5EF4-FFF2-40B4-BE49-F238E27FC236}">
                <a16:creationId xmlns:a16="http://schemas.microsoft.com/office/drawing/2014/main" id="{8CD08439-186D-A946-96B3-5B9DB0A909B3}"/>
              </a:ext>
            </a:extLst>
          </p:cNvPr>
          <p:cNvSpPr>
            <a:spLocks noGrp="1"/>
          </p:cNvSpPr>
          <p:nvPr>
            <p:ph type="subTitle" idx="1"/>
          </p:nvPr>
        </p:nvSpPr>
        <p:spPr>
          <a:xfrm>
            <a:off x="638621" y="4739780"/>
            <a:ext cx="3511233" cy="1147054"/>
          </a:xfrm>
        </p:spPr>
        <p:txBody>
          <a:bodyPr anchor="b">
            <a:normAutofit/>
          </a:bodyPr>
          <a:lstStyle/>
          <a:p>
            <a:r>
              <a:rPr lang="en-GB" sz="2000">
                <a:solidFill>
                  <a:schemeClr val="accent1">
                    <a:lumMod val="75000"/>
                    <a:lumOff val="25000"/>
                  </a:schemeClr>
                </a:solidFill>
              </a:rPr>
              <a:t>Student Name: </a:t>
            </a:r>
          </a:p>
          <a:p>
            <a:r>
              <a:rPr lang="en-GB" sz="2000">
                <a:solidFill>
                  <a:schemeClr val="accent1">
                    <a:lumMod val="75000"/>
                    <a:lumOff val="25000"/>
                  </a:schemeClr>
                </a:solidFill>
              </a:rPr>
              <a:t>Student ID </a:t>
            </a:r>
          </a:p>
        </p:txBody>
      </p:sp>
      <p:sp>
        <p:nvSpPr>
          <p:cNvPr id="32" name="Rectangle 3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23" name="Picture 3" descr="Wood human figure">
            <a:extLst>
              <a:ext uri="{FF2B5EF4-FFF2-40B4-BE49-F238E27FC236}">
                <a16:creationId xmlns:a16="http://schemas.microsoft.com/office/drawing/2014/main" id="{93D067C3-A5A9-88F2-F29F-F630C9A3A639}"/>
              </a:ext>
            </a:extLst>
          </p:cNvPr>
          <p:cNvPicPr>
            <a:picLocks noChangeAspect="1"/>
          </p:cNvPicPr>
          <p:nvPr/>
        </p:nvPicPr>
        <p:blipFill rotWithShape="1">
          <a:blip r:embed="rId2"/>
          <a:srcRect r="19825"/>
          <a:stretch/>
        </p:blipFill>
        <p:spPr>
          <a:xfrm>
            <a:off x="4654295" y="457200"/>
            <a:ext cx="7086151" cy="5899650"/>
          </a:xfrm>
          <a:prstGeom prst="rect">
            <a:avLst/>
          </a:prstGeom>
        </p:spPr>
      </p:pic>
    </p:spTree>
    <p:extLst>
      <p:ext uri="{BB962C8B-B14F-4D97-AF65-F5344CB8AC3E}">
        <p14:creationId xmlns:p14="http://schemas.microsoft.com/office/powerpoint/2010/main" val="3572445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F0FE4-0BE9-C24F-ACDD-8C35A75CA655}"/>
              </a:ext>
            </a:extLst>
          </p:cNvPr>
          <p:cNvSpPr>
            <a:spLocks noGrp="1"/>
          </p:cNvSpPr>
          <p:nvPr>
            <p:ph type="title"/>
          </p:nvPr>
        </p:nvSpPr>
        <p:spPr>
          <a:xfrm>
            <a:off x="1751214" y="644932"/>
            <a:ext cx="8689571" cy="1001886"/>
          </a:xfrm>
        </p:spPr>
        <p:txBody>
          <a:bodyPr anchor="b">
            <a:normAutofit/>
          </a:bodyPr>
          <a:lstStyle/>
          <a:p>
            <a:pPr algn="ctr"/>
            <a:r>
              <a:rPr lang="en-GB" b="1" dirty="0">
                <a:solidFill>
                  <a:schemeClr val="accent1">
                    <a:lumMod val="50000"/>
                    <a:lumOff val="50000"/>
                  </a:schemeClr>
                </a:solidFill>
              </a:rPr>
              <a:t>Table of Contents </a:t>
            </a:r>
          </a:p>
        </p:txBody>
      </p:sp>
      <p:graphicFrame>
        <p:nvGraphicFramePr>
          <p:cNvPr id="5" name="Content Placeholder 2">
            <a:extLst>
              <a:ext uri="{FF2B5EF4-FFF2-40B4-BE49-F238E27FC236}">
                <a16:creationId xmlns:a16="http://schemas.microsoft.com/office/drawing/2014/main" id="{4395BBC2-1D56-F312-FFAA-7C674137BF38}"/>
              </a:ext>
            </a:extLst>
          </p:cNvPr>
          <p:cNvGraphicFramePr>
            <a:graphicFrameLocks noGrp="1"/>
          </p:cNvGraphicFramePr>
          <p:nvPr>
            <p:ph idx="1"/>
            <p:extLst>
              <p:ext uri="{D42A27DB-BD31-4B8C-83A1-F6EECF244321}">
                <p14:modId xmlns:p14="http://schemas.microsoft.com/office/powerpoint/2010/main" val="906485093"/>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1071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2FAF0BE-A704-CD42-ABB2-E1A42C88DE05}"/>
              </a:ext>
            </a:extLst>
          </p:cNvPr>
          <p:cNvSpPr>
            <a:spLocks noGrp="1"/>
          </p:cNvSpPr>
          <p:nvPr>
            <p:ph type="title"/>
          </p:nvPr>
        </p:nvSpPr>
        <p:spPr>
          <a:xfrm>
            <a:off x="762121" y="960723"/>
            <a:ext cx="4968489" cy="1013800"/>
          </a:xfrm>
        </p:spPr>
        <p:txBody>
          <a:bodyPr>
            <a:normAutofit/>
          </a:bodyPr>
          <a:lstStyle/>
          <a:p>
            <a:r>
              <a:rPr lang="en-GB" b="1" u="sng" dirty="0">
                <a:solidFill>
                  <a:schemeClr val="accent1">
                    <a:lumMod val="50000"/>
                    <a:lumOff val="50000"/>
                  </a:schemeClr>
                </a:solidFill>
              </a:rPr>
              <a:t>Introduction</a:t>
            </a:r>
          </a:p>
        </p:txBody>
      </p:sp>
      <p:sp>
        <p:nvSpPr>
          <p:cNvPr id="1035" name="Rectangle 1034">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1036">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B4CB867-A780-514C-A0A2-318164392F3C}"/>
              </a:ext>
            </a:extLst>
          </p:cNvPr>
          <p:cNvSpPr>
            <a:spLocks noGrp="1"/>
          </p:cNvSpPr>
          <p:nvPr>
            <p:ph idx="1"/>
          </p:nvPr>
        </p:nvSpPr>
        <p:spPr>
          <a:xfrm>
            <a:off x="783387" y="2254102"/>
            <a:ext cx="4947221" cy="3650344"/>
          </a:xfrm>
        </p:spPr>
        <p:txBody>
          <a:bodyPr>
            <a:normAutofit/>
          </a:bodyPr>
          <a:lstStyle/>
          <a:p>
            <a:r>
              <a:rPr lang="en-GB">
                <a:solidFill>
                  <a:srgbClr val="FFFFFF"/>
                </a:solidFill>
              </a:rPr>
              <a:t>This presentation is developed for the Problem Solving and Decision Making module which has handed out a case study about TM Lewin, UK</a:t>
            </a:r>
          </a:p>
          <a:p>
            <a:r>
              <a:rPr lang="en-GB">
                <a:solidFill>
                  <a:srgbClr val="FFFFFF"/>
                </a:solidFill>
              </a:rPr>
              <a:t>Based on the case study the problem that has driven the company to declining profitability will be discussed in depth to see what extent the problem affected. </a:t>
            </a:r>
          </a:p>
          <a:p>
            <a:r>
              <a:rPr lang="en-GB">
                <a:solidFill>
                  <a:srgbClr val="FFFFFF"/>
                </a:solidFill>
              </a:rPr>
              <a:t>Based on the findings from the case study, a PESTLE &amp; SWOT analysis are going to be applied for increased validity. </a:t>
            </a:r>
          </a:p>
        </p:txBody>
      </p:sp>
      <p:pic>
        <p:nvPicPr>
          <p:cNvPr id="1026" name="Picture 2" descr="What is a Business Model? Business Models Explained Plus 17 Examples">
            <a:extLst>
              <a:ext uri="{FF2B5EF4-FFF2-40B4-BE49-F238E27FC236}">
                <a16:creationId xmlns:a16="http://schemas.microsoft.com/office/drawing/2014/main" id="{7DA30943-4EF3-3741-9CF2-3DE1CD30827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939" r="31550"/>
          <a:stretch/>
        </p:blipFill>
        <p:spPr bwMode="auto">
          <a:xfrm>
            <a:off x="6468084" y="976601"/>
            <a:ext cx="4952475" cy="4913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932392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C9B03-6523-384F-A8B9-AE5357F30A35}"/>
              </a:ext>
            </a:extLst>
          </p:cNvPr>
          <p:cNvSpPr>
            <a:spLocks noGrp="1"/>
          </p:cNvSpPr>
          <p:nvPr>
            <p:ph type="title"/>
          </p:nvPr>
        </p:nvSpPr>
        <p:spPr>
          <a:xfrm>
            <a:off x="581192" y="504661"/>
            <a:ext cx="11029616" cy="1013800"/>
          </a:xfrm>
        </p:spPr>
        <p:txBody>
          <a:bodyPr>
            <a:normAutofit/>
          </a:bodyPr>
          <a:lstStyle/>
          <a:p>
            <a:pPr algn="ctr"/>
            <a:r>
              <a:rPr lang="en-GB" b="1" dirty="0">
                <a:solidFill>
                  <a:schemeClr val="accent1">
                    <a:lumMod val="50000"/>
                    <a:lumOff val="50000"/>
                  </a:schemeClr>
                </a:solidFill>
              </a:rPr>
              <a:t>About the given company </a:t>
            </a:r>
          </a:p>
        </p:txBody>
      </p:sp>
      <p:sp useBgFill="1">
        <p:nvSpPr>
          <p:cNvPr id="2055" name="Rectangle 2054">
            <a:extLst>
              <a:ext uri="{FF2B5EF4-FFF2-40B4-BE49-F238E27FC236}">
                <a16:creationId xmlns:a16="http://schemas.microsoft.com/office/drawing/2014/main" id="{9E661D03-4DD4-45E7-A047-ED722E826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Logo, company name&#10;&#10;Description automatically generated">
            <a:extLst>
              <a:ext uri="{FF2B5EF4-FFF2-40B4-BE49-F238E27FC236}">
                <a16:creationId xmlns:a16="http://schemas.microsoft.com/office/drawing/2014/main" id="{F9A14360-5650-8A4D-A79D-018DF41C338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7225" y="2807186"/>
            <a:ext cx="4962525" cy="27569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A3DE692-E3E7-1D49-9734-9377AD17CF7D}"/>
              </a:ext>
            </a:extLst>
          </p:cNvPr>
          <p:cNvSpPr>
            <a:spLocks noGrp="1"/>
          </p:cNvSpPr>
          <p:nvPr>
            <p:ph idx="1"/>
          </p:nvPr>
        </p:nvSpPr>
        <p:spPr>
          <a:xfrm>
            <a:off x="6335805" y="2180496"/>
            <a:ext cx="5275001" cy="4045683"/>
          </a:xfrm>
        </p:spPr>
        <p:txBody>
          <a:bodyPr>
            <a:normAutofit/>
          </a:bodyPr>
          <a:lstStyle/>
          <a:p>
            <a:r>
              <a:rPr lang="en-GB" dirty="0"/>
              <a:t>TM Lewin has established in 1898 and for multiple reasons in time, the sales of their shirts have started to decrease this leading to a major decline in the profitability of the company.</a:t>
            </a:r>
          </a:p>
          <a:p>
            <a:r>
              <a:rPr lang="en-GB" dirty="0"/>
              <a:t>However, in the case study it is outlined multiple times that the CORONAVIRUS pandemic has had the most impact. </a:t>
            </a:r>
          </a:p>
          <a:p>
            <a:r>
              <a:rPr lang="en-GB" dirty="0"/>
              <a:t>The company mentions that they want a stable exit plan for the problem as the wrong interpretation of the problem could lead to further decline in the number of sales and automatically of the income of the company too.</a:t>
            </a:r>
          </a:p>
        </p:txBody>
      </p:sp>
    </p:spTree>
    <p:extLst>
      <p:ext uri="{BB962C8B-B14F-4D97-AF65-F5344CB8AC3E}">
        <p14:creationId xmlns:p14="http://schemas.microsoft.com/office/powerpoint/2010/main" val="498269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800752E-9567-4040-A9D8-730B91D059D5}"/>
              </a:ext>
            </a:extLst>
          </p:cNvPr>
          <p:cNvSpPr>
            <a:spLocks noGrp="1"/>
          </p:cNvSpPr>
          <p:nvPr>
            <p:ph type="title"/>
          </p:nvPr>
        </p:nvSpPr>
        <p:spPr>
          <a:xfrm>
            <a:off x="762121" y="960723"/>
            <a:ext cx="4968489" cy="1013800"/>
          </a:xfrm>
        </p:spPr>
        <p:txBody>
          <a:bodyPr>
            <a:normAutofit/>
          </a:bodyPr>
          <a:lstStyle/>
          <a:p>
            <a:pPr algn="ctr"/>
            <a:r>
              <a:rPr lang="en-GB" b="1" u="sng" dirty="0">
                <a:solidFill>
                  <a:schemeClr val="accent1">
                    <a:lumMod val="50000"/>
                    <a:lumOff val="50000"/>
                  </a:schemeClr>
                </a:solidFill>
              </a:rPr>
              <a:t>Nature and Impact of the problem</a:t>
            </a:r>
          </a:p>
        </p:txBody>
      </p:sp>
      <p:sp>
        <p:nvSpPr>
          <p:cNvPr id="3083" name="Rectangle 3082">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85" name="Rectangle 3084">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1C39001-7E42-C648-AD6F-1C0C9E229C2D}"/>
              </a:ext>
            </a:extLst>
          </p:cNvPr>
          <p:cNvSpPr>
            <a:spLocks noGrp="1"/>
          </p:cNvSpPr>
          <p:nvPr>
            <p:ph idx="1"/>
          </p:nvPr>
        </p:nvSpPr>
        <p:spPr>
          <a:xfrm>
            <a:off x="783387" y="2254102"/>
            <a:ext cx="4947221" cy="3650344"/>
          </a:xfrm>
        </p:spPr>
        <p:txBody>
          <a:bodyPr>
            <a:normAutofit/>
          </a:bodyPr>
          <a:lstStyle/>
          <a:p>
            <a:pPr>
              <a:lnSpc>
                <a:spcPct val="90000"/>
              </a:lnSpc>
            </a:pPr>
            <a:r>
              <a:rPr lang="en-GB" dirty="0">
                <a:solidFill>
                  <a:srgbClr val="FFFFFF"/>
                </a:solidFill>
              </a:rPr>
              <a:t>The lockdown restrictions and supply chain issues have affected the whole retail industry. </a:t>
            </a:r>
          </a:p>
          <a:p>
            <a:pPr>
              <a:lnSpc>
                <a:spcPct val="90000"/>
              </a:lnSpc>
            </a:pPr>
            <a:r>
              <a:rPr lang="en-GB" dirty="0">
                <a:solidFill>
                  <a:srgbClr val="FFFFFF"/>
                </a:solidFill>
              </a:rPr>
              <a:t>As mentioned in the case study, 1400 companies from the industry went bust. </a:t>
            </a:r>
          </a:p>
          <a:p>
            <a:pPr>
              <a:lnSpc>
                <a:spcPct val="90000"/>
              </a:lnSpc>
            </a:pPr>
            <a:r>
              <a:rPr lang="en-GB" dirty="0">
                <a:solidFill>
                  <a:srgbClr val="FFFFFF"/>
                </a:solidFill>
              </a:rPr>
              <a:t>L M Lewin during the pandemic has faced its most difficult times even if before the pandemic, the company was operating best in its 150 shops worldwide. </a:t>
            </a:r>
          </a:p>
          <a:p>
            <a:pPr>
              <a:lnSpc>
                <a:spcPct val="90000"/>
              </a:lnSpc>
            </a:pPr>
            <a:r>
              <a:rPr lang="en-GB" dirty="0">
                <a:solidFill>
                  <a:srgbClr val="FFFFFF"/>
                </a:solidFill>
              </a:rPr>
              <a:t>The major change that driven the company to failure in pandemic was the fact that people were working from home so the demand for suits was lower and lower (Rigby, 2022).  </a:t>
            </a:r>
          </a:p>
        </p:txBody>
      </p:sp>
      <p:pic>
        <p:nvPicPr>
          <p:cNvPr id="3074" name="Picture 2" descr="TM Lewin confirms rescue deal and online relaunch - Retail Gazette">
            <a:extLst>
              <a:ext uri="{FF2B5EF4-FFF2-40B4-BE49-F238E27FC236}">
                <a16:creationId xmlns:a16="http://schemas.microsoft.com/office/drawing/2014/main" id="{9DCE0930-75C8-5A41-BC30-AECAE3E294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68084" y="1786853"/>
            <a:ext cx="4952475" cy="3293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270332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A9200-FF98-AE48-A119-8CC9A1169799}"/>
              </a:ext>
            </a:extLst>
          </p:cNvPr>
          <p:cNvSpPr>
            <a:spLocks noGrp="1"/>
          </p:cNvSpPr>
          <p:nvPr>
            <p:ph type="title"/>
          </p:nvPr>
        </p:nvSpPr>
        <p:spPr>
          <a:xfrm>
            <a:off x="581192" y="702156"/>
            <a:ext cx="11029616" cy="1013800"/>
          </a:xfrm>
        </p:spPr>
        <p:txBody>
          <a:bodyPr>
            <a:normAutofit/>
          </a:bodyPr>
          <a:lstStyle/>
          <a:p>
            <a:pPr algn="ctr"/>
            <a:r>
              <a:rPr lang="en-GB" b="1" dirty="0">
                <a:solidFill>
                  <a:schemeClr val="accent1">
                    <a:lumMod val="50000"/>
                    <a:lumOff val="50000"/>
                  </a:schemeClr>
                </a:solidFill>
              </a:rPr>
              <a:t>PESTLE analysis </a:t>
            </a:r>
          </a:p>
        </p:txBody>
      </p:sp>
      <p:graphicFrame>
        <p:nvGraphicFramePr>
          <p:cNvPr id="5" name="Content Placeholder 2">
            <a:extLst>
              <a:ext uri="{FF2B5EF4-FFF2-40B4-BE49-F238E27FC236}">
                <a16:creationId xmlns:a16="http://schemas.microsoft.com/office/drawing/2014/main" id="{195D9CCE-6299-51D4-6FE4-D65A75DAFF5C}"/>
              </a:ext>
            </a:extLst>
          </p:cNvPr>
          <p:cNvGraphicFramePr>
            <a:graphicFrameLocks noGrp="1"/>
          </p:cNvGraphicFramePr>
          <p:nvPr>
            <p:ph idx="1"/>
            <p:extLst>
              <p:ext uri="{D42A27DB-BD31-4B8C-83A1-F6EECF244321}">
                <p14:modId xmlns:p14="http://schemas.microsoft.com/office/powerpoint/2010/main" val="2032426605"/>
              </p:ext>
            </p:extLst>
          </p:nvPr>
        </p:nvGraphicFramePr>
        <p:xfrm>
          <a:off x="581192" y="2180496"/>
          <a:ext cx="11029615" cy="42457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6014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B6DF8-60A6-8842-ACB0-0CB7A11DE76C}"/>
              </a:ext>
            </a:extLst>
          </p:cNvPr>
          <p:cNvSpPr>
            <a:spLocks noGrp="1"/>
          </p:cNvSpPr>
          <p:nvPr>
            <p:ph type="title"/>
          </p:nvPr>
        </p:nvSpPr>
        <p:spPr>
          <a:xfrm>
            <a:off x="474519" y="-31009"/>
            <a:ext cx="11582400" cy="1325563"/>
          </a:xfrm>
        </p:spPr>
        <p:txBody>
          <a:bodyPr/>
          <a:lstStyle/>
          <a:p>
            <a:pPr algn="ctr"/>
            <a:r>
              <a:rPr lang="en-US" b="1" dirty="0">
                <a:solidFill>
                  <a:schemeClr val="accent1">
                    <a:lumMod val="50000"/>
                    <a:lumOff val="50000"/>
                  </a:schemeClr>
                </a:solidFill>
                <a:latin typeface="Arial" panose="020B0604020202020204" pitchFamily="34" charset="0"/>
                <a:cs typeface="Arial" panose="020B0604020202020204" pitchFamily="34" charset="0"/>
              </a:rPr>
              <a:t>Cause-and-effect analysis of the problem</a:t>
            </a:r>
          </a:p>
        </p:txBody>
      </p:sp>
      <p:cxnSp>
        <p:nvCxnSpPr>
          <p:cNvPr id="5" name="Straight Connector 4">
            <a:extLst>
              <a:ext uri="{FF2B5EF4-FFF2-40B4-BE49-F238E27FC236}">
                <a16:creationId xmlns:a16="http://schemas.microsoft.com/office/drawing/2014/main" id="{82C6CCA3-C649-3843-96DF-E8C342213B51}"/>
              </a:ext>
            </a:extLst>
          </p:cNvPr>
          <p:cNvCxnSpPr>
            <a:cxnSpLocks/>
          </p:cNvCxnSpPr>
          <p:nvPr/>
        </p:nvCxnSpPr>
        <p:spPr>
          <a:xfrm>
            <a:off x="710046" y="4449437"/>
            <a:ext cx="9033164" cy="0"/>
          </a:xfrm>
          <a:prstGeom prst="line">
            <a:avLst/>
          </a:prstGeom>
          <a:ln w="79375"/>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E8EDFF14-4A73-C948-8EE2-C88138B6C9D9}"/>
              </a:ext>
            </a:extLst>
          </p:cNvPr>
          <p:cNvCxnSpPr/>
          <p:nvPr/>
        </p:nvCxnSpPr>
        <p:spPr>
          <a:xfrm flipV="1">
            <a:off x="7523019" y="3378380"/>
            <a:ext cx="997527" cy="1071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D822568-0E76-A240-A1D2-D1E3726C410D}"/>
              </a:ext>
            </a:extLst>
          </p:cNvPr>
          <p:cNvCxnSpPr/>
          <p:nvPr/>
        </p:nvCxnSpPr>
        <p:spPr>
          <a:xfrm flipV="1">
            <a:off x="5045364" y="3378380"/>
            <a:ext cx="997527" cy="1071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31B217D4-EE00-A948-82C8-D5514B7C0E70}"/>
              </a:ext>
            </a:extLst>
          </p:cNvPr>
          <p:cNvCxnSpPr/>
          <p:nvPr/>
        </p:nvCxnSpPr>
        <p:spPr>
          <a:xfrm flipV="1">
            <a:off x="1908461" y="3419545"/>
            <a:ext cx="997527" cy="1071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14A5AED-EE26-0547-904D-B18448066513}"/>
              </a:ext>
            </a:extLst>
          </p:cNvPr>
          <p:cNvCxnSpPr>
            <a:cxnSpLocks/>
          </p:cNvCxnSpPr>
          <p:nvPr/>
        </p:nvCxnSpPr>
        <p:spPr>
          <a:xfrm>
            <a:off x="7727372" y="4449437"/>
            <a:ext cx="997527" cy="716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7788F5E-A943-F444-8FB4-D35109EC8BE0}"/>
              </a:ext>
            </a:extLst>
          </p:cNvPr>
          <p:cNvCxnSpPr>
            <a:cxnSpLocks/>
          </p:cNvCxnSpPr>
          <p:nvPr/>
        </p:nvCxnSpPr>
        <p:spPr>
          <a:xfrm>
            <a:off x="5045365" y="4490602"/>
            <a:ext cx="997527" cy="716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CB2B150-FD16-2F4F-A36B-57B7AEE2B7AD}"/>
              </a:ext>
            </a:extLst>
          </p:cNvPr>
          <p:cNvCxnSpPr>
            <a:cxnSpLocks/>
          </p:cNvCxnSpPr>
          <p:nvPr/>
        </p:nvCxnSpPr>
        <p:spPr>
          <a:xfrm>
            <a:off x="1908462" y="4490602"/>
            <a:ext cx="997527" cy="716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0183AE0E-2A9A-B944-87E0-CB17E620DD2D}"/>
              </a:ext>
            </a:extLst>
          </p:cNvPr>
          <p:cNvSpPr/>
          <p:nvPr/>
        </p:nvSpPr>
        <p:spPr>
          <a:xfrm>
            <a:off x="9867901" y="3337864"/>
            <a:ext cx="1932709" cy="17478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0B9F7457-899F-E749-B12D-9A0683620958}"/>
              </a:ext>
            </a:extLst>
          </p:cNvPr>
          <p:cNvSpPr txBox="1"/>
          <p:nvPr/>
        </p:nvSpPr>
        <p:spPr>
          <a:xfrm>
            <a:off x="2905988" y="3030130"/>
            <a:ext cx="1821872" cy="369332"/>
          </a:xfrm>
          <a:prstGeom prst="rect">
            <a:avLst/>
          </a:prstGeom>
          <a:noFill/>
        </p:spPr>
        <p:txBody>
          <a:bodyPr wrap="square" rtlCol="0">
            <a:spAutoFit/>
          </a:bodyPr>
          <a:lstStyle/>
          <a:p>
            <a:r>
              <a:rPr lang="en-US" dirty="0"/>
              <a:t>Closure of stores</a:t>
            </a:r>
          </a:p>
        </p:txBody>
      </p:sp>
      <p:sp>
        <p:nvSpPr>
          <p:cNvPr id="20" name="TextBox 19">
            <a:extLst>
              <a:ext uri="{FF2B5EF4-FFF2-40B4-BE49-F238E27FC236}">
                <a16:creationId xmlns:a16="http://schemas.microsoft.com/office/drawing/2014/main" id="{A37DA56B-57FF-8442-BCF2-97D36BED4380}"/>
              </a:ext>
            </a:extLst>
          </p:cNvPr>
          <p:cNvSpPr txBox="1"/>
          <p:nvPr/>
        </p:nvSpPr>
        <p:spPr>
          <a:xfrm>
            <a:off x="3061855" y="5041024"/>
            <a:ext cx="1821872" cy="369332"/>
          </a:xfrm>
          <a:prstGeom prst="rect">
            <a:avLst/>
          </a:prstGeom>
          <a:noFill/>
        </p:spPr>
        <p:txBody>
          <a:bodyPr wrap="square" rtlCol="0">
            <a:spAutoFit/>
          </a:bodyPr>
          <a:lstStyle/>
          <a:p>
            <a:r>
              <a:rPr lang="en-US" dirty="0"/>
              <a:t>Rising inflation</a:t>
            </a:r>
          </a:p>
        </p:txBody>
      </p:sp>
      <p:sp>
        <p:nvSpPr>
          <p:cNvPr id="21" name="TextBox 20">
            <a:extLst>
              <a:ext uri="{FF2B5EF4-FFF2-40B4-BE49-F238E27FC236}">
                <a16:creationId xmlns:a16="http://schemas.microsoft.com/office/drawing/2014/main" id="{9C6FC205-ED5B-694C-85AF-0701B429DDD5}"/>
              </a:ext>
            </a:extLst>
          </p:cNvPr>
          <p:cNvSpPr txBox="1"/>
          <p:nvPr/>
        </p:nvSpPr>
        <p:spPr>
          <a:xfrm>
            <a:off x="6007679" y="2827466"/>
            <a:ext cx="1821872" cy="646331"/>
          </a:xfrm>
          <a:prstGeom prst="rect">
            <a:avLst/>
          </a:prstGeom>
          <a:noFill/>
        </p:spPr>
        <p:txBody>
          <a:bodyPr wrap="square" rtlCol="0">
            <a:spAutoFit/>
          </a:bodyPr>
          <a:lstStyle/>
          <a:p>
            <a:r>
              <a:rPr lang="en-US" dirty="0"/>
              <a:t>Power of buying decreased </a:t>
            </a:r>
          </a:p>
        </p:txBody>
      </p:sp>
      <p:sp>
        <p:nvSpPr>
          <p:cNvPr id="22" name="TextBox 21">
            <a:extLst>
              <a:ext uri="{FF2B5EF4-FFF2-40B4-BE49-F238E27FC236}">
                <a16:creationId xmlns:a16="http://schemas.microsoft.com/office/drawing/2014/main" id="{3ACFC079-8245-3649-A1AB-874A643DB376}"/>
              </a:ext>
            </a:extLst>
          </p:cNvPr>
          <p:cNvSpPr txBox="1"/>
          <p:nvPr/>
        </p:nvSpPr>
        <p:spPr>
          <a:xfrm>
            <a:off x="5863938" y="5318023"/>
            <a:ext cx="1821872" cy="923330"/>
          </a:xfrm>
          <a:prstGeom prst="rect">
            <a:avLst/>
          </a:prstGeom>
          <a:noFill/>
        </p:spPr>
        <p:txBody>
          <a:bodyPr wrap="square" rtlCol="0">
            <a:spAutoFit/>
          </a:bodyPr>
          <a:lstStyle/>
          <a:p>
            <a:r>
              <a:rPr lang="en-US" dirty="0"/>
              <a:t>Decreased business meetings</a:t>
            </a:r>
          </a:p>
        </p:txBody>
      </p:sp>
      <p:sp>
        <p:nvSpPr>
          <p:cNvPr id="23" name="TextBox 22">
            <a:extLst>
              <a:ext uri="{FF2B5EF4-FFF2-40B4-BE49-F238E27FC236}">
                <a16:creationId xmlns:a16="http://schemas.microsoft.com/office/drawing/2014/main" id="{EC32C06F-0983-774D-B1DB-B5723FD167C9}"/>
              </a:ext>
            </a:extLst>
          </p:cNvPr>
          <p:cNvSpPr txBox="1"/>
          <p:nvPr/>
        </p:nvSpPr>
        <p:spPr>
          <a:xfrm>
            <a:off x="8556916" y="2782415"/>
            <a:ext cx="1821872" cy="646331"/>
          </a:xfrm>
          <a:prstGeom prst="rect">
            <a:avLst/>
          </a:prstGeom>
          <a:noFill/>
        </p:spPr>
        <p:txBody>
          <a:bodyPr wrap="square" rtlCol="0">
            <a:spAutoFit/>
          </a:bodyPr>
          <a:lstStyle/>
          <a:p>
            <a:r>
              <a:rPr lang="en-US" dirty="0"/>
              <a:t>Ineffective marketing</a:t>
            </a:r>
          </a:p>
        </p:txBody>
      </p:sp>
      <p:sp>
        <p:nvSpPr>
          <p:cNvPr id="25" name="TextBox 24">
            <a:extLst>
              <a:ext uri="{FF2B5EF4-FFF2-40B4-BE49-F238E27FC236}">
                <a16:creationId xmlns:a16="http://schemas.microsoft.com/office/drawing/2014/main" id="{3801DAD9-86C6-6D43-9E9E-BC9AFCF2F9A4}"/>
              </a:ext>
            </a:extLst>
          </p:cNvPr>
          <p:cNvSpPr txBox="1"/>
          <p:nvPr/>
        </p:nvSpPr>
        <p:spPr>
          <a:xfrm>
            <a:off x="8666021" y="5179523"/>
            <a:ext cx="1821872" cy="646331"/>
          </a:xfrm>
          <a:prstGeom prst="rect">
            <a:avLst/>
          </a:prstGeom>
          <a:noFill/>
        </p:spPr>
        <p:txBody>
          <a:bodyPr wrap="square" rtlCol="0">
            <a:spAutoFit/>
          </a:bodyPr>
          <a:lstStyle/>
          <a:p>
            <a:r>
              <a:rPr lang="en-US" dirty="0"/>
              <a:t>Lower demand for suits </a:t>
            </a:r>
          </a:p>
        </p:txBody>
      </p:sp>
      <p:sp>
        <p:nvSpPr>
          <p:cNvPr id="26" name="TextBox 25">
            <a:extLst>
              <a:ext uri="{FF2B5EF4-FFF2-40B4-BE49-F238E27FC236}">
                <a16:creationId xmlns:a16="http://schemas.microsoft.com/office/drawing/2014/main" id="{7A2BB477-26B1-E745-AB69-6E1B2594343E}"/>
              </a:ext>
            </a:extLst>
          </p:cNvPr>
          <p:cNvSpPr txBox="1"/>
          <p:nvPr/>
        </p:nvSpPr>
        <p:spPr>
          <a:xfrm>
            <a:off x="9923319" y="3585179"/>
            <a:ext cx="1821872" cy="1015663"/>
          </a:xfrm>
          <a:prstGeom prst="rect">
            <a:avLst/>
          </a:prstGeom>
          <a:noFill/>
        </p:spPr>
        <p:txBody>
          <a:bodyPr wrap="square" rtlCol="0">
            <a:spAutoFit/>
          </a:bodyPr>
          <a:lstStyle/>
          <a:p>
            <a:pPr algn="ctr"/>
            <a:r>
              <a:rPr lang="en-US" sz="2000" b="1" dirty="0">
                <a:solidFill>
                  <a:schemeClr val="bg1"/>
                </a:solidFill>
                <a:latin typeface="Arial" panose="020B0604020202020204" pitchFamily="34" charset="0"/>
                <a:cs typeface="Arial" panose="020B0604020202020204" pitchFamily="34" charset="0"/>
              </a:rPr>
              <a:t>Decrease in Profitability at L.M. Lewin</a:t>
            </a:r>
          </a:p>
        </p:txBody>
      </p:sp>
    </p:spTree>
    <p:extLst>
      <p:ext uri="{BB962C8B-B14F-4D97-AF65-F5344CB8AC3E}">
        <p14:creationId xmlns:p14="http://schemas.microsoft.com/office/powerpoint/2010/main" val="4209114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5466C-A403-A247-9BBF-AED460747919}"/>
              </a:ext>
            </a:extLst>
          </p:cNvPr>
          <p:cNvSpPr>
            <a:spLocks noGrp="1"/>
          </p:cNvSpPr>
          <p:nvPr>
            <p:ph type="title"/>
          </p:nvPr>
        </p:nvSpPr>
        <p:spPr>
          <a:xfrm>
            <a:off x="581359" y="457201"/>
            <a:ext cx="11029616" cy="1013800"/>
          </a:xfrm>
        </p:spPr>
        <p:txBody>
          <a:bodyPr>
            <a:normAutofit/>
          </a:bodyPr>
          <a:lstStyle/>
          <a:p>
            <a:pPr algn="ctr"/>
            <a:r>
              <a:rPr lang="en-GB" b="1" dirty="0">
                <a:solidFill>
                  <a:schemeClr val="accent1">
                    <a:lumMod val="50000"/>
                    <a:lumOff val="50000"/>
                  </a:schemeClr>
                </a:solidFill>
              </a:rPr>
              <a:t>Solutions proposed </a:t>
            </a:r>
          </a:p>
        </p:txBody>
      </p:sp>
      <p:graphicFrame>
        <p:nvGraphicFramePr>
          <p:cNvPr id="5" name="Content Placeholder 2">
            <a:extLst>
              <a:ext uri="{FF2B5EF4-FFF2-40B4-BE49-F238E27FC236}">
                <a16:creationId xmlns:a16="http://schemas.microsoft.com/office/drawing/2014/main" id="{FB22B15D-502A-6F7E-5703-EED3CC824B8D}"/>
              </a:ext>
            </a:extLst>
          </p:cNvPr>
          <p:cNvGraphicFramePr>
            <a:graphicFrameLocks noGrp="1"/>
          </p:cNvGraphicFramePr>
          <p:nvPr>
            <p:ph idx="1"/>
            <p:extLst>
              <p:ext uri="{D42A27DB-BD31-4B8C-83A1-F6EECF244321}">
                <p14:modId xmlns:p14="http://schemas.microsoft.com/office/powerpoint/2010/main" val="2258368418"/>
              </p:ext>
            </p:extLst>
          </p:nvPr>
        </p:nvGraphicFramePr>
        <p:xfrm>
          <a:off x="330200" y="2181224"/>
          <a:ext cx="11280775" cy="42195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3329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D312E-3B59-B147-8236-4F16F47483C7}"/>
              </a:ext>
            </a:extLst>
          </p:cNvPr>
          <p:cNvSpPr>
            <a:spLocks noGrp="1"/>
          </p:cNvSpPr>
          <p:nvPr>
            <p:ph type="title"/>
          </p:nvPr>
        </p:nvSpPr>
        <p:spPr>
          <a:xfrm>
            <a:off x="581192" y="702156"/>
            <a:ext cx="11029616" cy="1013800"/>
          </a:xfrm>
        </p:spPr>
        <p:txBody>
          <a:bodyPr>
            <a:normAutofit/>
          </a:bodyPr>
          <a:lstStyle/>
          <a:p>
            <a:pPr algn="ctr"/>
            <a:r>
              <a:rPr lang="en-GB" b="1" dirty="0">
                <a:solidFill>
                  <a:schemeClr val="accent1">
                    <a:lumMod val="50000"/>
                    <a:lumOff val="50000"/>
                  </a:schemeClr>
                </a:solidFill>
              </a:rPr>
              <a:t>Evaluation of Solutions: Grid Analysis </a:t>
            </a:r>
          </a:p>
        </p:txBody>
      </p:sp>
      <p:graphicFrame>
        <p:nvGraphicFramePr>
          <p:cNvPr id="4" name="Table 4">
            <a:extLst>
              <a:ext uri="{FF2B5EF4-FFF2-40B4-BE49-F238E27FC236}">
                <a16:creationId xmlns:a16="http://schemas.microsoft.com/office/drawing/2014/main" id="{0F388CE7-CD65-194A-A232-F089D57EAEF6}"/>
              </a:ext>
            </a:extLst>
          </p:cNvPr>
          <p:cNvGraphicFramePr>
            <a:graphicFrameLocks noGrp="1"/>
          </p:cNvGraphicFramePr>
          <p:nvPr>
            <p:ph idx="1"/>
            <p:extLst>
              <p:ext uri="{D42A27DB-BD31-4B8C-83A1-F6EECF244321}">
                <p14:modId xmlns:p14="http://schemas.microsoft.com/office/powerpoint/2010/main" val="2307177408"/>
              </p:ext>
            </p:extLst>
          </p:nvPr>
        </p:nvGraphicFramePr>
        <p:xfrm>
          <a:off x="581025" y="2296414"/>
          <a:ext cx="11029952" cy="3447863"/>
        </p:xfrm>
        <a:graphic>
          <a:graphicData uri="http://schemas.openxmlformats.org/drawingml/2006/table">
            <a:tbl>
              <a:tblPr firstRow="1" bandRow="1">
                <a:tableStyleId>{5C22544A-7EE6-4342-B048-85BDC9FD1C3A}</a:tableStyleId>
              </a:tblPr>
              <a:tblGrid>
                <a:gridCol w="3090505">
                  <a:extLst>
                    <a:ext uri="{9D8B030D-6E8A-4147-A177-3AD203B41FA5}">
                      <a16:colId xmlns:a16="http://schemas.microsoft.com/office/drawing/2014/main" val="2175731952"/>
                    </a:ext>
                  </a:extLst>
                </a:gridCol>
                <a:gridCol w="2970701">
                  <a:extLst>
                    <a:ext uri="{9D8B030D-6E8A-4147-A177-3AD203B41FA5}">
                      <a16:colId xmlns:a16="http://schemas.microsoft.com/office/drawing/2014/main" val="2620206695"/>
                    </a:ext>
                  </a:extLst>
                </a:gridCol>
                <a:gridCol w="2970701">
                  <a:extLst>
                    <a:ext uri="{9D8B030D-6E8A-4147-A177-3AD203B41FA5}">
                      <a16:colId xmlns:a16="http://schemas.microsoft.com/office/drawing/2014/main" val="2291289628"/>
                    </a:ext>
                  </a:extLst>
                </a:gridCol>
                <a:gridCol w="1998045">
                  <a:extLst>
                    <a:ext uri="{9D8B030D-6E8A-4147-A177-3AD203B41FA5}">
                      <a16:colId xmlns:a16="http://schemas.microsoft.com/office/drawing/2014/main" val="381317573"/>
                    </a:ext>
                  </a:extLst>
                </a:gridCol>
              </a:tblGrid>
              <a:tr h="541807">
                <a:tc>
                  <a:txBody>
                    <a:bodyPr/>
                    <a:lstStyle/>
                    <a:p>
                      <a:r>
                        <a:rPr lang="en-GB" sz="2400"/>
                        <a:t>Factors </a:t>
                      </a:r>
                    </a:p>
                  </a:txBody>
                  <a:tcPr marL="123138" marR="123138" marT="61569" marB="61569"/>
                </a:tc>
                <a:tc>
                  <a:txBody>
                    <a:bodyPr/>
                    <a:lstStyle/>
                    <a:p>
                      <a:r>
                        <a:rPr lang="en-GB" sz="2400"/>
                        <a:t>Low Profit</a:t>
                      </a:r>
                    </a:p>
                  </a:txBody>
                  <a:tcPr marL="123138" marR="123138" marT="61569" marB="61569"/>
                </a:tc>
                <a:tc>
                  <a:txBody>
                    <a:bodyPr/>
                    <a:lstStyle/>
                    <a:p>
                      <a:r>
                        <a:rPr lang="en-GB" sz="2400"/>
                        <a:t>Employees </a:t>
                      </a:r>
                    </a:p>
                  </a:txBody>
                  <a:tcPr marL="123138" marR="123138" marT="61569" marB="61569"/>
                </a:tc>
                <a:tc>
                  <a:txBody>
                    <a:bodyPr/>
                    <a:lstStyle/>
                    <a:p>
                      <a:r>
                        <a:rPr lang="en-GB" sz="2400"/>
                        <a:t>Total </a:t>
                      </a:r>
                    </a:p>
                  </a:txBody>
                  <a:tcPr marL="123138" marR="123138" marT="61569" marB="61569"/>
                </a:tc>
                <a:extLst>
                  <a:ext uri="{0D108BD9-81ED-4DB2-BD59-A6C34878D82A}">
                    <a16:rowId xmlns:a16="http://schemas.microsoft.com/office/drawing/2014/main" val="496914198"/>
                  </a:ext>
                </a:extLst>
              </a:tr>
              <a:tr h="541807">
                <a:tc>
                  <a:txBody>
                    <a:bodyPr/>
                    <a:lstStyle/>
                    <a:p>
                      <a:r>
                        <a:rPr lang="en-GB" sz="2400"/>
                        <a:t>The sales online</a:t>
                      </a:r>
                    </a:p>
                  </a:txBody>
                  <a:tcPr marL="123138" marR="123138" marT="61569" marB="61569"/>
                </a:tc>
                <a:tc>
                  <a:txBody>
                    <a:bodyPr/>
                    <a:lstStyle/>
                    <a:p>
                      <a:r>
                        <a:rPr lang="en-GB" sz="2400"/>
                        <a:t>14</a:t>
                      </a:r>
                    </a:p>
                  </a:txBody>
                  <a:tcPr marL="123138" marR="123138" marT="61569" marB="61569"/>
                </a:tc>
                <a:tc>
                  <a:txBody>
                    <a:bodyPr/>
                    <a:lstStyle/>
                    <a:p>
                      <a:r>
                        <a:rPr lang="en-GB" sz="2400"/>
                        <a:t>2</a:t>
                      </a:r>
                    </a:p>
                  </a:txBody>
                  <a:tcPr marL="123138" marR="123138" marT="61569" marB="61569"/>
                </a:tc>
                <a:tc>
                  <a:txBody>
                    <a:bodyPr/>
                    <a:lstStyle/>
                    <a:p>
                      <a:r>
                        <a:rPr lang="en-GB" sz="2400"/>
                        <a:t>16</a:t>
                      </a:r>
                    </a:p>
                  </a:txBody>
                  <a:tcPr marL="123138" marR="123138" marT="61569" marB="61569"/>
                </a:tc>
                <a:extLst>
                  <a:ext uri="{0D108BD9-81ED-4DB2-BD59-A6C34878D82A}">
                    <a16:rowId xmlns:a16="http://schemas.microsoft.com/office/drawing/2014/main" val="2162153354"/>
                  </a:ext>
                </a:extLst>
              </a:tr>
              <a:tr h="911221">
                <a:tc>
                  <a:txBody>
                    <a:bodyPr/>
                    <a:lstStyle/>
                    <a:p>
                      <a:r>
                        <a:rPr lang="en-GB" sz="2400"/>
                        <a:t>The closure of stores</a:t>
                      </a:r>
                    </a:p>
                  </a:txBody>
                  <a:tcPr marL="123138" marR="123138" marT="61569" marB="61569"/>
                </a:tc>
                <a:tc>
                  <a:txBody>
                    <a:bodyPr/>
                    <a:lstStyle/>
                    <a:p>
                      <a:r>
                        <a:rPr lang="en-GB" sz="2400"/>
                        <a:t>2</a:t>
                      </a:r>
                    </a:p>
                  </a:txBody>
                  <a:tcPr marL="123138" marR="123138" marT="61569" marB="61569"/>
                </a:tc>
                <a:tc>
                  <a:txBody>
                    <a:bodyPr/>
                    <a:lstStyle/>
                    <a:p>
                      <a:r>
                        <a:rPr lang="en-GB" sz="2400"/>
                        <a:t>3</a:t>
                      </a:r>
                    </a:p>
                  </a:txBody>
                  <a:tcPr marL="123138" marR="123138" marT="61569" marB="61569"/>
                </a:tc>
                <a:tc>
                  <a:txBody>
                    <a:bodyPr/>
                    <a:lstStyle/>
                    <a:p>
                      <a:r>
                        <a:rPr lang="en-GB" sz="2400"/>
                        <a:t>5</a:t>
                      </a:r>
                    </a:p>
                  </a:txBody>
                  <a:tcPr marL="123138" marR="123138" marT="61569" marB="61569"/>
                </a:tc>
                <a:extLst>
                  <a:ext uri="{0D108BD9-81ED-4DB2-BD59-A6C34878D82A}">
                    <a16:rowId xmlns:a16="http://schemas.microsoft.com/office/drawing/2014/main" val="1103347380"/>
                  </a:ext>
                </a:extLst>
              </a:tr>
              <a:tr h="911221">
                <a:tc>
                  <a:txBody>
                    <a:bodyPr/>
                    <a:lstStyle/>
                    <a:p>
                      <a:r>
                        <a:rPr lang="en-GB" sz="2400"/>
                        <a:t>Introduce new products</a:t>
                      </a:r>
                    </a:p>
                  </a:txBody>
                  <a:tcPr marL="123138" marR="123138" marT="61569" marB="61569"/>
                </a:tc>
                <a:tc>
                  <a:txBody>
                    <a:bodyPr/>
                    <a:lstStyle/>
                    <a:p>
                      <a:r>
                        <a:rPr lang="en-GB" sz="2400"/>
                        <a:t>11</a:t>
                      </a:r>
                    </a:p>
                  </a:txBody>
                  <a:tcPr marL="123138" marR="123138" marT="61569" marB="61569"/>
                </a:tc>
                <a:tc>
                  <a:txBody>
                    <a:bodyPr/>
                    <a:lstStyle/>
                    <a:p>
                      <a:r>
                        <a:rPr lang="en-GB" sz="2400"/>
                        <a:t>2</a:t>
                      </a:r>
                    </a:p>
                  </a:txBody>
                  <a:tcPr marL="123138" marR="123138" marT="61569" marB="61569"/>
                </a:tc>
                <a:tc>
                  <a:txBody>
                    <a:bodyPr/>
                    <a:lstStyle/>
                    <a:p>
                      <a:r>
                        <a:rPr lang="en-GB" sz="2400"/>
                        <a:t>13</a:t>
                      </a:r>
                    </a:p>
                  </a:txBody>
                  <a:tcPr marL="123138" marR="123138" marT="61569" marB="61569"/>
                </a:tc>
                <a:extLst>
                  <a:ext uri="{0D108BD9-81ED-4DB2-BD59-A6C34878D82A}">
                    <a16:rowId xmlns:a16="http://schemas.microsoft.com/office/drawing/2014/main" val="3503140352"/>
                  </a:ext>
                </a:extLst>
              </a:tr>
              <a:tr h="541807">
                <a:tc>
                  <a:txBody>
                    <a:bodyPr/>
                    <a:lstStyle/>
                    <a:p>
                      <a:r>
                        <a:rPr lang="en-GB" sz="2400"/>
                        <a:t>Reduce the price </a:t>
                      </a:r>
                    </a:p>
                  </a:txBody>
                  <a:tcPr marL="123138" marR="123138" marT="61569" marB="61569"/>
                </a:tc>
                <a:tc>
                  <a:txBody>
                    <a:bodyPr/>
                    <a:lstStyle/>
                    <a:p>
                      <a:r>
                        <a:rPr lang="en-GB" sz="2400"/>
                        <a:t>7</a:t>
                      </a:r>
                    </a:p>
                  </a:txBody>
                  <a:tcPr marL="123138" marR="123138" marT="61569" marB="61569"/>
                </a:tc>
                <a:tc>
                  <a:txBody>
                    <a:bodyPr/>
                    <a:lstStyle/>
                    <a:p>
                      <a:r>
                        <a:rPr lang="en-GB" sz="2400"/>
                        <a:t>1</a:t>
                      </a:r>
                    </a:p>
                  </a:txBody>
                  <a:tcPr marL="123138" marR="123138" marT="61569" marB="61569"/>
                </a:tc>
                <a:tc>
                  <a:txBody>
                    <a:bodyPr/>
                    <a:lstStyle/>
                    <a:p>
                      <a:r>
                        <a:rPr lang="en-GB" sz="2400"/>
                        <a:t>8</a:t>
                      </a:r>
                    </a:p>
                  </a:txBody>
                  <a:tcPr marL="123138" marR="123138" marT="61569" marB="61569"/>
                </a:tc>
                <a:extLst>
                  <a:ext uri="{0D108BD9-81ED-4DB2-BD59-A6C34878D82A}">
                    <a16:rowId xmlns:a16="http://schemas.microsoft.com/office/drawing/2014/main" val="4223798726"/>
                  </a:ext>
                </a:extLst>
              </a:tr>
            </a:tbl>
          </a:graphicData>
        </a:graphic>
      </p:graphicFrame>
    </p:spTree>
    <p:extLst>
      <p:ext uri="{BB962C8B-B14F-4D97-AF65-F5344CB8AC3E}">
        <p14:creationId xmlns:p14="http://schemas.microsoft.com/office/powerpoint/2010/main" val="3996993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Your Guide To The 5 Stages of Business Growth">
            <a:extLst>
              <a:ext uri="{FF2B5EF4-FFF2-40B4-BE49-F238E27FC236}">
                <a16:creationId xmlns:a16="http://schemas.microsoft.com/office/drawing/2014/main" id="{17F092E5-8CD1-3246-90CF-8F9099260E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91" t="1332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4114" name="Group 4113">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4115" name="Rectangle 4114">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4116" name="Rectangle 4115">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3CC5890-4B59-F14C-B750-E3FE1D84BB84}"/>
              </a:ext>
            </a:extLst>
          </p:cNvPr>
          <p:cNvSpPr>
            <a:spLocks noGrp="1"/>
          </p:cNvSpPr>
          <p:nvPr>
            <p:ph type="title"/>
          </p:nvPr>
        </p:nvSpPr>
        <p:spPr>
          <a:xfrm>
            <a:off x="584200" y="1006956"/>
            <a:ext cx="3412067" cy="1372177"/>
          </a:xfrm>
        </p:spPr>
        <p:txBody>
          <a:bodyPr anchor="ctr">
            <a:normAutofit/>
          </a:bodyPr>
          <a:lstStyle/>
          <a:p>
            <a:pPr algn="ctr"/>
            <a:r>
              <a:rPr lang="en-GB" b="1" u="sng" dirty="0">
                <a:solidFill>
                  <a:schemeClr val="accent1">
                    <a:lumMod val="50000"/>
                    <a:lumOff val="50000"/>
                  </a:schemeClr>
                </a:solidFill>
              </a:rPr>
              <a:t>Conclusion</a:t>
            </a:r>
          </a:p>
        </p:txBody>
      </p:sp>
      <p:sp>
        <p:nvSpPr>
          <p:cNvPr id="3" name="Content Placeholder 2">
            <a:extLst>
              <a:ext uri="{FF2B5EF4-FFF2-40B4-BE49-F238E27FC236}">
                <a16:creationId xmlns:a16="http://schemas.microsoft.com/office/drawing/2014/main" id="{AED18B91-6D4B-8F4E-8011-60DA2A2ABC99}"/>
              </a:ext>
            </a:extLst>
          </p:cNvPr>
          <p:cNvSpPr>
            <a:spLocks noGrp="1"/>
          </p:cNvSpPr>
          <p:nvPr>
            <p:ph idx="1"/>
          </p:nvPr>
        </p:nvSpPr>
        <p:spPr>
          <a:xfrm>
            <a:off x="581193" y="2438399"/>
            <a:ext cx="3415074" cy="3564467"/>
          </a:xfrm>
        </p:spPr>
        <p:txBody>
          <a:bodyPr>
            <a:normAutofit/>
          </a:bodyPr>
          <a:lstStyle/>
          <a:p>
            <a:r>
              <a:rPr lang="en-GB" dirty="0">
                <a:solidFill>
                  <a:srgbClr val="FFFFFF"/>
                </a:solidFill>
              </a:rPr>
              <a:t>Overall, the T M Lewin has highly been affected by the COVID-19 pandemic, which has influenced the sales negatively and therefore, it is the time for the company to think about new strategies which to support rehabilitation and growth.</a:t>
            </a:r>
          </a:p>
        </p:txBody>
      </p:sp>
    </p:spTree>
    <p:extLst>
      <p:ext uri="{BB962C8B-B14F-4D97-AF65-F5344CB8AC3E}">
        <p14:creationId xmlns:p14="http://schemas.microsoft.com/office/powerpoint/2010/main" val="398305735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B9638-134E-4B46-9DCD-475E6119EF5A}"/>
              </a:ext>
            </a:extLst>
          </p:cNvPr>
          <p:cNvSpPr>
            <a:spLocks noGrp="1"/>
          </p:cNvSpPr>
          <p:nvPr>
            <p:ph type="title"/>
          </p:nvPr>
        </p:nvSpPr>
        <p:spPr/>
        <p:txBody>
          <a:bodyPr/>
          <a:lstStyle/>
          <a:p>
            <a:r>
              <a:rPr lang="en-GB" dirty="0"/>
              <a:t>List of References </a:t>
            </a:r>
          </a:p>
        </p:txBody>
      </p:sp>
      <p:sp>
        <p:nvSpPr>
          <p:cNvPr id="3" name="Content Placeholder 2">
            <a:extLst>
              <a:ext uri="{FF2B5EF4-FFF2-40B4-BE49-F238E27FC236}">
                <a16:creationId xmlns:a16="http://schemas.microsoft.com/office/drawing/2014/main" id="{9D81F31F-238B-734E-9E61-15360539FF03}"/>
              </a:ext>
            </a:extLst>
          </p:cNvPr>
          <p:cNvSpPr>
            <a:spLocks noGrp="1"/>
          </p:cNvSpPr>
          <p:nvPr>
            <p:ph idx="1"/>
          </p:nvPr>
        </p:nvSpPr>
        <p:spPr/>
        <p:txBody>
          <a:bodyPr/>
          <a:lstStyle/>
          <a:p>
            <a:r>
              <a:rPr lang="en-GB" dirty="0"/>
              <a:t>Rigby, C. (2022) </a:t>
            </a:r>
            <a:r>
              <a:rPr lang="en-GB" i="1" dirty="0"/>
              <a:t>COVID-19 restrictions drive T.M. Lewin into administration for the second time in two years. </a:t>
            </a:r>
            <a:r>
              <a:rPr lang="en-GB" dirty="0"/>
              <a:t>[online] available on: </a:t>
            </a:r>
            <a:r>
              <a:rPr lang="en-GB" dirty="0">
                <a:hlinkClick r:id="rId2"/>
              </a:rPr>
              <a:t>https://internetretailing.net/sustainability/covid-19-restrictions-drive-tm-lewin-into-administration-for-the-second-time-in-two-years-24557/</a:t>
            </a:r>
            <a:r>
              <a:rPr lang="en-GB" dirty="0"/>
              <a:t>  </a:t>
            </a:r>
            <a:r>
              <a:rPr lang="en-GB" i="1" dirty="0"/>
              <a:t>last accessed on: 25</a:t>
            </a:r>
            <a:r>
              <a:rPr lang="en-GB" i="1" baseline="30000" dirty="0"/>
              <a:t>th</a:t>
            </a:r>
            <a:r>
              <a:rPr lang="en-GB" i="1" dirty="0"/>
              <a:t> October 2022 </a:t>
            </a:r>
            <a:endParaRPr lang="en-GB" dirty="0"/>
          </a:p>
        </p:txBody>
      </p:sp>
    </p:spTree>
    <p:extLst>
      <p:ext uri="{BB962C8B-B14F-4D97-AF65-F5344CB8AC3E}">
        <p14:creationId xmlns:p14="http://schemas.microsoft.com/office/powerpoint/2010/main" val="414232374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{C60994F4-F70D-594E-B5F1-2077EB4D62C8}tf10001123</Template>
  <TotalTime>38</TotalTime>
  <Words>697</Words>
  <Application>Microsoft Macintosh PowerPoint</Application>
  <PresentationFormat>Widescreen</PresentationFormat>
  <Paragraphs>70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Gill Sans MT</vt:lpstr>
      <vt:lpstr>Wingdings 2</vt:lpstr>
      <vt:lpstr>Dividend</vt:lpstr>
      <vt:lpstr>BMSW4004 Problem Solving and Decision Making</vt:lpstr>
      <vt:lpstr>Table of Contents </vt:lpstr>
      <vt:lpstr>Introduction</vt:lpstr>
      <vt:lpstr>About the given company </vt:lpstr>
      <vt:lpstr>Nature and Impact of the problem</vt:lpstr>
      <vt:lpstr>PESTLE analysis </vt:lpstr>
      <vt:lpstr>Cause-and-effect analysis of the problem</vt:lpstr>
      <vt:lpstr>Solutions proposed </vt:lpstr>
      <vt:lpstr>Evaluation of Solutions: Grid Analysis </vt:lpstr>
      <vt:lpstr>Conclusion</vt:lpstr>
      <vt:lpstr>List of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BMSW4004 Problem Solving and Decision Making</dc:title>
  <dc:creator>Policica Dansatoarea</dc:creator>
  <cp:lastModifiedBy>Policica Dansatoarea</cp:lastModifiedBy>
  <cp:revision>1</cp:revision>
  <dcterms:created xsi:type="dcterms:W3CDTF">2022-10-31T06:06:44Z</dcterms:created>
  <dcterms:modified xsi:type="dcterms:W3CDTF">2022-10-31T06:45:29Z</dcterms:modified>
</cp:coreProperties>
</file>