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vml" ContentType="application/vnd.openxmlformats-officedocument.vmlDrawing"/>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3.xml" ContentType="application/vnd.openxmlformats-officedocument.theme+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tags/tag1.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75" r:id="rId1"/>
    <p:sldMasterId id="2147483712" r:id="rId2"/>
    <p:sldMasterId id="2147483699" r:id="rId3"/>
    <p:sldMasterId id="2147483687" r:id="rId4"/>
  </p:sldMasterIdLst>
  <p:notesMasterIdLst>
    <p:notesMasterId r:id="rId19"/>
  </p:notesMasterIdLst>
  <p:sldIdLst>
    <p:sldId id="282" r:id="rId5"/>
    <p:sldId id="329" r:id="rId6"/>
    <p:sldId id="331" r:id="rId7"/>
    <p:sldId id="341" r:id="rId8"/>
    <p:sldId id="332" r:id="rId9"/>
    <p:sldId id="333" r:id="rId10"/>
    <p:sldId id="342" r:id="rId11"/>
    <p:sldId id="377" r:id="rId12"/>
    <p:sldId id="330" r:id="rId13"/>
    <p:sldId id="407" r:id="rId14"/>
    <p:sldId id="408" r:id="rId15"/>
    <p:sldId id="409" r:id="rId16"/>
    <p:sldId id="279" r:id="rId17"/>
    <p:sldId id="410"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Higman, Josie" initials="HJ"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loop="1"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BE1FF"/>
    <a:srgbClr val="007DC3"/>
    <a:srgbClr val="8A8AA3"/>
    <a:srgbClr val="007BC1"/>
    <a:srgbClr val="DA0033"/>
    <a:srgbClr val="FF6600"/>
    <a:srgbClr val="FF9933"/>
    <a:srgbClr val="64AA7A"/>
    <a:srgbClr val="4D4D4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4" autoAdjust="0"/>
  </p:normalViewPr>
  <p:slideViewPr>
    <p:cSldViewPr>
      <p:cViewPr varScale="1">
        <p:scale>
          <a:sx n="70" d="100"/>
          <a:sy n="70" d="100"/>
        </p:scale>
        <p:origin x="1766" y="-5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slideMaster" Target="slideMasters/slideMaster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commentAuthors" Target="commentAuthors.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8.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7A126F7-C520-466E-8A08-C83A624AAD89}" type="datetimeFigureOut">
              <a:rPr lang="en-GB" smtClean="0"/>
              <a:pPr/>
              <a:t>24/03/2022</a:t>
            </a:fld>
            <a:endParaRPr lang="en-GB"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3BD075C-D0CD-4F41-93C9-0B6DF6D55B16}" type="slidenum">
              <a:rPr lang="en-GB" smtClean="0"/>
              <a:pPr/>
              <a:t>‹#›</a:t>
            </a:fld>
            <a:endParaRPr lang="en-GB" dirty="0"/>
          </a:p>
        </p:txBody>
      </p:sp>
    </p:spTree>
    <p:extLst>
      <p:ext uri="{BB962C8B-B14F-4D97-AF65-F5344CB8AC3E}">
        <p14:creationId xmlns:p14="http://schemas.microsoft.com/office/powerpoint/2010/main" val="12200844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74B2F781-B445-4BD2-8B2A-689947A0B480}" type="datetime1">
              <a:rPr lang="en-GB" smtClean="0"/>
              <a:pPr/>
              <a:t>24/03/2022</a:t>
            </a:fld>
            <a:endParaRPr lang="en-GB" dirty="0"/>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838188386"/>
      </p:ext>
    </p:extLst>
  </p:cSld>
  <p:clrMapOvr>
    <a:masterClrMapping/>
  </p:clrMapOvr>
  <p:transition>
    <p:dissolv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tx2">
              <a:lumMod val="75000"/>
            </a:schemeClr>
          </a:solidFill>
        </p:spPr>
        <p:txBody>
          <a:bodyPr/>
          <a:lstStyle>
            <a:lvl1pPr>
              <a:defRPr>
                <a:solidFill>
                  <a:schemeClr val="tx2">
                    <a:lumMod val="40000"/>
                    <a:lumOff val="60000"/>
                  </a:schemeClr>
                </a:solidFill>
              </a:defRPr>
            </a:lvl1pPr>
          </a:lstStyle>
          <a:p>
            <a:r>
              <a:rPr lang="en-US" dirty="0"/>
              <a:t>Click to edit Master title style</a:t>
            </a:r>
            <a:endParaRPr lang="en-GB" dirty="0"/>
          </a:p>
        </p:txBody>
      </p:sp>
      <p:sp>
        <p:nvSpPr>
          <p:cNvPr id="3" name="Content Placeholder 2"/>
          <p:cNvSpPr>
            <a:spLocks noGrp="1"/>
          </p:cNvSpPr>
          <p:nvPr>
            <p:ph idx="1"/>
          </p:nvPr>
        </p:nvSpPr>
        <p:spPr>
          <a:xfrm>
            <a:off x="457200" y="1600201"/>
            <a:ext cx="8229600" cy="3917032"/>
          </a:xfrm>
        </p:spPr>
        <p:txBody>
          <a:bodyPr/>
          <a:lstStyle>
            <a:lvl1pPr>
              <a:defRPr sz="2800"/>
            </a:lvl1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10"/>
          </p:nvPr>
        </p:nvSpPr>
        <p:spPr/>
        <p:txBody>
          <a:bodyPr/>
          <a:lstStyle/>
          <a:p>
            <a:fld id="{D8E32E50-136A-4496-B4FF-7C83C21E682A}" type="datetime1">
              <a:rPr lang="en-GB" smtClean="0"/>
              <a:pPr/>
              <a:t>24/03/2022</a:t>
            </a:fld>
            <a:endParaRPr lang="en-GB" dirty="0"/>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612720440"/>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6D76745-32FB-4C91-A25B-63A85D072CAB}" type="datetime1">
              <a:rPr lang="en-GB" smtClean="0"/>
              <a:pPr/>
              <a:t>24/03/2022</a:t>
            </a:fld>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520448319"/>
      </p:ext>
    </p:extLst>
  </p:cSld>
  <p:clrMapOvr>
    <a:masterClrMapping/>
  </p:clrMapOvr>
  <p:transition>
    <p:dissolv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8E32E50-136A-4496-B4FF-7C83C21E682A}" type="datetime1">
              <a:rPr lang="en-GB" smtClean="0"/>
              <a:pPr/>
              <a:t>24/03/2022</a:t>
            </a:fld>
            <a:endParaRPr lang="en-GB" dirty="0"/>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438738303"/>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8E32E50-136A-4496-B4FF-7C83C21E682A}" type="datetime1">
              <a:rPr lang="en-GB" smtClean="0"/>
              <a:pPr/>
              <a:t>24/03/2022</a:t>
            </a:fld>
            <a:endParaRPr lang="en-GB" dirty="0"/>
          </a:p>
        </p:txBody>
      </p:sp>
      <p:sp>
        <p:nvSpPr>
          <p:cNvPr id="9" name="Slide Number Placeholder 8"/>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736666351"/>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4F9F918-2B10-433F-BEA4-607AFF3DC02D}" type="datetime1">
              <a:rPr lang="en-GB" smtClean="0"/>
              <a:pPr/>
              <a:t>24/03/2022</a:t>
            </a:fld>
            <a:endParaRPr lang="en-GB" dirty="0"/>
          </a:p>
        </p:txBody>
      </p:sp>
      <p:sp>
        <p:nvSpPr>
          <p:cNvPr id="5" name="Slide Number Placeholder 4"/>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873177553"/>
      </p:ext>
    </p:extLst>
  </p:cSld>
  <p:clrMapOvr>
    <a:masterClrMapping/>
  </p:clrMapOvr>
  <p:transition>
    <p:dissolv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F0F9558-83A0-44D4-8BB7-8012104B0C4B}" type="datetime1">
              <a:rPr lang="en-GB" smtClean="0"/>
              <a:pPr/>
              <a:t>24/03/2022</a:t>
            </a:fld>
            <a:endParaRPr lang="en-GB" dirty="0"/>
          </a:p>
        </p:txBody>
      </p:sp>
      <p:sp>
        <p:nvSpPr>
          <p:cNvPr id="4" name="Slide Number Placeholder 3"/>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165703733"/>
      </p:ext>
    </p:extLst>
  </p:cSld>
  <p:clrMapOvr>
    <a:masterClrMapping/>
  </p:clrMapOvr>
  <p:transition>
    <p:dissolv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F848E86-E565-4C1A-8FF6-FFBF881AFDA2}" type="datetime1">
              <a:rPr lang="en-GB" smtClean="0"/>
              <a:pPr/>
              <a:t>24/03/2022</a:t>
            </a:fld>
            <a:endParaRPr lang="en-GB" dirty="0"/>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091874486"/>
      </p:ext>
    </p:extLst>
  </p:cSld>
  <p:clrMapOvr>
    <a:masterClrMapping/>
  </p:clrMapOvr>
  <p:transition>
    <p:dissolv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A518400C-1BBB-4F63-8D87-0E7EEA0138C9}" type="datetime1">
              <a:rPr lang="en-GB" smtClean="0"/>
              <a:pPr/>
              <a:t>24/03/2022</a:t>
            </a:fld>
            <a:endParaRPr lang="en-GB" dirty="0"/>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92637008"/>
      </p:ext>
    </p:extLst>
  </p:cSld>
  <p:clrMapOvr>
    <a:masterClrMapping/>
  </p:clrMapOvr>
  <p:transition>
    <p:dissolv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CE307F9-FE9E-4ABC-95D4-B51194F73759}" type="datetime1">
              <a:rPr lang="en-GB" smtClean="0"/>
              <a:pPr/>
              <a:t>24/03/2022</a:t>
            </a:fld>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1249975525"/>
      </p:ext>
    </p:extLst>
  </p:cSld>
  <p:clrMapOvr>
    <a:masterClrMapping/>
  </p:clrMapOvr>
  <p:transition>
    <p:dissolv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E25F774-4146-4C45-B3A5-262743FB5673}" type="datetime1">
              <a:rPr lang="en-GB" smtClean="0"/>
              <a:pPr/>
              <a:t>24/03/2022</a:t>
            </a:fld>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153369918"/>
      </p:ext>
    </p:extLst>
  </p:cSld>
  <p:clrMapOvr>
    <a:masterClrMapping/>
  </p:clrMapOvr>
  <p:transition>
    <p:dissolv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5D5B1F-946A-4F5A-8AC8-B2FA636A70F2}" type="datetime1">
              <a:rPr lang="en-GB" smtClean="0"/>
              <a:pPr/>
              <a:t>24/03/2022</a:t>
            </a:fld>
            <a:endParaRPr lang="en-GB" dirty="0"/>
          </a:p>
        </p:txBody>
      </p:sp>
      <p:sp>
        <p:nvSpPr>
          <p:cNvPr id="5" name="Footer Placeholder 4"/>
          <p:cNvSpPr>
            <a:spLocks noGrp="1"/>
          </p:cNvSpPr>
          <p:nvPr>
            <p:ph type="ftr" sz="quarter" idx="11"/>
          </p:nvPr>
        </p:nvSpPr>
        <p:spPr>
          <a:xfrm>
            <a:off x="659165" y="6356350"/>
            <a:ext cx="2847975" cy="365125"/>
          </a:xfrm>
          <a:prstGeom prst="rect">
            <a:avLst/>
          </a:prstGeom>
        </p:spPr>
        <p:txBody>
          <a:bodyPr/>
          <a:lstStyle/>
          <a:p>
            <a:endParaRPr lang="en-GB" dirty="0"/>
          </a:p>
        </p:txBody>
      </p:sp>
      <p:sp>
        <p:nvSpPr>
          <p:cNvPr id="6" name="Slide Number Placeholder 5"/>
          <p:cNvSpPr>
            <a:spLocks noGrp="1"/>
          </p:cNvSpPr>
          <p:nvPr>
            <p:ph type="sldNum" sz="quarter" idx="12"/>
          </p:nvPr>
        </p:nvSpPr>
        <p:spPr>
          <a:xfrm>
            <a:off x="8582025" y="0"/>
            <a:ext cx="561975" cy="365125"/>
          </a:xfrm>
        </p:spPr>
        <p:txBody>
          <a:bodyPr/>
          <a:lstStyle>
            <a:lvl1pPr algn="r">
              <a:defRPr b="1">
                <a:solidFill>
                  <a:schemeClr val="tx2"/>
                </a:solidFill>
                <a:latin typeface="+mj-lt"/>
              </a:defRPr>
            </a:lvl1pPr>
          </a:lstStyle>
          <a:p>
            <a:fld id="{C3F65BB1-9206-4D7F-97F9-47DCC7DC6334}" type="slidenum">
              <a:rPr lang="en-GB" smtClean="0"/>
              <a:pPr/>
              <a:t>‹#›</a:t>
            </a:fld>
            <a:endParaRPr lang="en-GB" dirty="0"/>
          </a:p>
        </p:txBody>
      </p:sp>
      <p:sp>
        <p:nvSpPr>
          <p:cNvPr id="7" name="Title 2"/>
          <p:cNvSpPr txBox="1">
            <a:spLocks/>
          </p:cNvSpPr>
          <p:nvPr userDrawn="1"/>
        </p:nvSpPr>
        <p:spPr>
          <a:xfrm>
            <a:off x="467544" y="152400"/>
            <a:ext cx="8229600" cy="1600200"/>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endParaRPr lang="en-GB" sz="3600" dirty="0"/>
          </a:p>
        </p:txBody>
      </p:sp>
    </p:spTree>
    <p:extLst>
      <p:ext uri="{BB962C8B-B14F-4D97-AF65-F5344CB8AC3E}">
        <p14:creationId xmlns:p14="http://schemas.microsoft.com/office/powerpoint/2010/main" val="1817955075"/>
      </p:ext>
    </p:extLst>
  </p:cSld>
  <p:clrMapOvr>
    <a:masterClrMapping/>
  </p:clrMapOvr>
  <p:transition>
    <p:dissolv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76200" y="609600"/>
            <a:ext cx="7772400" cy="1143000"/>
          </a:xfrm>
        </p:spPr>
        <p:txBody>
          <a:bodyPr/>
          <a:lstStyle/>
          <a:p>
            <a:r>
              <a:rPr lang="en-US"/>
              <a:t>Click to edit Master title style</a:t>
            </a:r>
            <a:endParaRPr lang="en-GB"/>
          </a:p>
        </p:txBody>
      </p:sp>
      <p:sp>
        <p:nvSpPr>
          <p:cNvPr id="3" name="Table Placeholder 2"/>
          <p:cNvSpPr>
            <a:spLocks noGrp="1"/>
          </p:cNvSpPr>
          <p:nvPr>
            <p:ph type="tbl" idx="1"/>
          </p:nvPr>
        </p:nvSpPr>
        <p:spPr>
          <a:xfrm>
            <a:off x="76200" y="1981200"/>
            <a:ext cx="7772400" cy="4114800"/>
          </a:xfrm>
        </p:spPr>
        <p:txBody>
          <a:bodyPr rtlCol="0">
            <a:normAutofit/>
          </a:bodyPr>
          <a:lstStyle/>
          <a:p>
            <a:pPr lvl="0"/>
            <a:endParaRPr lang="en-GB" noProof="0"/>
          </a:p>
        </p:txBody>
      </p:sp>
      <p:sp>
        <p:nvSpPr>
          <p:cNvPr id="4" name="Date Placeholder 3">
            <a:extLst>
              <a:ext uri="{FF2B5EF4-FFF2-40B4-BE49-F238E27FC236}">
                <a16:creationId xmlns:a16="http://schemas.microsoft.com/office/drawing/2014/main" id="{F59F4E69-7458-42F1-AF0B-6596B209FDCD}"/>
              </a:ext>
            </a:extLst>
          </p:cNvPr>
          <p:cNvSpPr>
            <a:spLocks noGrp="1"/>
          </p:cNvSpPr>
          <p:nvPr>
            <p:ph type="dt" sz="half" idx="10"/>
          </p:nvPr>
        </p:nvSpPr>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547C9F81-40BC-4307-860C-081FC213A9B0}"/>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A8F92A66-F1F3-4FDB-805A-C62C86C27F39}"/>
              </a:ext>
            </a:extLst>
          </p:cNvPr>
          <p:cNvSpPr>
            <a:spLocks noGrp="1"/>
          </p:cNvSpPr>
          <p:nvPr>
            <p:ph type="sldNum" sz="quarter" idx="12"/>
          </p:nvPr>
        </p:nvSpPr>
        <p:spPr/>
        <p:txBody>
          <a:bodyPr/>
          <a:lstStyle>
            <a:lvl1pPr>
              <a:defRPr/>
            </a:lvl1pPr>
          </a:lstStyle>
          <a:p>
            <a:pPr>
              <a:defRPr/>
            </a:pPr>
            <a:fld id="{103E54B3-5BB3-43E5-9A7B-33A8B60E66F4}" type="slidenum">
              <a:rPr lang="en-GB" altLang="en-US"/>
              <a:pPr>
                <a:defRPr/>
              </a:pPr>
              <a:t>‹#›</a:t>
            </a:fld>
            <a:endParaRPr lang="en-GB" altLang="en-US"/>
          </a:p>
        </p:txBody>
      </p:sp>
    </p:spTree>
    <p:extLst>
      <p:ext uri="{BB962C8B-B14F-4D97-AF65-F5344CB8AC3E}">
        <p14:creationId xmlns:p14="http://schemas.microsoft.com/office/powerpoint/2010/main" val="94117457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D6D61E-A231-42C7-A671-8C972DFF9FBC}"/>
              </a:ext>
            </a:extLst>
          </p:cNvPr>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6D1FB20-F1F1-4CC7-A8AF-7256495FB0C4}"/>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0EEAB3C-98E4-41D9-8727-DD7C0776ED7B}"/>
              </a:ext>
            </a:extLst>
          </p:cNvPr>
          <p:cNvSpPr>
            <a:spLocks noGrp="1"/>
          </p:cNvSpPr>
          <p:nvPr>
            <p:ph type="dt" sz="half" idx="10"/>
          </p:nvPr>
        </p:nvSpPr>
        <p:spPr/>
        <p:txBody>
          <a:bodyPr/>
          <a:lstStyle/>
          <a:p>
            <a:fld id="{C82DC3DF-80F8-4926-9E2F-285A86B6CA9C}" type="datetimeFigureOut">
              <a:rPr lang="en-GB" smtClean="0"/>
              <a:t>24/03/2022</a:t>
            </a:fld>
            <a:endParaRPr lang="en-GB"/>
          </a:p>
        </p:txBody>
      </p:sp>
      <p:sp>
        <p:nvSpPr>
          <p:cNvPr id="5" name="Footer Placeholder 4">
            <a:extLst>
              <a:ext uri="{FF2B5EF4-FFF2-40B4-BE49-F238E27FC236}">
                <a16:creationId xmlns:a16="http://schemas.microsoft.com/office/drawing/2014/main" id="{EAF58A1E-F09E-41ED-A717-D2A278417BD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17D43F6-85CA-4B02-A881-78FDAAC5D661}"/>
              </a:ext>
            </a:extLst>
          </p:cNvPr>
          <p:cNvSpPr>
            <a:spLocks noGrp="1"/>
          </p:cNvSpPr>
          <p:nvPr>
            <p:ph type="sldNum" sz="quarter" idx="12"/>
          </p:nvPr>
        </p:nvSpPr>
        <p:spPr/>
        <p:txBody>
          <a:bodyPr/>
          <a:lstStyle/>
          <a:p>
            <a:fld id="{406FEF6C-0676-43FD-8AFD-D6D8F5F16480}" type="slidenum">
              <a:rPr lang="en-GB" smtClean="0"/>
              <a:t>‹#›</a:t>
            </a:fld>
            <a:endParaRPr lang="en-GB"/>
          </a:p>
        </p:txBody>
      </p:sp>
    </p:spTree>
    <p:extLst>
      <p:ext uri="{BB962C8B-B14F-4D97-AF65-F5344CB8AC3E}">
        <p14:creationId xmlns:p14="http://schemas.microsoft.com/office/powerpoint/2010/main" val="89015737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B529EC-0228-4087-876D-7E6B204B4EC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1EC8786-A873-4999-A9DD-E5F645B1E6B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0D538ED-371B-418C-B551-B323FD2FD7EE}"/>
              </a:ext>
            </a:extLst>
          </p:cNvPr>
          <p:cNvSpPr>
            <a:spLocks noGrp="1"/>
          </p:cNvSpPr>
          <p:nvPr>
            <p:ph type="dt" sz="half" idx="10"/>
          </p:nvPr>
        </p:nvSpPr>
        <p:spPr/>
        <p:txBody>
          <a:bodyPr/>
          <a:lstStyle/>
          <a:p>
            <a:fld id="{C82DC3DF-80F8-4926-9E2F-285A86B6CA9C}" type="datetimeFigureOut">
              <a:rPr lang="en-GB" smtClean="0"/>
              <a:t>24/03/2022</a:t>
            </a:fld>
            <a:endParaRPr lang="en-GB"/>
          </a:p>
        </p:txBody>
      </p:sp>
      <p:sp>
        <p:nvSpPr>
          <p:cNvPr id="5" name="Footer Placeholder 4">
            <a:extLst>
              <a:ext uri="{FF2B5EF4-FFF2-40B4-BE49-F238E27FC236}">
                <a16:creationId xmlns:a16="http://schemas.microsoft.com/office/drawing/2014/main" id="{A4C83868-1EB5-4E82-AB93-C85946403BC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29AAD3B-9678-4A72-BF57-81EC492773E7}"/>
              </a:ext>
            </a:extLst>
          </p:cNvPr>
          <p:cNvSpPr>
            <a:spLocks noGrp="1"/>
          </p:cNvSpPr>
          <p:nvPr>
            <p:ph type="sldNum" sz="quarter" idx="12"/>
          </p:nvPr>
        </p:nvSpPr>
        <p:spPr/>
        <p:txBody>
          <a:bodyPr/>
          <a:lstStyle/>
          <a:p>
            <a:fld id="{406FEF6C-0676-43FD-8AFD-D6D8F5F16480}" type="slidenum">
              <a:rPr lang="en-GB" smtClean="0"/>
              <a:t>‹#›</a:t>
            </a:fld>
            <a:endParaRPr lang="en-GB"/>
          </a:p>
        </p:txBody>
      </p:sp>
    </p:spTree>
    <p:extLst>
      <p:ext uri="{BB962C8B-B14F-4D97-AF65-F5344CB8AC3E}">
        <p14:creationId xmlns:p14="http://schemas.microsoft.com/office/powerpoint/2010/main" val="416815811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B8C7D3-8EAA-4F0C-910D-632544D3AB85}"/>
              </a:ext>
            </a:extLst>
          </p:cNvPr>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2387A6D-FC2C-4A7F-A52D-4F34CDB90C1C}"/>
              </a:ext>
            </a:extLst>
          </p:cNvPr>
          <p:cNvSpPr>
            <a:spLocks noGrp="1"/>
          </p:cNvSpPr>
          <p:nvPr>
            <p:ph type="body" idx="1"/>
          </p:nvPr>
        </p:nvSpPr>
        <p:spPr>
          <a:xfrm>
            <a:off x="623888" y="4589463"/>
            <a:ext cx="78867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8AF1A3-065A-4596-AC6D-974901CC708B}"/>
              </a:ext>
            </a:extLst>
          </p:cNvPr>
          <p:cNvSpPr>
            <a:spLocks noGrp="1"/>
          </p:cNvSpPr>
          <p:nvPr>
            <p:ph type="dt" sz="half" idx="10"/>
          </p:nvPr>
        </p:nvSpPr>
        <p:spPr/>
        <p:txBody>
          <a:bodyPr/>
          <a:lstStyle/>
          <a:p>
            <a:fld id="{C82DC3DF-80F8-4926-9E2F-285A86B6CA9C}" type="datetimeFigureOut">
              <a:rPr lang="en-GB" smtClean="0"/>
              <a:t>24/03/2022</a:t>
            </a:fld>
            <a:endParaRPr lang="en-GB"/>
          </a:p>
        </p:txBody>
      </p:sp>
      <p:sp>
        <p:nvSpPr>
          <p:cNvPr id="5" name="Footer Placeholder 4">
            <a:extLst>
              <a:ext uri="{FF2B5EF4-FFF2-40B4-BE49-F238E27FC236}">
                <a16:creationId xmlns:a16="http://schemas.microsoft.com/office/drawing/2014/main" id="{8925FFC0-969B-45DB-B982-49278233332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544917C-3D4A-4B9B-8A34-A68E2D74298C}"/>
              </a:ext>
            </a:extLst>
          </p:cNvPr>
          <p:cNvSpPr>
            <a:spLocks noGrp="1"/>
          </p:cNvSpPr>
          <p:nvPr>
            <p:ph type="sldNum" sz="quarter" idx="12"/>
          </p:nvPr>
        </p:nvSpPr>
        <p:spPr/>
        <p:txBody>
          <a:bodyPr/>
          <a:lstStyle/>
          <a:p>
            <a:fld id="{406FEF6C-0676-43FD-8AFD-D6D8F5F16480}" type="slidenum">
              <a:rPr lang="en-GB" smtClean="0"/>
              <a:t>‹#›</a:t>
            </a:fld>
            <a:endParaRPr lang="en-GB"/>
          </a:p>
        </p:txBody>
      </p:sp>
    </p:spTree>
    <p:extLst>
      <p:ext uri="{BB962C8B-B14F-4D97-AF65-F5344CB8AC3E}">
        <p14:creationId xmlns:p14="http://schemas.microsoft.com/office/powerpoint/2010/main" val="150013774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9A3386-3959-403E-BA0E-BA717599626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BF24193-DF05-4992-9600-AEF214B6BA4E}"/>
              </a:ext>
            </a:extLst>
          </p:cNvPr>
          <p:cNvSpPr>
            <a:spLocks noGrp="1"/>
          </p:cNvSpPr>
          <p:nvPr>
            <p:ph sz="half" idx="1"/>
          </p:nvPr>
        </p:nvSpPr>
        <p:spPr>
          <a:xfrm>
            <a:off x="628650" y="1825625"/>
            <a:ext cx="386715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EB370BE-0DF3-4CAC-ADE0-F137A5FE2415}"/>
              </a:ext>
            </a:extLst>
          </p:cNvPr>
          <p:cNvSpPr>
            <a:spLocks noGrp="1"/>
          </p:cNvSpPr>
          <p:nvPr>
            <p:ph sz="half" idx="2"/>
          </p:nvPr>
        </p:nvSpPr>
        <p:spPr>
          <a:xfrm>
            <a:off x="4648200" y="1825625"/>
            <a:ext cx="386715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FE391BF-1FC8-4101-A1A1-421996066098}"/>
              </a:ext>
            </a:extLst>
          </p:cNvPr>
          <p:cNvSpPr>
            <a:spLocks noGrp="1"/>
          </p:cNvSpPr>
          <p:nvPr>
            <p:ph type="dt" sz="half" idx="10"/>
          </p:nvPr>
        </p:nvSpPr>
        <p:spPr/>
        <p:txBody>
          <a:bodyPr/>
          <a:lstStyle/>
          <a:p>
            <a:fld id="{C82DC3DF-80F8-4926-9E2F-285A86B6CA9C}" type="datetimeFigureOut">
              <a:rPr lang="en-GB" smtClean="0"/>
              <a:t>24/03/2022</a:t>
            </a:fld>
            <a:endParaRPr lang="en-GB"/>
          </a:p>
        </p:txBody>
      </p:sp>
      <p:sp>
        <p:nvSpPr>
          <p:cNvPr id="6" name="Footer Placeholder 5">
            <a:extLst>
              <a:ext uri="{FF2B5EF4-FFF2-40B4-BE49-F238E27FC236}">
                <a16:creationId xmlns:a16="http://schemas.microsoft.com/office/drawing/2014/main" id="{DA5CE02B-CD33-47CC-9A12-55B56B90F5F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7679403-E2A2-4CF9-84DB-EE0A48690717}"/>
              </a:ext>
            </a:extLst>
          </p:cNvPr>
          <p:cNvSpPr>
            <a:spLocks noGrp="1"/>
          </p:cNvSpPr>
          <p:nvPr>
            <p:ph type="sldNum" sz="quarter" idx="12"/>
          </p:nvPr>
        </p:nvSpPr>
        <p:spPr/>
        <p:txBody>
          <a:bodyPr/>
          <a:lstStyle/>
          <a:p>
            <a:fld id="{406FEF6C-0676-43FD-8AFD-D6D8F5F16480}" type="slidenum">
              <a:rPr lang="en-GB" smtClean="0"/>
              <a:t>‹#›</a:t>
            </a:fld>
            <a:endParaRPr lang="en-GB"/>
          </a:p>
        </p:txBody>
      </p:sp>
    </p:spTree>
    <p:extLst>
      <p:ext uri="{BB962C8B-B14F-4D97-AF65-F5344CB8AC3E}">
        <p14:creationId xmlns:p14="http://schemas.microsoft.com/office/powerpoint/2010/main" val="396772284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D9749D-D74F-4C08-8E3D-A55924210DE1}"/>
              </a:ext>
            </a:extLst>
          </p:cNvPr>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93DDF31-D37F-4E28-89D8-638349094404}"/>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0F05477-556C-42F8-87EE-D8B28BB4489D}"/>
              </a:ext>
            </a:extLst>
          </p:cNvPr>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774AAB0-93C7-409D-8D6A-1AABB6965826}"/>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A6D6DD0-BB06-4636-86FB-3A068ED0C148}"/>
              </a:ext>
            </a:extLst>
          </p:cNvPr>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0783AD2-B429-4554-873F-263A0B765C95}"/>
              </a:ext>
            </a:extLst>
          </p:cNvPr>
          <p:cNvSpPr>
            <a:spLocks noGrp="1"/>
          </p:cNvSpPr>
          <p:nvPr>
            <p:ph type="dt" sz="half" idx="10"/>
          </p:nvPr>
        </p:nvSpPr>
        <p:spPr/>
        <p:txBody>
          <a:bodyPr/>
          <a:lstStyle/>
          <a:p>
            <a:fld id="{C82DC3DF-80F8-4926-9E2F-285A86B6CA9C}" type="datetimeFigureOut">
              <a:rPr lang="en-GB" smtClean="0"/>
              <a:t>24/03/2022</a:t>
            </a:fld>
            <a:endParaRPr lang="en-GB"/>
          </a:p>
        </p:txBody>
      </p:sp>
      <p:sp>
        <p:nvSpPr>
          <p:cNvPr id="8" name="Footer Placeholder 7">
            <a:extLst>
              <a:ext uri="{FF2B5EF4-FFF2-40B4-BE49-F238E27FC236}">
                <a16:creationId xmlns:a16="http://schemas.microsoft.com/office/drawing/2014/main" id="{646A45E8-906C-4D2F-8289-CCC799DF7E6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35ABE2D-D09C-4A89-9270-2DFC7D13BEF8}"/>
              </a:ext>
            </a:extLst>
          </p:cNvPr>
          <p:cNvSpPr>
            <a:spLocks noGrp="1"/>
          </p:cNvSpPr>
          <p:nvPr>
            <p:ph type="sldNum" sz="quarter" idx="12"/>
          </p:nvPr>
        </p:nvSpPr>
        <p:spPr/>
        <p:txBody>
          <a:bodyPr/>
          <a:lstStyle/>
          <a:p>
            <a:fld id="{406FEF6C-0676-43FD-8AFD-D6D8F5F16480}" type="slidenum">
              <a:rPr lang="en-GB" smtClean="0"/>
              <a:t>‹#›</a:t>
            </a:fld>
            <a:endParaRPr lang="en-GB"/>
          </a:p>
        </p:txBody>
      </p:sp>
    </p:spTree>
    <p:extLst>
      <p:ext uri="{BB962C8B-B14F-4D97-AF65-F5344CB8AC3E}">
        <p14:creationId xmlns:p14="http://schemas.microsoft.com/office/powerpoint/2010/main" val="74548384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9CC2D6-5E5F-45A5-8D7F-75FA106F9D5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140774-DBED-457F-8F34-0E4DDD6337DD}"/>
              </a:ext>
            </a:extLst>
          </p:cNvPr>
          <p:cNvSpPr>
            <a:spLocks noGrp="1"/>
          </p:cNvSpPr>
          <p:nvPr>
            <p:ph type="dt" sz="half" idx="10"/>
          </p:nvPr>
        </p:nvSpPr>
        <p:spPr/>
        <p:txBody>
          <a:bodyPr/>
          <a:lstStyle/>
          <a:p>
            <a:fld id="{C82DC3DF-80F8-4926-9E2F-285A86B6CA9C}" type="datetimeFigureOut">
              <a:rPr lang="en-GB" smtClean="0"/>
              <a:t>24/03/2022</a:t>
            </a:fld>
            <a:endParaRPr lang="en-GB"/>
          </a:p>
        </p:txBody>
      </p:sp>
      <p:sp>
        <p:nvSpPr>
          <p:cNvPr id="4" name="Footer Placeholder 3">
            <a:extLst>
              <a:ext uri="{FF2B5EF4-FFF2-40B4-BE49-F238E27FC236}">
                <a16:creationId xmlns:a16="http://schemas.microsoft.com/office/drawing/2014/main" id="{48FE2E1B-78B0-4925-A9AA-16309563586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F840EAE-4C43-4E9F-B091-946CF8E7E9B9}"/>
              </a:ext>
            </a:extLst>
          </p:cNvPr>
          <p:cNvSpPr>
            <a:spLocks noGrp="1"/>
          </p:cNvSpPr>
          <p:nvPr>
            <p:ph type="sldNum" sz="quarter" idx="12"/>
          </p:nvPr>
        </p:nvSpPr>
        <p:spPr/>
        <p:txBody>
          <a:bodyPr/>
          <a:lstStyle/>
          <a:p>
            <a:fld id="{406FEF6C-0676-43FD-8AFD-D6D8F5F16480}" type="slidenum">
              <a:rPr lang="en-GB" smtClean="0"/>
              <a:t>‹#›</a:t>
            </a:fld>
            <a:endParaRPr lang="en-GB"/>
          </a:p>
        </p:txBody>
      </p:sp>
    </p:spTree>
    <p:extLst>
      <p:ext uri="{BB962C8B-B14F-4D97-AF65-F5344CB8AC3E}">
        <p14:creationId xmlns:p14="http://schemas.microsoft.com/office/powerpoint/2010/main" val="379867079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AB00D99-C72C-49A3-9266-FC271CFF581F}"/>
              </a:ext>
            </a:extLst>
          </p:cNvPr>
          <p:cNvSpPr>
            <a:spLocks noGrp="1"/>
          </p:cNvSpPr>
          <p:nvPr>
            <p:ph type="dt" sz="half" idx="10"/>
          </p:nvPr>
        </p:nvSpPr>
        <p:spPr/>
        <p:txBody>
          <a:bodyPr/>
          <a:lstStyle/>
          <a:p>
            <a:fld id="{C82DC3DF-80F8-4926-9E2F-285A86B6CA9C}" type="datetimeFigureOut">
              <a:rPr lang="en-GB" smtClean="0"/>
              <a:t>24/03/2022</a:t>
            </a:fld>
            <a:endParaRPr lang="en-GB"/>
          </a:p>
        </p:txBody>
      </p:sp>
      <p:sp>
        <p:nvSpPr>
          <p:cNvPr id="3" name="Footer Placeholder 2">
            <a:extLst>
              <a:ext uri="{FF2B5EF4-FFF2-40B4-BE49-F238E27FC236}">
                <a16:creationId xmlns:a16="http://schemas.microsoft.com/office/drawing/2014/main" id="{FA8A4D0E-2F97-4023-A6B6-0504547C9C6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05AA208-DFB5-4DA0-A8CE-48842F6B980C}"/>
              </a:ext>
            </a:extLst>
          </p:cNvPr>
          <p:cNvSpPr>
            <a:spLocks noGrp="1"/>
          </p:cNvSpPr>
          <p:nvPr>
            <p:ph type="sldNum" sz="quarter" idx="12"/>
          </p:nvPr>
        </p:nvSpPr>
        <p:spPr/>
        <p:txBody>
          <a:bodyPr/>
          <a:lstStyle/>
          <a:p>
            <a:fld id="{406FEF6C-0676-43FD-8AFD-D6D8F5F16480}" type="slidenum">
              <a:rPr lang="en-GB" smtClean="0"/>
              <a:t>‹#›</a:t>
            </a:fld>
            <a:endParaRPr lang="en-GB"/>
          </a:p>
        </p:txBody>
      </p:sp>
    </p:spTree>
    <p:extLst>
      <p:ext uri="{BB962C8B-B14F-4D97-AF65-F5344CB8AC3E}">
        <p14:creationId xmlns:p14="http://schemas.microsoft.com/office/powerpoint/2010/main" val="391121834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C4FAE2-43D0-498F-86AF-63133D64ED43}"/>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B73F30F-E02E-48F6-BD3D-1F6820A9EA4C}"/>
              </a:ext>
            </a:extLst>
          </p:cNvPr>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0E379AE-65E0-4E4B-BE4F-4C5E4231B17E}"/>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4D6596-495E-4CF2-B65A-D0D63F3DE077}"/>
              </a:ext>
            </a:extLst>
          </p:cNvPr>
          <p:cNvSpPr>
            <a:spLocks noGrp="1"/>
          </p:cNvSpPr>
          <p:nvPr>
            <p:ph type="dt" sz="half" idx="10"/>
          </p:nvPr>
        </p:nvSpPr>
        <p:spPr/>
        <p:txBody>
          <a:bodyPr/>
          <a:lstStyle/>
          <a:p>
            <a:fld id="{C82DC3DF-80F8-4926-9E2F-285A86B6CA9C}" type="datetimeFigureOut">
              <a:rPr lang="en-GB" smtClean="0"/>
              <a:t>24/03/2022</a:t>
            </a:fld>
            <a:endParaRPr lang="en-GB"/>
          </a:p>
        </p:txBody>
      </p:sp>
      <p:sp>
        <p:nvSpPr>
          <p:cNvPr id="6" name="Footer Placeholder 5">
            <a:extLst>
              <a:ext uri="{FF2B5EF4-FFF2-40B4-BE49-F238E27FC236}">
                <a16:creationId xmlns:a16="http://schemas.microsoft.com/office/drawing/2014/main" id="{3EC22100-52B0-43BB-9E15-C18B300AC21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1BEB967-FCD2-4044-823C-0D04752F2FEA}"/>
              </a:ext>
            </a:extLst>
          </p:cNvPr>
          <p:cNvSpPr>
            <a:spLocks noGrp="1"/>
          </p:cNvSpPr>
          <p:nvPr>
            <p:ph type="sldNum" sz="quarter" idx="12"/>
          </p:nvPr>
        </p:nvSpPr>
        <p:spPr/>
        <p:txBody>
          <a:bodyPr/>
          <a:lstStyle/>
          <a:p>
            <a:fld id="{406FEF6C-0676-43FD-8AFD-D6D8F5F16480}" type="slidenum">
              <a:rPr lang="en-GB" smtClean="0"/>
              <a:t>‹#›</a:t>
            </a:fld>
            <a:endParaRPr lang="en-GB"/>
          </a:p>
        </p:txBody>
      </p:sp>
    </p:spTree>
    <p:extLst>
      <p:ext uri="{BB962C8B-B14F-4D97-AF65-F5344CB8AC3E}">
        <p14:creationId xmlns:p14="http://schemas.microsoft.com/office/powerpoint/2010/main" val="37195740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FF1948-0819-4ABC-A566-0EAA9BB8CCDD}"/>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6F836D6-FC00-4FF9-8BE2-494EE23F48A1}"/>
              </a:ext>
            </a:extLst>
          </p:cNvPr>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5774123-8119-4FBA-9043-F8A1B05FBE08}"/>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8DD956C-00E3-441B-888B-C97E73D46C93}"/>
              </a:ext>
            </a:extLst>
          </p:cNvPr>
          <p:cNvSpPr>
            <a:spLocks noGrp="1"/>
          </p:cNvSpPr>
          <p:nvPr>
            <p:ph type="dt" sz="half" idx="10"/>
          </p:nvPr>
        </p:nvSpPr>
        <p:spPr/>
        <p:txBody>
          <a:bodyPr/>
          <a:lstStyle/>
          <a:p>
            <a:fld id="{C82DC3DF-80F8-4926-9E2F-285A86B6CA9C}" type="datetimeFigureOut">
              <a:rPr lang="en-GB" smtClean="0"/>
              <a:t>24/03/2022</a:t>
            </a:fld>
            <a:endParaRPr lang="en-GB"/>
          </a:p>
        </p:txBody>
      </p:sp>
      <p:sp>
        <p:nvSpPr>
          <p:cNvPr id="6" name="Footer Placeholder 5">
            <a:extLst>
              <a:ext uri="{FF2B5EF4-FFF2-40B4-BE49-F238E27FC236}">
                <a16:creationId xmlns:a16="http://schemas.microsoft.com/office/drawing/2014/main" id="{3730D035-BF20-4AAF-B33A-536140FA67E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5F45BCA-6564-449C-A1A3-CE90E40C41C3}"/>
              </a:ext>
            </a:extLst>
          </p:cNvPr>
          <p:cNvSpPr>
            <a:spLocks noGrp="1"/>
          </p:cNvSpPr>
          <p:nvPr>
            <p:ph type="sldNum" sz="quarter" idx="12"/>
          </p:nvPr>
        </p:nvSpPr>
        <p:spPr/>
        <p:txBody>
          <a:bodyPr/>
          <a:lstStyle/>
          <a:p>
            <a:fld id="{406FEF6C-0676-43FD-8AFD-D6D8F5F16480}" type="slidenum">
              <a:rPr lang="en-GB" smtClean="0"/>
              <a:t>‹#›</a:t>
            </a:fld>
            <a:endParaRPr lang="en-GB"/>
          </a:p>
        </p:txBody>
      </p:sp>
    </p:spTree>
    <p:extLst>
      <p:ext uri="{BB962C8B-B14F-4D97-AF65-F5344CB8AC3E}">
        <p14:creationId xmlns:p14="http://schemas.microsoft.com/office/powerpoint/2010/main" val="43145479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364A42-36D2-42FB-8C0C-B21A2835AD8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B0348A4-8EEC-4A54-84F3-E3761AE93BC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9788D58-CD3C-4FA2-88A8-3B14BE14AB36}"/>
              </a:ext>
            </a:extLst>
          </p:cNvPr>
          <p:cNvSpPr>
            <a:spLocks noGrp="1"/>
          </p:cNvSpPr>
          <p:nvPr>
            <p:ph type="dt" sz="half" idx="10"/>
          </p:nvPr>
        </p:nvSpPr>
        <p:spPr/>
        <p:txBody>
          <a:bodyPr/>
          <a:lstStyle/>
          <a:p>
            <a:fld id="{C82DC3DF-80F8-4926-9E2F-285A86B6CA9C}" type="datetimeFigureOut">
              <a:rPr lang="en-GB" smtClean="0"/>
              <a:t>24/03/2022</a:t>
            </a:fld>
            <a:endParaRPr lang="en-GB"/>
          </a:p>
        </p:txBody>
      </p:sp>
      <p:sp>
        <p:nvSpPr>
          <p:cNvPr id="5" name="Footer Placeholder 4">
            <a:extLst>
              <a:ext uri="{FF2B5EF4-FFF2-40B4-BE49-F238E27FC236}">
                <a16:creationId xmlns:a16="http://schemas.microsoft.com/office/drawing/2014/main" id="{9971BA39-2868-4087-8EF1-09D7FAE77B9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171CAC2-D33C-4805-A8B0-A58D8FC03C0D}"/>
              </a:ext>
            </a:extLst>
          </p:cNvPr>
          <p:cNvSpPr>
            <a:spLocks noGrp="1"/>
          </p:cNvSpPr>
          <p:nvPr>
            <p:ph type="sldNum" sz="quarter" idx="12"/>
          </p:nvPr>
        </p:nvSpPr>
        <p:spPr/>
        <p:txBody>
          <a:bodyPr/>
          <a:lstStyle/>
          <a:p>
            <a:fld id="{406FEF6C-0676-43FD-8AFD-D6D8F5F16480}" type="slidenum">
              <a:rPr lang="en-GB" smtClean="0"/>
              <a:t>‹#›</a:t>
            </a:fld>
            <a:endParaRPr lang="en-GB"/>
          </a:p>
        </p:txBody>
      </p:sp>
    </p:spTree>
    <p:extLst>
      <p:ext uri="{BB962C8B-B14F-4D97-AF65-F5344CB8AC3E}">
        <p14:creationId xmlns:p14="http://schemas.microsoft.com/office/powerpoint/2010/main" val="328882925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4B1C3D8-7F15-473D-AACA-3B88280ED767}"/>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617A15E-419D-48B1-8628-9121E01149B5}"/>
              </a:ext>
            </a:extLst>
          </p:cNvPr>
          <p:cNvSpPr>
            <a:spLocks noGrp="1"/>
          </p:cNvSpPr>
          <p:nvPr>
            <p:ph type="body" orient="vert" idx="1"/>
          </p:nvPr>
        </p:nvSpPr>
        <p:spPr>
          <a:xfrm>
            <a:off x="628650" y="365125"/>
            <a:ext cx="57626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CC44554-E7F8-43AD-B91B-1280B70FEA20}"/>
              </a:ext>
            </a:extLst>
          </p:cNvPr>
          <p:cNvSpPr>
            <a:spLocks noGrp="1"/>
          </p:cNvSpPr>
          <p:nvPr>
            <p:ph type="dt" sz="half" idx="10"/>
          </p:nvPr>
        </p:nvSpPr>
        <p:spPr/>
        <p:txBody>
          <a:bodyPr/>
          <a:lstStyle/>
          <a:p>
            <a:fld id="{C82DC3DF-80F8-4926-9E2F-285A86B6CA9C}" type="datetimeFigureOut">
              <a:rPr lang="en-GB" smtClean="0"/>
              <a:t>24/03/2022</a:t>
            </a:fld>
            <a:endParaRPr lang="en-GB"/>
          </a:p>
        </p:txBody>
      </p:sp>
      <p:sp>
        <p:nvSpPr>
          <p:cNvPr id="5" name="Footer Placeholder 4">
            <a:extLst>
              <a:ext uri="{FF2B5EF4-FFF2-40B4-BE49-F238E27FC236}">
                <a16:creationId xmlns:a16="http://schemas.microsoft.com/office/drawing/2014/main" id="{6F1D207D-1143-4B5F-A81A-C9337DE9C0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F88B510-237C-4D6F-A784-2BEE09DECC26}"/>
              </a:ext>
            </a:extLst>
          </p:cNvPr>
          <p:cNvSpPr>
            <a:spLocks noGrp="1"/>
          </p:cNvSpPr>
          <p:nvPr>
            <p:ph type="sldNum" sz="quarter" idx="12"/>
          </p:nvPr>
        </p:nvSpPr>
        <p:spPr/>
        <p:txBody>
          <a:bodyPr/>
          <a:lstStyle/>
          <a:p>
            <a:fld id="{406FEF6C-0676-43FD-8AFD-D6D8F5F16480}" type="slidenum">
              <a:rPr lang="en-GB" smtClean="0"/>
              <a:t>‹#›</a:t>
            </a:fld>
            <a:endParaRPr lang="en-GB"/>
          </a:p>
        </p:txBody>
      </p:sp>
    </p:spTree>
    <p:extLst>
      <p:ext uri="{BB962C8B-B14F-4D97-AF65-F5344CB8AC3E}">
        <p14:creationId xmlns:p14="http://schemas.microsoft.com/office/powerpoint/2010/main" val="101783817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434FB5-D961-48E2-BD75-F08857E2A73E}"/>
              </a:ext>
            </a:extLst>
          </p:cNvPr>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C0F58D4-81F3-49C5-A0F9-032846398F1C}"/>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662D365-5887-4D1A-ACBE-BBAB61A6F35F}"/>
              </a:ext>
            </a:extLst>
          </p:cNvPr>
          <p:cNvSpPr>
            <a:spLocks noGrp="1"/>
          </p:cNvSpPr>
          <p:nvPr>
            <p:ph type="dt" sz="half" idx="10"/>
          </p:nvPr>
        </p:nvSpPr>
        <p:spPr/>
        <p:txBody>
          <a:bodyPr/>
          <a:lstStyle/>
          <a:p>
            <a:fld id="{D0930562-BCAA-4C10-939E-EF1485454FC6}" type="datetimeFigureOut">
              <a:rPr lang="en-GB" smtClean="0"/>
              <a:t>24/03/2022</a:t>
            </a:fld>
            <a:endParaRPr lang="en-GB"/>
          </a:p>
        </p:txBody>
      </p:sp>
      <p:sp>
        <p:nvSpPr>
          <p:cNvPr id="5" name="Footer Placeholder 4">
            <a:extLst>
              <a:ext uri="{FF2B5EF4-FFF2-40B4-BE49-F238E27FC236}">
                <a16:creationId xmlns:a16="http://schemas.microsoft.com/office/drawing/2014/main" id="{98669D2A-5D6E-4BF1-A1FF-5998C82C403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67A9337-44FA-4FD7-94DB-09629E6754B6}"/>
              </a:ext>
            </a:extLst>
          </p:cNvPr>
          <p:cNvSpPr>
            <a:spLocks noGrp="1"/>
          </p:cNvSpPr>
          <p:nvPr>
            <p:ph type="sldNum" sz="quarter" idx="12"/>
          </p:nvPr>
        </p:nvSpPr>
        <p:spPr/>
        <p:txBody>
          <a:bodyPr/>
          <a:lstStyle/>
          <a:p>
            <a:fld id="{EB8BED75-8B7A-44FC-95D1-D9E52A4FB637}" type="slidenum">
              <a:rPr lang="en-GB" smtClean="0"/>
              <a:t>‹#›</a:t>
            </a:fld>
            <a:endParaRPr lang="en-GB"/>
          </a:p>
        </p:txBody>
      </p:sp>
    </p:spTree>
    <p:extLst>
      <p:ext uri="{BB962C8B-B14F-4D97-AF65-F5344CB8AC3E}">
        <p14:creationId xmlns:p14="http://schemas.microsoft.com/office/powerpoint/2010/main" val="206616504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2199BF-9E53-4428-A691-BC34482DB88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EA606F6-F0F3-40C0-A551-977C9D8F556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8BEEF38-F18B-488C-921D-12682B9DCB63}"/>
              </a:ext>
            </a:extLst>
          </p:cNvPr>
          <p:cNvSpPr>
            <a:spLocks noGrp="1"/>
          </p:cNvSpPr>
          <p:nvPr>
            <p:ph type="dt" sz="half" idx="10"/>
          </p:nvPr>
        </p:nvSpPr>
        <p:spPr/>
        <p:txBody>
          <a:bodyPr/>
          <a:lstStyle/>
          <a:p>
            <a:fld id="{D0930562-BCAA-4C10-939E-EF1485454FC6}" type="datetimeFigureOut">
              <a:rPr lang="en-GB" smtClean="0"/>
              <a:t>24/03/2022</a:t>
            </a:fld>
            <a:endParaRPr lang="en-GB"/>
          </a:p>
        </p:txBody>
      </p:sp>
      <p:sp>
        <p:nvSpPr>
          <p:cNvPr id="5" name="Footer Placeholder 4">
            <a:extLst>
              <a:ext uri="{FF2B5EF4-FFF2-40B4-BE49-F238E27FC236}">
                <a16:creationId xmlns:a16="http://schemas.microsoft.com/office/drawing/2014/main" id="{CFE9018A-E091-4DE7-908B-708E3A88A5C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92B04BA-5E8E-4B66-94E6-7872745B79AF}"/>
              </a:ext>
            </a:extLst>
          </p:cNvPr>
          <p:cNvSpPr>
            <a:spLocks noGrp="1"/>
          </p:cNvSpPr>
          <p:nvPr>
            <p:ph type="sldNum" sz="quarter" idx="12"/>
          </p:nvPr>
        </p:nvSpPr>
        <p:spPr/>
        <p:txBody>
          <a:bodyPr/>
          <a:lstStyle/>
          <a:p>
            <a:fld id="{EB8BED75-8B7A-44FC-95D1-D9E52A4FB637}" type="slidenum">
              <a:rPr lang="en-GB" smtClean="0"/>
              <a:t>‹#›</a:t>
            </a:fld>
            <a:endParaRPr lang="en-GB"/>
          </a:p>
        </p:txBody>
      </p:sp>
    </p:spTree>
    <p:extLst>
      <p:ext uri="{BB962C8B-B14F-4D97-AF65-F5344CB8AC3E}">
        <p14:creationId xmlns:p14="http://schemas.microsoft.com/office/powerpoint/2010/main" val="402841061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7C0905-C6CA-4A68-99CF-8C6B09656E67}"/>
              </a:ext>
            </a:extLst>
          </p:cNvPr>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60D27D0-545B-47FD-8DE4-33175DD887F4}"/>
              </a:ext>
            </a:extLst>
          </p:cNvPr>
          <p:cNvSpPr>
            <a:spLocks noGrp="1"/>
          </p:cNvSpPr>
          <p:nvPr>
            <p:ph type="body" idx="1"/>
          </p:nvPr>
        </p:nvSpPr>
        <p:spPr>
          <a:xfrm>
            <a:off x="623888" y="4589463"/>
            <a:ext cx="78867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A52D499-9ECF-45A1-AB4F-6155EFD5AD2A}"/>
              </a:ext>
            </a:extLst>
          </p:cNvPr>
          <p:cNvSpPr>
            <a:spLocks noGrp="1"/>
          </p:cNvSpPr>
          <p:nvPr>
            <p:ph type="dt" sz="half" idx="10"/>
          </p:nvPr>
        </p:nvSpPr>
        <p:spPr/>
        <p:txBody>
          <a:bodyPr/>
          <a:lstStyle/>
          <a:p>
            <a:fld id="{D0930562-BCAA-4C10-939E-EF1485454FC6}" type="datetimeFigureOut">
              <a:rPr lang="en-GB" smtClean="0"/>
              <a:t>24/03/2022</a:t>
            </a:fld>
            <a:endParaRPr lang="en-GB"/>
          </a:p>
        </p:txBody>
      </p:sp>
      <p:sp>
        <p:nvSpPr>
          <p:cNvPr id="5" name="Footer Placeholder 4">
            <a:extLst>
              <a:ext uri="{FF2B5EF4-FFF2-40B4-BE49-F238E27FC236}">
                <a16:creationId xmlns:a16="http://schemas.microsoft.com/office/drawing/2014/main" id="{2D46BC14-6E44-49AE-83F3-7DE3C11AA2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B02D598-F420-403C-981F-83C443006EC5}"/>
              </a:ext>
            </a:extLst>
          </p:cNvPr>
          <p:cNvSpPr>
            <a:spLocks noGrp="1"/>
          </p:cNvSpPr>
          <p:nvPr>
            <p:ph type="sldNum" sz="quarter" idx="12"/>
          </p:nvPr>
        </p:nvSpPr>
        <p:spPr/>
        <p:txBody>
          <a:bodyPr/>
          <a:lstStyle/>
          <a:p>
            <a:fld id="{EB8BED75-8B7A-44FC-95D1-D9E52A4FB637}" type="slidenum">
              <a:rPr lang="en-GB" smtClean="0"/>
              <a:t>‹#›</a:t>
            </a:fld>
            <a:endParaRPr lang="en-GB"/>
          </a:p>
        </p:txBody>
      </p:sp>
    </p:spTree>
    <p:extLst>
      <p:ext uri="{BB962C8B-B14F-4D97-AF65-F5344CB8AC3E}">
        <p14:creationId xmlns:p14="http://schemas.microsoft.com/office/powerpoint/2010/main" val="349043717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03328D-FAF2-4C0D-B6AE-B0A6DE0FE71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E37B2D8-A6B4-4247-B7BC-5D3C0709FA84}"/>
              </a:ext>
            </a:extLst>
          </p:cNvPr>
          <p:cNvSpPr>
            <a:spLocks noGrp="1"/>
          </p:cNvSpPr>
          <p:nvPr>
            <p:ph sz="half" idx="1"/>
          </p:nvPr>
        </p:nvSpPr>
        <p:spPr>
          <a:xfrm>
            <a:off x="628650" y="1825625"/>
            <a:ext cx="386715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09E1130-3DCA-4AC9-90A5-8C41383DFC6C}"/>
              </a:ext>
            </a:extLst>
          </p:cNvPr>
          <p:cNvSpPr>
            <a:spLocks noGrp="1"/>
          </p:cNvSpPr>
          <p:nvPr>
            <p:ph sz="half" idx="2"/>
          </p:nvPr>
        </p:nvSpPr>
        <p:spPr>
          <a:xfrm>
            <a:off x="4648200" y="1825625"/>
            <a:ext cx="386715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ADC5DCE-26C9-4DF4-8926-1EA4979F1920}"/>
              </a:ext>
            </a:extLst>
          </p:cNvPr>
          <p:cNvSpPr>
            <a:spLocks noGrp="1"/>
          </p:cNvSpPr>
          <p:nvPr>
            <p:ph type="dt" sz="half" idx="10"/>
          </p:nvPr>
        </p:nvSpPr>
        <p:spPr/>
        <p:txBody>
          <a:bodyPr/>
          <a:lstStyle/>
          <a:p>
            <a:fld id="{D0930562-BCAA-4C10-939E-EF1485454FC6}" type="datetimeFigureOut">
              <a:rPr lang="en-GB" smtClean="0"/>
              <a:t>24/03/2022</a:t>
            </a:fld>
            <a:endParaRPr lang="en-GB"/>
          </a:p>
        </p:txBody>
      </p:sp>
      <p:sp>
        <p:nvSpPr>
          <p:cNvPr id="6" name="Footer Placeholder 5">
            <a:extLst>
              <a:ext uri="{FF2B5EF4-FFF2-40B4-BE49-F238E27FC236}">
                <a16:creationId xmlns:a16="http://schemas.microsoft.com/office/drawing/2014/main" id="{6A926B3D-4E76-40C4-82A6-6C3D76F7F58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8AE8285-84BB-45CB-9CF8-761C67204B67}"/>
              </a:ext>
            </a:extLst>
          </p:cNvPr>
          <p:cNvSpPr>
            <a:spLocks noGrp="1"/>
          </p:cNvSpPr>
          <p:nvPr>
            <p:ph type="sldNum" sz="quarter" idx="12"/>
          </p:nvPr>
        </p:nvSpPr>
        <p:spPr/>
        <p:txBody>
          <a:bodyPr/>
          <a:lstStyle/>
          <a:p>
            <a:fld id="{EB8BED75-8B7A-44FC-95D1-D9E52A4FB637}" type="slidenum">
              <a:rPr lang="en-GB" smtClean="0"/>
              <a:t>‹#›</a:t>
            </a:fld>
            <a:endParaRPr lang="en-GB"/>
          </a:p>
        </p:txBody>
      </p:sp>
    </p:spTree>
    <p:extLst>
      <p:ext uri="{BB962C8B-B14F-4D97-AF65-F5344CB8AC3E}">
        <p14:creationId xmlns:p14="http://schemas.microsoft.com/office/powerpoint/2010/main" val="100765005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5AB6A6-C3B6-4EA0-BDAD-5D7620805CB8}"/>
              </a:ext>
            </a:extLst>
          </p:cNvPr>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E5E3EFC-7827-4DE8-9E1D-91B828F4468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714EEB1-21F2-41DD-B12D-4160F43A59AC}"/>
              </a:ext>
            </a:extLst>
          </p:cNvPr>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6294A4F-D2FF-47ED-9DCF-D32723E71715}"/>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25EFB8F-5D83-43C4-9544-302917507D72}"/>
              </a:ext>
            </a:extLst>
          </p:cNvPr>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B0230AA-26F7-48D0-B53F-7FA9B8B13459}"/>
              </a:ext>
            </a:extLst>
          </p:cNvPr>
          <p:cNvSpPr>
            <a:spLocks noGrp="1"/>
          </p:cNvSpPr>
          <p:nvPr>
            <p:ph type="dt" sz="half" idx="10"/>
          </p:nvPr>
        </p:nvSpPr>
        <p:spPr/>
        <p:txBody>
          <a:bodyPr/>
          <a:lstStyle/>
          <a:p>
            <a:fld id="{D0930562-BCAA-4C10-939E-EF1485454FC6}" type="datetimeFigureOut">
              <a:rPr lang="en-GB" smtClean="0"/>
              <a:t>24/03/2022</a:t>
            </a:fld>
            <a:endParaRPr lang="en-GB"/>
          </a:p>
        </p:txBody>
      </p:sp>
      <p:sp>
        <p:nvSpPr>
          <p:cNvPr id="8" name="Footer Placeholder 7">
            <a:extLst>
              <a:ext uri="{FF2B5EF4-FFF2-40B4-BE49-F238E27FC236}">
                <a16:creationId xmlns:a16="http://schemas.microsoft.com/office/drawing/2014/main" id="{6F60CE6F-21C6-4E30-9413-8CA45804DCB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E5FE410-7828-42EB-931E-88E65E418DCE}"/>
              </a:ext>
            </a:extLst>
          </p:cNvPr>
          <p:cNvSpPr>
            <a:spLocks noGrp="1"/>
          </p:cNvSpPr>
          <p:nvPr>
            <p:ph type="sldNum" sz="quarter" idx="12"/>
          </p:nvPr>
        </p:nvSpPr>
        <p:spPr/>
        <p:txBody>
          <a:bodyPr/>
          <a:lstStyle/>
          <a:p>
            <a:fld id="{EB8BED75-8B7A-44FC-95D1-D9E52A4FB637}" type="slidenum">
              <a:rPr lang="en-GB" smtClean="0"/>
              <a:t>‹#›</a:t>
            </a:fld>
            <a:endParaRPr lang="en-GB"/>
          </a:p>
        </p:txBody>
      </p:sp>
    </p:spTree>
    <p:extLst>
      <p:ext uri="{BB962C8B-B14F-4D97-AF65-F5344CB8AC3E}">
        <p14:creationId xmlns:p14="http://schemas.microsoft.com/office/powerpoint/2010/main" val="389877238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836C74-4FA4-48CE-9C4A-4A4186FD526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3A59454-482D-4AC7-AE7F-485C5E777F9C}"/>
              </a:ext>
            </a:extLst>
          </p:cNvPr>
          <p:cNvSpPr>
            <a:spLocks noGrp="1"/>
          </p:cNvSpPr>
          <p:nvPr>
            <p:ph type="dt" sz="half" idx="10"/>
          </p:nvPr>
        </p:nvSpPr>
        <p:spPr/>
        <p:txBody>
          <a:bodyPr/>
          <a:lstStyle/>
          <a:p>
            <a:fld id="{D0930562-BCAA-4C10-939E-EF1485454FC6}" type="datetimeFigureOut">
              <a:rPr lang="en-GB" smtClean="0"/>
              <a:t>24/03/2022</a:t>
            </a:fld>
            <a:endParaRPr lang="en-GB"/>
          </a:p>
        </p:txBody>
      </p:sp>
      <p:sp>
        <p:nvSpPr>
          <p:cNvPr id="4" name="Footer Placeholder 3">
            <a:extLst>
              <a:ext uri="{FF2B5EF4-FFF2-40B4-BE49-F238E27FC236}">
                <a16:creationId xmlns:a16="http://schemas.microsoft.com/office/drawing/2014/main" id="{844C48B2-2967-4EC7-9212-713D7A26376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DEE8F4D-5A8F-4144-BC45-E189F3E8C1EB}"/>
              </a:ext>
            </a:extLst>
          </p:cNvPr>
          <p:cNvSpPr>
            <a:spLocks noGrp="1"/>
          </p:cNvSpPr>
          <p:nvPr>
            <p:ph type="sldNum" sz="quarter" idx="12"/>
          </p:nvPr>
        </p:nvSpPr>
        <p:spPr/>
        <p:txBody>
          <a:bodyPr/>
          <a:lstStyle/>
          <a:p>
            <a:fld id="{EB8BED75-8B7A-44FC-95D1-D9E52A4FB637}" type="slidenum">
              <a:rPr lang="en-GB" smtClean="0"/>
              <a:t>‹#›</a:t>
            </a:fld>
            <a:endParaRPr lang="en-GB"/>
          </a:p>
        </p:txBody>
      </p:sp>
    </p:spTree>
    <p:extLst>
      <p:ext uri="{BB962C8B-B14F-4D97-AF65-F5344CB8AC3E}">
        <p14:creationId xmlns:p14="http://schemas.microsoft.com/office/powerpoint/2010/main" val="411239848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50BDC78-4D00-414A-84BB-712D3660C590}"/>
              </a:ext>
            </a:extLst>
          </p:cNvPr>
          <p:cNvSpPr>
            <a:spLocks noGrp="1"/>
          </p:cNvSpPr>
          <p:nvPr>
            <p:ph type="dt" sz="half" idx="10"/>
          </p:nvPr>
        </p:nvSpPr>
        <p:spPr/>
        <p:txBody>
          <a:bodyPr/>
          <a:lstStyle/>
          <a:p>
            <a:fld id="{D0930562-BCAA-4C10-939E-EF1485454FC6}" type="datetimeFigureOut">
              <a:rPr lang="en-GB" smtClean="0"/>
              <a:t>24/03/2022</a:t>
            </a:fld>
            <a:endParaRPr lang="en-GB"/>
          </a:p>
        </p:txBody>
      </p:sp>
      <p:sp>
        <p:nvSpPr>
          <p:cNvPr id="3" name="Footer Placeholder 2">
            <a:extLst>
              <a:ext uri="{FF2B5EF4-FFF2-40B4-BE49-F238E27FC236}">
                <a16:creationId xmlns:a16="http://schemas.microsoft.com/office/drawing/2014/main" id="{3D2AA4B5-A478-4976-BE77-4778932EF97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F2FA69C-13B6-4DE6-90E1-B44AB0F88FA1}"/>
              </a:ext>
            </a:extLst>
          </p:cNvPr>
          <p:cNvSpPr>
            <a:spLocks noGrp="1"/>
          </p:cNvSpPr>
          <p:nvPr>
            <p:ph type="sldNum" sz="quarter" idx="12"/>
          </p:nvPr>
        </p:nvSpPr>
        <p:spPr/>
        <p:txBody>
          <a:bodyPr/>
          <a:lstStyle/>
          <a:p>
            <a:fld id="{EB8BED75-8B7A-44FC-95D1-D9E52A4FB637}" type="slidenum">
              <a:rPr lang="en-GB" smtClean="0"/>
              <a:t>‹#›</a:t>
            </a:fld>
            <a:endParaRPr lang="en-GB"/>
          </a:p>
        </p:txBody>
      </p:sp>
    </p:spTree>
    <p:extLst>
      <p:ext uri="{BB962C8B-B14F-4D97-AF65-F5344CB8AC3E}">
        <p14:creationId xmlns:p14="http://schemas.microsoft.com/office/powerpoint/2010/main" val="43756786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24123C-F313-42ED-97F5-3327E2525DDE}"/>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70929BE-7CEA-41BD-AFC7-FDF9C51CF438}"/>
              </a:ext>
            </a:extLst>
          </p:cNvPr>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6AF9E25-B18A-461D-9BFD-AA3ABCF84EA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AA21F1D-E353-442C-8D67-84A25A39A6C1}"/>
              </a:ext>
            </a:extLst>
          </p:cNvPr>
          <p:cNvSpPr>
            <a:spLocks noGrp="1"/>
          </p:cNvSpPr>
          <p:nvPr>
            <p:ph type="dt" sz="half" idx="10"/>
          </p:nvPr>
        </p:nvSpPr>
        <p:spPr/>
        <p:txBody>
          <a:bodyPr/>
          <a:lstStyle/>
          <a:p>
            <a:fld id="{D0930562-BCAA-4C10-939E-EF1485454FC6}" type="datetimeFigureOut">
              <a:rPr lang="en-GB" smtClean="0"/>
              <a:t>24/03/2022</a:t>
            </a:fld>
            <a:endParaRPr lang="en-GB"/>
          </a:p>
        </p:txBody>
      </p:sp>
      <p:sp>
        <p:nvSpPr>
          <p:cNvPr id="6" name="Footer Placeholder 5">
            <a:extLst>
              <a:ext uri="{FF2B5EF4-FFF2-40B4-BE49-F238E27FC236}">
                <a16:creationId xmlns:a16="http://schemas.microsoft.com/office/drawing/2014/main" id="{BDDD3E48-1FD8-4449-B7A0-2FAC4686A28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E74F1A1-7B85-4618-A4A9-FB0B4AC8774C}"/>
              </a:ext>
            </a:extLst>
          </p:cNvPr>
          <p:cNvSpPr>
            <a:spLocks noGrp="1"/>
          </p:cNvSpPr>
          <p:nvPr>
            <p:ph type="sldNum" sz="quarter" idx="12"/>
          </p:nvPr>
        </p:nvSpPr>
        <p:spPr/>
        <p:txBody>
          <a:bodyPr/>
          <a:lstStyle/>
          <a:p>
            <a:fld id="{EB8BED75-8B7A-44FC-95D1-D9E52A4FB637}" type="slidenum">
              <a:rPr lang="en-GB" smtClean="0"/>
              <a:t>‹#›</a:t>
            </a:fld>
            <a:endParaRPr lang="en-GB"/>
          </a:p>
        </p:txBody>
      </p:sp>
    </p:spTree>
    <p:extLst>
      <p:ext uri="{BB962C8B-B14F-4D97-AF65-F5344CB8AC3E}">
        <p14:creationId xmlns:p14="http://schemas.microsoft.com/office/powerpoint/2010/main" val="243990059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CB202-7054-4951-8265-A284A571E23D}"/>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50717AA-E6FA-4F68-9CBD-5BBDFFBC9663}"/>
              </a:ext>
            </a:extLst>
          </p:cNvPr>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416B63B-A4A0-4189-BF26-14B46BDFD705}"/>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9E526E3-5014-405B-90B2-67717156C146}"/>
              </a:ext>
            </a:extLst>
          </p:cNvPr>
          <p:cNvSpPr>
            <a:spLocks noGrp="1"/>
          </p:cNvSpPr>
          <p:nvPr>
            <p:ph type="dt" sz="half" idx="10"/>
          </p:nvPr>
        </p:nvSpPr>
        <p:spPr/>
        <p:txBody>
          <a:bodyPr/>
          <a:lstStyle/>
          <a:p>
            <a:fld id="{D0930562-BCAA-4C10-939E-EF1485454FC6}" type="datetimeFigureOut">
              <a:rPr lang="en-GB" smtClean="0"/>
              <a:t>24/03/2022</a:t>
            </a:fld>
            <a:endParaRPr lang="en-GB"/>
          </a:p>
        </p:txBody>
      </p:sp>
      <p:sp>
        <p:nvSpPr>
          <p:cNvPr id="6" name="Footer Placeholder 5">
            <a:extLst>
              <a:ext uri="{FF2B5EF4-FFF2-40B4-BE49-F238E27FC236}">
                <a16:creationId xmlns:a16="http://schemas.microsoft.com/office/drawing/2014/main" id="{4C7556D9-5689-42AE-B34D-F475A75B7D0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52B59EA-6CC6-45E9-9544-D0204B718D89}"/>
              </a:ext>
            </a:extLst>
          </p:cNvPr>
          <p:cNvSpPr>
            <a:spLocks noGrp="1"/>
          </p:cNvSpPr>
          <p:nvPr>
            <p:ph type="sldNum" sz="quarter" idx="12"/>
          </p:nvPr>
        </p:nvSpPr>
        <p:spPr/>
        <p:txBody>
          <a:bodyPr/>
          <a:lstStyle/>
          <a:p>
            <a:fld id="{EB8BED75-8B7A-44FC-95D1-D9E52A4FB637}" type="slidenum">
              <a:rPr lang="en-GB" smtClean="0"/>
              <a:t>‹#›</a:t>
            </a:fld>
            <a:endParaRPr lang="en-GB"/>
          </a:p>
        </p:txBody>
      </p:sp>
    </p:spTree>
    <p:extLst>
      <p:ext uri="{BB962C8B-B14F-4D97-AF65-F5344CB8AC3E}">
        <p14:creationId xmlns:p14="http://schemas.microsoft.com/office/powerpoint/2010/main" val="143749476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232894-30E6-4660-B5F1-65DA9B306D4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C893A7B-B66F-4153-98F8-B79AC05B06A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225E8A-E690-4102-8A45-E08BBE34644F}"/>
              </a:ext>
            </a:extLst>
          </p:cNvPr>
          <p:cNvSpPr>
            <a:spLocks noGrp="1"/>
          </p:cNvSpPr>
          <p:nvPr>
            <p:ph type="dt" sz="half" idx="10"/>
          </p:nvPr>
        </p:nvSpPr>
        <p:spPr/>
        <p:txBody>
          <a:bodyPr/>
          <a:lstStyle/>
          <a:p>
            <a:fld id="{D0930562-BCAA-4C10-939E-EF1485454FC6}" type="datetimeFigureOut">
              <a:rPr lang="en-GB" smtClean="0"/>
              <a:t>24/03/2022</a:t>
            </a:fld>
            <a:endParaRPr lang="en-GB"/>
          </a:p>
        </p:txBody>
      </p:sp>
      <p:sp>
        <p:nvSpPr>
          <p:cNvPr id="5" name="Footer Placeholder 4">
            <a:extLst>
              <a:ext uri="{FF2B5EF4-FFF2-40B4-BE49-F238E27FC236}">
                <a16:creationId xmlns:a16="http://schemas.microsoft.com/office/drawing/2014/main" id="{19152966-8F78-4FB0-8857-BB7338D69E0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6E60E00-A3DD-4747-9847-F7613EC537A5}"/>
              </a:ext>
            </a:extLst>
          </p:cNvPr>
          <p:cNvSpPr>
            <a:spLocks noGrp="1"/>
          </p:cNvSpPr>
          <p:nvPr>
            <p:ph type="sldNum" sz="quarter" idx="12"/>
          </p:nvPr>
        </p:nvSpPr>
        <p:spPr/>
        <p:txBody>
          <a:bodyPr/>
          <a:lstStyle/>
          <a:p>
            <a:fld id="{EB8BED75-8B7A-44FC-95D1-D9E52A4FB637}" type="slidenum">
              <a:rPr lang="en-GB" smtClean="0"/>
              <a:t>‹#›</a:t>
            </a:fld>
            <a:endParaRPr lang="en-GB"/>
          </a:p>
        </p:txBody>
      </p:sp>
    </p:spTree>
    <p:extLst>
      <p:ext uri="{BB962C8B-B14F-4D97-AF65-F5344CB8AC3E}">
        <p14:creationId xmlns:p14="http://schemas.microsoft.com/office/powerpoint/2010/main" val="169399666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83AA4A0-9E29-4D8B-8F23-D79ACF932832}"/>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CAA55F5-9136-43AD-8B9E-F6C70D16ED07}"/>
              </a:ext>
            </a:extLst>
          </p:cNvPr>
          <p:cNvSpPr>
            <a:spLocks noGrp="1"/>
          </p:cNvSpPr>
          <p:nvPr>
            <p:ph type="body" orient="vert" idx="1"/>
          </p:nvPr>
        </p:nvSpPr>
        <p:spPr>
          <a:xfrm>
            <a:off x="628650" y="365125"/>
            <a:ext cx="57626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7913A80-0F76-4B5D-8B1C-CADC59D5B0AB}"/>
              </a:ext>
            </a:extLst>
          </p:cNvPr>
          <p:cNvSpPr>
            <a:spLocks noGrp="1"/>
          </p:cNvSpPr>
          <p:nvPr>
            <p:ph type="dt" sz="half" idx="10"/>
          </p:nvPr>
        </p:nvSpPr>
        <p:spPr/>
        <p:txBody>
          <a:bodyPr/>
          <a:lstStyle/>
          <a:p>
            <a:fld id="{D0930562-BCAA-4C10-939E-EF1485454FC6}" type="datetimeFigureOut">
              <a:rPr lang="en-GB" smtClean="0"/>
              <a:t>24/03/2022</a:t>
            </a:fld>
            <a:endParaRPr lang="en-GB"/>
          </a:p>
        </p:txBody>
      </p:sp>
      <p:sp>
        <p:nvSpPr>
          <p:cNvPr id="5" name="Footer Placeholder 4">
            <a:extLst>
              <a:ext uri="{FF2B5EF4-FFF2-40B4-BE49-F238E27FC236}">
                <a16:creationId xmlns:a16="http://schemas.microsoft.com/office/drawing/2014/main" id="{CFC2F6F2-3788-48B1-B492-ABA2389CB1B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F2783B4-4A75-43EF-8D87-4AC501E9E2C7}"/>
              </a:ext>
            </a:extLst>
          </p:cNvPr>
          <p:cNvSpPr>
            <a:spLocks noGrp="1"/>
          </p:cNvSpPr>
          <p:nvPr>
            <p:ph type="sldNum" sz="quarter" idx="12"/>
          </p:nvPr>
        </p:nvSpPr>
        <p:spPr/>
        <p:txBody>
          <a:bodyPr/>
          <a:lstStyle/>
          <a:p>
            <a:fld id="{EB8BED75-8B7A-44FC-95D1-D9E52A4FB637}" type="slidenum">
              <a:rPr lang="en-GB" smtClean="0"/>
              <a:t>‹#›</a:t>
            </a:fld>
            <a:endParaRPr lang="en-GB"/>
          </a:p>
        </p:txBody>
      </p:sp>
    </p:spTree>
    <p:extLst>
      <p:ext uri="{BB962C8B-B14F-4D97-AF65-F5344CB8AC3E}">
        <p14:creationId xmlns:p14="http://schemas.microsoft.com/office/powerpoint/2010/main" val="194242665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4264FF-D90D-4238-A3C3-69031442E7B9}"/>
              </a:ext>
            </a:extLst>
          </p:cNvPr>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AD1BFC9-CCE4-4FF7-91E9-EDC5D3AF8155}"/>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AE04EE6-D2A8-49CF-A106-92DA0F5DDB3E}"/>
              </a:ext>
            </a:extLst>
          </p:cNvPr>
          <p:cNvSpPr>
            <a:spLocks noGrp="1"/>
          </p:cNvSpPr>
          <p:nvPr>
            <p:ph type="dt" sz="half" idx="10"/>
          </p:nvPr>
        </p:nvSpPr>
        <p:spPr/>
        <p:txBody>
          <a:bodyPr/>
          <a:lstStyle/>
          <a:p>
            <a:fld id="{3F6BE315-1AD0-4BB9-AD40-716FEEABD6CA}" type="datetimeFigureOut">
              <a:rPr lang="en-GB" smtClean="0"/>
              <a:t>24/03/2022</a:t>
            </a:fld>
            <a:endParaRPr lang="en-GB" dirty="0"/>
          </a:p>
        </p:txBody>
      </p:sp>
      <p:sp>
        <p:nvSpPr>
          <p:cNvPr id="5" name="Footer Placeholder 4">
            <a:extLst>
              <a:ext uri="{FF2B5EF4-FFF2-40B4-BE49-F238E27FC236}">
                <a16:creationId xmlns:a16="http://schemas.microsoft.com/office/drawing/2014/main" id="{1876F091-8A5E-436F-B324-4C539AA197B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07C143BE-D9CF-4EF1-B545-AAA276A8291F}"/>
              </a:ext>
            </a:extLst>
          </p:cNvPr>
          <p:cNvSpPr>
            <a:spLocks noGrp="1"/>
          </p:cNvSpPr>
          <p:nvPr>
            <p:ph type="sldNum" sz="quarter" idx="12"/>
          </p:nvPr>
        </p:nvSpPr>
        <p:spPr/>
        <p:txBody>
          <a:bodyPr/>
          <a:lstStyle/>
          <a:p>
            <a:fld id="{82CF6819-F679-4094-9F7A-8F18A35B0833}" type="slidenum">
              <a:rPr lang="en-GB" smtClean="0"/>
              <a:t>‹#›</a:t>
            </a:fld>
            <a:endParaRPr lang="en-GB" dirty="0"/>
          </a:p>
        </p:txBody>
      </p:sp>
    </p:spTree>
    <p:extLst>
      <p:ext uri="{BB962C8B-B14F-4D97-AF65-F5344CB8AC3E}">
        <p14:creationId xmlns:p14="http://schemas.microsoft.com/office/powerpoint/2010/main" val="2932290182"/>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8C003A-65B2-4160-BA3C-A687A181062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0711B6A-4594-47BA-B70D-CBD623CB2C6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9275804-A42E-44DA-B61C-4DA173E77649}"/>
              </a:ext>
            </a:extLst>
          </p:cNvPr>
          <p:cNvSpPr>
            <a:spLocks noGrp="1"/>
          </p:cNvSpPr>
          <p:nvPr>
            <p:ph type="dt" sz="half" idx="10"/>
          </p:nvPr>
        </p:nvSpPr>
        <p:spPr/>
        <p:txBody>
          <a:bodyPr/>
          <a:lstStyle/>
          <a:p>
            <a:fld id="{3F6BE315-1AD0-4BB9-AD40-716FEEABD6CA}" type="datetimeFigureOut">
              <a:rPr lang="en-GB" smtClean="0"/>
              <a:t>24/03/2022</a:t>
            </a:fld>
            <a:endParaRPr lang="en-GB" dirty="0"/>
          </a:p>
        </p:txBody>
      </p:sp>
      <p:sp>
        <p:nvSpPr>
          <p:cNvPr id="5" name="Footer Placeholder 4">
            <a:extLst>
              <a:ext uri="{FF2B5EF4-FFF2-40B4-BE49-F238E27FC236}">
                <a16:creationId xmlns:a16="http://schemas.microsoft.com/office/drawing/2014/main" id="{7F5A4756-CA62-4D6E-ADFD-AF7DDAC11C92}"/>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86B2E890-69B3-4D4A-9BF7-CAF6F9FED412}"/>
              </a:ext>
            </a:extLst>
          </p:cNvPr>
          <p:cNvSpPr>
            <a:spLocks noGrp="1"/>
          </p:cNvSpPr>
          <p:nvPr>
            <p:ph type="sldNum" sz="quarter" idx="12"/>
          </p:nvPr>
        </p:nvSpPr>
        <p:spPr/>
        <p:txBody>
          <a:bodyPr/>
          <a:lstStyle/>
          <a:p>
            <a:fld id="{82CF6819-F679-4094-9F7A-8F18A35B0833}" type="slidenum">
              <a:rPr lang="en-GB" smtClean="0"/>
              <a:t>‹#›</a:t>
            </a:fld>
            <a:endParaRPr lang="en-GB" dirty="0"/>
          </a:p>
        </p:txBody>
      </p:sp>
    </p:spTree>
    <p:extLst>
      <p:ext uri="{BB962C8B-B14F-4D97-AF65-F5344CB8AC3E}">
        <p14:creationId xmlns:p14="http://schemas.microsoft.com/office/powerpoint/2010/main" val="1534106030"/>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F08EB3-E798-4860-A112-E7EE827DF461}"/>
              </a:ext>
            </a:extLst>
          </p:cNvPr>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26B97D4-CD46-4F7C-8B6B-6633B6654E0F}"/>
              </a:ext>
            </a:extLst>
          </p:cNvPr>
          <p:cNvSpPr>
            <a:spLocks noGrp="1"/>
          </p:cNvSpPr>
          <p:nvPr>
            <p:ph type="body" idx="1"/>
          </p:nvPr>
        </p:nvSpPr>
        <p:spPr>
          <a:xfrm>
            <a:off x="623888" y="4589463"/>
            <a:ext cx="78867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C6453A6-CC5F-42BA-98E3-1E34927BE600}"/>
              </a:ext>
            </a:extLst>
          </p:cNvPr>
          <p:cNvSpPr>
            <a:spLocks noGrp="1"/>
          </p:cNvSpPr>
          <p:nvPr>
            <p:ph type="dt" sz="half" idx="10"/>
          </p:nvPr>
        </p:nvSpPr>
        <p:spPr/>
        <p:txBody>
          <a:bodyPr/>
          <a:lstStyle/>
          <a:p>
            <a:fld id="{3F6BE315-1AD0-4BB9-AD40-716FEEABD6CA}" type="datetimeFigureOut">
              <a:rPr lang="en-GB" smtClean="0"/>
              <a:t>24/03/2022</a:t>
            </a:fld>
            <a:endParaRPr lang="en-GB" dirty="0"/>
          </a:p>
        </p:txBody>
      </p:sp>
      <p:sp>
        <p:nvSpPr>
          <p:cNvPr id="5" name="Footer Placeholder 4">
            <a:extLst>
              <a:ext uri="{FF2B5EF4-FFF2-40B4-BE49-F238E27FC236}">
                <a16:creationId xmlns:a16="http://schemas.microsoft.com/office/drawing/2014/main" id="{1635AFAD-D629-4A9C-91E4-6AC11A2ED4D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C372B78-8986-4E8E-9BDF-2291BF95F067}"/>
              </a:ext>
            </a:extLst>
          </p:cNvPr>
          <p:cNvSpPr>
            <a:spLocks noGrp="1"/>
          </p:cNvSpPr>
          <p:nvPr>
            <p:ph type="sldNum" sz="quarter" idx="12"/>
          </p:nvPr>
        </p:nvSpPr>
        <p:spPr/>
        <p:txBody>
          <a:bodyPr/>
          <a:lstStyle/>
          <a:p>
            <a:fld id="{82CF6819-F679-4094-9F7A-8F18A35B0833}" type="slidenum">
              <a:rPr lang="en-GB" smtClean="0"/>
              <a:t>‹#›</a:t>
            </a:fld>
            <a:endParaRPr lang="en-GB" dirty="0"/>
          </a:p>
        </p:txBody>
      </p:sp>
    </p:spTree>
    <p:extLst>
      <p:ext uri="{BB962C8B-B14F-4D97-AF65-F5344CB8AC3E}">
        <p14:creationId xmlns:p14="http://schemas.microsoft.com/office/powerpoint/2010/main" val="3527771620"/>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406BF0-5E4B-4259-8C67-860D05D96CB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60B2B3F-2F5E-4862-B9C7-AF1C79AADB2F}"/>
              </a:ext>
            </a:extLst>
          </p:cNvPr>
          <p:cNvSpPr>
            <a:spLocks noGrp="1"/>
          </p:cNvSpPr>
          <p:nvPr>
            <p:ph sz="half" idx="1"/>
          </p:nvPr>
        </p:nvSpPr>
        <p:spPr>
          <a:xfrm>
            <a:off x="628650" y="1825625"/>
            <a:ext cx="386715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D245DEB-6221-49D9-98E1-5919C4363B62}"/>
              </a:ext>
            </a:extLst>
          </p:cNvPr>
          <p:cNvSpPr>
            <a:spLocks noGrp="1"/>
          </p:cNvSpPr>
          <p:nvPr>
            <p:ph sz="half" idx="2"/>
          </p:nvPr>
        </p:nvSpPr>
        <p:spPr>
          <a:xfrm>
            <a:off x="4648200" y="1825625"/>
            <a:ext cx="386715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41D82B9-129E-409E-BAC9-8ABCD82D0D65}"/>
              </a:ext>
            </a:extLst>
          </p:cNvPr>
          <p:cNvSpPr>
            <a:spLocks noGrp="1"/>
          </p:cNvSpPr>
          <p:nvPr>
            <p:ph type="dt" sz="half" idx="10"/>
          </p:nvPr>
        </p:nvSpPr>
        <p:spPr/>
        <p:txBody>
          <a:bodyPr/>
          <a:lstStyle/>
          <a:p>
            <a:fld id="{3F6BE315-1AD0-4BB9-AD40-716FEEABD6CA}" type="datetimeFigureOut">
              <a:rPr lang="en-GB" smtClean="0"/>
              <a:t>24/03/2022</a:t>
            </a:fld>
            <a:endParaRPr lang="en-GB" dirty="0"/>
          </a:p>
        </p:txBody>
      </p:sp>
      <p:sp>
        <p:nvSpPr>
          <p:cNvPr id="6" name="Footer Placeholder 5">
            <a:extLst>
              <a:ext uri="{FF2B5EF4-FFF2-40B4-BE49-F238E27FC236}">
                <a16:creationId xmlns:a16="http://schemas.microsoft.com/office/drawing/2014/main" id="{BAF68CB6-5CF6-4258-B0EA-1FDB0866F0EF}"/>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2312DE0F-19A9-4953-AA65-E5170A7E308D}"/>
              </a:ext>
            </a:extLst>
          </p:cNvPr>
          <p:cNvSpPr>
            <a:spLocks noGrp="1"/>
          </p:cNvSpPr>
          <p:nvPr>
            <p:ph type="sldNum" sz="quarter" idx="12"/>
          </p:nvPr>
        </p:nvSpPr>
        <p:spPr/>
        <p:txBody>
          <a:bodyPr/>
          <a:lstStyle/>
          <a:p>
            <a:fld id="{82CF6819-F679-4094-9F7A-8F18A35B0833}" type="slidenum">
              <a:rPr lang="en-GB" smtClean="0"/>
              <a:t>‹#›</a:t>
            </a:fld>
            <a:endParaRPr lang="en-GB" dirty="0"/>
          </a:p>
        </p:txBody>
      </p:sp>
    </p:spTree>
    <p:extLst>
      <p:ext uri="{BB962C8B-B14F-4D97-AF65-F5344CB8AC3E}">
        <p14:creationId xmlns:p14="http://schemas.microsoft.com/office/powerpoint/2010/main" val="190554466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F1F3F9-F578-425B-A6A7-6E6530B61B00}"/>
              </a:ext>
            </a:extLst>
          </p:cNvPr>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C98B209-05C5-4B51-9B12-CF691646C648}"/>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FB432C1-5551-45D3-A557-3AC7DF6052F8}"/>
              </a:ext>
            </a:extLst>
          </p:cNvPr>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66A31D9-CF60-4AC8-A384-24D424E3A8BD}"/>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0479E9E-4053-4C65-B692-D1B203057CC1}"/>
              </a:ext>
            </a:extLst>
          </p:cNvPr>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486DB7C-E029-47D1-9AEF-EF59950A297D}"/>
              </a:ext>
            </a:extLst>
          </p:cNvPr>
          <p:cNvSpPr>
            <a:spLocks noGrp="1"/>
          </p:cNvSpPr>
          <p:nvPr>
            <p:ph type="dt" sz="half" idx="10"/>
          </p:nvPr>
        </p:nvSpPr>
        <p:spPr/>
        <p:txBody>
          <a:bodyPr/>
          <a:lstStyle/>
          <a:p>
            <a:fld id="{3F6BE315-1AD0-4BB9-AD40-716FEEABD6CA}" type="datetimeFigureOut">
              <a:rPr lang="en-GB" smtClean="0"/>
              <a:t>24/03/2022</a:t>
            </a:fld>
            <a:endParaRPr lang="en-GB" dirty="0"/>
          </a:p>
        </p:txBody>
      </p:sp>
      <p:sp>
        <p:nvSpPr>
          <p:cNvPr id="8" name="Footer Placeholder 7">
            <a:extLst>
              <a:ext uri="{FF2B5EF4-FFF2-40B4-BE49-F238E27FC236}">
                <a16:creationId xmlns:a16="http://schemas.microsoft.com/office/drawing/2014/main" id="{5BE2FD32-D95D-4E09-8B27-804E448FDE43}"/>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FE055868-E6ED-42E9-827D-DC543329137B}"/>
              </a:ext>
            </a:extLst>
          </p:cNvPr>
          <p:cNvSpPr>
            <a:spLocks noGrp="1"/>
          </p:cNvSpPr>
          <p:nvPr>
            <p:ph type="sldNum" sz="quarter" idx="12"/>
          </p:nvPr>
        </p:nvSpPr>
        <p:spPr/>
        <p:txBody>
          <a:bodyPr/>
          <a:lstStyle/>
          <a:p>
            <a:fld id="{82CF6819-F679-4094-9F7A-8F18A35B0833}" type="slidenum">
              <a:rPr lang="en-GB" smtClean="0"/>
              <a:t>‹#›</a:t>
            </a:fld>
            <a:endParaRPr lang="en-GB" dirty="0"/>
          </a:p>
        </p:txBody>
      </p:sp>
    </p:spTree>
    <p:extLst>
      <p:ext uri="{BB962C8B-B14F-4D97-AF65-F5344CB8AC3E}">
        <p14:creationId xmlns:p14="http://schemas.microsoft.com/office/powerpoint/2010/main" val="160309965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5D590-3E2D-485C-BB93-F7337B5F81A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7F68FEB-D2D3-45DC-AB2D-9F09ED6C65E1}"/>
              </a:ext>
            </a:extLst>
          </p:cNvPr>
          <p:cNvSpPr>
            <a:spLocks noGrp="1"/>
          </p:cNvSpPr>
          <p:nvPr>
            <p:ph type="dt" sz="half" idx="10"/>
          </p:nvPr>
        </p:nvSpPr>
        <p:spPr/>
        <p:txBody>
          <a:bodyPr/>
          <a:lstStyle/>
          <a:p>
            <a:fld id="{3F6BE315-1AD0-4BB9-AD40-716FEEABD6CA}" type="datetimeFigureOut">
              <a:rPr lang="en-GB" smtClean="0"/>
              <a:t>24/03/2022</a:t>
            </a:fld>
            <a:endParaRPr lang="en-GB" dirty="0"/>
          </a:p>
        </p:txBody>
      </p:sp>
      <p:sp>
        <p:nvSpPr>
          <p:cNvPr id="4" name="Footer Placeholder 3">
            <a:extLst>
              <a:ext uri="{FF2B5EF4-FFF2-40B4-BE49-F238E27FC236}">
                <a16:creationId xmlns:a16="http://schemas.microsoft.com/office/drawing/2014/main" id="{F0E0A68C-2CF3-4618-83FD-7D01ED62BF27}"/>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E9173782-F196-422A-BA5C-18B6BDA7CA4C}"/>
              </a:ext>
            </a:extLst>
          </p:cNvPr>
          <p:cNvSpPr>
            <a:spLocks noGrp="1"/>
          </p:cNvSpPr>
          <p:nvPr>
            <p:ph type="sldNum" sz="quarter" idx="12"/>
          </p:nvPr>
        </p:nvSpPr>
        <p:spPr/>
        <p:txBody>
          <a:bodyPr/>
          <a:lstStyle/>
          <a:p>
            <a:fld id="{82CF6819-F679-4094-9F7A-8F18A35B0833}" type="slidenum">
              <a:rPr lang="en-GB" smtClean="0"/>
              <a:t>‹#›</a:t>
            </a:fld>
            <a:endParaRPr lang="en-GB" dirty="0"/>
          </a:p>
        </p:txBody>
      </p:sp>
    </p:spTree>
    <p:extLst>
      <p:ext uri="{BB962C8B-B14F-4D97-AF65-F5344CB8AC3E}">
        <p14:creationId xmlns:p14="http://schemas.microsoft.com/office/powerpoint/2010/main" val="535151222"/>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75E1C34-185A-4791-AA1E-88844F868D5C}"/>
              </a:ext>
            </a:extLst>
          </p:cNvPr>
          <p:cNvSpPr>
            <a:spLocks noGrp="1"/>
          </p:cNvSpPr>
          <p:nvPr>
            <p:ph type="dt" sz="half" idx="10"/>
          </p:nvPr>
        </p:nvSpPr>
        <p:spPr/>
        <p:txBody>
          <a:bodyPr/>
          <a:lstStyle/>
          <a:p>
            <a:fld id="{3F6BE315-1AD0-4BB9-AD40-716FEEABD6CA}" type="datetimeFigureOut">
              <a:rPr lang="en-GB" smtClean="0"/>
              <a:t>24/03/2022</a:t>
            </a:fld>
            <a:endParaRPr lang="en-GB" dirty="0"/>
          </a:p>
        </p:txBody>
      </p:sp>
      <p:sp>
        <p:nvSpPr>
          <p:cNvPr id="3" name="Footer Placeholder 2">
            <a:extLst>
              <a:ext uri="{FF2B5EF4-FFF2-40B4-BE49-F238E27FC236}">
                <a16:creationId xmlns:a16="http://schemas.microsoft.com/office/drawing/2014/main" id="{05F77901-C816-41F7-8E90-C9064324A079}"/>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8652BA73-E771-4E74-B8CA-B368AE09FDF4}"/>
              </a:ext>
            </a:extLst>
          </p:cNvPr>
          <p:cNvSpPr>
            <a:spLocks noGrp="1"/>
          </p:cNvSpPr>
          <p:nvPr>
            <p:ph type="sldNum" sz="quarter" idx="12"/>
          </p:nvPr>
        </p:nvSpPr>
        <p:spPr/>
        <p:txBody>
          <a:bodyPr/>
          <a:lstStyle/>
          <a:p>
            <a:fld id="{82CF6819-F679-4094-9F7A-8F18A35B0833}" type="slidenum">
              <a:rPr lang="en-GB" smtClean="0"/>
              <a:t>‹#›</a:t>
            </a:fld>
            <a:endParaRPr lang="en-GB" dirty="0"/>
          </a:p>
        </p:txBody>
      </p:sp>
    </p:spTree>
    <p:extLst>
      <p:ext uri="{BB962C8B-B14F-4D97-AF65-F5344CB8AC3E}">
        <p14:creationId xmlns:p14="http://schemas.microsoft.com/office/powerpoint/2010/main" val="1650163437"/>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69181A-7B52-4D68-857D-60C475C26AC4}"/>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FE4C3FE-C651-47BF-95CA-268C09713F1A}"/>
              </a:ext>
            </a:extLst>
          </p:cNvPr>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1AD0EB3-CDDC-4B69-9E0E-2629A1C352DC}"/>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F72CF94-C7AC-4444-BCCF-3691806B30A7}"/>
              </a:ext>
            </a:extLst>
          </p:cNvPr>
          <p:cNvSpPr>
            <a:spLocks noGrp="1"/>
          </p:cNvSpPr>
          <p:nvPr>
            <p:ph type="dt" sz="half" idx="10"/>
          </p:nvPr>
        </p:nvSpPr>
        <p:spPr/>
        <p:txBody>
          <a:bodyPr/>
          <a:lstStyle/>
          <a:p>
            <a:fld id="{3F6BE315-1AD0-4BB9-AD40-716FEEABD6CA}" type="datetimeFigureOut">
              <a:rPr lang="en-GB" smtClean="0"/>
              <a:t>24/03/2022</a:t>
            </a:fld>
            <a:endParaRPr lang="en-GB" dirty="0"/>
          </a:p>
        </p:txBody>
      </p:sp>
      <p:sp>
        <p:nvSpPr>
          <p:cNvPr id="6" name="Footer Placeholder 5">
            <a:extLst>
              <a:ext uri="{FF2B5EF4-FFF2-40B4-BE49-F238E27FC236}">
                <a16:creationId xmlns:a16="http://schemas.microsoft.com/office/drawing/2014/main" id="{9C3BE601-2D7D-41DC-95CC-4D2559C5204A}"/>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0591C10C-53E6-40AA-AB1D-8BB46934B369}"/>
              </a:ext>
            </a:extLst>
          </p:cNvPr>
          <p:cNvSpPr>
            <a:spLocks noGrp="1"/>
          </p:cNvSpPr>
          <p:nvPr>
            <p:ph type="sldNum" sz="quarter" idx="12"/>
          </p:nvPr>
        </p:nvSpPr>
        <p:spPr/>
        <p:txBody>
          <a:bodyPr/>
          <a:lstStyle/>
          <a:p>
            <a:fld id="{82CF6819-F679-4094-9F7A-8F18A35B0833}" type="slidenum">
              <a:rPr lang="en-GB" smtClean="0"/>
              <a:t>‹#›</a:t>
            </a:fld>
            <a:endParaRPr lang="en-GB" dirty="0"/>
          </a:p>
        </p:txBody>
      </p:sp>
    </p:spTree>
    <p:extLst>
      <p:ext uri="{BB962C8B-B14F-4D97-AF65-F5344CB8AC3E}">
        <p14:creationId xmlns:p14="http://schemas.microsoft.com/office/powerpoint/2010/main" val="1617403782"/>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DFA9C8-3BAD-41EE-A2C2-3BAB751DEFEF}"/>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2ABD2CF-CF83-4E06-A8B1-F2BABD732B45}"/>
              </a:ext>
            </a:extLst>
          </p:cNvPr>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C43F7444-70B2-47D0-9C46-817985AEC02B}"/>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49E60EB-8F83-485D-B828-B2151C59C927}"/>
              </a:ext>
            </a:extLst>
          </p:cNvPr>
          <p:cNvSpPr>
            <a:spLocks noGrp="1"/>
          </p:cNvSpPr>
          <p:nvPr>
            <p:ph type="dt" sz="half" idx="10"/>
          </p:nvPr>
        </p:nvSpPr>
        <p:spPr/>
        <p:txBody>
          <a:bodyPr/>
          <a:lstStyle/>
          <a:p>
            <a:fld id="{3F6BE315-1AD0-4BB9-AD40-716FEEABD6CA}" type="datetimeFigureOut">
              <a:rPr lang="en-GB" smtClean="0"/>
              <a:t>24/03/2022</a:t>
            </a:fld>
            <a:endParaRPr lang="en-GB" dirty="0"/>
          </a:p>
        </p:txBody>
      </p:sp>
      <p:sp>
        <p:nvSpPr>
          <p:cNvPr id="6" name="Footer Placeholder 5">
            <a:extLst>
              <a:ext uri="{FF2B5EF4-FFF2-40B4-BE49-F238E27FC236}">
                <a16:creationId xmlns:a16="http://schemas.microsoft.com/office/drawing/2014/main" id="{21F151D3-3819-4318-B006-7333518B840D}"/>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E17BF4C9-C311-4E78-A55C-CCE2F7F40B66}"/>
              </a:ext>
            </a:extLst>
          </p:cNvPr>
          <p:cNvSpPr>
            <a:spLocks noGrp="1"/>
          </p:cNvSpPr>
          <p:nvPr>
            <p:ph type="sldNum" sz="quarter" idx="12"/>
          </p:nvPr>
        </p:nvSpPr>
        <p:spPr/>
        <p:txBody>
          <a:bodyPr/>
          <a:lstStyle/>
          <a:p>
            <a:fld id="{82CF6819-F679-4094-9F7A-8F18A35B0833}" type="slidenum">
              <a:rPr lang="en-GB" smtClean="0"/>
              <a:t>‹#›</a:t>
            </a:fld>
            <a:endParaRPr lang="en-GB" dirty="0"/>
          </a:p>
        </p:txBody>
      </p:sp>
    </p:spTree>
    <p:extLst>
      <p:ext uri="{BB962C8B-B14F-4D97-AF65-F5344CB8AC3E}">
        <p14:creationId xmlns:p14="http://schemas.microsoft.com/office/powerpoint/2010/main" val="112172627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08F763-141C-4D34-94D8-06E65C4685C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08683FB-19F9-4937-A2FB-53294A95C1F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42743A5-F99A-4EBD-B3C0-6EFDA7DE82EE}"/>
              </a:ext>
            </a:extLst>
          </p:cNvPr>
          <p:cNvSpPr>
            <a:spLocks noGrp="1"/>
          </p:cNvSpPr>
          <p:nvPr>
            <p:ph type="dt" sz="half" idx="10"/>
          </p:nvPr>
        </p:nvSpPr>
        <p:spPr/>
        <p:txBody>
          <a:bodyPr/>
          <a:lstStyle/>
          <a:p>
            <a:fld id="{3F6BE315-1AD0-4BB9-AD40-716FEEABD6CA}" type="datetimeFigureOut">
              <a:rPr lang="en-GB" smtClean="0"/>
              <a:t>24/03/2022</a:t>
            </a:fld>
            <a:endParaRPr lang="en-GB" dirty="0"/>
          </a:p>
        </p:txBody>
      </p:sp>
      <p:sp>
        <p:nvSpPr>
          <p:cNvPr id="5" name="Footer Placeholder 4">
            <a:extLst>
              <a:ext uri="{FF2B5EF4-FFF2-40B4-BE49-F238E27FC236}">
                <a16:creationId xmlns:a16="http://schemas.microsoft.com/office/drawing/2014/main" id="{C0056450-CAF0-43D7-9C52-196C7B7FB815}"/>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785A916F-BC46-4727-A7EA-1A5D0888286C}"/>
              </a:ext>
            </a:extLst>
          </p:cNvPr>
          <p:cNvSpPr>
            <a:spLocks noGrp="1"/>
          </p:cNvSpPr>
          <p:nvPr>
            <p:ph type="sldNum" sz="quarter" idx="12"/>
          </p:nvPr>
        </p:nvSpPr>
        <p:spPr/>
        <p:txBody>
          <a:bodyPr/>
          <a:lstStyle/>
          <a:p>
            <a:fld id="{82CF6819-F679-4094-9F7A-8F18A35B0833}" type="slidenum">
              <a:rPr lang="en-GB" smtClean="0"/>
              <a:t>‹#›</a:t>
            </a:fld>
            <a:endParaRPr lang="en-GB" dirty="0"/>
          </a:p>
        </p:txBody>
      </p:sp>
    </p:spTree>
    <p:extLst>
      <p:ext uri="{BB962C8B-B14F-4D97-AF65-F5344CB8AC3E}">
        <p14:creationId xmlns:p14="http://schemas.microsoft.com/office/powerpoint/2010/main" val="4232985764"/>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94AE71-97AA-49CC-B9FB-82E1E5E552BE}"/>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48150E2-C661-47D3-87DD-924371DF81EA}"/>
              </a:ext>
            </a:extLst>
          </p:cNvPr>
          <p:cNvSpPr>
            <a:spLocks noGrp="1"/>
          </p:cNvSpPr>
          <p:nvPr>
            <p:ph type="body" orient="vert" idx="1"/>
          </p:nvPr>
        </p:nvSpPr>
        <p:spPr>
          <a:xfrm>
            <a:off x="628650" y="365125"/>
            <a:ext cx="57626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EC22C63-67E5-437A-99BD-9379FA6A4958}"/>
              </a:ext>
            </a:extLst>
          </p:cNvPr>
          <p:cNvSpPr>
            <a:spLocks noGrp="1"/>
          </p:cNvSpPr>
          <p:nvPr>
            <p:ph type="dt" sz="half" idx="10"/>
          </p:nvPr>
        </p:nvSpPr>
        <p:spPr/>
        <p:txBody>
          <a:bodyPr/>
          <a:lstStyle/>
          <a:p>
            <a:fld id="{3F6BE315-1AD0-4BB9-AD40-716FEEABD6CA}" type="datetimeFigureOut">
              <a:rPr lang="en-GB" smtClean="0"/>
              <a:t>24/03/2022</a:t>
            </a:fld>
            <a:endParaRPr lang="en-GB" dirty="0"/>
          </a:p>
        </p:txBody>
      </p:sp>
      <p:sp>
        <p:nvSpPr>
          <p:cNvPr id="5" name="Footer Placeholder 4">
            <a:extLst>
              <a:ext uri="{FF2B5EF4-FFF2-40B4-BE49-F238E27FC236}">
                <a16:creationId xmlns:a16="http://schemas.microsoft.com/office/drawing/2014/main" id="{1F621EEF-07DC-4688-97CF-A2353911C9CA}"/>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9908297-0F41-4182-9BFA-2C7CA71C5466}"/>
              </a:ext>
            </a:extLst>
          </p:cNvPr>
          <p:cNvSpPr>
            <a:spLocks noGrp="1"/>
          </p:cNvSpPr>
          <p:nvPr>
            <p:ph type="sldNum" sz="quarter" idx="12"/>
          </p:nvPr>
        </p:nvSpPr>
        <p:spPr/>
        <p:txBody>
          <a:bodyPr/>
          <a:lstStyle/>
          <a:p>
            <a:fld id="{82CF6819-F679-4094-9F7A-8F18A35B0833}" type="slidenum">
              <a:rPr lang="en-GB" smtClean="0"/>
              <a:t>‹#›</a:t>
            </a:fld>
            <a:endParaRPr lang="en-GB" dirty="0"/>
          </a:p>
        </p:txBody>
      </p:sp>
    </p:spTree>
    <p:extLst>
      <p:ext uri="{BB962C8B-B14F-4D97-AF65-F5344CB8AC3E}">
        <p14:creationId xmlns:p14="http://schemas.microsoft.com/office/powerpoint/2010/main" val="17896964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2.emf"/><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1.xml"/><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theme" Target="../theme/theme2.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2.xml"/><Relationship Id="rId3" Type="http://schemas.openxmlformats.org/officeDocument/2006/relationships/slideLayout" Target="../slideLayouts/slideLayout27.xml"/><Relationship Id="rId7" Type="http://schemas.openxmlformats.org/officeDocument/2006/relationships/slideLayout" Target="../slideLayouts/slideLayout31.xml"/><Relationship Id="rId12" Type="http://schemas.openxmlformats.org/officeDocument/2006/relationships/theme" Target="../theme/theme3.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slideLayout" Target="../slideLayouts/slideLayout30.xml"/><Relationship Id="rId11" Type="http://schemas.openxmlformats.org/officeDocument/2006/relationships/slideLayout" Target="../slideLayouts/slideLayout35.xml"/><Relationship Id="rId5" Type="http://schemas.openxmlformats.org/officeDocument/2006/relationships/slideLayout" Target="../slideLayouts/slideLayout29.xml"/><Relationship Id="rId10" Type="http://schemas.openxmlformats.org/officeDocument/2006/relationships/slideLayout" Target="../slideLayouts/slideLayout34.xml"/><Relationship Id="rId4" Type="http://schemas.openxmlformats.org/officeDocument/2006/relationships/slideLayout" Target="../slideLayouts/slideLayout28.xml"/><Relationship Id="rId9" Type="http://schemas.openxmlformats.org/officeDocument/2006/relationships/slideLayout" Target="../slideLayouts/slideLayout33.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3.xml"/><Relationship Id="rId3" Type="http://schemas.openxmlformats.org/officeDocument/2006/relationships/slideLayout" Target="../slideLayouts/slideLayout38.xml"/><Relationship Id="rId7" Type="http://schemas.openxmlformats.org/officeDocument/2006/relationships/slideLayout" Target="../slideLayouts/slideLayout42.xml"/><Relationship Id="rId12" Type="http://schemas.openxmlformats.org/officeDocument/2006/relationships/theme" Target="../theme/theme4.xml"/><Relationship Id="rId2" Type="http://schemas.openxmlformats.org/officeDocument/2006/relationships/slideLayout" Target="../slideLayouts/slideLayout37.xml"/><Relationship Id="rId1" Type="http://schemas.openxmlformats.org/officeDocument/2006/relationships/slideLayout" Target="../slideLayouts/slideLayout36.xml"/><Relationship Id="rId6" Type="http://schemas.openxmlformats.org/officeDocument/2006/relationships/slideLayout" Target="../slideLayouts/slideLayout41.xml"/><Relationship Id="rId11" Type="http://schemas.openxmlformats.org/officeDocument/2006/relationships/slideLayout" Target="../slideLayouts/slideLayout46.xml"/><Relationship Id="rId5" Type="http://schemas.openxmlformats.org/officeDocument/2006/relationships/slideLayout" Target="../slideLayouts/slideLayout40.xml"/><Relationship Id="rId10" Type="http://schemas.openxmlformats.org/officeDocument/2006/relationships/slideLayout" Target="../slideLayouts/slideLayout45.xml"/><Relationship Id="rId4" Type="http://schemas.openxmlformats.org/officeDocument/2006/relationships/slideLayout" Target="../slideLayouts/slideLayout39.xml"/><Relationship Id="rId9" Type="http://schemas.openxmlformats.org/officeDocument/2006/relationships/slideLayout" Target="../slideLayouts/slideLayout4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a:solidFill>
            <a:schemeClr val="tx2">
              <a:lumMod val="75000"/>
            </a:schemeClr>
          </a:solidFill>
        </p:spPr>
        <p:txBody>
          <a:bodyPr vert="horz" lIns="91440" tIns="45720" rIns="91440" bIns="45720" rtlCol="0" anchor="ctr">
            <a:normAutofit/>
          </a:bodyPr>
          <a:lstStyle/>
          <a:p>
            <a:r>
              <a:rPr lang="en-US" dirty="0"/>
              <a:t>Click to edit Master title style</a:t>
            </a:r>
            <a:endParaRPr lang="en-GB" dirty="0"/>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D8E32E50-136A-4496-B4FF-7C83C21E682A}" type="datetime1">
              <a:rPr lang="en-GB" smtClean="0"/>
              <a:pPr/>
              <a:t>24/03/2022</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C3F65BB1-9206-4D7F-97F9-47DCC7DC6334}" type="slidenum">
              <a:rPr lang="en-GB" smtClean="0"/>
              <a:pPr/>
              <a:t>‹#›</a:t>
            </a:fld>
            <a:endParaRPr lang="en-GB" dirty="0"/>
          </a:p>
        </p:txBody>
      </p:sp>
      <p:pic>
        <p:nvPicPr>
          <p:cNvPr id="7" name="Picture 6">
            <a:extLst>
              <a:ext uri="{FF2B5EF4-FFF2-40B4-BE49-F238E27FC236}">
                <a16:creationId xmlns:a16="http://schemas.microsoft.com/office/drawing/2014/main" id="{87736A3C-719A-48E3-9AF6-F6A04F7FDA46}"/>
              </a:ext>
            </a:extLst>
          </p:cNvPr>
          <p:cNvPicPr/>
          <p:nvPr userDrawn="1"/>
        </p:nvPicPr>
        <p:blipFill>
          <a:blip r:embed="rId16" cstate="print">
            <a:extLst>
              <a:ext uri="{28A0092B-C50C-407E-A947-70E740481C1C}">
                <a14:useLocalDpi xmlns:a14="http://schemas.microsoft.com/office/drawing/2010/main" val="0"/>
              </a:ext>
            </a:extLst>
          </a:blip>
          <a:srcRect/>
          <a:stretch>
            <a:fillRect/>
          </a:stretch>
        </p:blipFill>
        <p:spPr bwMode="auto">
          <a:xfrm>
            <a:off x="8388496" y="5913368"/>
            <a:ext cx="648000" cy="82800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990025692"/>
      </p:ext>
    </p:extLst>
  </p:cSld>
  <p:clrMap bg1="lt1" tx1="dk1" bg2="lt2" tx2="dk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 id="2147483684" r:id="rId9"/>
    <p:sldLayoutId id="2147483685" r:id="rId10"/>
    <p:sldLayoutId id="2147483686" r:id="rId11"/>
    <p:sldLayoutId id="2147483674" r:id="rId12"/>
    <p:sldLayoutId id="2147483711" r:id="rId13"/>
  </p:sldLayoutIdLst>
  <p:transition>
    <p:dissolve/>
  </p:transition>
  <p:hf hdr="0" ftr="0" dt="0"/>
  <p:txStyles>
    <p:titleStyle>
      <a:lvl1pPr algn="ctr" defTabSz="914400" rtl="0" eaLnBrk="1" latinLnBrk="0" hangingPunct="1">
        <a:spcBef>
          <a:spcPct val="0"/>
        </a:spcBef>
        <a:buNone/>
        <a:defRPr sz="4400" kern="1200">
          <a:solidFill>
            <a:schemeClr val="tx2">
              <a:lumMod val="40000"/>
              <a:lumOff val="60000"/>
            </a:schemeClr>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30DBC42-FE34-49A5-9D21-F26A02EF868B}"/>
              </a:ext>
            </a:extLst>
          </p:cNvPr>
          <p:cNvSpPr>
            <a:spLocks noGrp="1"/>
          </p:cNvSpPr>
          <p:nvPr>
            <p:ph type="title"/>
          </p:nvPr>
        </p:nvSpPr>
        <p:spPr>
          <a:xfrm>
            <a:off x="628650" y="365125"/>
            <a:ext cx="7886700" cy="1325563"/>
          </a:xfrm>
          <a:prstGeom prst="rect">
            <a:avLst/>
          </a:prstGeom>
          <a:solidFill>
            <a:schemeClr val="accent1">
              <a:lumMod val="50000"/>
            </a:schemeClr>
          </a:solidFill>
        </p:spPr>
        <p:txBody>
          <a:bodyPr vert="horz" lIns="91440" tIns="45720" rIns="91440" bIns="45720" rtlCol="0" anchor="ctr">
            <a:normAutofit/>
          </a:bodyPr>
          <a:lstStyle/>
          <a:p>
            <a:r>
              <a:rPr lang="en-US" dirty="0"/>
              <a:t>Click to edit Master title style</a:t>
            </a:r>
            <a:endParaRPr lang="en-GB" dirty="0"/>
          </a:p>
        </p:txBody>
      </p:sp>
      <p:sp>
        <p:nvSpPr>
          <p:cNvPr id="3" name="Text Placeholder 2">
            <a:extLst>
              <a:ext uri="{FF2B5EF4-FFF2-40B4-BE49-F238E27FC236}">
                <a16:creationId xmlns:a16="http://schemas.microsoft.com/office/drawing/2014/main" id="{52B69726-B64A-4E96-A204-EFD9D8A7E9FA}"/>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CDC47B9-F1F2-4A37-80B6-B579135286C3}"/>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82DC3DF-80F8-4926-9E2F-285A86B6CA9C}" type="datetimeFigureOut">
              <a:rPr lang="en-GB" smtClean="0"/>
              <a:t>24/03/2022</a:t>
            </a:fld>
            <a:endParaRPr lang="en-GB"/>
          </a:p>
        </p:txBody>
      </p:sp>
      <p:sp>
        <p:nvSpPr>
          <p:cNvPr id="5" name="Footer Placeholder 4">
            <a:extLst>
              <a:ext uri="{FF2B5EF4-FFF2-40B4-BE49-F238E27FC236}">
                <a16:creationId xmlns:a16="http://schemas.microsoft.com/office/drawing/2014/main" id="{697108D8-F3A0-474F-B8FB-12E3A8C0A689}"/>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164A2D1-9059-4BBF-9657-7585E7B75F12}"/>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06FEF6C-0676-43FD-8AFD-D6D8F5F16480}" type="slidenum">
              <a:rPr lang="en-GB" smtClean="0"/>
              <a:t>‹#›</a:t>
            </a:fld>
            <a:endParaRPr lang="en-GB"/>
          </a:p>
        </p:txBody>
      </p:sp>
    </p:spTree>
    <p:extLst>
      <p:ext uri="{BB962C8B-B14F-4D97-AF65-F5344CB8AC3E}">
        <p14:creationId xmlns:p14="http://schemas.microsoft.com/office/powerpoint/2010/main" val="3484080367"/>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Lst>
  <p:txStyles>
    <p:titleStyle>
      <a:lvl1pPr algn="ctr" defTabSz="914400" rtl="0" eaLnBrk="1" latinLnBrk="0" hangingPunct="1">
        <a:lnSpc>
          <a:spcPct val="90000"/>
        </a:lnSpc>
        <a:spcBef>
          <a:spcPct val="0"/>
        </a:spcBef>
        <a:buNone/>
        <a:defRPr sz="4400" kern="1200">
          <a:solidFill>
            <a:schemeClr val="accent1">
              <a:lumMod val="60000"/>
              <a:lumOff val="40000"/>
            </a:schemeClr>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B6C978D-2F99-40C8-AE5A-DEE7937B2E77}"/>
              </a:ext>
            </a:extLst>
          </p:cNvPr>
          <p:cNvSpPr>
            <a:spLocks noGrp="1"/>
          </p:cNvSpPr>
          <p:nvPr>
            <p:ph type="title"/>
          </p:nvPr>
        </p:nvSpPr>
        <p:spPr>
          <a:xfrm>
            <a:off x="628650" y="365125"/>
            <a:ext cx="7886700" cy="1325563"/>
          </a:xfrm>
          <a:prstGeom prst="rect">
            <a:avLst/>
          </a:prstGeom>
          <a:solidFill>
            <a:schemeClr val="accent1">
              <a:lumMod val="50000"/>
            </a:schemeClr>
          </a:solidFill>
        </p:spPr>
        <p:txBody>
          <a:bodyPr vert="horz" lIns="91440" tIns="45720" rIns="91440" bIns="45720" rtlCol="0" anchor="ctr">
            <a:normAutofit/>
          </a:bodyPr>
          <a:lstStyle/>
          <a:p>
            <a:r>
              <a:rPr lang="en-US" dirty="0"/>
              <a:t>Click to edit Master title style</a:t>
            </a:r>
            <a:endParaRPr lang="en-GB" dirty="0"/>
          </a:p>
        </p:txBody>
      </p:sp>
      <p:sp>
        <p:nvSpPr>
          <p:cNvPr id="3" name="Text Placeholder 2">
            <a:extLst>
              <a:ext uri="{FF2B5EF4-FFF2-40B4-BE49-F238E27FC236}">
                <a16:creationId xmlns:a16="http://schemas.microsoft.com/office/drawing/2014/main" id="{63D380D1-7B0F-4E47-B89E-8C94D723B60B}"/>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21CA9FF-C6D0-4A28-9353-5693578E8B54}"/>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0930562-BCAA-4C10-939E-EF1485454FC6}" type="datetimeFigureOut">
              <a:rPr lang="en-GB" smtClean="0"/>
              <a:t>24/03/2022</a:t>
            </a:fld>
            <a:endParaRPr lang="en-GB"/>
          </a:p>
        </p:txBody>
      </p:sp>
      <p:sp>
        <p:nvSpPr>
          <p:cNvPr id="5" name="Footer Placeholder 4">
            <a:extLst>
              <a:ext uri="{FF2B5EF4-FFF2-40B4-BE49-F238E27FC236}">
                <a16:creationId xmlns:a16="http://schemas.microsoft.com/office/drawing/2014/main" id="{FE1CEB71-DECD-48A9-9E89-CA00D96711F2}"/>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4B31427-3C41-4253-8584-887944BCE9A8}"/>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B8BED75-8B7A-44FC-95D1-D9E52A4FB637}" type="slidenum">
              <a:rPr lang="en-GB" smtClean="0"/>
              <a:t>‹#›</a:t>
            </a:fld>
            <a:endParaRPr lang="en-GB"/>
          </a:p>
        </p:txBody>
      </p:sp>
    </p:spTree>
    <p:extLst>
      <p:ext uri="{BB962C8B-B14F-4D97-AF65-F5344CB8AC3E}">
        <p14:creationId xmlns:p14="http://schemas.microsoft.com/office/powerpoint/2010/main" val="1743040022"/>
      </p:ext>
    </p:extLst>
  </p:cSld>
  <p:clrMap bg1="lt1" tx1="dk1" bg2="lt2" tx2="dk2" accent1="accent1" accent2="accent2" accent3="accent3" accent4="accent4" accent5="accent5" accent6="accent6" hlink="hlink" folHlink="folHlink"/>
  <p:sldLayoutIdLst>
    <p:sldLayoutId id="2147483700" r:id="rId1"/>
    <p:sldLayoutId id="2147483701" r:id="rId2"/>
    <p:sldLayoutId id="2147483702" r:id="rId3"/>
    <p:sldLayoutId id="2147483703" r:id="rId4"/>
    <p:sldLayoutId id="2147483704" r:id="rId5"/>
    <p:sldLayoutId id="2147483705" r:id="rId6"/>
    <p:sldLayoutId id="2147483706" r:id="rId7"/>
    <p:sldLayoutId id="2147483707" r:id="rId8"/>
    <p:sldLayoutId id="2147483708" r:id="rId9"/>
    <p:sldLayoutId id="2147483709" r:id="rId10"/>
    <p:sldLayoutId id="2147483710" r:id="rId11"/>
  </p:sldLayoutIdLst>
  <p:txStyles>
    <p:titleStyle>
      <a:lvl1pPr algn="ctr" defTabSz="914400" rtl="0" eaLnBrk="1" latinLnBrk="0" hangingPunct="1">
        <a:lnSpc>
          <a:spcPct val="90000"/>
        </a:lnSpc>
        <a:spcBef>
          <a:spcPct val="0"/>
        </a:spcBef>
        <a:buNone/>
        <a:defRPr sz="4400" kern="1200">
          <a:solidFill>
            <a:schemeClr val="accent1">
              <a:lumMod val="60000"/>
              <a:lumOff val="40000"/>
            </a:schemeClr>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B177549-EE50-4CC5-B64F-3E50C978EAFD}"/>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7C5BDDE-7E2C-4057-82FC-AB1D0DE7C906}"/>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E2A29CC-BB31-47B8-8C38-888DF16BE448}"/>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F6BE315-1AD0-4BB9-AD40-716FEEABD6CA}" type="datetimeFigureOut">
              <a:rPr lang="en-GB" smtClean="0"/>
              <a:t>24/03/2022</a:t>
            </a:fld>
            <a:endParaRPr lang="en-GB" dirty="0"/>
          </a:p>
        </p:txBody>
      </p:sp>
      <p:sp>
        <p:nvSpPr>
          <p:cNvPr id="5" name="Footer Placeholder 4">
            <a:extLst>
              <a:ext uri="{FF2B5EF4-FFF2-40B4-BE49-F238E27FC236}">
                <a16:creationId xmlns:a16="http://schemas.microsoft.com/office/drawing/2014/main" id="{949F2C7B-EEE8-4647-B5A1-5A4E217FCC03}"/>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80632623-9B06-46D0-B0DA-9B38CBFB50CC}"/>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2CF6819-F679-4094-9F7A-8F18A35B0833}" type="slidenum">
              <a:rPr lang="en-GB" smtClean="0"/>
              <a:t>‹#›</a:t>
            </a:fld>
            <a:endParaRPr lang="en-GB" dirty="0"/>
          </a:p>
        </p:txBody>
      </p:sp>
    </p:spTree>
    <p:extLst>
      <p:ext uri="{BB962C8B-B14F-4D97-AF65-F5344CB8AC3E}">
        <p14:creationId xmlns:p14="http://schemas.microsoft.com/office/powerpoint/2010/main" val="4005421413"/>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1.xml"/><Relationship Id="rId1" Type="http://schemas.openxmlformats.org/officeDocument/2006/relationships/vmlDrawing" Target="../drawings/vmlDrawing1.vml"/><Relationship Id="rId5" Type="http://schemas.openxmlformats.org/officeDocument/2006/relationships/image" Target="../media/image8.emf"/><Relationship Id="rId4" Type="http://schemas.openxmlformats.org/officeDocument/2006/relationships/package" Target="../embeddings/Microsoft_Excel_Worksheet.xlsx"/></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78B4C8-7F3F-44BA-899E-372F95B18DA1}"/>
              </a:ext>
            </a:extLst>
          </p:cNvPr>
          <p:cNvSpPr>
            <a:spLocks noGrp="1"/>
          </p:cNvSpPr>
          <p:nvPr>
            <p:ph type="ctrTitle"/>
          </p:nvPr>
        </p:nvSpPr>
        <p:spPr>
          <a:xfrm>
            <a:off x="520889" y="1052736"/>
            <a:ext cx="8640960" cy="1656184"/>
          </a:xfrm>
        </p:spPr>
        <p:txBody>
          <a:bodyPr>
            <a:noAutofit/>
          </a:bodyPr>
          <a:lstStyle/>
          <a:p>
            <a:br>
              <a:rPr lang="en-GB" sz="4800" b="1" dirty="0">
                <a:solidFill>
                  <a:srgbClr val="FFFF00"/>
                </a:solidFill>
              </a:rPr>
            </a:br>
            <a:br>
              <a:rPr lang="en-GB" sz="4800" b="1" dirty="0">
                <a:solidFill>
                  <a:srgbClr val="FFFF00"/>
                </a:solidFill>
              </a:rPr>
            </a:br>
            <a:br>
              <a:rPr lang="en-GB" sz="4800" b="1" dirty="0">
                <a:solidFill>
                  <a:srgbClr val="FFFF00"/>
                </a:solidFill>
              </a:rPr>
            </a:br>
            <a:r>
              <a:rPr lang="en-GB" sz="4800" b="1" dirty="0">
                <a:solidFill>
                  <a:srgbClr val="FFFF00"/>
                </a:solidFill>
              </a:rPr>
              <a:t>MBA</a:t>
            </a:r>
            <a:br>
              <a:rPr lang="en-GB" sz="4800" b="1" dirty="0">
                <a:solidFill>
                  <a:srgbClr val="FFFF00"/>
                </a:solidFill>
              </a:rPr>
            </a:br>
            <a:r>
              <a:rPr lang="en-GB" sz="3600" dirty="0">
                <a:solidFill>
                  <a:srgbClr val="FFFF00"/>
                </a:solidFill>
              </a:rPr>
              <a:t>Banking financial</a:t>
            </a:r>
            <a:br>
              <a:rPr lang="en-GB" sz="3600" dirty="0">
                <a:solidFill>
                  <a:srgbClr val="FFFF00"/>
                </a:solidFill>
              </a:rPr>
            </a:br>
            <a:r>
              <a:rPr lang="en-GB" sz="3600" dirty="0">
                <a:solidFill>
                  <a:srgbClr val="FFFF00"/>
                </a:solidFill>
              </a:rPr>
              <a:t>management and financial markets</a:t>
            </a:r>
            <a:br>
              <a:rPr lang="en-GB" sz="3600" dirty="0">
                <a:solidFill>
                  <a:srgbClr val="FFFF00"/>
                </a:solidFill>
              </a:rPr>
            </a:br>
            <a:r>
              <a:rPr lang="en-GB" sz="3600" dirty="0">
                <a:solidFill>
                  <a:srgbClr val="FFFF00"/>
                </a:solidFill>
              </a:rPr>
              <a:t>(LCMB 7012) </a:t>
            </a:r>
          </a:p>
        </p:txBody>
      </p:sp>
      <p:sp>
        <p:nvSpPr>
          <p:cNvPr id="3" name="Subtitle 2">
            <a:extLst>
              <a:ext uri="{FF2B5EF4-FFF2-40B4-BE49-F238E27FC236}">
                <a16:creationId xmlns:a16="http://schemas.microsoft.com/office/drawing/2014/main" id="{5B3BC343-BF3D-4C48-B82E-631671BD3BB6}"/>
              </a:ext>
            </a:extLst>
          </p:cNvPr>
          <p:cNvSpPr>
            <a:spLocks noGrp="1"/>
          </p:cNvSpPr>
          <p:nvPr>
            <p:ph type="subTitle" idx="1"/>
          </p:nvPr>
        </p:nvSpPr>
        <p:spPr>
          <a:xfrm>
            <a:off x="683568" y="4365104"/>
            <a:ext cx="7992888" cy="1752600"/>
          </a:xfrm>
        </p:spPr>
        <p:txBody>
          <a:bodyPr/>
          <a:lstStyle/>
          <a:p>
            <a:r>
              <a:rPr lang="en-GB" dirty="0">
                <a:solidFill>
                  <a:schemeClr val="bg1"/>
                </a:solidFill>
              </a:rPr>
              <a:t>Lecture 8: Financial markets – 3</a:t>
            </a:r>
          </a:p>
          <a:p>
            <a:r>
              <a:rPr lang="en-GB" dirty="0">
                <a:solidFill>
                  <a:schemeClr val="bg1"/>
                </a:solidFill>
              </a:rPr>
              <a:t>The demand for debt and the weighted average cost of capital (WACC) </a:t>
            </a:r>
          </a:p>
        </p:txBody>
      </p:sp>
    </p:spTree>
    <p:extLst>
      <p:ext uri="{BB962C8B-B14F-4D97-AF65-F5344CB8AC3E}">
        <p14:creationId xmlns:p14="http://schemas.microsoft.com/office/powerpoint/2010/main" val="1658491687"/>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a:extLst>
              <a:ext uri="{FF2B5EF4-FFF2-40B4-BE49-F238E27FC236}">
                <a16:creationId xmlns:a16="http://schemas.microsoft.com/office/drawing/2014/main" id="{0FF28AA0-B687-43A1-BA6B-6032AF8A9CEF}"/>
              </a:ext>
            </a:extLst>
          </p:cNvPr>
          <p:cNvSpPr>
            <a:spLocks noGrp="1" noChangeArrowheads="1"/>
          </p:cNvSpPr>
          <p:nvPr>
            <p:ph type="title"/>
          </p:nvPr>
        </p:nvSpPr>
        <p:spPr>
          <a:xfrm>
            <a:off x="755576" y="364331"/>
            <a:ext cx="6345237" cy="709613"/>
          </a:xfrm>
          <a:solidFill>
            <a:schemeClr val="tx2">
              <a:lumMod val="75000"/>
            </a:schemeClr>
          </a:solidFill>
        </p:spPr>
        <p:txBody>
          <a:bodyPr>
            <a:normAutofit fontScale="90000"/>
          </a:bodyPr>
          <a:lstStyle/>
          <a:p>
            <a:pPr eaLnBrk="1" hangingPunct="1"/>
            <a:r>
              <a:rPr lang="en-GB" altLang="en-US" dirty="0">
                <a:cs typeface="Calibri" panose="020F0502020204030204" pitchFamily="34" charset="0"/>
              </a:rPr>
              <a:t>WACC - example</a:t>
            </a:r>
          </a:p>
        </p:txBody>
      </p:sp>
      <p:sp>
        <p:nvSpPr>
          <p:cNvPr id="59395" name="Rectangle 3">
            <a:extLst>
              <a:ext uri="{FF2B5EF4-FFF2-40B4-BE49-F238E27FC236}">
                <a16:creationId xmlns:a16="http://schemas.microsoft.com/office/drawing/2014/main" id="{B7B21D19-7DF0-4CE9-B394-27A46B616E97}"/>
              </a:ext>
            </a:extLst>
          </p:cNvPr>
          <p:cNvSpPr>
            <a:spLocks noGrp="1" noChangeArrowheads="1"/>
          </p:cNvSpPr>
          <p:nvPr>
            <p:ph idx="1"/>
          </p:nvPr>
        </p:nvSpPr>
        <p:spPr>
          <a:xfrm>
            <a:off x="468313" y="1412875"/>
            <a:ext cx="7772400" cy="4876800"/>
          </a:xfrm>
        </p:spPr>
        <p:txBody>
          <a:bodyPr/>
          <a:lstStyle/>
          <a:p>
            <a:pPr eaLnBrk="1" hangingPunct="1"/>
            <a:r>
              <a:rPr lang="en-GB" altLang="en-US" sz="2400" dirty="0">
                <a:cs typeface="Calibri" panose="020F0502020204030204" pitchFamily="34" charset="0"/>
              </a:rPr>
              <a:t>X plc is funded 75% by debt and 25% by equity. On average debt holders require a 10% return on their investment and shareholders require a 20% return.</a:t>
            </a:r>
          </a:p>
          <a:p>
            <a:pPr eaLnBrk="1" hangingPunct="1"/>
            <a:r>
              <a:rPr lang="en-GB" altLang="en-US" sz="2400" dirty="0">
                <a:cs typeface="Calibri" panose="020F0502020204030204" pitchFamily="34" charset="0"/>
              </a:rPr>
              <a:t>The WACC is therefore:</a:t>
            </a:r>
          </a:p>
          <a:p>
            <a:pPr eaLnBrk="1" hangingPunct="1">
              <a:buFontTx/>
              <a:buNone/>
            </a:pPr>
            <a:r>
              <a:rPr lang="en-GB" altLang="en-US" sz="2800" dirty="0">
                <a:cs typeface="Calibri" panose="020F0502020204030204" pitchFamily="34" charset="0"/>
              </a:rPr>
              <a:t>	</a:t>
            </a:r>
          </a:p>
          <a:p>
            <a:pPr eaLnBrk="1" hangingPunct="1">
              <a:buFontTx/>
              <a:buNone/>
            </a:pPr>
            <a:r>
              <a:rPr lang="en-GB" altLang="en-US" sz="2800" dirty="0">
                <a:cs typeface="Calibri" panose="020F0502020204030204" pitchFamily="34" charset="0"/>
              </a:rPr>
              <a:t>	</a:t>
            </a:r>
          </a:p>
        </p:txBody>
      </p:sp>
      <p:graphicFrame>
        <p:nvGraphicFramePr>
          <p:cNvPr id="96300" name="Group 44">
            <a:extLst>
              <a:ext uri="{FF2B5EF4-FFF2-40B4-BE49-F238E27FC236}">
                <a16:creationId xmlns:a16="http://schemas.microsoft.com/office/drawing/2014/main" id="{83D13A57-2933-4EF1-853E-8D48091E0201}"/>
              </a:ext>
            </a:extLst>
          </p:cNvPr>
          <p:cNvGraphicFramePr>
            <a:graphicFrameLocks noGrp="1"/>
          </p:cNvGraphicFramePr>
          <p:nvPr>
            <p:extLst>
              <p:ext uri="{D42A27DB-BD31-4B8C-83A1-F6EECF244321}">
                <p14:modId xmlns:p14="http://schemas.microsoft.com/office/powerpoint/2010/main" val="51112664"/>
              </p:ext>
            </p:extLst>
          </p:nvPr>
        </p:nvGraphicFramePr>
        <p:xfrm>
          <a:off x="1306512" y="3084676"/>
          <a:ext cx="6096001" cy="2084413"/>
        </p:xfrm>
        <a:graphic>
          <a:graphicData uri="http://schemas.openxmlformats.org/drawingml/2006/table">
            <a:tbl>
              <a:tblPr/>
              <a:tblGrid>
                <a:gridCol w="1633812">
                  <a:extLst>
                    <a:ext uri="{9D8B030D-6E8A-4147-A177-3AD203B41FA5}">
                      <a16:colId xmlns:a16="http://schemas.microsoft.com/office/drawing/2014/main" val="20000"/>
                    </a:ext>
                  </a:extLst>
                </a:gridCol>
                <a:gridCol w="1633812">
                  <a:extLst>
                    <a:ext uri="{9D8B030D-6E8A-4147-A177-3AD203B41FA5}">
                      <a16:colId xmlns:a16="http://schemas.microsoft.com/office/drawing/2014/main" val="20001"/>
                    </a:ext>
                  </a:extLst>
                </a:gridCol>
                <a:gridCol w="1340981">
                  <a:extLst>
                    <a:ext uri="{9D8B030D-6E8A-4147-A177-3AD203B41FA5}">
                      <a16:colId xmlns:a16="http://schemas.microsoft.com/office/drawing/2014/main" val="20002"/>
                    </a:ext>
                  </a:extLst>
                </a:gridCol>
                <a:gridCol w="1487396">
                  <a:extLst>
                    <a:ext uri="{9D8B030D-6E8A-4147-A177-3AD203B41FA5}">
                      <a16:colId xmlns:a16="http://schemas.microsoft.com/office/drawing/2014/main" val="20003"/>
                    </a:ext>
                  </a:extLst>
                </a:gridCol>
              </a:tblGrid>
              <a:tr h="53003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1" lang="en-GB" sz="2800" b="0" i="0" u="none" strike="noStrike" cap="none" normalizeH="0" baseline="0" dirty="0">
                          <a:ln>
                            <a:noFill/>
                          </a:ln>
                          <a:solidFill>
                            <a:srgbClr val="FFFFFF"/>
                          </a:solidFill>
                          <a:effectLst/>
                          <a:latin typeface="Calibri" pitchFamily="34" charset="0"/>
                          <a:cs typeface="Calibri" pitchFamily="34" charset="0"/>
                        </a:rPr>
                        <a:t>Finance</a:t>
                      </a:r>
                    </a:p>
                  </a:txBody>
                  <a:tcPr marT="45703" marB="4570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1" lang="en-GB" sz="2800" b="0" i="0" u="none" strike="noStrike" cap="none" normalizeH="0" baseline="0" dirty="0">
                          <a:ln>
                            <a:noFill/>
                          </a:ln>
                          <a:solidFill>
                            <a:srgbClr val="FFFFFF"/>
                          </a:solidFill>
                          <a:effectLst/>
                          <a:latin typeface="Calibri" pitchFamily="34" charset="0"/>
                          <a:cs typeface="Calibri" pitchFamily="34" charset="0"/>
                        </a:rPr>
                        <a:t>% </a:t>
                      </a:r>
                    </a:p>
                  </a:txBody>
                  <a:tcPr marT="45703" marB="4570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1" lang="en-GB" sz="2800" b="0" i="0" u="none" strike="noStrike" cap="none" normalizeH="0" baseline="0" dirty="0">
                          <a:ln>
                            <a:noFill/>
                          </a:ln>
                          <a:solidFill>
                            <a:srgbClr val="FFFFFF"/>
                          </a:solidFill>
                          <a:effectLst/>
                          <a:latin typeface="Calibri" pitchFamily="34" charset="0"/>
                          <a:cs typeface="Calibri" pitchFamily="34" charset="0"/>
                        </a:rPr>
                        <a:t>Return</a:t>
                      </a:r>
                    </a:p>
                  </a:txBody>
                  <a:tcPr marT="45703" marB="4570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1" lang="en-GB" sz="2800" b="0" i="0" u="none" strike="noStrike" cap="none" normalizeH="0" baseline="0" dirty="0">
                          <a:ln>
                            <a:noFill/>
                          </a:ln>
                          <a:solidFill>
                            <a:srgbClr val="FFFFFF"/>
                          </a:solidFill>
                          <a:effectLst/>
                          <a:latin typeface="Calibri" pitchFamily="34" charset="0"/>
                          <a:cs typeface="Calibri" pitchFamily="34" charset="0"/>
                        </a:rPr>
                        <a:t>WACC</a:t>
                      </a:r>
                    </a:p>
                  </a:txBody>
                  <a:tcPr marT="45703" marB="4570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518118">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1" lang="en-GB" sz="2800" b="0" i="0" u="none" strike="noStrike" cap="none" normalizeH="0" baseline="0" dirty="0">
                          <a:ln>
                            <a:noFill/>
                          </a:ln>
                          <a:solidFill>
                            <a:schemeClr val="tx1"/>
                          </a:solidFill>
                          <a:effectLst/>
                          <a:latin typeface="Calibri" pitchFamily="34" charset="0"/>
                          <a:cs typeface="Calibri" pitchFamily="34" charset="0"/>
                        </a:rPr>
                        <a:t>Debt</a:t>
                      </a:r>
                    </a:p>
                  </a:txBody>
                  <a:tcPr marT="45703" marB="4570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1" lang="en-GB" sz="2800" b="0" i="0" u="none" strike="noStrike" cap="none" normalizeH="0" baseline="0" dirty="0">
                          <a:ln>
                            <a:noFill/>
                          </a:ln>
                          <a:solidFill>
                            <a:schemeClr val="tx1"/>
                          </a:solidFill>
                          <a:effectLst/>
                          <a:latin typeface="Calibri" pitchFamily="34" charset="0"/>
                          <a:cs typeface="Calibri" pitchFamily="34" charset="0"/>
                        </a:rPr>
                        <a:t>75</a:t>
                      </a:r>
                    </a:p>
                  </a:txBody>
                  <a:tcPr marT="45703" marB="4570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1" lang="en-GB" sz="2800" b="0" i="0" u="none" strike="noStrike" cap="none" normalizeH="0" baseline="0" dirty="0">
                          <a:ln>
                            <a:noFill/>
                          </a:ln>
                          <a:solidFill>
                            <a:schemeClr val="tx1"/>
                          </a:solidFill>
                          <a:effectLst/>
                          <a:latin typeface="Calibri" pitchFamily="34" charset="0"/>
                          <a:cs typeface="Calibri" pitchFamily="34" charset="0"/>
                        </a:rPr>
                        <a:t>10%</a:t>
                      </a:r>
                    </a:p>
                  </a:txBody>
                  <a:tcPr marT="45703" marB="4570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1" lang="en-GB" sz="2800" b="0" i="0" u="none" strike="noStrike" cap="none" normalizeH="0" baseline="0" dirty="0">
                        <a:ln>
                          <a:noFill/>
                        </a:ln>
                        <a:solidFill>
                          <a:schemeClr val="tx1"/>
                        </a:solidFill>
                        <a:effectLst/>
                        <a:latin typeface="Calibri" pitchFamily="34" charset="0"/>
                        <a:cs typeface="Calibri" pitchFamily="34" charset="0"/>
                      </a:endParaRPr>
                    </a:p>
                  </a:txBody>
                  <a:tcPr marT="45703" marB="4570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518118">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1" lang="en-GB" sz="2800" b="0" i="0" u="none" strike="noStrike" cap="none" normalizeH="0" baseline="0" dirty="0">
                          <a:ln>
                            <a:noFill/>
                          </a:ln>
                          <a:solidFill>
                            <a:schemeClr val="tx1"/>
                          </a:solidFill>
                          <a:effectLst/>
                          <a:latin typeface="Calibri" pitchFamily="34" charset="0"/>
                          <a:cs typeface="Calibri" pitchFamily="34" charset="0"/>
                        </a:rPr>
                        <a:t>Equity</a:t>
                      </a:r>
                    </a:p>
                  </a:txBody>
                  <a:tcPr marT="45703" marB="4570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1" lang="en-GB" sz="2800" b="0" i="0" u="none" strike="noStrike" cap="none" normalizeH="0" baseline="0" dirty="0">
                          <a:ln>
                            <a:noFill/>
                          </a:ln>
                          <a:solidFill>
                            <a:schemeClr val="tx1"/>
                          </a:solidFill>
                          <a:effectLst/>
                          <a:latin typeface="Calibri" pitchFamily="34" charset="0"/>
                          <a:cs typeface="Calibri" pitchFamily="34" charset="0"/>
                        </a:rPr>
                        <a:t>25</a:t>
                      </a:r>
                    </a:p>
                  </a:txBody>
                  <a:tcPr marT="45703" marB="4570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1" lang="en-GB" sz="2800" b="0" i="0" u="none" strike="noStrike" cap="none" normalizeH="0" baseline="0">
                          <a:ln>
                            <a:noFill/>
                          </a:ln>
                          <a:solidFill>
                            <a:schemeClr val="tx1"/>
                          </a:solidFill>
                          <a:effectLst/>
                          <a:latin typeface="Calibri" pitchFamily="34" charset="0"/>
                          <a:cs typeface="Calibri" pitchFamily="34" charset="0"/>
                        </a:rPr>
                        <a:t>20%</a:t>
                      </a:r>
                    </a:p>
                  </a:txBody>
                  <a:tcPr marT="45703" marB="4570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1" lang="en-GB" sz="2800" b="0" i="0" u="none" strike="noStrike" cap="none" normalizeH="0" baseline="0" dirty="0">
                        <a:ln>
                          <a:noFill/>
                        </a:ln>
                        <a:solidFill>
                          <a:schemeClr val="tx1"/>
                        </a:solidFill>
                        <a:effectLst/>
                        <a:latin typeface="Calibri" pitchFamily="34" charset="0"/>
                        <a:cs typeface="Calibri" pitchFamily="34" charset="0"/>
                      </a:endParaRPr>
                    </a:p>
                  </a:txBody>
                  <a:tcPr marT="45703" marB="4570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518118">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1" lang="en-US" sz="2800" b="0" i="0" u="none" strike="noStrike" cap="none" normalizeH="0" baseline="0">
                        <a:ln>
                          <a:noFill/>
                        </a:ln>
                        <a:solidFill>
                          <a:schemeClr val="tx1"/>
                        </a:solidFill>
                        <a:effectLst/>
                        <a:latin typeface="Calibri" pitchFamily="34" charset="0"/>
                        <a:cs typeface="Calibri" pitchFamily="34" charset="0"/>
                      </a:endParaRPr>
                    </a:p>
                  </a:txBody>
                  <a:tcPr marT="45703" marB="4570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1" lang="en-US" sz="2800" b="0" i="0" u="none" strike="noStrike" cap="none" normalizeH="0" baseline="0" dirty="0">
                        <a:ln>
                          <a:noFill/>
                        </a:ln>
                        <a:solidFill>
                          <a:schemeClr val="tx1"/>
                        </a:solidFill>
                        <a:effectLst/>
                        <a:latin typeface="Calibri" pitchFamily="34" charset="0"/>
                        <a:cs typeface="Calibri" pitchFamily="34" charset="0"/>
                      </a:endParaRPr>
                    </a:p>
                  </a:txBody>
                  <a:tcPr marT="45703" marB="4570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1" lang="en-US" sz="2800" b="0" i="0" u="none" strike="noStrike" cap="none" normalizeH="0" baseline="0">
                        <a:ln>
                          <a:noFill/>
                        </a:ln>
                        <a:solidFill>
                          <a:schemeClr val="tx1"/>
                        </a:solidFill>
                        <a:effectLst/>
                        <a:latin typeface="Calibri" pitchFamily="34" charset="0"/>
                        <a:cs typeface="Calibri" pitchFamily="34" charset="0"/>
                      </a:endParaRPr>
                    </a:p>
                  </a:txBody>
                  <a:tcPr marT="45703" marB="4570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1" lang="en-GB" sz="2800" b="0" i="0" u="none" strike="noStrike" cap="none" normalizeH="0" baseline="0" dirty="0">
                        <a:ln>
                          <a:noFill/>
                        </a:ln>
                        <a:solidFill>
                          <a:schemeClr val="tx1"/>
                        </a:solidFill>
                        <a:effectLst/>
                        <a:latin typeface="Calibri" pitchFamily="34" charset="0"/>
                        <a:cs typeface="Calibri" pitchFamily="34" charset="0"/>
                      </a:endParaRPr>
                    </a:p>
                  </a:txBody>
                  <a:tcPr marT="45703" marB="4570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bl>
          </a:graphicData>
        </a:graphic>
      </p:graphicFrame>
      <p:sp>
        <p:nvSpPr>
          <p:cNvPr id="5" name="TextBox 4">
            <a:extLst>
              <a:ext uri="{FF2B5EF4-FFF2-40B4-BE49-F238E27FC236}">
                <a16:creationId xmlns:a16="http://schemas.microsoft.com/office/drawing/2014/main" id="{DCFCF8CE-7F89-4A75-81B5-309DE0F3A2C6}"/>
              </a:ext>
            </a:extLst>
          </p:cNvPr>
          <p:cNvSpPr txBox="1">
            <a:spLocks noChangeArrowheads="1"/>
          </p:cNvSpPr>
          <p:nvPr/>
        </p:nvSpPr>
        <p:spPr bwMode="auto">
          <a:xfrm>
            <a:off x="4643437" y="4643703"/>
            <a:ext cx="1285875"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pPr eaLnBrk="1" hangingPunct="1"/>
            <a:r>
              <a:rPr lang="en-GB" altLang="en-US" sz="2800" dirty="0">
                <a:latin typeface="Calibri" panose="020F0502020204030204" pitchFamily="34" charset="0"/>
                <a:cs typeface="Calibri" panose="020F0502020204030204" pitchFamily="34" charset="0"/>
              </a:rPr>
              <a:t>7.5</a:t>
            </a:r>
          </a:p>
        </p:txBody>
      </p:sp>
      <p:sp>
        <p:nvSpPr>
          <p:cNvPr id="6" name="TextBox 5">
            <a:extLst>
              <a:ext uri="{FF2B5EF4-FFF2-40B4-BE49-F238E27FC236}">
                <a16:creationId xmlns:a16="http://schemas.microsoft.com/office/drawing/2014/main" id="{9ACF967E-599F-4DEC-B6DB-CBE3D28D70EB}"/>
              </a:ext>
            </a:extLst>
          </p:cNvPr>
          <p:cNvSpPr txBox="1">
            <a:spLocks noChangeArrowheads="1"/>
          </p:cNvSpPr>
          <p:nvPr/>
        </p:nvSpPr>
        <p:spPr bwMode="auto">
          <a:xfrm>
            <a:off x="5429250" y="5572125"/>
            <a:ext cx="928688"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pPr eaLnBrk="1" hangingPunct="1"/>
            <a:r>
              <a:rPr lang="en-GB" altLang="en-US" sz="2800">
                <a:latin typeface="Calibri" panose="020F0502020204030204" pitchFamily="34" charset="0"/>
                <a:cs typeface="Calibri" panose="020F0502020204030204" pitchFamily="34" charset="0"/>
              </a:rPr>
              <a:t>5.0</a:t>
            </a:r>
          </a:p>
        </p:txBody>
      </p:sp>
      <p:sp>
        <p:nvSpPr>
          <p:cNvPr id="7" name="TextBox 6">
            <a:extLst>
              <a:ext uri="{FF2B5EF4-FFF2-40B4-BE49-F238E27FC236}">
                <a16:creationId xmlns:a16="http://schemas.microsoft.com/office/drawing/2014/main" id="{6C427CC7-38BE-4D34-A26C-C17631D65AAE}"/>
              </a:ext>
            </a:extLst>
          </p:cNvPr>
          <p:cNvSpPr txBox="1">
            <a:spLocks noChangeArrowheads="1"/>
          </p:cNvSpPr>
          <p:nvPr/>
        </p:nvSpPr>
        <p:spPr bwMode="auto">
          <a:xfrm>
            <a:off x="5286375" y="6072188"/>
            <a:ext cx="1214438"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pPr eaLnBrk="1" hangingPunct="1"/>
            <a:r>
              <a:rPr lang="en-GB" altLang="en-US" sz="2800">
                <a:latin typeface="Calibri" panose="020F0502020204030204" pitchFamily="34" charset="0"/>
                <a:cs typeface="Calibri" panose="020F0502020204030204" pitchFamily="34" charset="0"/>
              </a:rPr>
              <a:t>12.5%</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linds(horizontal)">
                                      <p:cBhvr>
                                        <p:cTn id="7" dur="500"/>
                                        <p:tgtEl>
                                          <p:spTgt spid="5"/>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blinds(horizontal)">
                                      <p:cBhvr>
                                        <p:cTn id="12" dur="500"/>
                                        <p:tgtEl>
                                          <p:spTgt spid="6"/>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4" presetClass="entr" presetSubtype="16"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box(in)">
                                      <p:cBhvr>
                                        <p:cTn id="1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6">
            <a:extLst>
              <a:ext uri="{FF2B5EF4-FFF2-40B4-BE49-F238E27FC236}">
                <a16:creationId xmlns:a16="http://schemas.microsoft.com/office/drawing/2014/main" id="{EB59A5DB-AED8-4E15-81D7-E7973211F1D7}"/>
              </a:ext>
            </a:extLst>
          </p:cNvPr>
          <p:cNvSpPr>
            <a:spLocks noGrp="1" noChangeArrowheads="1"/>
          </p:cNvSpPr>
          <p:nvPr>
            <p:ph type="title"/>
          </p:nvPr>
        </p:nvSpPr>
        <p:spPr>
          <a:xfrm>
            <a:off x="395536" y="349250"/>
            <a:ext cx="7772400" cy="1143000"/>
          </a:xfrm>
          <a:solidFill>
            <a:schemeClr val="accent1">
              <a:lumMod val="50000"/>
            </a:schemeClr>
          </a:solidFill>
        </p:spPr>
        <p:txBody>
          <a:bodyPr/>
          <a:lstStyle/>
          <a:p>
            <a:pPr eaLnBrk="1" hangingPunct="1"/>
            <a:r>
              <a:rPr lang="en-GB" altLang="en-US" dirty="0">
                <a:cs typeface="Calibri" panose="020F0502020204030204" pitchFamily="34" charset="0"/>
              </a:rPr>
              <a:t>Example 2</a:t>
            </a:r>
          </a:p>
        </p:txBody>
      </p:sp>
      <p:graphicFrame>
        <p:nvGraphicFramePr>
          <p:cNvPr id="99397" name="Group 69">
            <a:extLst>
              <a:ext uri="{FF2B5EF4-FFF2-40B4-BE49-F238E27FC236}">
                <a16:creationId xmlns:a16="http://schemas.microsoft.com/office/drawing/2014/main" id="{96038097-FB4E-4304-9C8A-D6AF182DAE23}"/>
              </a:ext>
            </a:extLst>
          </p:cNvPr>
          <p:cNvGraphicFramePr>
            <a:graphicFrameLocks noGrp="1"/>
          </p:cNvGraphicFramePr>
          <p:nvPr>
            <p:ph type="tbl" idx="1"/>
            <p:extLst>
              <p:ext uri="{D42A27DB-BD31-4B8C-83A1-F6EECF244321}">
                <p14:modId xmlns:p14="http://schemas.microsoft.com/office/powerpoint/2010/main" val="2352653627"/>
              </p:ext>
            </p:extLst>
          </p:nvPr>
        </p:nvGraphicFramePr>
        <p:xfrm>
          <a:off x="383974" y="1856581"/>
          <a:ext cx="7772400" cy="3608387"/>
        </p:xfrm>
        <a:graphic>
          <a:graphicData uri="http://schemas.openxmlformats.org/drawingml/2006/table">
            <a:tbl>
              <a:tblPr/>
              <a:tblGrid>
                <a:gridCol w="1943100">
                  <a:extLst>
                    <a:ext uri="{9D8B030D-6E8A-4147-A177-3AD203B41FA5}">
                      <a16:colId xmlns:a16="http://schemas.microsoft.com/office/drawing/2014/main" val="20000"/>
                    </a:ext>
                  </a:extLst>
                </a:gridCol>
                <a:gridCol w="1943100">
                  <a:extLst>
                    <a:ext uri="{9D8B030D-6E8A-4147-A177-3AD203B41FA5}">
                      <a16:colId xmlns:a16="http://schemas.microsoft.com/office/drawing/2014/main" val="20001"/>
                    </a:ext>
                  </a:extLst>
                </a:gridCol>
                <a:gridCol w="1943100">
                  <a:extLst>
                    <a:ext uri="{9D8B030D-6E8A-4147-A177-3AD203B41FA5}">
                      <a16:colId xmlns:a16="http://schemas.microsoft.com/office/drawing/2014/main" val="20002"/>
                    </a:ext>
                  </a:extLst>
                </a:gridCol>
                <a:gridCol w="1943100">
                  <a:extLst>
                    <a:ext uri="{9D8B030D-6E8A-4147-A177-3AD203B41FA5}">
                      <a16:colId xmlns:a16="http://schemas.microsoft.com/office/drawing/2014/main" val="20003"/>
                    </a:ext>
                  </a:extLst>
                </a:gridCol>
              </a:tblGrid>
              <a:tr h="1030242">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1" lang="en-GB" sz="2800" b="1" i="0" u="none" strike="noStrike" cap="none" normalizeH="0" baseline="0" dirty="0">
                          <a:ln>
                            <a:noFill/>
                          </a:ln>
                          <a:solidFill>
                            <a:schemeClr val="tx1"/>
                          </a:solidFill>
                          <a:effectLst/>
                          <a:latin typeface="Calibri" pitchFamily="34" charset="0"/>
                          <a:cs typeface="Calibri" pitchFamily="34" charset="0"/>
                        </a:rPr>
                        <a:t>Source of Finance</a:t>
                      </a:r>
                    </a:p>
                  </a:txBody>
                  <a:tcPr marT="45721" marB="45721"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1" lang="en-GB" sz="2800" b="1" i="0" u="none" strike="noStrike" cap="none" normalizeH="0" baseline="0" dirty="0">
                          <a:ln>
                            <a:noFill/>
                          </a:ln>
                          <a:solidFill>
                            <a:schemeClr val="tx1"/>
                          </a:solidFill>
                          <a:effectLst/>
                          <a:latin typeface="Calibri" pitchFamily="34" charset="0"/>
                          <a:cs typeface="Calibri" pitchFamily="34" charset="0"/>
                        </a:rPr>
                        <a:t>% of funding</a:t>
                      </a:r>
                    </a:p>
                  </a:txBody>
                  <a:tcPr marT="45721" marB="45721"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1" lang="en-GB" sz="2800" b="1" i="0" u="none" strike="noStrike" cap="none" normalizeH="0" baseline="0">
                          <a:ln>
                            <a:noFill/>
                          </a:ln>
                          <a:solidFill>
                            <a:schemeClr val="tx1"/>
                          </a:solidFill>
                          <a:effectLst/>
                          <a:latin typeface="Calibri" pitchFamily="34" charset="0"/>
                          <a:cs typeface="Calibri" pitchFamily="34" charset="0"/>
                        </a:rPr>
                        <a:t>Interest/</a:t>
                      </a:r>
                    </a:p>
                    <a:p>
                      <a:pPr marL="0" marR="0" lvl="0" indent="0" algn="ctr" defTabSz="914400" rtl="0" eaLnBrk="1" fontAlgn="base" latinLnBrk="0" hangingPunct="1">
                        <a:lnSpc>
                          <a:spcPct val="100000"/>
                        </a:lnSpc>
                        <a:spcBef>
                          <a:spcPct val="20000"/>
                        </a:spcBef>
                        <a:spcAft>
                          <a:spcPct val="0"/>
                        </a:spcAft>
                        <a:buClrTx/>
                        <a:buSzTx/>
                        <a:buFontTx/>
                        <a:buNone/>
                        <a:tabLst/>
                      </a:pPr>
                      <a:r>
                        <a:rPr kumimoji="1" lang="en-GB" sz="2800" b="1" i="0" u="none" strike="noStrike" cap="none" normalizeH="0" baseline="0">
                          <a:ln>
                            <a:noFill/>
                          </a:ln>
                          <a:solidFill>
                            <a:schemeClr val="tx1"/>
                          </a:solidFill>
                          <a:effectLst/>
                          <a:latin typeface="Calibri" pitchFamily="34" charset="0"/>
                          <a:cs typeface="Calibri" pitchFamily="34" charset="0"/>
                        </a:rPr>
                        <a:t>Return</a:t>
                      </a:r>
                    </a:p>
                  </a:txBody>
                  <a:tcPr marT="45721" marB="45721"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1" lang="en-GB" sz="2800" b="1" i="0" u="none" strike="noStrike" cap="none" normalizeH="0" baseline="0" dirty="0">
                          <a:ln>
                            <a:noFill/>
                          </a:ln>
                          <a:solidFill>
                            <a:schemeClr val="tx1"/>
                          </a:solidFill>
                          <a:effectLst/>
                          <a:latin typeface="Calibri" pitchFamily="34" charset="0"/>
                          <a:cs typeface="Calibri" pitchFamily="34" charset="0"/>
                        </a:rPr>
                        <a:t>WACC</a:t>
                      </a:r>
                    </a:p>
                    <a:p>
                      <a:pPr marL="0" marR="0" lvl="0" indent="0" algn="ctr" defTabSz="914400" rtl="0" eaLnBrk="1" fontAlgn="base" latinLnBrk="0" hangingPunct="1">
                        <a:lnSpc>
                          <a:spcPct val="100000"/>
                        </a:lnSpc>
                        <a:spcBef>
                          <a:spcPct val="20000"/>
                        </a:spcBef>
                        <a:spcAft>
                          <a:spcPct val="0"/>
                        </a:spcAft>
                        <a:buClrTx/>
                        <a:buSzTx/>
                        <a:buFontTx/>
                        <a:buNone/>
                        <a:tabLst/>
                      </a:pPr>
                      <a:r>
                        <a:rPr kumimoji="1" lang="en-GB" sz="2800" b="1" i="0" u="none" strike="noStrike" cap="none" normalizeH="0" baseline="0" dirty="0">
                          <a:ln>
                            <a:noFill/>
                          </a:ln>
                          <a:solidFill>
                            <a:schemeClr val="tx1"/>
                          </a:solidFill>
                          <a:effectLst/>
                          <a:latin typeface="Calibri" pitchFamily="34" charset="0"/>
                          <a:cs typeface="Calibri" pitchFamily="34" charset="0"/>
                        </a:rPr>
                        <a:t>%</a:t>
                      </a:r>
                    </a:p>
                  </a:txBody>
                  <a:tcPr marT="45721" marB="45721"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1028718">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1" lang="en-GB" sz="2800" b="0" i="0" u="none" strike="noStrike" cap="none" normalizeH="0" baseline="0" dirty="0">
                          <a:ln>
                            <a:noFill/>
                          </a:ln>
                          <a:solidFill>
                            <a:schemeClr val="tx1"/>
                          </a:solidFill>
                          <a:effectLst/>
                          <a:latin typeface="Calibri" pitchFamily="34" charset="0"/>
                          <a:cs typeface="Calibri" pitchFamily="34" charset="0"/>
                        </a:rPr>
                        <a:t>Ordinary Shares</a:t>
                      </a:r>
                    </a:p>
                  </a:txBody>
                  <a:tcPr marT="45721" marB="45721"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1" lang="en-GB" sz="2800" b="0" i="0" u="none" strike="noStrike" cap="none" normalizeH="0" baseline="0">
                          <a:ln>
                            <a:noFill/>
                          </a:ln>
                          <a:solidFill>
                            <a:schemeClr val="tx1"/>
                          </a:solidFill>
                          <a:effectLst/>
                          <a:latin typeface="Calibri" pitchFamily="34" charset="0"/>
                          <a:cs typeface="Calibri" pitchFamily="34" charset="0"/>
                        </a:rPr>
                        <a:t>70</a:t>
                      </a:r>
                    </a:p>
                  </a:txBody>
                  <a:tcPr marT="45721" marB="45721"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1" lang="en-GB" sz="2800" b="0" i="0" u="none" strike="noStrike" cap="none" normalizeH="0" baseline="0">
                          <a:ln>
                            <a:noFill/>
                          </a:ln>
                          <a:solidFill>
                            <a:schemeClr val="tx1"/>
                          </a:solidFill>
                          <a:effectLst/>
                          <a:latin typeface="Calibri" pitchFamily="34" charset="0"/>
                          <a:cs typeface="Calibri" pitchFamily="34" charset="0"/>
                        </a:rPr>
                        <a:t>8%</a:t>
                      </a:r>
                    </a:p>
                  </a:txBody>
                  <a:tcPr marT="45721" marB="45721"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1" lang="en-US" sz="2800" b="0" i="0" u="none" strike="noStrike" cap="none" normalizeH="0" baseline="0">
                        <a:ln>
                          <a:noFill/>
                        </a:ln>
                        <a:solidFill>
                          <a:schemeClr val="tx1"/>
                        </a:solidFill>
                        <a:effectLst/>
                        <a:latin typeface="Calibri" pitchFamily="34" charset="0"/>
                        <a:cs typeface="Calibri" pitchFamily="34" charset="0"/>
                      </a:endParaRPr>
                    </a:p>
                  </a:txBody>
                  <a:tcPr marT="45721" marB="45721"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1028718">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1" lang="en-GB" sz="2800" b="0" i="0" u="none" strike="noStrike" cap="none" normalizeH="0" baseline="0">
                          <a:ln>
                            <a:noFill/>
                          </a:ln>
                          <a:solidFill>
                            <a:schemeClr val="tx1"/>
                          </a:solidFill>
                          <a:effectLst/>
                          <a:latin typeface="Calibri" pitchFamily="34" charset="0"/>
                          <a:cs typeface="Calibri" pitchFamily="34" charset="0"/>
                        </a:rPr>
                        <a:t>Loans</a:t>
                      </a:r>
                    </a:p>
                  </a:txBody>
                  <a:tcPr marT="45721" marB="45721"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1" lang="en-GB" sz="2800" b="0" i="0" u="none" strike="noStrike" cap="none" normalizeH="0" baseline="0">
                          <a:ln>
                            <a:noFill/>
                          </a:ln>
                          <a:solidFill>
                            <a:schemeClr val="tx1"/>
                          </a:solidFill>
                          <a:effectLst/>
                          <a:latin typeface="Calibri" pitchFamily="34" charset="0"/>
                          <a:cs typeface="Calibri" pitchFamily="34" charset="0"/>
                        </a:rPr>
                        <a:t>30</a:t>
                      </a:r>
                    </a:p>
                  </a:txBody>
                  <a:tcPr marT="45721" marB="45721"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1" lang="en-GB" sz="2800" b="0" i="0" u="none" strike="noStrike" cap="none" normalizeH="0" baseline="0">
                          <a:ln>
                            <a:noFill/>
                          </a:ln>
                          <a:solidFill>
                            <a:schemeClr val="tx1"/>
                          </a:solidFill>
                          <a:effectLst/>
                          <a:latin typeface="Calibri" pitchFamily="34" charset="0"/>
                          <a:cs typeface="Calibri" pitchFamily="34" charset="0"/>
                        </a:rPr>
                        <a:t>10%</a:t>
                      </a:r>
                    </a:p>
                  </a:txBody>
                  <a:tcPr marT="45721" marB="45721"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1" lang="en-US" sz="2800" b="0" i="0" u="none" strike="noStrike" cap="none" normalizeH="0" baseline="0">
                        <a:ln>
                          <a:noFill/>
                        </a:ln>
                        <a:solidFill>
                          <a:schemeClr val="tx1"/>
                        </a:solidFill>
                        <a:effectLst/>
                        <a:latin typeface="Calibri" pitchFamily="34" charset="0"/>
                        <a:cs typeface="Calibri" pitchFamily="34" charset="0"/>
                      </a:endParaRPr>
                    </a:p>
                  </a:txBody>
                  <a:tcPr marT="45721" marB="45721"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520709">
                <a:tc gridSpan="3">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1" lang="en-US" sz="2800" b="0" i="0" u="none" strike="noStrike" cap="none" normalizeH="0" baseline="0">
                        <a:ln>
                          <a:noFill/>
                        </a:ln>
                        <a:solidFill>
                          <a:schemeClr val="tx1"/>
                        </a:solidFill>
                        <a:effectLst/>
                        <a:latin typeface="Calibri" pitchFamily="34" charset="0"/>
                        <a:cs typeface="Calibri" pitchFamily="34" charset="0"/>
                      </a:endParaRPr>
                    </a:p>
                  </a:txBody>
                  <a:tcPr marT="45721" marB="45721"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hMerge="1">
                  <a:txBody>
                    <a:bodyPr/>
                    <a:lstStyle/>
                    <a:p>
                      <a:endParaRPr lang="en-GB"/>
                    </a:p>
                  </a:txBody>
                  <a:tcPr/>
                </a:tc>
                <a:tc hMerge="1">
                  <a:txBody>
                    <a:bodyPr/>
                    <a:lstStyle/>
                    <a:p>
                      <a:endParaRPr lang="en-GB"/>
                    </a:p>
                  </a:txBody>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1" lang="en-US" sz="2800" b="0" i="0" u="none" strike="noStrike" cap="none" normalizeH="0" baseline="0" dirty="0">
                        <a:ln>
                          <a:noFill/>
                        </a:ln>
                        <a:solidFill>
                          <a:schemeClr val="tx1"/>
                        </a:solidFill>
                        <a:effectLst/>
                        <a:latin typeface="Calibri" pitchFamily="34" charset="0"/>
                        <a:cs typeface="Calibri" pitchFamily="34" charset="0"/>
                      </a:endParaRPr>
                    </a:p>
                  </a:txBody>
                  <a:tcPr marT="45721" marB="45721"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bl>
          </a:graphicData>
        </a:graphic>
      </p:graphicFrame>
      <p:sp>
        <p:nvSpPr>
          <p:cNvPr id="99398" name="Text Box 70">
            <a:extLst>
              <a:ext uri="{FF2B5EF4-FFF2-40B4-BE49-F238E27FC236}">
                <a16:creationId xmlns:a16="http://schemas.microsoft.com/office/drawing/2014/main" id="{B5E194CE-5528-4F6B-B374-40D55701F46F}"/>
              </a:ext>
            </a:extLst>
          </p:cNvPr>
          <p:cNvSpPr txBox="1">
            <a:spLocks noChangeArrowheads="1"/>
          </p:cNvSpPr>
          <p:nvPr/>
        </p:nvSpPr>
        <p:spPr bwMode="auto">
          <a:xfrm>
            <a:off x="6588224" y="2926656"/>
            <a:ext cx="1008063" cy="519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pPr eaLnBrk="1" hangingPunct="1">
              <a:spcBef>
                <a:spcPct val="50000"/>
              </a:spcBef>
            </a:pPr>
            <a:r>
              <a:rPr lang="en-GB" altLang="en-US" sz="2800" b="1" dirty="0">
                <a:latin typeface="Calibri" panose="020F0502020204030204" pitchFamily="34" charset="0"/>
                <a:cs typeface="Calibri" panose="020F0502020204030204" pitchFamily="34" charset="0"/>
              </a:rPr>
              <a:t>5.6</a:t>
            </a:r>
          </a:p>
        </p:txBody>
      </p:sp>
      <p:sp>
        <p:nvSpPr>
          <p:cNvPr id="99399" name="Text Box 71">
            <a:extLst>
              <a:ext uri="{FF2B5EF4-FFF2-40B4-BE49-F238E27FC236}">
                <a16:creationId xmlns:a16="http://schemas.microsoft.com/office/drawing/2014/main" id="{454651BB-E7E4-457B-82FE-56D825588F6F}"/>
              </a:ext>
            </a:extLst>
          </p:cNvPr>
          <p:cNvSpPr txBox="1">
            <a:spLocks noChangeArrowheads="1"/>
          </p:cNvSpPr>
          <p:nvPr/>
        </p:nvSpPr>
        <p:spPr bwMode="auto">
          <a:xfrm>
            <a:off x="6660232" y="3936254"/>
            <a:ext cx="1008063"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pPr eaLnBrk="1" hangingPunct="1">
              <a:spcBef>
                <a:spcPct val="50000"/>
              </a:spcBef>
            </a:pPr>
            <a:r>
              <a:rPr lang="en-GB" altLang="en-US" sz="2800" b="1" dirty="0">
                <a:latin typeface="Calibri" panose="020F0502020204030204" pitchFamily="34" charset="0"/>
                <a:cs typeface="Calibri" panose="020F0502020204030204" pitchFamily="34" charset="0"/>
              </a:rPr>
              <a:t>3.0</a:t>
            </a:r>
          </a:p>
        </p:txBody>
      </p:sp>
      <p:sp>
        <p:nvSpPr>
          <p:cNvPr id="99400" name="Text Box 72">
            <a:extLst>
              <a:ext uri="{FF2B5EF4-FFF2-40B4-BE49-F238E27FC236}">
                <a16:creationId xmlns:a16="http://schemas.microsoft.com/office/drawing/2014/main" id="{C765902B-2172-4ACE-958C-3EC4A75FFFCA}"/>
              </a:ext>
            </a:extLst>
          </p:cNvPr>
          <p:cNvSpPr txBox="1">
            <a:spLocks noChangeArrowheads="1"/>
          </p:cNvSpPr>
          <p:nvPr/>
        </p:nvSpPr>
        <p:spPr bwMode="auto">
          <a:xfrm>
            <a:off x="6676773" y="4979419"/>
            <a:ext cx="1008063" cy="519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pPr eaLnBrk="1" hangingPunct="1">
              <a:spcBef>
                <a:spcPct val="50000"/>
              </a:spcBef>
            </a:pPr>
            <a:r>
              <a:rPr lang="en-GB" altLang="en-US" sz="2800" b="1" dirty="0">
                <a:latin typeface="Calibri" panose="020F0502020204030204" pitchFamily="34" charset="0"/>
                <a:cs typeface="Calibri" panose="020F0502020204030204" pitchFamily="34" charset="0"/>
              </a:rPr>
              <a:t>8.6</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7" presetClass="entr" presetSubtype="8" fill="hold" grpId="0" nodeType="clickEffect">
                                  <p:stCondLst>
                                    <p:cond delay="0"/>
                                  </p:stCondLst>
                                  <p:childTnLst>
                                    <p:set>
                                      <p:cBhvr>
                                        <p:cTn id="6" dur="1" fill="hold">
                                          <p:stCondLst>
                                            <p:cond delay="0"/>
                                          </p:stCondLst>
                                        </p:cTn>
                                        <p:tgtEl>
                                          <p:spTgt spid="99398"/>
                                        </p:tgtEl>
                                        <p:attrNameLst>
                                          <p:attrName>style.visibility</p:attrName>
                                        </p:attrNameLst>
                                      </p:cBhvr>
                                      <p:to>
                                        <p:strVal val="visible"/>
                                      </p:to>
                                    </p:set>
                                    <p:anim calcmode="lin" valueType="num">
                                      <p:cBhvr additive="base">
                                        <p:cTn id="7" dur="500" fill="hold"/>
                                        <p:tgtEl>
                                          <p:spTgt spid="99398"/>
                                        </p:tgtEl>
                                        <p:attrNameLst>
                                          <p:attrName>ppt_x</p:attrName>
                                        </p:attrNameLst>
                                      </p:cBhvr>
                                      <p:tavLst>
                                        <p:tav tm="0">
                                          <p:val>
                                            <p:strVal val="0-#ppt_w/2"/>
                                          </p:val>
                                        </p:tav>
                                        <p:tav tm="100000">
                                          <p:val>
                                            <p:strVal val="#ppt_x"/>
                                          </p:val>
                                        </p:tav>
                                      </p:tavLst>
                                    </p:anim>
                                    <p:anim calcmode="lin" valueType="num">
                                      <p:cBhvr additive="base">
                                        <p:cTn id="8" dur="500" fill="hold"/>
                                        <p:tgtEl>
                                          <p:spTgt spid="99398"/>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7" presetClass="entr" presetSubtype="8" fill="hold" grpId="0" nodeType="clickEffect">
                                  <p:stCondLst>
                                    <p:cond delay="0"/>
                                  </p:stCondLst>
                                  <p:childTnLst>
                                    <p:set>
                                      <p:cBhvr>
                                        <p:cTn id="12" dur="1" fill="hold">
                                          <p:stCondLst>
                                            <p:cond delay="0"/>
                                          </p:stCondLst>
                                        </p:cTn>
                                        <p:tgtEl>
                                          <p:spTgt spid="99399"/>
                                        </p:tgtEl>
                                        <p:attrNameLst>
                                          <p:attrName>style.visibility</p:attrName>
                                        </p:attrNameLst>
                                      </p:cBhvr>
                                      <p:to>
                                        <p:strVal val="visible"/>
                                      </p:to>
                                    </p:set>
                                    <p:anim calcmode="lin" valueType="num">
                                      <p:cBhvr additive="base">
                                        <p:cTn id="13" dur="500" fill="hold"/>
                                        <p:tgtEl>
                                          <p:spTgt spid="99399"/>
                                        </p:tgtEl>
                                        <p:attrNameLst>
                                          <p:attrName>ppt_x</p:attrName>
                                        </p:attrNameLst>
                                      </p:cBhvr>
                                      <p:tavLst>
                                        <p:tav tm="0">
                                          <p:val>
                                            <p:strVal val="0-#ppt_w/2"/>
                                          </p:val>
                                        </p:tav>
                                        <p:tav tm="100000">
                                          <p:val>
                                            <p:strVal val="#ppt_x"/>
                                          </p:val>
                                        </p:tav>
                                      </p:tavLst>
                                    </p:anim>
                                    <p:anim calcmode="lin" valueType="num">
                                      <p:cBhvr additive="base">
                                        <p:cTn id="14" dur="500" fill="hold"/>
                                        <p:tgtEl>
                                          <p:spTgt spid="99399"/>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7" presetClass="entr" presetSubtype="8" fill="hold" grpId="0" nodeType="clickEffect">
                                  <p:stCondLst>
                                    <p:cond delay="0"/>
                                  </p:stCondLst>
                                  <p:childTnLst>
                                    <p:set>
                                      <p:cBhvr>
                                        <p:cTn id="18" dur="1" fill="hold">
                                          <p:stCondLst>
                                            <p:cond delay="0"/>
                                          </p:stCondLst>
                                        </p:cTn>
                                        <p:tgtEl>
                                          <p:spTgt spid="99400"/>
                                        </p:tgtEl>
                                        <p:attrNameLst>
                                          <p:attrName>style.visibility</p:attrName>
                                        </p:attrNameLst>
                                      </p:cBhvr>
                                      <p:to>
                                        <p:strVal val="visible"/>
                                      </p:to>
                                    </p:set>
                                    <p:anim calcmode="lin" valueType="num">
                                      <p:cBhvr additive="base">
                                        <p:cTn id="19" dur="500" fill="hold"/>
                                        <p:tgtEl>
                                          <p:spTgt spid="99400"/>
                                        </p:tgtEl>
                                        <p:attrNameLst>
                                          <p:attrName>ppt_x</p:attrName>
                                        </p:attrNameLst>
                                      </p:cBhvr>
                                      <p:tavLst>
                                        <p:tav tm="0">
                                          <p:val>
                                            <p:strVal val="0-#ppt_w/2"/>
                                          </p:val>
                                        </p:tav>
                                        <p:tav tm="100000">
                                          <p:val>
                                            <p:strVal val="#ppt_x"/>
                                          </p:val>
                                        </p:tav>
                                      </p:tavLst>
                                    </p:anim>
                                    <p:anim calcmode="lin" valueType="num">
                                      <p:cBhvr additive="base">
                                        <p:cTn id="20" dur="500" fill="hold"/>
                                        <p:tgtEl>
                                          <p:spTgt spid="99400"/>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9398" grpId="0"/>
      <p:bldP spid="99399" grpId="0"/>
      <p:bldP spid="99400"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a:extLst>
              <a:ext uri="{FF2B5EF4-FFF2-40B4-BE49-F238E27FC236}">
                <a16:creationId xmlns:a16="http://schemas.microsoft.com/office/drawing/2014/main" id="{EE274289-1C09-4A6A-A0B3-09FE09E44902}"/>
              </a:ext>
            </a:extLst>
          </p:cNvPr>
          <p:cNvSpPr>
            <a:spLocks noGrp="1" noChangeArrowheads="1"/>
          </p:cNvSpPr>
          <p:nvPr>
            <p:ph type="title"/>
          </p:nvPr>
        </p:nvSpPr>
        <p:spPr>
          <a:xfrm>
            <a:off x="539552" y="124908"/>
            <a:ext cx="7772400" cy="1143000"/>
          </a:xfrm>
          <a:solidFill>
            <a:schemeClr val="accent1">
              <a:lumMod val="50000"/>
            </a:schemeClr>
          </a:solidFill>
        </p:spPr>
        <p:txBody>
          <a:bodyPr/>
          <a:lstStyle/>
          <a:p>
            <a:pPr eaLnBrk="1" hangingPunct="1"/>
            <a:r>
              <a:rPr lang="en-GB" altLang="en-US" dirty="0">
                <a:cs typeface="Calibri" panose="020F0502020204030204" pitchFamily="34" charset="0"/>
              </a:rPr>
              <a:t>Example 3</a:t>
            </a:r>
          </a:p>
        </p:txBody>
      </p:sp>
      <p:graphicFrame>
        <p:nvGraphicFramePr>
          <p:cNvPr id="101429" name="Group 53">
            <a:extLst>
              <a:ext uri="{FF2B5EF4-FFF2-40B4-BE49-F238E27FC236}">
                <a16:creationId xmlns:a16="http://schemas.microsoft.com/office/drawing/2014/main" id="{C48EC5F5-570B-44A7-8E82-9ADC657CD8D7}"/>
              </a:ext>
            </a:extLst>
          </p:cNvPr>
          <p:cNvGraphicFramePr>
            <a:graphicFrameLocks noGrp="1"/>
          </p:cNvGraphicFramePr>
          <p:nvPr>
            <p:ph type="tbl" idx="1"/>
            <p:extLst>
              <p:ext uri="{D42A27DB-BD31-4B8C-83A1-F6EECF244321}">
                <p14:modId xmlns:p14="http://schemas.microsoft.com/office/powerpoint/2010/main" val="2122015061"/>
              </p:ext>
            </p:extLst>
          </p:nvPr>
        </p:nvGraphicFramePr>
        <p:xfrm>
          <a:off x="755576" y="1350943"/>
          <a:ext cx="7772400" cy="4425970"/>
        </p:xfrm>
        <a:graphic>
          <a:graphicData uri="http://schemas.openxmlformats.org/drawingml/2006/table">
            <a:tbl>
              <a:tblPr/>
              <a:tblGrid>
                <a:gridCol w="2335213">
                  <a:extLst>
                    <a:ext uri="{9D8B030D-6E8A-4147-A177-3AD203B41FA5}">
                      <a16:colId xmlns:a16="http://schemas.microsoft.com/office/drawing/2014/main" val="20000"/>
                    </a:ext>
                  </a:extLst>
                </a:gridCol>
                <a:gridCol w="1550987">
                  <a:extLst>
                    <a:ext uri="{9D8B030D-6E8A-4147-A177-3AD203B41FA5}">
                      <a16:colId xmlns:a16="http://schemas.microsoft.com/office/drawing/2014/main" val="20001"/>
                    </a:ext>
                  </a:extLst>
                </a:gridCol>
                <a:gridCol w="1943100">
                  <a:extLst>
                    <a:ext uri="{9D8B030D-6E8A-4147-A177-3AD203B41FA5}">
                      <a16:colId xmlns:a16="http://schemas.microsoft.com/office/drawing/2014/main" val="20002"/>
                    </a:ext>
                  </a:extLst>
                </a:gridCol>
                <a:gridCol w="1943100">
                  <a:extLst>
                    <a:ext uri="{9D8B030D-6E8A-4147-A177-3AD203B41FA5}">
                      <a16:colId xmlns:a16="http://schemas.microsoft.com/office/drawing/2014/main" val="20003"/>
                    </a:ext>
                  </a:extLst>
                </a:gridCol>
              </a:tblGrid>
              <a:tr h="1030207">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1" lang="en-GB" sz="2800" b="1" i="0" u="none" strike="noStrike" cap="none" normalizeH="0" baseline="0" dirty="0">
                          <a:ln>
                            <a:noFill/>
                          </a:ln>
                          <a:solidFill>
                            <a:schemeClr val="tx1"/>
                          </a:solidFill>
                          <a:effectLst/>
                          <a:latin typeface="Calibri" pitchFamily="34" charset="0"/>
                          <a:cs typeface="Calibri" pitchFamily="34" charset="0"/>
                        </a:rPr>
                        <a:t>Source of Finance</a:t>
                      </a:r>
                    </a:p>
                  </a:txBody>
                  <a:tcPr marT="45717" marB="45717"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1" lang="en-GB" sz="2800" b="1" i="0" u="none" strike="noStrike" cap="none" normalizeH="0" baseline="0" dirty="0">
                          <a:ln>
                            <a:noFill/>
                          </a:ln>
                          <a:solidFill>
                            <a:schemeClr val="tx1"/>
                          </a:solidFill>
                          <a:effectLst/>
                          <a:latin typeface="Calibri" pitchFamily="34" charset="0"/>
                          <a:cs typeface="Calibri" pitchFamily="34" charset="0"/>
                        </a:rPr>
                        <a:t>% of funding</a:t>
                      </a:r>
                    </a:p>
                  </a:txBody>
                  <a:tcPr marT="45717" marB="4571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1" lang="en-GB" sz="2800" b="1" i="0" u="none" strike="noStrike" cap="none" normalizeH="0" baseline="0" dirty="0">
                          <a:ln>
                            <a:noFill/>
                          </a:ln>
                          <a:solidFill>
                            <a:schemeClr val="tx1"/>
                          </a:solidFill>
                          <a:effectLst/>
                          <a:latin typeface="Calibri" pitchFamily="34" charset="0"/>
                          <a:cs typeface="Calibri" pitchFamily="34" charset="0"/>
                        </a:rPr>
                        <a:t>Interest/</a:t>
                      </a:r>
                    </a:p>
                    <a:p>
                      <a:pPr marL="0" marR="0" lvl="0" indent="0" algn="ctr" defTabSz="914400" rtl="0" eaLnBrk="1" fontAlgn="base" latinLnBrk="0" hangingPunct="1">
                        <a:lnSpc>
                          <a:spcPct val="100000"/>
                        </a:lnSpc>
                        <a:spcBef>
                          <a:spcPct val="20000"/>
                        </a:spcBef>
                        <a:spcAft>
                          <a:spcPct val="0"/>
                        </a:spcAft>
                        <a:buClrTx/>
                        <a:buSzTx/>
                        <a:buFontTx/>
                        <a:buNone/>
                        <a:tabLst/>
                      </a:pPr>
                      <a:r>
                        <a:rPr kumimoji="1" lang="en-GB" sz="2800" b="1" i="0" u="none" strike="noStrike" cap="none" normalizeH="0" baseline="0" dirty="0">
                          <a:ln>
                            <a:noFill/>
                          </a:ln>
                          <a:solidFill>
                            <a:schemeClr val="tx1"/>
                          </a:solidFill>
                          <a:effectLst/>
                          <a:latin typeface="Calibri" pitchFamily="34" charset="0"/>
                          <a:cs typeface="Calibri" pitchFamily="34" charset="0"/>
                        </a:rPr>
                        <a:t>Return</a:t>
                      </a:r>
                    </a:p>
                  </a:txBody>
                  <a:tcPr marT="45717" marB="4571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1" lang="en-GB" sz="2800" b="1" i="0" u="none" strike="noStrike" cap="none" normalizeH="0" baseline="0" dirty="0">
                          <a:ln>
                            <a:noFill/>
                          </a:ln>
                          <a:solidFill>
                            <a:schemeClr val="tx1"/>
                          </a:solidFill>
                          <a:effectLst/>
                          <a:latin typeface="Calibri" pitchFamily="34" charset="0"/>
                          <a:cs typeface="Calibri" pitchFamily="34" charset="0"/>
                        </a:rPr>
                        <a:t>WACC</a:t>
                      </a:r>
                    </a:p>
                    <a:p>
                      <a:pPr marL="0" marR="0" lvl="0" indent="0" algn="ctr" defTabSz="914400" rtl="0" eaLnBrk="1" fontAlgn="base" latinLnBrk="0" hangingPunct="1">
                        <a:lnSpc>
                          <a:spcPct val="100000"/>
                        </a:lnSpc>
                        <a:spcBef>
                          <a:spcPct val="20000"/>
                        </a:spcBef>
                        <a:spcAft>
                          <a:spcPct val="0"/>
                        </a:spcAft>
                        <a:buClrTx/>
                        <a:buSzTx/>
                        <a:buFontTx/>
                        <a:buNone/>
                        <a:tabLst/>
                      </a:pPr>
                      <a:r>
                        <a:rPr kumimoji="1" lang="en-GB" sz="2800" b="1" i="0" u="none" strike="noStrike" cap="none" normalizeH="0" baseline="0" dirty="0">
                          <a:ln>
                            <a:noFill/>
                          </a:ln>
                          <a:solidFill>
                            <a:schemeClr val="tx1"/>
                          </a:solidFill>
                          <a:effectLst/>
                          <a:latin typeface="Calibri" pitchFamily="34" charset="0"/>
                          <a:cs typeface="Calibri" pitchFamily="34" charset="0"/>
                        </a:rPr>
                        <a:t>%</a:t>
                      </a:r>
                    </a:p>
                  </a:txBody>
                  <a:tcPr marT="45717" marB="45717"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63335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1" lang="en-GB" sz="2800" b="0" i="0" u="none" strike="noStrike" cap="none" normalizeH="0" baseline="0">
                          <a:ln>
                            <a:noFill/>
                          </a:ln>
                          <a:solidFill>
                            <a:schemeClr val="tx1"/>
                          </a:solidFill>
                          <a:effectLst/>
                          <a:latin typeface="Calibri" pitchFamily="34" charset="0"/>
                          <a:cs typeface="Calibri" pitchFamily="34" charset="0"/>
                        </a:rPr>
                        <a:t>Overdraft</a:t>
                      </a:r>
                    </a:p>
                  </a:txBody>
                  <a:tcPr marT="45717" marB="45717"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1" lang="en-GB" sz="2800" b="0" i="0" u="none" strike="noStrike" cap="none" normalizeH="0" baseline="0">
                          <a:ln>
                            <a:noFill/>
                          </a:ln>
                          <a:solidFill>
                            <a:schemeClr val="tx1"/>
                          </a:solidFill>
                          <a:effectLst/>
                          <a:latin typeface="Calibri" pitchFamily="34" charset="0"/>
                          <a:cs typeface="Calibri" pitchFamily="34" charset="0"/>
                        </a:rPr>
                        <a:t>2</a:t>
                      </a:r>
                    </a:p>
                  </a:txBody>
                  <a:tcPr marT="45717" marB="4571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1" lang="en-GB" sz="2800" b="0" i="0" u="none" strike="noStrike" cap="none" normalizeH="0" baseline="0">
                          <a:ln>
                            <a:noFill/>
                          </a:ln>
                          <a:solidFill>
                            <a:schemeClr val="tx1"/>
                          </a:solidFill>
                          <a:effectLst/>
                          <a:latin typeface="Calibri" pitchFamily="34" charset="0"/>
                          <a:cs typeface="Calibri" pitchFamily="34" charset="0"/>
                        </a:rPr>
                        <a:t>15%</a:t>
                      </a:r>
                    </a:p>
                  </a:txBody>
                  <a:tcPr marT="45717" marB="4571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1" lang="en-US" sz="2800" b="0" i="0" u="none" strike="noStrike" cap="none" normalizeH="0" baseline="0">
                        <a:ln>
                          <a:noFill/>
                        </a:ln>
                        <a:solidFill>
                          <a:schemeClr val="tx1"/>
                        </a:solidFill>
                        <a:effectLst/>
                        <a:latin typeface="Calibri" pitchFamily="34" charset="0"/>
                        <a:cs typeface="Calibri" pitchFamily="34" charset="0"/>
                      </a:endParaRPr>
                    </a:p>
                  </a:txBody>
                  <a:tcPr marT="45717" marB="45717"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647641">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1" lang="en-GB" sz="2800" b="0" i="0" u="none" strike="noStrike" cap="none" normalizeH="0" baseline="0">
                          <a:ln>
                            <a:noFill/>
                          </a:ln>
                          <a:solidFill>
                            <a:schemeClr val="tx1"/>
                          </a:solidFill>
                          <a:effectLst/>
                          <a:latin typeface="Calibri" pitchFamily="34" charset="0"/>
                          <a:cs typeface="Calibri" pitchFamily="34" charset="0"/>
                        </a:rPr>
                        <a:t>Debentures</a:t>
                      </a:r>
                    </a:p>
                  </a:txBody>
                  <a:tcPr marT="45717" marB="45717"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1" lang="en-GB" sz="2800" b="0" i="0" u="none" strike="noStrike" cap="none" normalizeH="0" baseline="0">
                          <a:ln>
                            <a:noFill/>
                          </a:ln>
                          <a:solidFill>
                            <a:schemeClr val="tx1"/>
                          </a:solidFill>
                          <a:effectLst/>
                          <a:latin typeface="Calibri" pitchFamily="34" charset="0"/>
                          <a:cs typeface="Calibri" pitchFamily="34" charset="0"/>
                        </a:rPr>
                        <a:t>12</a:t>
                      </a:r>
                    </a:p>
                  </a:txBody>
                  <a:tcPr marT="45717" marB="4571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1" lang="en-GB" sz="2800" b="0" i="0" u="none" strike="noStrike" cap="none" normalizeH="0" baseline="0">
                          <a:ln>
                            <a:noFill/>
                          </a:ln>
                          <a:solidFill>
                            <a:schemeClr val="tx1"/>
                          </a:solidFill>
                          <a:effectLst/>
                          <a:latin typeface="Calibri" pitchFamily="34" charset="0"/>
                          <a:cs typeface="Calibri" pitchFamily="34" charset="0"/>
                        </a:rPr>
                        <a:t>12%</a:t>
                      </a:r>
                    </a:p>
                  </a:txBody>
                  <a:tcPr marT="45717" marB="4571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1" lang="en-US" sz="2800" b="0" i="0" u="none" strike="noStrike" cap="none" normalizeH="0" baseline="0">
                        <a:ln>
                          <a:noFill/>
                        </a:ln>
                        <a:solidFill>
                          <a:schemeClr val="tx1"/>
                        </a:solidFill>
                        <a:effectLst/>
                        <a:latin typeface="Calibri" pitchFamily="34" charset="0"/>
                        <a:cs typeface="Calibri" pitchFamily="34" charset="0"/>
                      </a:endParaRPr>
                    </a:p>
                  </a:txBody>
                  <a:tcPr marT="45717" marB="45717"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649229">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1" lang="en-GB" sz="2800" b="0" i="0" u="none" strike="noStrike" cap="none" normalizeH="0" baseline="0">
                          <a:ln>
                            <a:noFill/>
                          </a:ln>
                          <a:solidFill>
                            <a:schemeClr val="tx1"/>
                          </a:solidFill>
                          <a:effectLst/>
                          <a:latin typeface="Calibri" pitchFamily="34" charset="0"/>
                          <a:cs typeface="Calibri" pitchFamily="34" charset="0"/>
                        </a:rPr>
                        <a:t>Bank Loans</a:t>
                      </a:r>
                    </a:p>
                  </a:txBody>
                  <a:tcPr marT="45717" marB="45717"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1" lang="en-GB" sz="2800" b="0" i="0" u="none" strike="noStrike" cap="none" normalizeH="0" baseline="0">
                          <a:ln>
                            <a:noFill/>
                          </a:ln>
                          <a:solidFill>
                            <a:schemeClr val="tx1"/>
                          </a:solidFill>
                          <a:effectLst/>
                          <a:latin typeface="Calibri" pitchFamily="34" charset="0"/>
                          <a:cs typeface="Calibri" pitchFamily="34" charset="0"/>
                        </a:rPr>
                        <a:t>6</a:t>
                      </a:r>
                    </a:p>
                  </a:txBody>
                  <a:tcPr marT="45717" marB="4571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1" lang="en-GB" sz="2800" b="0" i="0" u="none" strike="noStrike" cap="none" normalizeH="0" baseline="0" dirty="0">
                          <a:ln>
                            <a:noFill/>
                          </a:ln>
                          <a:solidFill>
                            <a:schemeClr val="tx1"/>
                          </a:solidFill>
                          <a:effectLst/>
                          <a:latin typeface="Calibri" pitchFamily="34" charset="0"/>
                          <a:cs typeface="Calibri" pitchFamily="34" charset="0"/>
                        </a:rPr>
                        <a:t>6%</a:t>
                      </a:r>
                    </a:p>
                  </a:txBody>
                  <a:tcPr marT="45717" marB="4571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1" lang="en-US" sz="2800" b="0" i="0" u="none" strike="noStrike" cap="none" normalizeH="0" baseline="0" dirty="0">
                        <a:ln>
                          <a:noFill/>
                        </a:ln>
                        <a:solidFill>
                          <a:schemeClr val="tx1"/>
                        </a:solidFill>
                        <a:effectLst/>
                        <a:latin typeface="Calibri" pitchFamily="34" charset="0"/>
                        <a:cs typeface="Calibri" pitchFamily="34" charset="0"/>
                      </a:endParaRPr>
                    </a:p>
                  </a:txBody>
                  <a:tcPr marT="45717" marB="45717"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944864">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1" lang="en-GB" sz="2800" b="0" i="0" u="none" strike="noStrike" cap="none" normalizeH="0" baseline="0">
                          <a:ln>
                            <a:noFill/>
                          </a:ln>
                          <a:solidFill>
                            <a:schemeClr val="tx1"/>
                          </a:solidFill>
                          <a:effectLst/>
                          <a:latin typeface="Calibri" pitchFamily="34" charset="0"/>
                          <a:cs typeface="Calibri" pitchFamily="34" charset="0"/>
                        </a:rPr>
                        <a:t>Ordinary shares</a:t>
                      </a:r>
                    </a:p>
                  </a:txBody>
                  <a:tcPr marT="45717" marB="45717"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1" lang="en-GB" sz="2800" b="0" i="0" u="none" strike="noStrike" cap="none" normalizeH="0" baseline="0">
                          <a:ln>
                            <a:noFill/>
                          </a:ln>
                          <a:solidFill>
                            <a:schemeClr val="tx1"/>
                          </a:solidFill>
                          <a:effectLst/>
                          <a:latin typeface="Calibri" pitchFamily="34" charset="0"/>
                          <a:cs typeface="Calibri" pitchFamily="34" charset="0"/>
                        </a:rPr>
                        <a:t>80</a:t>
                      </a:r>
                    </a:p>
                  </a:txBody>
                  <a:tcPr marT="45717" marB="4571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1" lang="en-GB" sz="2800" b="0" i="0" u="none" strike="noStrike" cap="none" normalizeH="0" baseline="0">
                          <a:ln>
                            <a:noFill/>
                          </a:ln>
                          <a:solidFill>
                            <a:schemeClr val="tx1"/>
                          </a:solidFill>
                          <a:effectLst/>
                          <a:latin typeface="Calibri" pitchFamily="34" charset="0"/>
                          <a:cs typeface="Calibri" pitchFamily="34" charset="0"/>
                        </a:rPr>
                        <a:t>5%</a:t>
                      </a:r>
                    </a:p>
                  </a:txBody>
                  <a:tcPr marT="45717" marB="45717"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1" lang="en-US" sz="2800" b="0" i="0" u="none" strike="noStrike" cap="none" normalizeH="0" baseline="0">
                        <a:ln>
                          <a:noFill/>
                        </a:ln>
                        <a:solidFill>
                          <a:schemeClr val="tx1"/>
                        </a:solidFill>
                        <a:effectLst/>
                        <a:latin typeface="Calibri" pitchFamily="34" charset="0"/>
                        <a:cs typeface="Calibri" pitchFamily="34" charset="0"/>
                      </a:endParaRPr>
                    </a:p>
                  </a:txBody>
                  <a:tcPr marT="45717" marB="45717"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520653">
                <a:tc gridSpan="3">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1" lang="en-US" sz="2800" b="0" i="0" u="none" strike="noStrike" cap="none" normalizeH="0" baseline="0">
                        <a:ln>
                          <a:noFill/>
                        </a:ln>
                        <a:solidFill>
                          <a:schemeClr val="tx1"/>
                        </a:solidFill>
                        <a:effectLst/>
                        <a:latin typeface="Calibri" pitchFamily="34" charset="0"/>
                        <a:cs typeface="Calibri" pitchFamily="34" charset="0"/>
                      </a:endParaRPr>
                    </a:p>
                  </a:txBody>
                  <a:tcPr marT="45717" marB="45717"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hMerge="1">
                  <a:txBody>
                    <a:bodyPr/>
                    <a:lstStyle/>
                    <a:p>
                      <a:endParaRPr lang="en-GB"/>
                    </a:p>
                  </a:txBody>
                  <a:tcPr/>
                </a:tc>
                <a:tc hMerge="1">
                  <a:txBody>
                    <a:bodyPr/>
                    <a:lstStyle/>
                    <a:p>
                      <a:endParaRPr lang="en-GB"/>
                    </a:p>
                  </a:txBody>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1" lang="en-US" sz="2800" b="0" i="0" u="none" strike="noStrike" cap="none" normalizeH="0" baseline="0" dirty="0">
                        <a:ln>
                          <a:noFill/>
                        </a:ln>
                        <a:solidFill>
                          <a:schemeClr val="tx1"/>
                        </a:solidFill>
                        <a:effectLst/>
                        <a:latin typeface="Calibri" pitchFamily="34" charset="0"/>
                        <a:cs typeface="Calibri" pitchFamily="34" charset="0"/>
                      </a:endParaRPr>
                    </a:p>
                  </a:txBody>
                  <a:tcPr marT="45717" marB="45717"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bl>
          </a:graphicData>
        </a:graphic>
      </p:graphicFrame>
      <p:sp>
        <p:nvSpPr>
          <p:cNvPr id="101404" name="Text Box 28">
            <a:extLst>
              <a:ext uri="{FF2B5EF4-FFF2-40B4-BE49-F238E27FC236}">
                <a16:creationId xmlns:a16="http://schemas.microsoft.com/office/drawing/2014/main" id="{23A7B612-61E3-4130-BE50-85BCBD4DF5A0}"/>
              </a:ext>
            </a:extLst>
          </p:cNvPr>
          <p:cNvSpPr txBox="1">
            <a:spLocks noChangeArrowheads="1"/>
          </p:cNvSpPr>
          <p:nvPr/>
        </p:nvSpPr>
        <p:spPr bwMode="auto">
          <a:xfrm>
            <a:off x="6886575" y="2461686"/>
            <a:ext cx="1008063" cy="519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pPr eaLnBrk="1" hangingPunct="1">
              <a:spcBef>
                <a:spcPct val="50000"/>
              </a:spcBef>
            </a:pPr>
            <a:r>
              <a:rPr lang="en-GB" altLang="en-US" sz="2800" b="1" dirty="0">
                <a:latin typeface="Calibri" panose="020F0502020204030204" pitchFamily="34" charset="0"/>
                <a:cs typeface="Calibri" panose="020F0502020204030204" pitchFamily="34" charset="0"/>
              </a:rPr>
              <a:t>0.3</a:t>
            </a:r>
          </a:p>
        </p:txBody>
      </p:sp>
      <p:sp>
        <p:nvSpPr>
          <p:cNvPr id="101405" name="Text Box 29">
            <a:extLst>
              <a:ext uri="{FF2B5EF4-FFF2-40B4-BE49-F238E27FC236}">
                <a16:creationId xmlns:a16="http://schemas.microsoft.com/office/drawing/2014/main" id="{F250A6E3-FB00-4F83-AE37-55C5652539F8}"/>
              </a:ext>
            </a:extLst>
          </p:cNvPr>
          <p:cNvSpPr txBox="1">
            <a:spLocks noChangeArrowheads="1"/>
          </p:cNvSpPr>
          <p:nvPr/>
        </p:nvSpPr>
        <p:spPr bwMode="auto">
          <a:xfrm>
            <a:off x="6905642" y="3773224"/>
            <a:ext cx="1008062"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pPr eaLnBrk="1" hangingPunct="1">
              <a:spcBef>
                <a:spcPct val="50000"/>
              </a:spcBef>
            </a:pPr>
            <a:r>
              <a:rPr lang="en-GB" altLang="en-US" sz="2800" b="1" dirty="0">
                <a:latin typeface="Calibri" panose="020F0502020204030204" pitchFamily="34" charset="0"/>
                <a:cs typeface="Calibri" panose="020F0502020204030204" pitchFamily="34" charset="0"/>
              </a:rPr>
              <a:t>0.4</a:t>
            </a:r>
          </a:p>
        </p:txBody>
      </p:sp>
      <p:sp>
        <p:nvSpPr>
          <p:cNvPr id="101406" name="Text Box 30">
            <a:extLst>
              <a:ext uri="{FF2B5EF4-FFF2-40B4-BE49-F238E27FC236}">
                <a16:creationId xmlns:a16="http://schemas.microsoft.com/office/drawing/2014/main" id="{63742DDE-9F72-4695-8A8C-4A94A0703A40}"/>
              </a:ext>
            </a:extLst>
          </p:cNvPr>
          <p:cNvSpPr txBox="1">
            <a:spLocks noChangeArrowheads="1"/>
          </p:cNvSpPr>
          <p:nvPr/>
        </p:nvSpPr>
        <p:spPr bwMode="auto">
          <a:xfrm>
            <a:off x="6886574" y="4545014"/>
            <a:ext cx="1008062" cy="519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pPr eaLnBrk="1" hangingPunct="1">
              <a:spcBef>
                <a:spcPct val="50000"/>
              </a:spcBef>
            </a:pPr>
            <a:r>
              <a:rPr lang="en-GB" altLang="en-US" sz="2800" b="1" dirty="0">
                <a:latin typeface="Calibri" panose="020F0502020204030204" pitchFamily="34" charset="0"/>
                <a:cs typeface="Calibri" panose="020F0502020204030204" pitchFamily="34" charset="0"/>
              </a:rPr>
              <a:t>4.0</a:t>
            </a:r>
          </a:p>
        </p:txBody>
      </p:sp>
      <p:sp>
        <p:nvSpPr>
          <p:cNvPr id="101430" name="Text Box 54">
            <a:extLst>
              <a:ext uri="{FF2B5EF4-FFF2-40B4-BE49-F238E27FC236}">
                <a16:creationId xmlns:a16="http://schemas.microsoft.com/office/drawing/2014/main" id="{2A58CE2E-84C0-4BA1-962F-0A6711940F07}"/>
              </a:ext>
            </a:extLst>
          </p:cNvPr>
          <p:cNvSpPr txBox="1">
            <a:spLocks noChangeArrowheads="1"/>
          </p:cNvSpPr>
          <p:nvPr/>
        </p:nvSpPr>
        <p:spPr bwMode="auto">
          <a:xfrm>
            <a:off x="6886574" y="3154099"/>
            <a:ext cx="1008063" cy="519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pPr eaLnBrk="1" hangingPunct="1">
              <a:spcBef>
                <a:spcPct val="50000"/>
              </a:spcBef>
            </a:pPr>
            <a:r>
              <a:rPr lang="en-GB" altLang="en-US" sz="2800" b="1">
                <a:latin typeface="Calibri" panose="020F0502020204030204" pitchFamily="34" charset="0"/>
                <a:cs typeface="Calibri" panose="020F0502020204030204" pitchFamily="34" charset="0"/>
              </a:rPr>
              <a:t>1.4</a:t>
            </a:r>
          </a:p>
        </p:txBody>
      </p:sp>
      <p:sp>
        <p:nvSpPr>
          <p:cNvPr id="101431" name="Text Box 55">
            <a:extLst>
              <a:ext uri="{FF2B5EF4-FFF2-40B4-BE49-F238E27FC236}">
                <a16:creationId xmlns:a16="http://schemas.microsoft.com/office/drawing/2014/main" id="{27E63114-BCBD-4B5E-B8BB-F4CF6F866EBF}"/>
              </a:ext>
            </a:extLst>
          </p:cNvPr>
          <p:cNvSpPr txBox="1">
            <a:spLocks noChangeArrowheads="1"/>
          </p:cNvSpPr>
          <p:nvPr/>
        </p:nvSpPr>
        <p:spPr bwMode="auto">
          <a:xfrm>
            <a:off x="6516688" y="5949950"/>
            <a:ext cx="1008062"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pPr eaLnBrk="1" hangingPunct="1">
              <a:spcBef>
                <a:spcPct val="50000"/>
              </a:spcBef>
            </a:pPr>
            <a:r>
              <a:rPr lang="en-GB" altLang="en-US" sz="2800" b="1">
                <a:latin typeface="Calibri" panose="020F0502020204030204" pitchFamily="34" charset="0"/>
                <a:cs typeface="Calibri" panose="020F0502020204030204" pitchFamily="34" charset="0"/>
              </a:rPr>
              <a:t>6.1</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7" presetClass="entr" presetSubtype="8" fill="hold" grpId="0" nodeType="clickEffect">
                                  <p:stCondLst>
                                    <p:cond delay="0"/>
                                  </p:stCondLst>
                                  <p:childTnLst>
                                    <p:set>
                                      <p:cBhvr>
                                        <p:cTn id="6" dur="1" fill="hold">
                                          <p:stCondLst>
                                            <p:cond delay="0"/>
                                          </p:stCondLst>
                                        </p:cTn>
                                        <p:tgtEl>
                                          <p:spTgt spid="101404"/>
                                        </p:tgtEl>
                                        <p:attrNameLst>
                                          <p:attrName>style.visibility</p:attrName>
                                        </p:attrNameLst>
                                      </p:cBhvr>
                                      <p:to>
                                        <p:strVal val="visible"/>
                                      </p:to>
                                    </p:set>
                                    <p:anim calcmode="lin" valueType="num">
                                      <p:cBhvr additive="base">
                                        <p:cTn id="7" dur="500" fill="hold"/>
                                        <p:tgtEl>
                                          <p:spTgt spid="101404"/>
                                        </p:tgtEl>
                                        <p:attrNameLst>
                                          <p:attrName>ppt_x</p:attrName>
                                        </p:attrNameLst>
                                      </p:cBhvr>
                                      <p:tavLst>
                                        <p:tav tm="0">
                                          <p:val>
                                            <p:strVal val="0-#ppt_w/2"/>
                                          </p:val>
                                        </p:tav>
                                        <p:tav tm="100000">
                                          <p:val>
                                            <p:strVal val="#ppt_x"/>
                                          </p:val>
                                        </p:tav>
                                      </p:tavLst>
                                    </p:anim>
                                    <p:anim calcmode="lin" valueType="num">
                                      <p:cBhvr additive="base">
                                        <p:cTn id="8" dur="500" fill="hold"/>
                                        <p:tgtEl>
                                          <p:spTgt spid="101404"/>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7" presetClass="entr" presetSubtype="8" fill="hold" grpId="0" nodeType="clickEffect">
                                  <p:stCondLst>
                                    <p:cond delay="0"/>
                                  </p:stCondLst>
                                  <p:childTnLst>
                                    <p:set>
                                      <p:cBhvr>
                                        <p:cTn id="12" dur="1" fill="hold">
                                          <p:stCondLst>
                                            <p:cond delay="0"/>
                                          </p:stCondLst>
                                        </p:cTn>
                                        <p:tgtEl>
                                          <p:spTgt spid="101430"/>
                                        </p:tgtEl>
                                        <p:attrNameLst>
                                          <p:attrName>style.visibility</p:attrName>
                                        </p:attrNameLst>
                                      </p:cBhvr>
                                      <p:to>
                                        <p:strVal val="visible"/>
                                      </p:to>
                                    </p:set>
                                    <p:anim calcmode="lin" valueType="num">
                                      <p:cBhvr additive="base">
                                        <p:cTn id="13" dur="500" fill="hold"/>
                                        <p:tgtEl>
                                          <p:spTgt spid="101430"/>
                                        </p:tgtEl>
                                        <p:attrNameLst>
                                          <p:attrName>ppt_x</p:attrName>
                                        </p:attrNameLst>
                                      </p:cBhvr>
                                      <p:tavLst>
                                        <p:tav tm="0">
                                          <p:val>
                                            <p:strVal val="0-#ppt_w/2"/>
                                          </p:val>
                                        </p:tav>
                                        <p:tav tm="100000">
                                          <p:val>
                                            <p:strVal val="#ppt_x"/>
                                          </p:val>
                                        </p:tav>
                                      </p:tavLst>
                                    </p:anim>
                                    <p:anim calcmode="lin" valueType="num">
                                      <p:cBhvr additive="base">
                                        <p:cTn id="14" dur="500" fill="hold"/>
                                        <p:tgtEl>
                                          <p:spTgt spid="101430"/>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7" presetClass="entr" presetSubtype="8" fill="hold" grpId="0" nodeType="clickEffect">
                                  <p:stCondLst>
                                    <p:cond delay="0"/>
                                  </p:stCondLst>
                                  <p:childTnLst>
                                    <p:set>
                                      <p:cBhvr>
                                        <p:cTn id="18" dur="1" fill="hold">
                                          <p:stCondLst>
                                            <p:cond delay="0"/>
                                          </p:stCondLst>
                                        </p:cTn>
                                        <p:tgtEl>
                                          <p:spTgt spid="101405"/>
                                        </p:tgtEl>
                                        <p:attrNameLst>
                                          <p:attrName>style.visibility</p:attrName>
                                        </p:attrNameLst>
                                      </p:cBhvr>
                                      <p:to>
                                        <p:strVal val="visible"/>
                                      </p:to>
                                    </p:set>
                                    <p:anim calcmode="lin" valueType="num">
                                      <p:cBhvr additive="base">
                                        <p:cTn id="19" dur="500" fill="hold"/>
                                        <p:tgtEl>
                                          <p:spTgt spid="101405"/>
                                        </p:tgtEl>
                                        <p:attrNameLst>
                                          <p:attrName>ppt_x</p:attrName>
                                        </p:attrNameLst>
                                      </p:cBhvr>
                                      <p:tavLst>
                                        <p:tav tm="0">
                                          <p:val>
                                            <p:strVal val="0-#ppt_w/2"/>
                                          </p:val>
                                        </p:tav>
                                        <p:tav tm="100000">
                                          <p:val>
                                            <p:strVal val="#ppt_x"/>
                                          </p:val>
                                        </p:tav>
                                      </p:tavLst>
                                    </p:anim>
                                    <p:anim calcmode="lin" valueType="num">
                                      <p:cBhvr additive="base">
                                        <p:cTn id="20" dur="500" fill="hold"/>
                                        <p:tgtEl>
                                          <p:spTgt spid="101405"/>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7" presetClass="entr" presetSubtype="8" fill="hold" grpId="0" nodeType="clickEffect">
                                  <p:stCondLst>
                                    <p:cond delay="0"/>
                                  </p:stCondLst>
                                  <p:childTnLst>
                                    <p:set>
                                      <p:cBhvr>
                                        <p:cTn id="24" dur="1" fill="hold">
                                          <p:stCondLst>
                                            <p:cond delay="0"/>
                                          </p:stCondLst>
                                        </p:cTn>
                                        <p:tgtEl>
                                          <p:spTgt spid="101406"/>
                                        </p:tgtEl>
                                        <p:attrNameLst>
                                          <p:attrName>style.visibility</p:attrName>
                                        </p:attrNameLst>
                                      </p:cBhvr>
                                      <p:to>
                                        <p:strVal val="visible"/>
                                      </p:to>
                                    </p:set>
                                    <p:anim calcmode="lin" valueType="num">
                                      <p:cBhvr additive="base">
                                        <p:cTn id="25" dur="500" fill="hold"/>
                                        <p:tgtEl>
                                          <p:spTgt spid="101406"/>
                                        </p:tgtEl>
                                        <p:attrNameLst>
                                          <p:attrName>ppt_x</p:attrName>
                                        </p:attrNameLst>
                                      </p:cBhvr>
                                      <p:tavLst>
                                        <p:tav tm="0">
                                          <p:val>
                                            <p:strVal val="0-#ppt_w/2"/>
                                          </p:val>
                                        </p:tav>
                                        <p:tav tm="100000">
                                          <p:val>
                                            <p:strVal val="#ppt_x"/>
                                          </p:val>
                                        </p:tav>
                                      </p:tavLst>
                                    </p:anim>
                                    <p:anim calcmode="lin" valueType="num">
                                      <p:cBhvr additive="base">
                                        <p:cTn id="26" dur="500" fill="hold"/>
                                        <p:tgtEl>
                                          <p:spTgt spid="101406"/>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7" presetClass="entr" presetSubtype="2" fill="hold" grpId="0" nodeType="clickEffect">
                                  <p:stCondLst>
                                    <p:cond delay="0"/>
                                  </p:stCondLst>
                                  <p:childTnLst>
                                    <p:set>
                                      <p:cBhvr>
                                        <p:cTn id="30" dur="1" fill="hold">
                                          <p:stCondLst>
                                            <p:cond delay="0"/>
                                          </p:stCondLst>
                                        </p:cTn>
                                        <p:tgtEl>
                                          <p:spTgt spid="101431"/>
                                        </p:tgtEl>
                                        <p:attrNameLst>
                                          <p:attrName>style.visibility</p:attrName>
                                        </p:attrNameLst>
                                      </p:cBhvr>
                                      <p:to>
                                        <p:strVal val="visible"/>
                                      </p:to>
                                    </p:set>
                                    <p:anim calcmode="lin" valueType="num">
                                      <p:cBhvr additive="base">
                                        <p:cTn id="31" dur="500" fill="hold"/>
                                        <p:tgtEl>
                                          <p:spTgt spid="101431"/>
                                        </p:tgtEl>
                                        <p:attrNameLst>
                                          <p:attrName>ppt_x</p:attrName>
                                        </p:attrNameLst>
                                      </p:cBhvr>
                                      <p:tavLst>
                                        <p:tav tm="0">
                                          <p:val>
                                            <p:strVal val="1+#ppt_w/2"/>
                                          </p:val>
                                        </p:tav>
                                        <p:tav tm="100000">
                                          <p:val>
                                            <p:strVal val="#ppt_x"/>
                                          </p:val>
                                        </p:tav>
                                      </p:tavLst>
                                    </p:anim>
                                    <p:anim calcmode="lin" valueType="num">
                                      <p:cBhvr additive="base">
                                        <p:cTn id="32" dur="500" fill="hold"/>
                                        <p:tgtEl>
                                          <p:spTgt spid="101431"/>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1404" grpId="0"/>
      <p:bldP spid="101405" grpId="0"/>
      <p:bldP spid="101406" grpId="0"/>
      <p:bldP spid="101430" grpId="0"/>
      <p:bldP spid="101431"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1429" name="Group 53">
            <a:extLst>
              <a:ext uri="{FF2B5EF4-FFF2-40B4-BE49-F238E27FC236}">
                <a16:creationId xmlns:a16="http://schemas.microsoft.com/office/drawing/2014/main" id="{D3B0A0EB-134D-4200-B20F-906AF84DAF98}"/>
              </a:ext>
            </a:extLst>
          </p:cNvPr>
          <p:cNvGraphicFramePr>
            <a:graphicFrameLocks noGrp="1"/>
          </p:cNvGraphicFramePr>
          <p:nvPr>
            <p:ph type="tbl" idx="1"/>
            <p:extLst>
              <p:ext uri="{D42A27DB-BD31-4B8C-83A1-F6EECF244321}">
                <p14:modId xmlns:p14="http://schemas.microsoft.com/office/powerpoint/2010/main" val="3633088727"/>
              </p:ext>
            </p:extLst>
          </p:nvPr>
        </p:nvGraphicFramePr>
        <p:xfrm>
          <a:off x="434975" y="1955787"/>
          <a:ext cx="7808913" cy="3552851"/>
        </p:xfrm>
        <a:graphic>
          <a:graphicData uri="http://schemas.openxmlformats.org/drawingml/2006/table">
            <a:tbl>
              <a:tblPr/>
              <a:tblGrid>
                <a:gridCol w="2346183">
                  <a:extLst>
                    <a:ext uri="{9D8B030D-6E8A-4147-A177-3AD203B41FA5}">
                      <a16:colId xmlns:a16="http://schemas.microsoft.com/office/drawing/2014/main" val="20000"/>
                    </a:ext>
                  </a:extLst>
                </a:gridCol>
                <a:gridCol w="1558274">
                  <a:extLst>
                    <a:ext uri="{9D8B030D-6E8A-4147-A177-3AD203B41FA5}">
                      <a16:colId xmlns:a16="http://schemas.microsoft.com/office/drawing/2014/main" val="20001"/>
                    </a:ext>
                  </a:extLst>
                </a:gridCol>
                <a:gridCol w="1952228">
                  <a:extLst>
                    <a:ext uri="{9D8B030D-6E8A-4147-A177-3AD203B41FA5}">
                      <a16:colId xmlns:a16="http://schemas.microsoft.com/office/drawing/2014/main" val="20002"/>
                    </a:ext>
                  </a:extLst>
                </a:gridCol>
                <a:gridCol w="1952228">
                  <a:extLst>
                    <a:ext uri="{9D8B030D-6E8A-4147-A177-3AD203B41FA5}">
                      <a16:colId xmlns:a16="http://schemas.microsoft.com/office/drawing/2014/main" val="20003"/>
                    </a:ext>
                  </a:extLst>
                </a:gridCol>
              </a:tblGrid>
              <a:tr h="896070">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1" lang="en-GB" sz="2400" b="1" i="0" u="none" strike="noStrike" cap="none" normalizeH="0" baseline="0" dirty="0">
                          <a:ln>
                            <a:noFill/>
                          </a:ln>
                          <a:solidFill>
                            <a:schemeClr val="tx1"/>
                          </a:solidFill>
                          <a:effectLst/>
                          <a:latin typeface="Calibri" pitchFamily="34" charset="0"/>
                          <a:cs typeface="Calibri" pitchFamily="34" charset="0"/>
                        </a:rPr>
                        <a:t>Source of Finance</a:t>
                      </a:r>
                    </a:p>
                  </a:txBody>
                  <a:tcPr marL="91449" marR="91449" marT="45708" marB="4570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1" lang="en-GB" sz="2400" b="1" i="0" u="none" strike="noStrike" cap="none" normalizeH="0" baseline="0" dirty="0">
                          <a:ln>
                            <a:noFill/>
                          </a:ln>
                          <a:solidFill>
                            <a:schemeClr val="tx1"/>
                          </a:solidFill>
                          <a:effectLst/>
                          <a:latin typeface="Calibri" pitchFamily="34" charset="0"/>
                          <a:cs typeface="Calibri" pitchFamily="34" charset="0"/>
                        </a:rPr>
                        <a:t>% of funding</a:t>
                      </a:r>
                    </a:p>
                  </a:txBody>
                  <a:tcPr marL="91449" marR="91449" marT="45708" marB="45708"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1" lang="en-GB" sz="2400" b="1" i="0" u="none" strike="noStrike" cap="none" normalizeH="0" baseline="0">
                          <a:ln>
                            <a:noFill/>
                          </a:ln>
                          <a:solidFill>
                            <a:schemeClr val="tx1"/>
                          </a:solidFill>
                          <a:effectLst/>
                          <a:latin typeface="Calibri" pitchFamily="34" charset="0"/>
                          <a:cs typeface="Calibri" pitchFamily="34" charset="0"/>
                        </a:rPr>
                        <a:t>Interest/</a:t>
                      </a:r>
                    </a:p>
                    <a:p>
                      <a:pPr marL="0" marR="0" lvl="0" indent="0" algn="ctr" defTabSz="914400" rtl="0" eaLnBrk="1" fontAlgn="base" latinLnBrk="0" hangingPunct="1">
                        <a:lnSpc>
                          <a:spcPct val="100000"/>
                        </a:lnSpc>
                        <a:spcBef>
                          <a:spcPct val="20000"/>
                        </a:spcBef>
                        <a:spcAft>
                          <a:spcPct val="0"/>
                        </a:spcAft>
                        <a:buClrTx/>
                        <a:buSzTx/>
                        <a:buFontTx/>
                        <a:buNone/>
                        <a:tabLst/>
                      </a:pPr>
                      <a:r>
                        <a:rPr kumimoji="1" lang="en-GB" sz="2400" b="1" i="0" u="none" strike="noStrike" cap="none" normalizeH="0" baseline="0">
                          <a:ln>
                            <a:noFill/>
                          </a:ln>
                          <a:solidFill>
                            <a:schemeClr val="tx1"/>
                          </a:solidFill>
                          <a:effectLst/>
                          <a:latin typeface="Calibri" pitchFamily="34" charset="0"/>
                          <a:cs typeface="Calibri" pitchFamily="34" charset="0"/>
                        </a:rPr>
                        <a:t>Return</a:t>
                      </a:r>
                    </a:p>
                  </a:txBody>
                  <a:tcPr marL="91449" marR="91449" marT="45708" marB="45708"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1" lang="en-GB" sz="2400" b="1" i="0" u="none" strike="noStrike" cap="none" normalizeH="0" baseline="0">
                          <a:ln>
                            <a:noFill/>
                          </a:ln>
                          <a:solidFill>
                            <a:schemeClr val="tx1"/>
                          </a:solidFill>
                          <a:effectLst/>
                          <a:latin typeface="Calibri" pitchFamily="34" charset="0"/>
                          <a:cs typeface="Calibri" pitchFamily="34" charset="0"/>
                        </a:rPr>
                        <a:t>WACC</a:t>
                      </a:r>
                    </a:p>
                    <a:p>
                      <a:pPr marL="0" marR="0" lvl="0" indent="0" algn="ctr" defTabSz="914400" rtl="0" eaLnBrk="1" fontAlgn="base" latinLnBrk="0" hangingPunct="1">
                        <a:lnSpc>
                          <a:spcPct val="100000"/>
                        </a:lnSpc>
                        <a:spcBef>
                          <a:spcPct val="20000"/>
                        </a:spcBef>
                        <a:spcAft>
                          <a:spcPct val="0"/>
                        </a:spcAft>
                        <a:buClrTx/>
                        <a:buSzTx/>
                        <a:buFontTx/>
                        <a:buNone/>
                        <a:tabLst/>
                      </a:pPr>
                      <a:r>
                        <a:rPr kumimoji="1" lang="en-GB" sz="2400" b="1" i="0" u="none" strike="noStrike" cap="none" normalizeH="0" baseline="0">
                          <a:ln>
                            <a:noFill/>
                          </a:ln>
                          <a:solidFill>
                            <a:schemeClr val="tx1"/>
                          </a:solidFill>
                          <a:effectLst/>
                          <a:latin typeface="Calibri" pitchFamily="34" charset="0"/>
                          <a:cs typeface="Calibri" pitchFamily="34" charset="0"/>
                        </a:rPr>
                        <a:t>%</a:t>
                      </a:r>
                    </a:p>
                  </a:txBody>
                  <a:tcPr marL="91449" marR="91449" marT="45708" marB="4570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526806">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1" lang="en-GB" sz="2400" b="0" i="0" u="none" strike="noStrike" cap="none" normalizeH="0" baseline="0">
                          <a:ln>
                            <a:noFill/>
                          </a:ln>
                          <a:solidFill>
                            <a:schemeClr val="tx1"/>
                          </a:solidFill>
                          <a:effectLst/>
                          <a:latin typeface="Calibri" pitchFamily="34" charset="0"/>
                          <a:cs typeface="Calibri" pitchFamily="34" charset="0"/>
                        </a:rPr>
                        <a:t>Overdraft</a:t>
                      </a:r>
                    </a:p>
                  </a:txBody>
                  <a:tcPr marL="91449" marR="91449" marT="45708" marB="4570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1" lang="en-GB" sz="2400" b="0" i="0" u="none" strike="noStrike" cap="none" normalizeH="0" baseline="0">
                          <a:ln>
                            <a:noFill/>
                          </a:ln>
                          <a:solidFill>
                            <a:schemeClr val="tx1"/>
                          </a:solidFill>
                          <a:effectLst/>
                          <a:latin typeface="Calibri" pitchFamily="34" charset="0"/>
                          <a:cs typeface="Calibri" pitchFamily="34" charset="0"/>
                        </a:rPr>
                        <a:t>2</a:t>
                      </a:r>
                    </a:p>
                  </a:txBody>
                  <a:tcPr marL="91449" marR="91449" marT="45708" marB="45708"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1" lang="en-GB" sz="2400" b="0" i="0" u="none" strike="noStrike" cap="none" normalizeH="0" baseline="0">
                          <a:ln>
                            <a:noFill/>
                          </a:ln>
                          <a:solidFill>
                            <a:schemeClr val="tx1"/>
                          </a:solidFill>
                          <a:effectLst/>
                          <a:latin typeface="Calibri" pitchFamily="34" charset="0"/>
                          <a:cs typeface="Calibri" pitchFamily="34" charset="0"/>
                        </a:rPr>
                        <a:t>15%</a:t>
                      </a:r>
                    </a:p>
                  </a:txBody>
                  <a:tcPr marL="91449" marR="91449" marT="45708" marB="45708"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1" lang="en-US" sz="2400" b="0" i="0" u="none" strike="noStrike" cap="none" normalizeH="0" baseline="0">
                        <a:ln>
                          <a:noFill/>
                        </a:ln>
                        <a:solidFill>
                          <a:schemeClr val="tx1"/>
                        </a:solidFill>
                        <a:effectLst/>
                        <a:latin typeface="Calibri" pitchFamily="34" charset="0"/>
                        <a:cs typeface="Calibri" pitchFamily="34" charset="0"/>
                      </a:endParaRPr>
                    </a:p>
                  </a:txBody>
                  <a:tcPr marL="91449" marR="91449" marT="45708" marB="4570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538689">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1" lang="en-GB" sz="2400" b="0" i="0" u="none" strike="noStrike" cap="none" normalizeH="0" baseline="0">
                          <a:ln>
                            <a:noFill/>
                          </a:ln>
                          <a:solidFill>
                            <a:schemeClr val="tx1"/>
                          </a:solidFill>
                          <a:effectLst/>
                          <a:latin typeface="Calibri" pitchFamily="34" charset="0"/>
                          <a:cs typeface="Calibri" pitchFamily="34" charset="0"/>
                        </a:rPr>
                        <a:t>Debentures</a:t>
                      </a:r>
                    </a:p>
                  </a:txBody>
                  <a:tcPr marL="91449" marR="91449" marT="45708" marB="4570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1" lang="en-GB" sz="2400" b="0" i="0" u="none" strike="noStrike" cap="none" normalizeH="0" baseline="0">
                          <a:ln>
                            <a:noFill/>
                          </a:ln>
                          <a:solidFill>
                            <a:schemeClr val="tx1"/>
                          </a:solidFill>
                          <a:effectLst/>
                          <a:latin typeface="Calibri" pitchFamily="34" charset="0"/>
                          <a:cs typeface="Calibri" pitchFamily="34" charset="0"/>
                        </a:rPr>
                        <a:t>12</a:t>
                      </a:r>
                    </a:p>
                  </a:txBody>
                  <a:tcPr marL="91449" marR="91449" marT="45708" marB="45708"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1" lang="en-GB" sz="2400" b="0" i="0" u="none" strike="noStrike" cap="none" normalizeH="0" baseline="0">
                          <a:ln>
                            <a:noFill/>
                          </a:ln>
                          <a:solidFill>
                            <a:schemeClr val="tx1"/>
                          </a:solidFill>
                          <a:effectLst/>
                          <a:latin typeface="Calibri" pitchFamily="34" charset="0"/>
                          <a:cs typeface="Calibri" pitchFamily="34" charset="0"/>
                        </a:rPr>
                        <a:t>12%</a:t>
                      </a:r>
                    </a:p>
                  </a:txBody>
                  <a:tcPr marL="91449" marR="91449" marT="45708" marB="45708"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1" lang="en-US" sz="2400" b="0" i="0" u="none" strike="noStrike" cap="none" normalizeH="0" baseline="0">
                        <a:ln>
                          <a:noFill/>
                        </a:ln>
                        <a:solidFill>
                          <a:schemeClr val="tx1"/>
                        </a:solidFill>
                        <a:effectLst/>
                        <a:latin typeface="Calibri" pitchFamily="34" charset="0"/>
                        <a:cs typeface="Calibri" pitchFamily="34" charset="0"/>
                      </a:endParaRPr>
                    </a:p>
                  </a:txBody>
                  <a:tcPr marL="91449" marR="91449" marT="45708" marB="4570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540009">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1" lang="en-GB" sz="2400" b="0" i="0" u="none" strike="noStrike" cap="none" normalizeH="0" baseline="0">
                          <a:ln>
                            <a:noFill/>
                          </a:ln>
                          <a:solidFill>
                            <a:schemeClr val="tx1"/>
                          </a:solidFill>
                          <a:effectLst/>
                          <a:latin typeface="Calibri" pitchFamily="34" charset="0"/>
                          <a:cs typeface="Calibri" pitchFamily="34" charset="0"/>
                        </a:rPr>
                        <a:t>Bank Loans</a:t>
                      </a:r>
                    </a:p>
                  </a:txBody>
                  <a:tcPr marL="91449" marR="91449" marT="45708" marB="4570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1" lang="en-GB" sz="2400" b="0" i="0" u="none" strike="noStrike" cap="none" normalizeH="0" baseline="0">
                          <a:ln>
                            <a:noFill/>
                          </a:ln>
                          <a:solidFill>
                            <a:schemeClr val="tx1"/>
                          </a:solidFill>
                          <a:effectLst/>
                          <a:latin typeface="Calibri" pitchFamily="34" charset="0"/>
                          <a:cs typeface="Calibri" pitchFamily="34" charset="0"/>
                        </a:rPr>
                        <a:t>6</a:t>
                      </a:r>
                    </a:p>
                  </a:txBody>
                  <a:tcPr marL="91449" marR="91449" marT="45708" marB="45708"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1" lang="en-GB" sz="2400" b="0" i="0" u="none" strike="noStrike" cap="none" normalizeH="0" baseline="0" dirty="0">
                          <a:ln>
                            <a:noFill/>
                          </a:ln>
                          <a:solidFill>
                            <a:schemeClr val="tx1"/>
                          </a:solidFill>
                          <a:effectLst/>
                          <a:latin typeface="Calibri" pitchFamily="34" charset="0"/>
                          <a:cs typeface="Calibri" pitchFamily="34" charset="0"/>
                        </a:rPr>
                        <a:t>10%</a:t>
                      </a:r>
                    </a:p>
                  </a:txBody>
                  <a:tcPr marL="91449" marR="91449" marT="45708" marB="45708"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1" lang="en-US" sz="2400" b="0" i="0" u="none" strike="noStrike" cap="none" normalizeH="0" baseline="0">
                        <a:ln>
                          <a:noFill/>
                        </a:ln>
                        <a:solidFill>
                          <a:schemeClr val="tx1"/>
                        </a:solidFill>
                        <a:effectLst/>
                        <a:latin typeface="Calibri" pitchFamily="34" charset="0"/>
                        <a:cs typeface="Calibri" pitchFamily="34" charset="0"/>
                      </a:endParaRPr>
                    </a:p>
                  </a:txBody>
                  <a:tcPr marL="91449" marR="91449" marT="45708" marB="4570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59408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1" lang="en-GB" sz="2400" b="0" i="0" u="none" strike="noStrike" cap="none" normalizeH="0" baseline="0">
                          <a:ln>
                            <a:noFill/>
                          </a:ln>
                          <a:solidFill>
                            <a:schemeClr val="tx1"/>
                          </a:solidFill>
                          <a:effectLst/>
                          <a:latin typeface="Calibri" pitchFamily="34" charset="0"/>
                          <a:cs typeface="Calibri" pitchFamily="34" charset="0"/>
                        </a:rPr>
                        <a:t>Ordinary shares</a:t>
                      </a:r>
                    </a:p>
                  </a:txBody>
                  <a:tcPr marL="91449" marR="91449" marT="45708" marB="4570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1" lang="en-GB" sz="2400" b="0" i="0" u="none" strike="noStrike" cap="none" normalizeH="0" baseline="0">
                          <a:ln>
                            <a:noFill/>
                          </a:ln>
                          <a:solidFill>
                            <a:schemeClr val="tx1"/>
                          </a:solidFill>
                          <a:effectLst/>
                          <a:latin typeface="Calibri" pitchFamily="34" charset="0"/>
                          <a:cs typeface="Calibri" pitchFamily="34" charset="0"/>
                        </a:rPr>
                        <a:t>80</a:t>
                      </a:r>
                    </a:p>
                  </a:txBody>
                  <a:tcPr marL="91449" marR="91449" marT="45708" marB="45708"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1" lang="en-GB" sz="2400" b="0" i="0" u="none" strike="noStrike" cap="none" normalizeH="0" baseline="0">
                          <a:ln>
                            <a:noFill/>
                          </a:ln>
                          <a:solidFill>
                            <a:schemeClr val="tx1"/>
                          </a:solidFill>
                          <a:effectLst/>
                          <a:latin typeface="Calibri" pitchFamily="34" charset="0"/>
                          <a:cs typeface="Calibri" pitchFamily="34" charset="0"/>
                        </a:rPr>
                        <a:t>5%</a:t>
                      </a:r>
                    </a:p>
                  </a:txBody>
                  <a:tcPr marL="91449" marR="91449" marT="45708" marB="45708"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1" lang="en-US" sz="2400" b="0" i="0" u="none" strike="noStrike" cap="none" normalizeH="0" baseline="0" dirty="0">
                        <a:ln>
                          <a:noFill/>
                        </a:ln>
                        <a:solidFill>
                          <a:schemeClr val="tx1"/>
                        </a:solidFill>
                        <a:effectLst/>
                        <a:latin typeface="Calibri" pitchFamily="34" charset="0"/>
                        <a:cs typeface="Calibri" pitchFamily="34" charset="0"/>
                      </a:endParaRPr>
                    </a:p>
                  </a:txBody>
                  <a:tcPr marL="91449" marR="91449" marT="45708" marB="4570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457168">
                <a:tc gridSpan="3">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1" lang="en-US" sz="2400" b="0" i="0" u="none" strike="noStrike" cap="none" normalizeH="0" baseline="0">
                        <a:ln>
                          <a:noFill/>
                        </a:ln>
                        <a:solidFill>
                          <a:schemeClr val="tx1"/>
                        </a:solidFill>
                        <a:effectLst/>
                        <a:latin typeface="Calibri" pitchFamily="34" charset="0"/>
                        <a:cs typeface="Calibri" pitchFamily="34" charset="0"/>
                      </a:endParaRPr>
                    </a:p>
                  </a:txBody>
                  <a:tcPr marL="91449" marR="91449" marT="45708" marB="4570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hMerge="1">
                  <a:txBody>
                    <a:bodyPr/>
                    <a:lstStyle/>
                    <a:p>
                      <a:endParaRPr lang="en-GB"/>
                    </a:p>
                  </a:txBody>
                  <a:tcPr/>
                </a:tc>
                <a:tc hMerge="1">
                  <a:txBody>
                    <a:bodyPr/>
                    <a:lstStyle/>
                    <a:p>
                      <a:endParaRPr lang="en-GB"/>
                    </a:p>
                  </a:txBody>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1" lang="en-US" sz="2400" b="0" i="0" u="none" strike="noStrike" cap="none" normalizeH="0" baseline="0" dirty="0">
                        <a:ln>
                          <a:noFill/>
                        </a:ln>
                        <a:solidFill>
                          <a:schemeClr val="tx1"/>
                        </a:solidFill>
                        <a:effectLst/>
                        <a:latin typeface="Calibri" pitchFamily="34" charset="0"/>
                        <a:cs typeface="Calibri" pitchFamily="34" charset="0"/>
                      </a:endParaRPr>
                    </a:p>
                  </a:txBody>
                  <a:tcPr marL="91449" marR="91449" marT="45708" marB="4570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bl>
          </a:graphicData>
        </a:graphic>
      </p:graphicFrame>
      <p:sp>
        <p:nvSpPr>
          <p:cNvPr id="101404" name="Text Box 28">
            <a:extLst>
              <a:ext uri="{FF2B5EF4-FFF2-40B4-BE49-F238E27FC236}">
                <a16:creationId xmlns:a16="http://schemas.microsoft.com/office/drawing/2014/main" id="{E23068A9-5E0A-447C-8A26-56D1E8BDC94B}"/>
              </a:ext>
            </a:extLst>
          </p:cNvPr>
          <p:cNvSpPr txBox="1">
            <a:spLocks noChangeArrowheads="1"/>
          </p:cNvSpPr>
          <p:nvPr/>
        </p:nvSpPr>
        <p:spPr bwMode="auto">
          <a:xfrm>
            <a:off x="7020272" y="2890844"/>
            <a:ext cx="1008062"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pPr eaLnBrk="1" hangingPunct="1">
              <a:spcBef>
                <a:spcPct val="50000"/>
              </a:spcBef>
            </a:pPr>
            <a:r>
              <a:rPr lang="en-GB" altLang="en-US" sz="2800" b="1" dirty="0">
                <a:latin typeface="Calibri" panose="020F0502020204030204" pitchFamily="34" charset="0"/>
                <a:cs typeface="Calibri" panose="020F0502020204030204" pitchFamily="34" charset="0"/>
              </a:rPr>
              <a:t>0.3</a:t>
            </a:r>
          </a:p>
        </p:txBody>
      </p:sp>
      <p:sp>
        <p:nvSpPr>
          <p:cNvPr id="101405" name="Text Box 29">
            <a:extLst>
              <a:ext uri="{FF2B5EF4-FFF2-40B4-BE49-F238E27FC236}">
                <a16:creationId xmlns:a16="http://schemas.microsoft.com/office/drawing/2014/main" id="{60920265-BF2B-4DA6-9B0C-C3D761CFEDF9}"/>
              </a:ext>
            </a:extLst>
          </p:cNvPr>
          <p:cNvSpPr txBox="1">
            <a:spLocks noChangeArrowheads="1"/>
          </p:cNvSpPr>
          <p:nvPr/>
        </p:nvSpPr>
        <p:spPr bwMode="auto">
          <a:xfrm>
            <a:off x="7013376" y="4033831"/>
            <a:ext cx="1008062"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pPr eaLnBrk="1" hangingPunct="1">
              <a:spcBef>
                <a:spcPct val="50000"/>
              </a:spcBef>
            </a:pPr>
            <a:r>
              <a:rPr lang="en-GB" altLang="en-US" sz="2800" b="1" dirty="0">
                <a:latin typeface="Calibri" panose="020F0502020204030204" pitchFamily="34" charset="0"/>
                <a:cs typeface="Calibri" panose="020F0502020204030204" pitchFamily="34" charset="0"/>
              </a:rPr>
              <a:t>0.6</a:t>
            </a:r>
          </a:p>
        </p:txBody>
      </p:sp>
      <p:sp>
        <p:nvSpPr>
          <p:cNvPr id="101406" name="Text Box 30">
            <a:extLst>
              <a:ext uri="{FF2B5EF4-FFF2-40B4-BE49-F238E27FC236}">
                <a16:creationId xmlns:a16="http://schemas.microsoft.com/office/drawing/2014/main" id="{EB61D095-175E-465A-A592-6EB9E744319F}"/>
              </a:ext>
            </a:extLst>
          </p:cNvPr>
          <p:cNvSpPr txBox="1">
            <a:spLocks noChangeArrowheads="1"/>
          </p:cNvSpPr>
          <p:nvPr/>
        </p:nvSpPr>
        <p:spPr bwMode="auto">
          <a:xfrm>
            <a:off x="7059193" y="4557380"/>
            <a:ext cx="1008063"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pPr eaLnBrk="1" hangingPunct="1">
              <a:spcBef>
                <a:spcPct val="50000"/>
              </a:spcBef>
            </a:pPr>
            <a:r>
              <a:rPr lang="en-GB" altLang="en-US" sz="2800" b="1" dirty="0">
                <a:latin typeface="Calibri" panose="020F0502020204030204" pitchFamily="34" charset="0"/>
                <a:cs typeface="Calibri" panose="020F0502020204030204" pitchFamily="34" charset="0"/>
              </a:rPr>
              <a:t>4.0</a:t>
            </a:r>
          </a:p>
        </p:txBody>
      </p:sp>
      <p:sp>
        <p:nvSpPr>
          <p:cNvPr id="101430" name="Text Box 54">
            <a:extLst>
              <a:ext uri="{FF2B5EF4-FFF2-40B4-BE49-F238E27FC236}">
                <a16:creationId xmlns:a16="http://schemas.microsoft.com/office/drawing/2014/main" id="{92FAD58D-0E17-43BA-8DFC-CBF08E9958DA}"/>
              </a:ext>
            </a:extLst>
          </p:cNvPr>
          <p:cNvSpPr txBox="1">
            <a:spLocks noChangeArrowheads="1"/>
          </p:cNvSpPr>
          <p:nvPr/>
        </p:nvSpPr>
        <p:spPr bwMode="auto">
          <a:xfrm>
            <a:off x="7013376" y="3447596"/>
            <a:ext cx="1008062" cy="519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pPr eaLnBrk="1" hangingPunct="1">
              <a:spcBef>
                <a:spcPct val="50000"/>
              </a:spcBef>
            </a:pPr>
            <a:r>
              <a:rPr lang="en-GB" altLang="en-US" sz="2800" b="1" dirty="0">
                <a:latin typeface="Calibri" panose="020F0502020204030204" pitchFamily="34" charset="0"/>
                <a:cs typeface="Calibri" panose="020F0502020204030204" pitchFamily="34" charset="0"/>
              </a:rPr>
              <a:t>1.4</a:t>
            </a:r>
          </a:p>
        </p:txBody>
      </p:sp>
      <p:sp>
        <p:nvSpPr>
          <p:cNvPr id="101431" name="Text Box 55">
            <a:extLst>
              <a:ext uri="{FF2B5EF4-FFF2-40B4-BE49-F238E27FC236}">
                <a16:creationId xmlns:a16="http://schemas.microsoft.com/office/drawing/2014/main" id="{9BB4406A-D269-45C6-A424-5EC0748695EF}"/>
              </a:ext>
            </a:extLst>
          </p:cNvPr>
          <p:cNvSpPr txBox="1">
            <a:spLocks noChangeArrowheads="1"/>
          </p:cNvSpPr>
          <p:nvPr/>
        </p:nvSpPr>
        <p:spPr bwMode="auto">
          <a:xfrm>
            <a:off x="7059193" y="5056649"/>
            <a:ext cx="1008063" cy="519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pPr eaLnBrk="1" hangingPunct="1">
              <a:spcBef>
                <a:spcPct val="50000"/>
              </a:spcBef>
            </a:pPr>
            <a:r>
              <a:rPr lang="en-GB" altLang="en-US" sz="2800" b="1" dirty="0">
                <a:latin typeface="Calibri" panose="020F0502020204030204" pitchFamily="34" charset="0"/>
                <a:cs typeface="Calibri" panose="020F0502020204030204" pitchFamily="34" charset="0"/>
              </a:rPr>
              <a:t>6.3</a:t>
            </a:r>
          </a:p>
        </p:txBody>
      </p:sp>
      <p:sp>
        <p:nvSpPr>
          <p:cNvPr id="62506" name="TextBox 8">
            <a:extLst>
              <a:ext uri="{FF2B5EF4-FFF2-40B4-BE49-F238E27FC236}">
                <a16:creationId xmlns:a16="http://schemas.microsoft.com/office/drawing/2014/main" id="{95EA71F8-66AE-4485-93D7-6ACF303156C6}"/>
              </a:ext>
            </a:extLst>
          </p:cNvPr>
          <p:cNvSpPr txBox="1">
            <a:spLocks noChangeArrowheads="1"/>
          </p:cNvSpPr>
          <p:nvPr/>
        </p:nvSpPr>
        <p:spPr bwMode="auto">
          <a:xfrm>
            <a:off x="434974" y="238301"/>
            <a:ext cx="7808913" cy="1385888"/>
          </a:xfrm>
          <a:prstGeom prst="rect">
            <a:avLst/>
          </a:prstGeom>
          <a:solidFill>
            <a:schemeClr val="accent1">
              <a:lumMod val="50000"/>
            </a:schemeClr>
          </a:solidFill>
          <a:ln>
            <a:noFill/>
          </a:ln>
        </p:spPr>
        <p:txBody>
          <a:bodyPr wrap="square">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pPr algn="ctr" eaLnBrk="1" hangingPunct="1"/>
            <a:r>
              <a:rPr lang="en-GB" altLang="en-US" sz="2800" b="1" dirty="0">
                <a:solidFill>
                  <a:schemeClr val="tx2">
                    <a:lumMod val="40000"/>
                    <a:lumOff val="60000"/>
                  </a:schemeClr>
                </a:solidFill>
                <a:latin typeface="Calibri" panose="020F0502020204030204" pitchFamily="34" charset="0"/>
                <a:cs typeface="Calibri" panose="020F0502020204030204" pitchFamily="34" charset="0"/>
              </a:rPr>
              <a:t>If interest rates rise and the bank increases the interest on loans to 10%, what effect will this have on the WACC?</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7" presetClass="entr" presetSubtype="8" fill="hold" grpId="0" nodeType="clickEffect">
                                  <p:stCondLst>
                                    <p:cond delay="0"/>
                                  </p:stCondLst>
                                  <p:childTnLst>
                                    <p:set>
                                      <p:cBhvr>
                                        <p:cTn id="6" dur="1" fill="hold">
                                          <p:stCondLst>
                                            <p:cond delay="0"/>
                                          </p:stCondLst>
                                        </p:cTn>
                                        <p:tgtEl>
                                          <p:spTgt spid="101404"/>
                                        </p:tgtEl>
                                        <p:attrNameLst>
                                          <p:attrName>style.visibility</p:attrName>
                                        </p:attrNameLst>
                                      </p:cBhvr>
                                      <p:to>
                                        <p:strVal val="visible"/>
                                      </p:to>
                                    </p:set>
                                    <p:anim calcmode="lin" valueType="num">
                                      <p:cBhvr additive="base">
                                        <p:cTn id="7" dur="500" fill="hold"/>
                                        <p:tgtEl>
                                          <p:spTgt spid="101404"/>
                                        </p:tgtEl>
                                        <p:attrNameLst>
                                          <p:attrName>ppt_x</p:attrName>
                                        </p:attrNameLst>
                                      </p:cBhvr>
                                      <p:tavLst>
                                        <p:tav tm="0">
                                          <p:val>
                                            <p:strVal val="0-#ppt_w/2"/>
                                          </p:val>
                                        </p:tav>
                                        <p:tav tm="100000">
                                          <p:val>
                                            <p:strVal val="#ppt_x"/>
                                          </p:val>
                                        </p:tav>
                                      </p:tavLst>
                                    </p:anim>
                                    <p:anim calcmode="lin" valueType="num">
                                      <p:cBhvr additive="base">
                                        <p:cTn id="8" dur="500" fill="hold"/>
                                        <p:tgtEl>
                                          <p:spTgt spid="101404"/>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7" presetClass="entr" presetSubtype="8" fill="hold" grpId="0" nodeType="clickEffect">
                                  <p:stCondLst>
                                    <p:cond delay="0"/>
                                  </p:stCondLst>
                                  <p:childTnLst>
                                    <p:set>
                                      <p:cBhvr>
                                        <p:cTn id="12" dur="1" fill="hold">
                                          <p:stCondLst>
                                            <p:cond delay="0"/>
                                          </p:stCondLst>
                                        </p:cTn>
                                        <p:tgtEl>
                                          <p:spTgt spid="101430"/>
                                        </p:tgtEl>
                                        <p:attrNameLst>
                                          <p:attrName>style.visibility</p:attrName>
                                        </p:attrNameLst>
                                      </p:cBhvr>
                                      <p:to>
                                        <p:strVal val="visible"/>
                                      </p:to>
                                    </p:set>
                                    <p:anim calcmode="lin" valueType="num">
                                      <p:cBhvr additive="base">
                                        <p:cTn id="13" dur="500" fill="hold"/>
                                        <p:tgtEl>
                                          <p:spTgt spid="101430"/>
                                        </p:tgtEl>
                                        <p:attrNameLst>
                                          <p:attrName>ppt_x</p:attrName>
                                        </p:attrNameLst>
                                      </p:cBhvr>
                                      <p:tavLst>
                                        <p:tav tm="0">
                                          <p:val>
                                            <p:strVal val="0-#ppt_w/2"/>
                                          </p:val>
                                        </p:tav>
                                        <p:tav tm="100000">
                                          <p:val>
                                            <p:strVal val="#ppt_x"/>
                                          </p:val>
                                        </p:tav>
                                      </p:tavLst>
                                    </p:anim>
                                    <p:anim calcmode="lin" valueType="num">
                                      <p:cBhvr additive="base">
                                        <p:cTn id="14" dur="500" fill="hold"/>
                                        <p:tgtEl>
                                          <p:spTgt spid="101430"/>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7" presetClass="entr" presetSubtype="8" fill="hold" grpId="0" nodeType="clickEffect">
                                  <p:stCondLst>
                                    <p:cond delay="0"/>
                                  </p:stCondLst>
                                  <p:childTnLst>
                                    <p:set>
                                      <p:cBhvr>
                                        <p:cTn id="18" dur="1" fill="hold">
                                          <p:stCondLst>
                                            <p:cond delay="0"/>
                                          </p:stCondLst>
                                        </p:cTn>
                                        <p:tgtEl>
                                          <p:spTgt spid="101405"/>
                                        </p:tgtEl>
                                        <p:attrNameLst>
                                          <p:attrName>style.visibility</p:attrName>
                                        </p:attrNameLst>
                                      </p:cBhvr>
                                      <p:to>
                                        <p:strVal val="visible"/>
                                      </p:to>
                                    </p:set>
                                    <p:anim calcmode="lin" valueType="num">
                                      <p:cBhvr additive="base">
                                        <p:cTn id="19" dur="500" fill="hold"/>
                                        <p:tgtEl>
                                          <p:spTgt spid="101405"/>
                                        </p:tgtEl>
                                        <p:attrNameLst>
                                          <p:attrName>ppt_x</p:attrName>
                                        </p:attrNameLst>
                                      </p:cBhvr>
                                      <p:tavLst>
                                        <p:tav tm="0">
                                          <p:val>
                                            <p:strVal val="0-#ppt_w/2"/>
                                          </p:val>
                                        </p:tav>
                                        <p:tav tm="100000">
                                          <p:val>
                                            <p:strVal val="#ppt_x"/>
                                          </p:val>
                                        </p:tav>
                                      </p:tavLst>
                                    </p:anim>
                                    <p:anim calcmode="lin" valueType="num">
                                      <p:cBhvr additive="base">
                                        <p:cTn id="20" dur="500" fill="hold"/>
                                        <p:tgtEl>
                                          <p:spTgt spid="101405"/>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7" presetClass="entr" presetSubtype="8" fill="hold" grpId="0" nodeType="clickEffect">
                                  <p:stCondLst>
                                    <p:cond delay="0"/>
                                  </p:stCondLst>
                                  <p:childTnLst>
                                    <p:set>
                                      <p:cBhvr>
                                        <p:cTn id="24" dur="1" fill="hold">
                                          <p:stCondLst>
                                            <p:cond delay="0"/>
                                          </p:stCondLst>
                                        </p:cTn>
                                        <p:tgtEl>
                                          <p:spTgt spid="101406"/>
                                        </p:tgtEl>
                                        <p:attrNameLst>
                                          <p:attrName>style.visibility</p:attrName>
                                        </p:attrNameLst>
                                      </p:cBhvr>
                                      <p:to>
                                        <p:strVal val="visible"/>
                                      </p:to>
                                    </p:set>
                                    <p:anim calcmode="lin" valueType="num">
                                      <p:cBhvr additive="base">
                                        <p:cTn id="25" dur="500" fill="hold"/>
                                        <p:tgtEl>
                                          <p:spTgt spid="101406"/>
                                        </p:tgtEl>
                                        <p:attrNameLst>
                                          <p:attrName>ppt_x</p:attrName>
                                        </p:attrNameLst>
                                      </p:cBhvr>
                                      <p:tavLst>
                                        <p:tav tm="0">
                                          <p:val>
                                            <p:strVal val="0-#ppt_w/2"/>
                                          </p:val>
                                        </p:tav>
                                        <p:tav tm="100000">
                                          <p:val>
                                            <p:strVal val="#ppt_x"/>
                                          </p:val>
                                        </p:tav>
                                      </p:tavLst>
                                    </p:anim>
                                    <p:anim calcmode="lin" valueType="num">
                                      <p:cBhvr additive="base">
                                        <p:cTn id="26" dur="500" fill="hold"/>
                                        <p:tgtEl>
                                          <p:spTgt spid="101406"/>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7" presetClass="entr" presetSubtype="2" fill="hold" grpId="0" nodeType="clickEffect">
                                  <p:stCondLst>
                                    <p:cond delay="0"/>
                                  </p:stCondLst>
                                  <p:childTnLst>
                                    <p:set>
                                      <p:cBhvr>
                                        <p:cTn id="30" dur="1" fill="hold">
                                          <p:stCondLst>
                                            <p:cond delay="0"/>
                                          </p:stCondLst>
                                        </p:cTn>
                                        <p:tgtEl>
                                          <p:spTgt spid="101431"/>
                                        </p:tgtEl>
                                        <p:attrNameLst>
                                          <p:attrName>style.visibility</p:attrName>
                                        </p:attrNameLst>
                                      </p:cBhvr>
                                      <p:to>
                                        <p:strVal val="visible"/>
                                      </p:to>
                                    </p:set>
                                    <p:anim calcmode="lin" valueType="num">
                                      <p:cBhvr additive="base">
                                        <p:cTn id="31" dur="500" fill="hold"/>
                                        <p:tgtEl>
                                          <p:spTgt spid="101431"/>
                                        </p:tgtEl>
                                        <p:attrNameLst>
                                          <p:attrName>ppt_x</p:attrName>
                                        </p:attrNameLst>
                                      </p:cBhvr>
                                      <p:tavLst>
                                        <p:tav tm="0">
                                          <p:val>
                                            <p:strVal val="1+#ppt_w/2"/>
                                          </p:val>
                                        </p:tav>
                                        <p:tav tm="100000">
                                          <p:val>
                                            <p:strVal val="#ppt_x"/>
                                          </p:val>
                                        </p:tav>
                                      </p:tavLst>
                                    </p:anim>
                                    <p:anim calcmode="lin" valueType="num">
                                      <p:cBhvr additive="base">
                                        <p:cTn id="32" dur="500" fill="hold"/>
                                        <p:tgtEl>
                                          <p:spTgt spid="101431"/>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1404" grpId="0"/>
      <p:bldP spid="101405" grpId="0"/>
      <p:bldP spid="101406" grpId="0"/>
      <p:bldP spid="101430" grpId="0"/>
      <p:bldP spid="101431"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a:extLst>
              <a:ext uri="{FF2B5EF4-FFF2-40B4-BE49-F238E27FC236}">
                <a16:creationId xmlns:a16="http://schemas.microsoft.com/office/drawing/2014/main" id="{B6DCF507-D530-492A-86F2-A73DDDDE3590}"/>
              </a:ext>
            </a:extLst>
          </p:cNvPr>
          <p:cNvSpPr>
            <a:spLocks noGrp="1" noChangeArrowheads="1"/>
          </p:cNvSpPr>
          <p:nvPr>
            <p:ph type="title"/>
          </p:nvPr>
        </p:nvSpPr>
        <p:spPr>
          <a:xfrm>
            <a:off x="395536" y="122237"/>
            <a:ext cx="8368804" cy="1143000"/>
          </a:xfrm>
          <a:solidFill>
            <a:schemeClr val="accent1">
              <a:lumMod val="50000"/>
            </a:schemeClr>
          </a:solidFill>
        </p:spPr>
        <p:txBody>
          <a:bodyPr/>
          <a:lstStyle/>
          <a:p>
            <a:pPr eaLnBrk="1" hangingPunct="1"/>
            <a:r>
              <a:rPr lang="en-GB" altLang="en-US" dirty="0">
                <a:cs typeface="Calibri" panose="020F0502020204030204" pitchFamily="34" charset="0"/>
              </a:rPr>
              <a:t>Example 4</a:t>
            </a:r>
          </a:p>
        </p:txBody>
      </p:sp>
      <p:graphicFrame>
        <p:nvGraphicFramePr>
          <p:cNvPr id="102455" name="Group 55">
            <a:extLst>
              <a:ext uri="{FF2B5EF4-FFF2-40B4-BE49-F238E27FC236}">
                <a16:creationId xmlns:a16="http://schemas.microsoft.com/office/drawing/2014/main" id="{FCAF5B06-DA1C-449B-9145-9DDFED90EA39}"/>
              </a:ext>
            </a:extLst>
          </p:cNvPr>
          <p:cNvGraphicFramePr>
            <a:graphicFrameLocks noGrp="1"/>
          </p:cNvGraphicFramePr>
          <p:nvPr>
            <p:ph type="tbl" idx="1"/>
            <p:extLst>
              <p:ext uri="{D42A27DB-BD31-4B8C-83A1-F6EECF244321}">
                <p14:modId xmlns:p14="http://schemas.microsoft.com/office/powerpoint/2010/main" val="3471048177"/>
              </p:ext>
            </p:extLst>
          </p:nvPr>
        </p:nvGraphicFramePr>
        <p:xfrm>
          <a:off x="379660" y="1374775"/>
          <a:ext cx="8368804" cy="3992808"/>
        </p:xfrm>
        <a:graphic>
          <a:graphicData uri="http://schemas.openxmlformats.org/drawingml/2006/table">
            <a:tbl>
              <a:tblPr/>
              <a:tblGrid>
                <a:gridCol w="2514402">
                  <a:extLst>
                    <a:ext uri="{9D8B030D-6E8A-4147-A177-3AD203B41FA5}">
                      <a16:colId xmlns:a16="http://schemas.microsoft.com/office/drawing/2014/main" val="20000"/>
                    </a:ext>
                  </a:extLst>
                </a:gridCol>
                <a:gridCol w="1670000">
                  <a:extLst>
                    <a:ext uri="{9D8B030D-6E8A-4147-A177-3AD203B41FA5}">
                      <a16:colId xmlns:a16="http://schemas.microsoft.com/office/drawing/2014/main" val="20001"/>
                    </a:ext>
                  </a:extLst>
                </a:gridCol>
                <a:gridCol w="2092201">
                  <a:extLst>
                    <a:ext uri="{9D8B030D-6E8A-4147-A177-3AD203B41FA5}">
                      <a16:colId xmlns:a16="http://schemas.microsoft.com/office/drawing/2014/main" val="20002"/>
                    </a:ext>
                  </a:extLst>
                </a:gridCol>
                <a:gridCol w="2092201">
                  <a:extLst>
                    <a:ext uri="{9D8B030D-6E8A-4147-A177-3AD203B41FA5}">
                      <a16:colId xmlns:a16="http://schemas.microsoft.com/office/drawing/2014/main" val="20003"/>
                    </a:ext>
                  </a:extLst>
                </a:gridCol>
              </a:tblGrid>
              <a:tr h="885551">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1" lang="en-GB" sz="2400" b="1" i="0" u="none" strike="noStrike" cap="none" normalizeH="0" baseline="0" dirty="0">
                          <a:ln>
                            <a:noFill/>
                          </a:ln>
                          <a:solidFill>
                            <a:schemeClr val="tx1"/>
                          </a:solidFill>
                          <a:effectLst/>
                          <a:latin typeface="Calibri" pitchFamily="34" charset="0"/>
                          <a:cs typeface="Calibri" pitchFamily="34" charset="0"/>
                        </a:rPr>
                        <a:t>Source of Finance</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1" lang="en-GB" sz="2400" b="1" i="0" u="none" strike="noStrike" cap="none" normalizeH="0" baseline="0">
                          <a:ln>
                            <a:noFill/>
                          </a:ln>
                          <a:solidFill>
                            <a:schemeClr val="tx1"/>
                          </a:solidFill>
                          <a:effectLst/>
                          <a:latin typeface="Calibri" pitchFamily="34" charset="0"/>
                          <a:cs typeface="Calibri" pitchFamily="34" charset="0"/>
                        </a:rPr>
                        <a:t>% of funding</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1" lang="en-GB" sz="2400" b="1" i="0" u="none" strike="noStrike" cap="none" normalizeH="0" baseline="0">
                          <a:ln>
                            <a:noFill/>
                          </a:ln>
                          <a:solidFill>
                            <a:schemeClr val="tx1"/>
                          </a:solidFill>
                          <a:effectLst/>
                          <a:latin typeface="Calibri" pitchFamily="34" charset="0"/>
                          <a:cs typeface="Calibri" pitchFamily="34" charset="0"/>
                        </a:rPr>
                        <a:t>Interest/</a:t>
                      </a:r>
                    </a:p>
                    <a:p>
                      <a:pPr marL="0" marR="0" lvl="0" indent="0" algn="ctr" defTabSz="914400" rtl="0" eaLnBrk="1" fontAlgn="base" latinLnBrk="0" hangingPunct="1">
                        <a:lnSpc>
                          <a:spcPct val="100000"/>
                        </a:lnSpc>
                        <a:spcBef>
                          <a:spcPct val="20000"/>
                        </a:spcBef>
                        <a:spcAft>
                          <a:spcPct val="0"/>
                        </a:spcAft>
                        <a:buClrTx/>
                        <a:buSzTx/>
                        <a:buFontTx/>
                        <a:buNone/>
                        <a:tabLst/>
                      </a:pPr>
                      <a:r>
                        <a:rPr kumimoji="1" lang="en-GB" sz="2400" b="1" i="0" u="none" strike="noStrike" cap="none" normalizeH="0" baseline="0">
                          <a:ln>
                            <a:noFill/>
                          </a:ln>
                          <a:solidFill>
                            <a:schemeClr val="tx1"/>
                          </a:solidFill>
                          <a:effectLst/>
                          <a:latin typeface="Calibri" pitchFamily="34" charset="0"/>
                          <a:cs typeface="Calibri" pitchFamily="34" charset="0"/>
                        </a:rPr>
                        <a:t>Return</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1" lang="en-GB" sz="2400" b="1" i="0" u="none" strike="noStrike" cap="none" normalizeH="0" baseline="0" dirty="0">
                          <a:ln>
                            <a:noFill/>
                          </a:ln>
                          <a:solidFill>
                            <a:schemeClr val="tx1"/>
                          </a:solidFill>
                          <a:effectLst/>
                          <a:latin typeface="Calibri" pitchFamily="34" charset="0"/>
                          <a:cs typeface="Calibri" pitchFamily="34" charset="0"/>
                        </a:rPr>
                        <a:t>WACC</a:t>
                      </a:r>
                    </a:p>
                    <a:p>
                      <a:pPr marL="0" marR="0" lvl="0" indent="0" algn="ctr" defTabSz="914400" rtl="0" eaLnBrk="1" fontAlgn="base" latinLnBrk="0" hangingPunct="1">
                        <a:lnSpc>
                          <a:spcPct val="100000"/>
                        </a:lnSpc>
                        <a:spcBef>
                          <a:spcPct val="20000"/>
                        </a:spcBef>
                        <a:spcAft>
                          <a:spcPct val="0"/>
                        </a:spcAft>
                        <a:buClrTx/>
                        <a:buSzTx/>
                        <a:buFontTx/>
                        <a:buNone/>
                        <a:tabLst/>
                      </a:pPr>
                      <a:r>
                        <a:rPr kumimoji="1" lang="en-GB" sz="2400" b="1" i="0" u="none" strike="noStrike" cap="none" normalizeH="0" baseline="0" dirty="0">
                          <a:ln>
                            <a:noFill/>
                          </a:ln>
                          <a:solidFill>
                            <a:schemeClr val="tx1"/>
                          </a:solidFill>
                          <a:effectLst/>
                          <a:latin typeface="Calibri" pitchFamily="34" charset="0"/>
                          <a:cs typeface="Calibri" pitchFamily="34" charset="0"/>
                        </a:rPr>
                        <a:t>%</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54527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1" lang="en-GB" sz="2000" b="0" i="0" u="none" strike="noStrike" cap="none" normalizeH="0" baseline="0" dirty="0">
                          <a:ln>
                            <a:noFill/>
                          </a:ln>
                          <a:solidFill>
                            <a:schemeClr val="tx1"/>
                          </a:solidFill>
                          <a:effectLst/>
                          <a:latin typeface="Calibri" pitchFamily="34" charset="0"/>
                          <a:cs typeface="Calibri" pitchFamily="34" charset="0"/>
                        </a:rPr>
                        <a:t>Overdraft</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1" lang="en-GB" sz="2000" b="0" i="0" u="none" strike="noStrike" cap="none" normalizeH="0" baseline="0" dirty="0">
                          <a:ln>
                            <a:noFill/>
                          </a:ln>
                          <a:solidFill>
                            <a:schemeClr val="tx1"/>
                          </a:solidFill>
                          <a:effectLst/>
                          <a:latin typeface="Calibri" pitchFamily="34" charset="0"/>
                          <a:cs typeface="Calibri" pitchFamily="34" charset="0"/>
                        </a:rPr>
                        <a:t>16.84</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1" lang="en-GB" sz="2000" b="0" i="0" u="none" strike="noStrike" cap="none" normalizeH="0" baseline="0">
                          <a:ln>
                            <a:noFill/>
                          </a:ln>
                          <a:solidFill>
                            <a:schemeClr val="tx1"/>
                          </a:solidFill>
                          <a:effectLst/>
                          <a:latin typeface="Calibri" pitchFamily="34" charset="0"/>
                          <a:cs typeface="Calibri" pitchFamily="34" charset="0"/>
                        </a:rPr>
                        <a:t>6.75%</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1" lang="en-US" sz="2000" b="0" i="0" u="none" strike="noStrike" cap="none" normalizeH="0" baseline="0">
                        <a:ln>
                          <a:noFill/>
                        </a:ln>
                        <a:solidFill>
                          <a:schemeClr val="tx1"/>
                        </a:solidFill>
                        <a:effectLst/>
                        <a:latin typeface="Calibri" pitchFamily="34" charset="0"/>
                        <a:cs typeface="Calibri" pitchFamily="34"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557569">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1" lang="en-GB" sz="2000" b="0" i="0" u="none" strike="noStrike" cap="none" normalizeH="0" baseline="0" dirty="0">
                          <a:ln>
                            <a:noFill/>
                          </a:ln>
                          <a:solidFill>
                            <a:schemeClr val="tx1"/>
                          </a:solidFill>
                          <a:effectLst/>
                          <a:latin typeface="Calibri" pitchFamily="34" charset="0"/>
                          <a:cs typeface="Calibri" pitchFamily="34" charset="0"/>
                        </a:rPr>
                        <a:t>Finance Leases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1" lang="en-GB" sz="2000" b="0" i="0" u="none" strike="noStrike" cap="none" normalizeH="0" baseline="0">
                          <a:ln>
                            <a:noFill/>
                          </a:ln>
                          <a:solidFill>
                            <a:schemeClr val="tx1"/>
                          </a:solidFill>
                          <a:effectLst/>
                          <a:latin typeface="Calibri" pitchFamily="34" charset="0"/>
                          <a:cs typeface="Calibri" pitchFamily="34" charset="0"/>
                        </a:rPr>
                        <a:t>0.04</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1" lang="en-GB" sz="2000" b="0" i="0" u="none" strike="noStrike" cap="none" normalizeH="0" baseline="0">
                          <a:ln>
                            <a:noFill/>
                          </a:ln>
                          <a:solidFill>
                            <a:schemeClr val="tx1"/>
                          </a:solidFill>
                          <a:effectLst/>
                          <a:latin typeface="Calibri" pitchFamily="34" charset="0"/>
                          <a:cs typeface="Calibri" pitchFamily="34" charset="0"/>
                        </a:rPr>
                        <a:t>13.92%</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1" lang="en-US" sz="2000" b="0" i="0" u="none" strike="noStrike" cap="none" normalizeH="0" baseline="0" dirty="0">
                        <a:ln>
                          <a:noFill/>
                        </a:ln>
                        <a:solidFill>
                          <a:schemeClr val="tx1"/>
                        </a:solidFill>
                        <a:effectLst/>
                        <a:latin typeface="Calibri" pitchFamily="34" charset="0"/>
                        <a:cs typeface="Calibri" pitchFamily="34"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558936">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1" lang="en-GB" sz="2000" b="0" i="0" u="none" strike="noStrike" cap="none" normalizeH="0" baseline="0" dirty="0">
                          <a:ln>
                            <a:noFill/>
                          </a:ln>
                          <a:solidFill>
                            <a:schemeClr val="tx1"/>
                          </a:solidFill>
                          <a:effectLst/>
                          <a:latin typeface="Calibri" pitchFamily="34" charset="0"/>
                          <a:cs typeface="Calibri" pitchFamily="34" charset="0"/>
                        </a:rPr>
                        <a:t>Bank Loans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1" lang="en-GB" sz="2000" b="0" i="0" u="none" strike="noStrike" cap="none" normalizeH="0" baseline="0" dirty="0">
                          <a:ln>
                            <a:noFill/>
                          </a:ln>
                          <a:solidFill>
                            <a:schemeClr val="tx1"/>
                          </a:solidFill>
                          <a:effectLst/>
                          <a:latin typeface="Calibri" pitchFamily="34" charset="0"/>
                          <a:cs typeface="Calibri" pitchFamily="34" charset="0"/>
                        </a:rPr>
                        <a:t>81.08</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1" lang="en-GB" sz="2000" b="0" i="0" u="none" strike="noStrike" cap="none" normalizeH="0" baseline="0">
                          <a:ln>
                            <a:noFill/>
                          </a:ln>
                          <a:solidFill>
                            <a:schemeClr val="tx1"/>
                          </a:solidFill>
                          <a:effectLst/>
                          <a:latin typeface="Calibri" pitchFamily="34" charset="0"/>
                          <a:cs typeface="Calibri" pitchFamily="34" charset="0"/>
                        </a:rPr>
                        <a:t>6.81%</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1" lang="en-US" sz="2000" b="0" i="0" u="none" strike="noStrike" cap="none" normalizeH="0" baseline="0">
                        <a:ln>
                          <a:noFill/>
                        </a:ln>
                        <a:solidFill>
                          <a:schemeClr val="tx1"/>
                        </a:solidFill>
                        <a:effectLst/>
                        <a:latin typeface="Calibri" pitchFamily="34" charset="0"/>
                        <a:cs typeface="Calibri" pitchFamily="34"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54937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1" lang="en-GB" sz="2000" b="0" i="0" u="none" strike="noStrike" cap="none" normalizeH="0" baseline="0" dirty="0">
                          <a:ln>
                            <a:noFill/>
                          </a:ln>
                          <a:solidFill>
                            <a:schemeClr val="tx1"/>
                          </a:solidFill>
                          <a:effectLst/>
                          <a:latin typeface="Calibri" pitchFamily="34" charset="0"/>
                          <a:cs typeface="Calibri" pitchFamily="34" charset="0"/>
                        </a:rPr>
                        <a:t>Loan Notes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1" lang="en-GB" sz="2000" b="0" i="0" u="none" strike="noStrike" cap="none" normalizeH="0" baseline="0" dirty="0">
                          <a:ln>
                            <a:noFill/>
                          </a:ln>
                          <a:solidFill>
                            <a:schemeClr val="tx1"/>
                          </a:solidFill>
                          <a:effectLst/>
                          <a:latin typeface="Calibri" pitchFamily="34" charset="0"/>
                          <a:cs typeface="Calibri" pitchFamily="34" charset="0"/>
                        </a:rPr>
                        <a:t>2.00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1" lang="en-GB" sz="2000" b="0" i="0" u="none" strike="noStrike" cap="none" normalizeH="0" baseline="0">
                          <a:ln>
                            <a:noFill/>
                          </a:ln>
                          <a:solidFill>
                            <a:schemeClr val="tx1"/>
                          </a:solidFill>
                          <a:effectLst/>
                          <a:latin typeface="Calibri" pitchFamily="34" charset="0"/>
                          <a:cs typeface="Calibri" pitchFamily="34" charset="0"/>
                        </a:rPr>
                        <a:t>5.08%</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1" lang="en-US" sz="2000" b="0" i="0" u="none" strike="noStrike" cap="none" normalizeH="0" baseline="0">
                        <a:ln>
                          <a:noFill/>
                        </a:ln>
                        <a:solidFill>
                          <a:schemeClr val="tx1"/>
                        </a:solidFill>
                        <a:effectLst/>
                        <a:latin typeface="Calibri" pitchFamily="34" charset="0"/>
                        <a:cs typeface="Calibri" pitchFamily="34"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885551">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1" lang="en-GB" sz="2000" b="0" i="0" u="none" strike="noStrike" cap="none" normalizeH="0" baseline="0" dirty="0">
                          <a:ln>
                            <a:noFill/>
                          </a:ln>
                          <a:solidFill>
                            <a:schemeClr val="tx1"/>
                          </a:solidFill>
                          <a:effectLst/>
                          <a:latin typeface="Calibri" pitchFamily="34" charset="0"/>
                          <a:cs typeface="Calibri" pitchFamily="34" charset="0"/>
                        </a:rPr>
                        <a:t>Preference</a:t>
                      </a:r>
                    </a:p>
                    <a:p>
                      <a:pPr marL="0" marR="0" lvl="0" indent="0" algn="l" defTabSz="914400" rtl="0" eaLnBrk="1" fontAlgn="base" latinLnBrk="0" hangingPunct="1">
                        <a:lnSpc>
                          <a:spcPct val="100000"/>
                        </a:lnSpc>
                        <a:spcBef>
                          <a:spcPct val="20000"/>
                        </a:spcBef>
                        <a:spcAft>
                          <a:spcPct val="0"/>
                        </a:spcAft>
                        <a:buClrTx/>
                        <a:buSzTx/>
                        <a:buFontTx/>
                        <a:buNone/>
                        <a:tabLst/>
                      </a:pPr>
                      <a:r>
                        <a:rPr kumimoji="1" lang="en-GB" sz="2000" b="0" i="0" u="none" strike="noStrike" cap="none" normalizeH="0" baseline="0" dirty="0">
                          <a:ln>
                            <a:noFill/>
                          </a:ln>
                          <a:solidFill>
                            <a:schemeClr val="tx1"/>
                          </a:solidFill>
                          <a:effectLst/>
                          <a:latin typeface="Calibri" pitchFamily="34" charset="0"/>
                          <a:cs typeface="Calibri" pitchFamily="34" charset="0"/>
                        </a:rPr>
                        <a:t>Shares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1" lang="en-GB" sz="2000" b="0" i="0" u="none" strike="noStrike" cap="none" normalizeH="0" baseline="0" dirty="0">
                          <a:ln>
                            <a:noFill/>
                          </a:ln>
                          <a:solidFill>
                            <a:schemeClr val="tx1"/>
                          </a:solidFill>
                          <a:effectLst/>
                          <a:latin typeface="Calibri" pitchFamily="34" charset="0"/>
                          <a:cs typeface="Calibri" pitchFamily="34" charset="0"/>
                        </a:rPr>
                        <a:t>0.04</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1" lang="en-GB" sz="2000" b="0" i="0" u="none" strike="noStrike" cap="none" normalizeH="0" baseline="0" dirty="0">
                          <a:ln>
                            <a:noFill/>
                          </a:ln>
                          <a:solidFill>
                            <a:schemeClr val="tx1"/>
                          </a:solidFill>
                          <a:effectLst/>
                          <a:latin typeface="Calibri" pitchFamily="34" charset="0"/>
                          <a:cs typeface="Calibri" pitchFamily="34" charset="0"/>
                        </a:rPr>
                        <a:t>6.00%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1" lang="en-US" sz="2000" b="0" i="0" u="none" strike="noStrike" cap="none" normalizeH="0" baseline="0" dirty="0">
                        <a:ln>
                          <a:noFill/>
                        </a:ln>
                        <a:solidFill>
                          <a:schemeClr val="tx1"/>
                        </a:solidFill>
                        <a:effectLst/>
                        <a:latin typeface="Calibri" pitchFamily="34" charset="0"/>
                        <a:cs typeface="Calibri" pitchFamily="34"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bl>
          </a:graphicData>
        </a:graphic>
      </p:graphicFrame>
      <p:sp>
        <p:nvSpPr>
          <p:cNvPr id="102438" name="Text Box 38">
            <a:extLst>
              <a:ext uri="{FF2B5EF4-FFF2-40B4-BE49-F238E27FC236}">
                <a16:creationId xmlns:a16="http://schemas.microsoft.com/office/drawing/2014/main" id="{B8EB483E-C018-4DD6-98B0-D96551E37F52}"/>
              </a:ext>
            </a:extLst>
          </p:cNvPr>
          <p:cNvSpPr txBox="1">
            <a:spLocks noChangeArrowheads="1"/>
          </p:cNvSpPr>
          <p:nvPr/>
        </p:nvSpPr>
        <p:spPr bwMode="auto">
          <a:xfrm>
            <a:off x="6556016" y="2243230"/>
            <a:ext cx="1008062"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pPr eaLnBrk="1" hangingPunct="1">
              <a:spcBef>
                <a:spcPct val="50000"/>
              </a:spcBef>
            </a:pPr>
            <a:r>
              <a:rPr lang="en-GB" altLang="en-US" sz="2800" b="1" dirty="0">
                <a:latin typeface="Calibri" panose="020F0502020204030204" pitchFamily="34" charset="0"/>
                <a:cs typeface="Calibri" panose="020F0502020204030204" pitchFamily="34" charset="0"/>
              </a:rPr>
              <a:t>1.14</a:t>
            </a:r>
          </a:p>
        </p:txBody>
      </p:sp>
      <p:sp>
        <p:nvSpPr>
          <p:cNvPr id="102439" name="Text Box 39">
            <a:extLst>
              <a:ext uri="{FF2B5EF4-FFF2-40B4-BE49-F238E27FC236}">
                <a16:creationId xmlns:a16="http://schemas.microsoft.com/office/drawing/2014/main" id="{A431A44F-CE07-40B0-91D0-4E3A54A2CC63}"/>
              </a:ext>
            </a:extLst>
          </p:cNvPr>
          <p:cNvSpPr txBox="1">
            <a:spLocks noChangeArrowheads="1"/>
          </p:cNvSpPr>
          <p:nvPr/>
        </p:nvSpPr>
        <p:spPr bwMode="auto">
          <a:xfrm>
            <a:off x="6547834" y="3461771"/>
            <a:ext cx="1008062"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pPr eaLnBrk="1" hangingPunct="1">
              <a:spcBef>
                <a:spcPct val="50000"/>
              </a:spcBef>
            </a:pPr>
            <a:r>
              <a:rPr lang="en-GB" altLang="en-US" sz="2800" b="1" dirty="0">
                <a:latin typeface="Calibri" panose="020F0502020204030204" pitchFamily="34" charset="0"/>
                <a:cs typeface="Calibri" panose="020F0502020204030204" pitchFamily="34" charset="0"/>
              </a:rPr>
              <a:t>5.52</a:t>
            </a:r>
          </a:p>
        </p:txBody>
      </p:sp>
      <p:sp>
        <p:nvSpPr>
          <p:cNvPr id="102440" name="Text Box 40">
            <a:extLst>
              <a:ext uri="{FF2B5EF4-FFF2-40B4-BE49-F238E27FC236}">
                <a16:creationId xmlns:a16="http://schemas.microsoft.com/office/drawing/2014/main" id="{5427DE62-6D39-43B5-A133-ED850EE5C559}"/>
              </a:ext>
            </a:extLst>
          </p:cNvPr>
          <p:cNvSpPr txBox="1">
            <a:spLocks noChangeArrowheads="1"/>
          </p:cNvSpPr>
          <p:nvPr/>
        </p:nvSpPr>
        <p:spPr bwMode="auto">
          <a:xfrm>
            <a:off x="6556016" y="4007361"/>
            <a:ext cx="1008062" cy="519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pPr eaLnBrk="1" hangingPunct="1">
              <a:spcBef>
                <a:spcPct val="50000"/>
              </a:spcBef>
            </a:pPr>
            <a:r>
              <a:rPr lang="en-GB" altLang="en-US" sz="2800" b="1" dirty="0">
                <a:latin typeface="Calibri" panose="020F0502020204030204" pitchFamily="34" charset="0"/>
                <a:cs typeface="Calibri" panose="020F0502020204030204" pitchFamily="34" charset="0"/>
              </a:rPr>
              <a:t>0.10</a:t>
            </a:r>
          </a:p>
        </p:txBody>
      </p:sp>
      <p:sp>
        <p:nvSpPr>
          <p:cNvPr id="102441" name="Text Box 41">
            <a:extLst>
              <a:ext uri="{FF2B5EF4-FFF2-40B4-BE49-F238E27FC236}">
                <a16:creationId xmlns:a16="http://schemas.microsoft.com/office/drawing/2014/main" id="{E38BA9ED-9F17-4C9D-801F-5CC3DE28E75D}"/>
              </a:ext>
            </a:extLst>
          </p:cNvPr>
          <p:cNvSpPr txBox="1">
            <a:spLocks noChangeArrowheads="1"/>
          </p:cNvSpPr>
          <p:nvPr/>
        </p:nvSpPr>
        <p:spPr bwMode="auto">
          <a:xfrm>
            <a:off x="6556016" y="2824956"/>
            <a:ext cx="1008062"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pPr eaLnBrk="1" hangingPunct="1">
              <a:spcBef>
                <a:spcPct val="50000"/>
              </a:spcBef>
            </a:pPr>
            <a:r>
              <a:rPr lang="en-GB" altLang="en-US" sz="2800" b="1" dirty="0">
                <a:latin typeface="Calibri" panose="020F0502020204030204" pitchFamily="34" charset="0"/>
                <a:cs typeface="Calibri" panose="020F0502020204030204" pitchFamily="34" charset="0"/>
              </a:rPr>
              <a:t>0.01</a:t>
            </a:r>
          </a:p>
        </p:txBody>
      </p:sp>
      <p:sp>
        <p:nvSpPr>
          <p:cNvPr id="102442" name="Text Box 42">
            <a:extLst>
              <a:ext uri="{FF2B5EF4-FFF2-40B4-BE49-F238E27FC236}">
                <a16:creationId xmlns:a16="http://schemas.microsoft.com/office/drawing/2014/main" id="{7B10A8B6-8C36-4C08-AD6C-C1B356B3225A}"/>
              </a:ext>
            </a:extLst>
          </p:cNvPr>
          <p:cNvSpPr txBox="1">
            <a:spLocks noChangeArrowheads="1"/>
          </p:cNvSpPr>
          <p:nvPr/>
        </p:nvSpPr>
        <p:spPr bwMode="auto">
          <a:xfrm>
            <a:off x="6556016" y="4652037"/>
            <a:ext cx="1008062" cy="519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pPr eaLnBrk="1" hangingPunct="1">
              <a:spcBef>
                <a:spcPct val="50000"/>
              </a:spcBef>
            </a:pPr>
            <a:r>
              <a:rPr lang="en-GB" altLang="en-US" sz="2800" b="1" dirty="0">
                <a:latin typeface="Calibri" panose="020F0502020204030204" pitchFamily="34" charset="0"/>
                <a:cs typeface="Calibri" panose="020F0502020204030204" pitchFamily="34" charset="0"/>
              </a:rPr>
              <a:t>0.01</a:t>
            </a:r>
          </a:p>
        </p:txBody>
      </p:sp>
      <p:sp>
        <p:nvSpPr>
          <p:cNvPr id="102456" name="Text Box 56">
            <a:extLst>
              <a:ext uri="{FF2B5EF4-FFF2-40B4-BE49-F238E27FC236}">
                <a16:creationId xmlns:a16="http://schemas.microsoft.com/office/drawing/2014/main" id="{3E0A8409-5962-4565-B3B4-B5C46A5734CA}"/>
              </a:ext>
            </a:extLst>
          </p:cNvPr>
          <p:cNvSpPr txBox="1">
            <a:spLocks noChangeArrowheads="1"/>
          </p:cNvSpPr>
          <p:nvPr/>
        </p:nvSpPr>
        <p:spPr bwMode="auto">
          <a:xfrm>
            <a:off x="6156325" y="6338888"/>
            <a:ext cx="1584325" cy="519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pPr eaLnBrk="1" hangingPunct="1">
              <a:spcBef>
                <a:spcPct val="50000"/>
              </a:spcBef>
            </a:pPr>
            <a:r>
              <a:rPr lang="en-GB" altLang="en-US" sz="2800" b="1">
                <a:latin typeface="Calibri" panose="020F0502020204030204" pitchFamily="34" charset="0"/>
                <a:cs typeface="Calibri" panose="020F0502020204030204" pitchFamily="34" charset="0"/>
              </a:rPr>
              <a:t>6.78%</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7" presetClass="entr" presetSubtype="8" fill="hold" grpId="0" nodeType="clickEffect">
                                  <p:stCondLst>
                                    <p:cond delay="0"/>
                                  </p:stCondLst>
                                  <p:childTnLst>
                                    <p:set>
                                      <p:cBhvr>
                                        <p:cTn id="6" dur="1" fill="hold">
                                          <p:stCondLst>
                                            <p:cond delay="0"/>
                                          </p:stCondLst>
                                        </p:cTn>
                                        <p:tgtEl>
                                          <p:spTgt spid="102438"/>
                                        </p:tgtEl>
                                        <p:attrNameLst>
                                          <p:attrName>style.visibility</p:attrName>
                                        </p:attrNameLst>
                                      </p:cBhvr>
                                      <p:to>
                                        <p:strVal val="visible"/>
                                      </p:to>
                                    </p:set>
                                    <p:anim calcmode="lin" valueType="num">
                                      <p:cBhvr additive="base">
                                        <p:cTn id="7" dur="500" fill="hold"/>
                                        <p:tgtEl>
                                          <p:spTgt spid="102438"/>
                                        </p:tgtEl>
                                        <p:attrNameLst>
                                          <p:attrName>ppt_x</p:attrName>
                                        </p:attrNameLst>
                                      </p:cBhvr>
                                      <p:tavLst>
                                        <p:tav tm="0">
                                          <p:val>
                                            <p:strVal val="0-#ppt_w/2"/>
                                          </p:val>
                                        </p:tav>
                                        <p:tav tm="100000">
                                          <p:val>
                                            <p:strVal val="#ppt_x"/>
                                          </p:val>
                                        </p:tav>
                                      </p:tavLst>
                                    </p:anim>
                                    <p:anim calcmode="lin" valueType="num">
                                      <p:cBhvr additive="base">
                                        <p:cTn id="8" dur="500" fill="hold"/>
                                        <p:tgtEl>
                                          <p:spTgt spid="102438"/>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7" presetClass="entr" presetSubtype="8" fill="hold" grpId="0" nodeType="clickEffect">
                                  <p:stCondLst>
                                    <p:cond delay="0"/>
                                  </p:stCondLst>
                                  <p:childTnLst>
                                    <p:set>
                                      <p:cBhvr>
                                        <p:cTn id="12" dur="1" fill="hold">
                                          <p:stCondLst>
                                            <p:cond delay="0"/>
                                          </p:stCondLst>
                                        </p:cTn>
                                        <p:tgtEl>
                                          <p:spTgt spid="102441"/>
                                        </p:tgtEl>
                                        <p:attrNameLst>
                                          <p:attrName>style.visibility</p:attrName>
                                        </p:attrNameLst>
                                      </p:cBhvr>
                                      <p:to>
                                        <p:strVal val="visible"/>
                                      </p:to>
                                    </p:set>
                                    <p:anim calcmode="lin" valueType="num">
                                      <p:cBhvr additive="base">
                                        <p:cTn id="13" dur="500" fill="hold"/>
                                        <p:tgtEl>
                                          <p:spTgt spid="102441"/>
                                        </p:tgtEl>
                                        <p:attrNameLst>
                                          <p:attrName>ppt_x</p:attrName>
                                        </p:attrNameLst>
                                      </p:cBhvr>
                                      <p:tavLst>
                                        <p:tav tm="0">
                                          <p:val>
                                            <p:strVal val="0-#ppt_w/2"/>
                                          </p:val>
                                        </p:tav>
                                        <p:tav tm="100000">
                                          <p:val>
                                            <p:strVal val="#ppt_x"/>
                                          </p:val>
                                        </p:tav>
                                      </p:tavLst>
                                    </p:anim>
                                    <p:anim calcmode="lin" valueType="num">
                                      <p:cBhvr additive="base">
                                        <p:cTn id="14" dur="500" fill="hold"/>
                                        <p:tgtEl>
                                          <p:spTgt spid="102441"/>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7" presetClass="entr" presetSubtype="8" fill="hold" grpId="0" nodeType="clickEffect">
                                  <p:stCondLst>
                                    <p:cond delay="0"/>
                                  </p:stCondLst>
                                  <p:childTnLst>
                                    <p:set>
                                      <p:cBhvr>
                                        <p:cTn id="18" dur="1" fill="hold">
                                          <p:stCondLst>
                                            <p:cond delay="0"/>
                                          </p:stCondLst>
                                        </p:cTn>
                                        <p:tgtEl>
                                          <p:spTgt spid="102439"/>
                                        </p:tgtEl>
                                        <p:attrNameLst>
                                          <p:attrName>style.visibility</p:attrName>
                                        </p:attrNameLst>
                                      </p:cBhvr>
                                      <p:to>
                                        <p:strVal val="visible"/>
                                      </p:to>
                                    </p:set>
                                    <p:anim calcmode="lin" valueType="num">
                                      <p:cBhvr additive="base">
                                        <p:cTn id="19" dur="500" fill="hold"/>
                                        <p:tgtEl>
                                          <p:spTgt spid="102439"/>
                                        </p:tgtEl>
                                        <p:attrNameLst>
                                          <p:attrName>ppt_x</p:attrName>
                                        </p:attrNameLst>
                                      </p:cBhvr>
                                      <p:tavLst>
                                        <p:tav tm="0">
                                          <p:val>
                                            <p:strVal val="0-#ppt_w/2"/>
                                          </p:val>
                                        </p:tav>
                                        <p:tav tm="100000">
                                          <p:val>
                                            <p:strVal val="#ppt_x"/>
                                          </p:val>
                                        </p:tav>
                                      </p:tavLst>
                                    </p:anim>
                                    <p:anim calcmode="lin" valueType="num">
                                      <p:cBhvr additive="base">
                                        <p:cTn id="20" dur="500" fill="hold"/>
                                        <p:tgtEl>
                                          <p:spTgt spid="102439"/>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7" presetClass="entr" presetSubtype="8" fill="hold" grpId="0" nodeType="clickEffect">
                                  <p:stCondLst>
                                    <p:cond delay="0"/>
                                  </p:stCondLst>
                                  <p:childTnLst>
                                    <p:set>
                                      <p:cBhvr>
                                        <p:cTn id="24" dur="1" fill="hold">
                                          <p:stCondLst>
                                            <p:cond delay="0"/>
                                          </p:stCondLst>
                                        </p:cTn>
                                        <p:tgtEl>
                                          <p:spTgt spid="102440"/>
                                        </p:tgtEl>
                                        <p:attrNameLst>
                                          <p:attrName>style.visibility</p:attrName>
                                        </p:attrNameLst>
                                      </p:cBhvr>
                                      <p:to>
                                        <p:strVal val="visible"/>
                                      </p:to>
                                    </p:set>
                                    <p:anim calcmode="lin" valueType="num">
                                      <p:cBhvr additive="base">
                                        <p:cTn id="25" dur="500" fill="hold"/>
                                        <p:tgtEl>
                                          <p:spTgt spid="102440"/>
                                        </p:tgtEl>
                                        <p:attrNameLst>
                                          <p:attrName>ppt_x</p:attrName>
                                        </p:attrNameLst>
                                      </p:cBhvr>
                                      <p:tavLst>
                                        <p:tav tm="0">
                                          <p:val>
                                            <p:strVal val="0-#ppt_w/2"/>
                                          </p:val>
                                        </p:tav>
                                        <p:tav tm="100000">
                                          <p:val>
                                            <p:strVal val="#ppt_x"/>
                                          </p:val>
                                        </p:tav>
                                      </p:tavLst>
                                    </p:anim>
                                    <p:anim calcmode="lin" valueType="num">
                                      <p:cBhvr additive="base">
                                        <p:cTn id="26" dur="500" fill="hold"/>
                                        <p:tgtEl>
                                          <p:spTgt spid="102440"/>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7" presetClass="entr" presetSubtype="2" fill="hold" grpId="0" nodeType="clickEffect">
                                  <p:stCondLst>
                                    <p:cond delay="0"/>
                                  </p:stCondLst>
                                  <p:childTnLst>
                                    <p:set>
                                      <p:cBhvr>
                                        <p:cTn id="30" dur="1" fill="hold">
                                          <p:stCondLst>
                                            <p:cond delay="0"/>
                                          </p:stCondLst>
                                        </p:cTn>
                                        <p:tgtEl>
                                          <p:spTgt spid="102442"/>
                                        </p:tgtEl>
                                        <p:attrNameLst>
                                          <p:attrName>style.visibility</p:attrName>
                                        </p:attrNameLst>
                                      </p:cBhvr>
                                      <p:to>
                                        <p:strVal val="visible"/>
                                      </p:to>
                                    </p:set>
                                    <p:anim calcmode="lin" valueType="num">
                                      <p:cBhvr additive="base">
                                        <p:cTn id="31" dur="500" fill="hold"/>
                                        <p:tgtEl>
                                          <p:spTgt spid="102442"/>
                                        </p:tgtEl>
                                        <p:attrNameLst>
                                          <p:attrName>ppt_x</p:attrName>
                                        </p:attrNameLst>
                                      </p:cBhvr>
                                      <p:tavLst>
                                        <p:tav tm="0">
                                          <p:val>
                                            <p:strVal val="1+#ppt_w/2"/>
                                          </p:val>
                                        </p:tav>
                                        <p:tav tm="100000">
                                          <p:val>
                                            <p:strVal val="#ppt_x"/>
                                          </p:val>
                                        </p:tav>
                                      </p:tavLst>
                                    </p:anim>
                                    <p:anim calcmode="lin" valueType="num">
                                      <p:cBhvr additive="base">
                                        <p:cTn id="32" dur="500" fill="hold"/>
                                        <p:tgtEl>
                                          <p:spTgt spid="102442"/>
                                        </p:tgtEl>
                                        <p:attrNameLst>
                                          <p:attrName>ppt_y</p:attrName>
                                        </p:attrNameLst>
                                      </p:cBhvr>
                                      <p:tavLst>
                                        <p:tav tm="0">
                                          <p:val>
                                            <p:strVal val="#ppt_y"/>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02456"/>
                                        </p:tgtEl>
                                        <p:attrNameLst>
                                          <p:attrName>style.visibility</p:attrName>
                                        </p:attrNameLst>
                                      </p:cBhvr>
                                      <p:to>
                                        <p:strVal val="visible"/>
                                      </p:to>
                                    </p:set>
                                    <p:anim calcmode="lin" valueType="num">
                                      <p:cBhvr additive="base">
                                        <p:cTn id="37" dur="500" fill="hold"/>
                                        <p:tgtEl>
                                          <p:spTgt spid="102456"/>
                                        </p:tgtEl>
                                        <p:attrNameLst>
                                          <p:attrName>ppt_x</p:attrName>
                                        </p:attrNameLst>
                                      </p:cBhvr>
                                      <p:tavLst>
                                        <p:tav tm="0">
                                          <p:val>
                                            <p:strVal val="#ppt_x"/>
                                          </p:val>
                                        </p:tav>
                                        <p:tav tm="100000">
                                          <p:val>
                                            <p:strVal val="#ppt_x"/>
                                          </p:val>
                                        </p:tav>
                                      </p:tavLst>
                                    </p:anim>
                                    <p:anim calcmode="lin" valueType="num">
                                      <p:cBhvr additive="base">
                                        <p:cTn id="38" dur="500" fill="hold"/>
                                        <p:tgtEl>
                                          <p:spTgt spid="10245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38" grpId="0"/>
      <p:bldP spid="102439" grpId="0"/>
      <p:bldP spid="102440" grpId="0"/>
      <p:bldP spid="102441" grpId="0"/>
      <p:bldP spid="102442" grpId="0"/>
      <p:bldP spid="102456"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a:extLst>
              <a:ext uri="{FF2B5EF4-FFF2-40B4-BE49-F238E27FC236}">
                <a16:creationId xmlns:a16="http://schemas.microsoft.com/office/drawing/2014/main" id="{E7DD0F0E-3D24-4385-B6F7-E04637B58251}"/>
              </a:ext>
            </a:extLst>
          </p:cNvPr>
          <p:cNvSpPr>
            <a:spLocks noGrp="1" noChangeArrowheads="1"/>
          </p:cNvSpPr>
          <p:nvPr>
            <p:ph type="title"/>
          </p:nvPr>
        </p:nvSpPr>
        <p:spPr>
          <a:xfrm>
            <a:off x="179388" y="136525"/>
            <a:ext cx="8785100" cy="1143000"/>
          </a:xfrm>
        </p:spPr>
        <p:txBody>
          <a:bodyPr rtlCol="0">
            <a:normAutofit fontScale="90000"/>
          </a:bodyPr>
          <a:lstStyle/>
          <a:p>
            <a:pPr eaLnBrk="1" fontAlgn="auto" hangingPunct="1">
              <a:spcAft>
                <a:spcPts val="0"/>
              </a:spcAft>
              <a:defRPr/>
            </a:pPr>
            <a:r>
              <a:rPr lang="en-GB" altLang="en-US" sz="2800" dirty="0">
                <a:cs typeface="Calibri" pitchFamily="34" charset="0"/>
              </a:rPr>
              <a:t>What would be the effect on the WACC if the company paid off its bank loans by increasing its finance leases? </a:t>
            </a:r>
          </a:p>
        </p:txBody>
      </p:sp>
      <p:graphicFrame>
        <p:nvGraphicFramePr>
          <p:cNvPr id="102455" name="Group 55">
            <a:extLst>
              <a:ext uri="{FF2B5EF4-FFF2-40B4-BE49-F238E27FC236}">
                <a16:creationId xmlns:a16="http://schemas.microsoft.com/office/drawing/2014/main" id="{48175EA3-D613-4B4D-9F99-4FEE4245200C}"/>
              </a:ext>
            </a:extLst>
          </p:cNvPr>
          <p:cNvGraphicFramePr>
            <a:graphicFrameLocks noGrp="1"/>
          </p:cNvGraphicFramePr>
          <p:nvPr>
            <p:ph type="tbl" idx="1"/>
            <p:extLst>
              <p:ext uri="{D42A27DB-BD31-4B8C-83A1-F6EECF244321}">
                <p14:modId xmlns:p14="http://schemas.microsoft.com/office/powerpoint/2010/main" val="1541782443"/>
              </p:ext>
            </p:extLst>
          </p:nvPr>
        </p:nvGraphicFramePr>
        <p:xfrm>
          <a:off x="179388" y="1330099"/>
          <a:ext cx="8785100" cy="4635964"/>
        </p:xfrm>
        <a:graphic>
          <a:graphicData uri="http://schemas.openxmlformats.org/drawingml/2006/table">
            <a:tbl>
              <a:tblPr/>
              <a:tblGrid>
                <a:gridCol w="2639478">
                  <a:extLst>
                    <a:ext uri="{9D8B030D-6E8A-4147-A177-3AD203B41FA5}">
                      <a16:colId xmlns:a16="http://schemas.microsoft.com/office/drawing/2014/main" val="20000"/>
                    </a:ext>
                  </a:extLst>
                </a:gridCol>
                <a:gridCol w="1753072">
                  <a:extLst>
                    <a:ext uri="{9D8B030D-6E8A-4147-A177-3AD203B41FA5}">
                      <a16:colId xmlns:a16="http://schemas.microsoft.com/office/drawing/2014/main" val="20001"/>
                    </a:ext>
                  </a:extLst>
                </a:gridCol>
                <a:gridCol w="2196275">
                  <a:extLst>
                    <a:ext uri="{9D8B030D-6E8A-4147-A177-3AD203B41FA5}">
                      <a16:colId xmlns:a16="http://schemas.microsoft.com/office/drawing/2014/main" val="20002"/>
                    </a:ext>
                  </a:extLst>
                </a:gridCol>
                <a:gridCol w="2196275">
                  <a:extLst>
                    <a:ext uri="{9D8B030D-6E8A-4147-A177-3AD203B41FA5}">
                      <a16:colId xmlns:a16="http://schemas.microsoft.com/office/drawing/2014/main" val="20003"/>
                    </a:ext>
                  </a:extLst>
                </a:gridCol>
              </a:tblGrid>
              <a:tr h="1030921">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1" lang="en-GB" sz="2400" b="1" i="0" u="none" strike="noStrike" cap="none" normalizeH="0" baseline="0" dirty="0">
                          <a:ln>
                            <a:noFill/>
                          </a:ln>
                          <a:solidFill>
                            <a:schemeClr val="tx1"/>
                          </a:solidFill>
                          <a:effectLst/>
                          <a:latin typeface="Calibri" pitchFamily="34" charset="0"/>
                          <a:cs typeface="Calibri" pitchFamily="34" charset="0"/>
                        </a:rPr>
                        <a:t>Source of Finance</a:t>
                      </a:r>
                    </a:p>
                  </a:txBody>
                  <a:tcPr marT="45725" marB="45725"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1" lang="en-GB" sz="2400" b="1" i="0" u="none" strike="noStrike" cap="none" normalizeH="0" baseline="0">
                          <a:ln>
                            <a:noFill/>
                          </a:ln>
                          <a:solidFill>
                            <a:schemeClr val="tx1"/>
                          </a:solidFill>
                          <a:effectLst/>
                          <a:latin typeface="Calibri" pitchFamily="34" charset="0"/>
                          <a:cs typeface="Calibri" pitchFamily="34" charset="0"/>
                        </a:rPr>
                        <a:t>% of funding</a:t>
                      </a:r>
                    </a:p>
                  </a:txBody>
                  <a:tcPr marT="45725" marB="4572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1" lang="en-GB" sz="2400" b="1" i="0" u="none" strike="noStrike" cap="none" normalizeH="0" baseline="0">
                          <a:ln>
                            <a:noFill/>
                          </a:ln>
                          <a:solidFill>
                            <a:schemeClr val="tx1"/>
                          </a:solidFill>
                          <a:effectLst/>
                          <a:latin typeface="Calibri" pitchFamily="34" charset="0"/>
                          <a:cs typeface="Calibri" pitchFamily="34" charset="0"/>
                        </a:rPr>
                        <a:t>Interest/</a:t>
                      </a:r>
                    </a:p>
                    <a:p>
                      <a:pPr marL="0" marR="0" lvl="0" indent="0" algn="ctr" defTabSz="914400" rtl="0" eaLnBrk="1" fontAlgn="base" latinLnBrk="0" hangingPunct="1">
                        <a:lnSpc>
                          <a:spcPct val="100000"/>
                        </a:lnSpc>
                        <a:spcBef>
                          <a:spcPct val="20000"/>
                        </a:spcBef>
                        <a:spcAft>
                          <a:spcPct val="0"/>
                        </a:spcAft>
                        <a:buClrTx/>
                        <a:buSzTx/>
                        <a:buFontTx/>
                        <a:buNone/>
                        <a:tabLst/>
                      </a:pPr>
                      <a:r>
                        <a:rPr kumimoji="1" lang="en-GB" sz="2400" b="1" i="0" u="none" strike="noStrike" cap="none" normalizeH="0" baseline="0">
                          <a:ln>
                            <a:noFill/>
                          </a:ln>
                          <a:solidFill>
                            <a:schemeClr val="tx1"/>
                          </a:solidFill>
                          <a:effectLst/>
                          <a:latin typeface="Calibri" pitchFamily="34" charset="0"/>
                          <a:cs typeface="Calibri" pitchFamily="34" charset="0"/>
                        </a:rPr>
                        <a:t>Return</a:t>
                      </a:r>
                    </a:p>
                  </a:txBody>
                  <a:tcPr marT="45725" marB="4572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1" lang="en-GB" sz="2400" b="1" i="0" u="none" strike="noStrike" cap="none" normalizeH="0" baseline="0">
                          <a:ln>
                            <a:noFill/>
                          </a:ln>
                          <a:solidFill>
                            <a:schemeClr val="tx1"/>
                          </a:solidFill>
                          <a:effectLst/>
                          <a:latin typeface="Calibri" pitchFamily="34" charset="0"/>
                          <a:cs typeface="Calibri" pitchFamily="34" charset="0"/>
                        </a:rPr>
                        <a:t>WACC</a:t>
                      </a:r>
                    </a:p>
                    <a:p>
                      <a:pPr marL="0" marR="0" lvl="0" indent="0" algn="ctr" defTabSz="914400" rtl="0" eaLnBrk="1" fontAlgn="base" latinLnBrk="0" hangingPunct="1">
                        <a:lnSpc>
                          <a:spcPct val="100000"/>
                        </a:lnSpc>
                        <a:spcBef>
                          <a:spcPct val="20000"/>
                        </a:spcBef>
                        <a:spcAft>
                          <a:spcPct val="0"/>
                        </a:spcAft>
                        <a:buClrTx/>
                        <a:buSzTx/>
                        <a:buFontTx/>
                        <a:buNone/>
                        <a:tabLst/>
                      </a:pPr>
                      <a:r>
                        <a:rPr kumimoji="1" lang="en-GB" sz="2400" b="1" i="0" u="none" strike="noStrike" cap="none" normalizeH="0" baseline="0">
                          <a:ln>
                            <a:noFill/>
                          </a:ln>
                          <a:solidFill>
                            <a:schemeClr val="tx1"/>
                          </a:solidFill>
                          <a:effectLst/>
                          <a:latin typeface="Calibri" pitchFamily="34" charset="0"/>
                          <a:cs typeface="Calibri" pitchFamily="34" charset="0"/>
                        </a:rPr>
                        <a:t>%</a:t>
                      </a:r>
                    </a:p>
                  </a:txBody>
                  <a:tcPr marT="45725" marB="45725"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63478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1" lang="en-GB" sz="2000" b="0" i="0" u="none" strike="noStrike" cap="none" normalizeH="0" baseline="0" dirty="0">
                          <a:ln>
                            <a:noFill/>
                          </a:ln>
                          <a:solidFill>
                            <a:schemeClr val="tx1"/>
                          </a:solidFill>
                          <a:effectLst/>
                          <a:latin typeface="Calibri" pitchFamily="34" charset="0"/>
                          <a:cs typeface="Calibri" pitchFamily="34" charset="0"/>
                        </a:rPr>
                        <a:t>Overdraft</a:t>
                      </a:r>
                    </a:p>
                  </a:txBody>
                  <a:tcPr marT="45725" marB="45725"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1" lang="en-GB" sz="2000" b="0" i="0" u="none" strike="noStrike" cap="none" normalizeH="0" baseline="0">
                          <a:ln>
                            <a:noFill/>
                          </a:ln>
                          <a:solidFill>
                            <a:schemeClr val="tx1"/>
                          </a:solidFill>
                          <a:effectLst/>
                          <a:latin typeface="Calibri" pitchFamily="34" charset="0"/>
                          <a:cs typeface="Calibri" pitchFamily="34" charset="0"/>
                        </a:rPr>
                        <a:t>16.84</a:t>
                      </a:r>
                    </a:p>
                  </a:txBody>
                  <a:tcPr marT="45725" marB="4572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1" lang="en-GB" sz="2000" b="0" i="0" u="none" strike="noStrike" cap="none" normalizeH="0" baseline="0">
                          <a:ln>
                            <a:noFill/>
                          </a:ln>
                          <a:solidFill>
                            <a:schemeClr val="tx1"/>
                          </a:solidFill>
                          <a:effectLst/>
                          <a:latin typeface="Calibri" pitchFamily="34" charset="0"/>
                          <a:cs typeface="Calibri" pitchFamily="34" charset="0"/>
                        </a:rPr>
                        <a:t>6.75%</a:t>
                      </a:r>
                    </a:p>
                  </a:txBody>
                  <a:tcPr marT="45725" marB="4572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1" lang="en-US" sz="2000" b="0" i="0" u="none" strike="noStrike" cap="none" normalizeH="0" baseline="0">
                        <a:ln>
                          <a:noFill/>
                        </a:ln>
                        <a:solidFill>
                          <a:schemeClr val="tx1"/>
                        </a:solidFill>
                        <a:effectLst/>
                        <a:latin typeface="Calibri" pitchFamily="34" charset="0"/>
                        <a:cs typeface="Calibri" pitchFamily="34" charset="0"/>
                      </a:endParaRPr>
                    </a:p>
                  </a:txBody>
                  <a:tcPr marT="45725" marB="45725"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649099">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1" lang="en-GB" sz="2000" b="0" i="0" u="none" strike="noStrike" cap="none" normalizeH="0" baseline="0" dirty="0">
                          <a:ln>
                            <a:noFill/>
                          </a:ln>
                          <a:solidFill>
                            <a:schemeClr val="tx1"/>
                          </a:solidFill>
                          <a:effectLst/>
                          <a:latin typeface="Calibri" pitchFamily="34" charset="0"/>
                          <a:cs typeface="Calibri" pitchFamily="34" charset="0"/>
                        </a:rPr>
                        <a:t>Finance Leases</a:t>
                      </a:r>
                    </a:p>
                  </a:txBody>
                  <a:tcPr marT="45725" marB="45725"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1" lang="en-GB" sz="2000" b="0" i="0" u="none" strike="noStrike" cap="none" normalizeH="0" baseline="0" dirty="0">
                          <a:ln>
                            <a:noFill/>
                          </a:ln>
                          <a:solidFill>
                            <a:schemeClr val="tx1"/>
                          </a:solidFill>
                          <a:effectLst/>
                          <a:latin typeface="Calibri" pitchFamily="34" charset="0"/>
                          <a:cs typeface="Calibri" pitchFamily="34" charset="0"/>
                        </a:rPr>
                        <a:t>81.12</a:t>
                      </a:r>
                    </a:p>
                  </a:txBody>
                  <a:tcPr marT="45725" marB="4572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1" lang="en-GB" sz="2000" b="0" i="0" u="none" strike="noStrike" cap="none" normalizeH="0" baseline="0" dirty="0">
                          <a:ln>
                            <a:noFill/>
                          </a:ln>
                          <a:solidFill>
                            <a:schemeClr val="tx1"/>
                          </a:solidFill>
                          <a:effectLst/>
                          <a:latin typeface="Calibri" pitchFamily="34" charset="0"/>
                          <a:cs typeface="Calibri" pitchFamily="34" charset="0"/>
                        </a:rPr>
                        <a:t>13.92%</a:t>
                      </a:r>
                    </a:p>
                  </a:txBody>
                  <a:tcPr marT="45725" marB="4572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1" lang="en-US" sz="2000" b="0" i="0" u="none" strike="noStrike" cap="none" normalizeH="0" baseline="0" dirty="0">
                        <a:ln>
                          <a:noFill/>
                        </a:ln>
                        <a:solidFill>
                          <a:schemeClr val="tx1"/>
                        </a:solidFill>
                        <a:effectLst/>
                        <a:latin typeface="Calibri" pitchFamily="34" charset="0"/>
                        <a:cs typeface="Calibri" pitchFamily="34" charset="0"/>
                      </a:endParaRPr>
                    </a:p>
                  </a:txBody>
                  <a:tcPr marT="45725" marB="45725"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65069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1" lang="en-GB" sz="2000" b="0" i="0" u="none" strike="noStrike" cap="none" normalizeH="0" baseline="0" dirty="0">
                          <a:ln>
                            <a:noFill/>
                          </a:ln>
                          <a:solidFill>
                            <a:schemeClr val="tx1"/>
                          </a:solidFill>
                          <a:effectLst/>
                          <a:latin typeface="Calibri" pitchFamily="34" charset="0"/>
                          <a:cs typeface="Calibri" pitchFamily="34" charset="0"/>
                        </a:rPr>
                        <a:t>Bank Loans</a:t>
                      </a:r>
                    </a:p>
                  </a:txBody>
                  <a:tcPr marT="45725" marB="45725"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1" lang="en-GB" sz="2000" b="0" i="0" u="none" strike="noStrike" cap="none" normalizeH="0" baseline="0" dirty="0">
                          <a:ln>
                            <a:noFill/>
                          </a:ln>
                          <a:solidFill>
                            <a:schemeClr val="tx1"/>
                          </a:solidFill>
                          <a:effectLst/>
                          <a:latin typeface="Calibri" pitchFamily="34" charset="0"/>
                          <a:cs typeface="Calibri" pitchFamily="34" charset="0"/>
                        </a:rPr>
                        <a:t>0</a:t>
                      </a:r>
                    </a:p>
                  </a:txBody>
                  <a:tcPr marT="45725" marB="4572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1" lang="en-GB" sz="2000" b="0" i="0" u="none" strike="noStrike" cap="none" normalizeH="0" baseline="0">
                          <a:ln>
                            <a:noFill/>
                          </a:ln>
                          <a:solidFill>
                            <a:schemeClr val="tx1"/>
                          </a:solidFill>
                          <a:effectLst/>
                          <a:latin typeface="Calibri" pitchFamily="34" charset="0"/>
                          <a:cs typeface="Calibri" pitchFamily="34" charset="0"/>
                        </a:rPr>
                        <a:t>6.81%</a:t>
                      </a:r>
                    </a:p>
                  </a:txBody>
                  <a:tcPr marT="45725" marB="4572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1" lang="en-US" sz="2000" b="0" i="0" u="none" strike="noStrike" cap="none" normalizeH="0" baseline="0" dirty="0">
                        <a:ln>
                          <a:noFill/>
                        </a:ln>
                        <a:solidFill>
                          <a:schemeClr val="tx1"/>
                        </a:solidFill>
                        <a:effectLst/>
                        <a:latin typeface="Calibri" pitchFamily="34" charset="0"/>
                        <a:cs typeface="Calibri" pitchFamily="34" charset="0"/>
                      </a:endParaRPr>
                    </a:p>
                  </a:txBody>
                  <a:tcPr marT="45725" marB="45725"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63955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1" lang="en-GB" sz="2000" b="0" i="0" u="none" strike="noStrike" cap="none" normalizeH="0" baseline="0" dirty="0">
                          <a:ln>
                            <a:noFill/>
                          </a:ln>
                          <a:solidFill>
                            <a:schemeClr val="tx1"/>
                          </a:solidFill>
                          <a:effectLst/>
                          <a:latin typeface="Calibri" pitchFamily="34" charset="0"/>
                          <a:cs typeface="Calibri" pitchFamily="34" charset="0"/>
                        </a:rPr>
                        <a:t>Loan Notes</a:t>
                      </a:r>
                    </a:p>
                  </a:txBody>
                  <a:tcPr marT="45725" marB="45725"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1" lang="en-GB" sz="2000" b="0" i="0" u="none" strike="noStrike" cap="none" normalizeH="0" baseline="0" dirty="0">
                          <a:ln>
                            <a:noFill/>
                          </a:ln>
                          <a:solidFill>
                            <a:schemeClr val="tx1"/>
                          </a:solidFill>
                          <a:effectLst/>
                          <a:latin typeface="Calibri" pitchFamily="34" charset="0"/>
                          <a:cs typeface="Calibri" pitchFamily="34" charset="0"/>
                        </a:rPr>
                        <a:t>2.00</a:t>
                      </a:r>
                    </a:p>
                  </a:txBody>
                  <a:tcPr marT="45725" marB="4572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1" lang="en-GB" sz="2000" b="0" i="0" u="none" strike="noStrike" cap="none" normalizeH="0" baseline="0">
                          <a:ln>
                            <a:noFill/>
                          </a:ln>
                          <a:solidFill>
                            <a:schemeClr val="tx1"/>
                          </a:solidFill>
                          <a:effectLst/>
                          <a:latin typeface="Calibri" pitchFamily="34" charset="0"/>
                          <a:cs typeface="Calibri" pitchFamily="34" charset="0"/>
                        </a:rPr>
                        <a:t>5.08%</a:t>
                      </a:r>
                    </a:p>
                  </a:txBody>
                  <a:tcPr marT="45725" marB="4572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1" lang="en-US" sz="2000" b="0" i="0" u="none" strike="noStrike" cap="none" normalizeH="0" baseline="0" dirty="0">
                        <a:ln>
                          <a:noFill/>
                        </a:ln>
                        <a:solidFill>
                          <a:schemeClr val="tx1"/>
                        </a:solidFill>
                        <a:effectLst/>
                        <a:latin typeface="Calibri" pitchFamily="34" charset="0"/>
                        <a:cs typeface="Calibri" pitchFamily="34" charset="0"/>
                      </a:endParaRPr>
                    </a:p>
                  </a:txBody>
                  <a:tcPr marT="45725" marB="45725"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1030921">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1" lang="en-GB" sz="2000" b="0" i="0" u="none" strike="noStrike" cap="none" normalizeH="0" baseline="0" dirty="0">
                          <a:ln>
                            <a:noFill/>
                          </a:ln>
                          <a:solidFill>
                            <a:schemeClr val="tx1"/>
                          </a:solidFill>
                          <a:effectLst/>
                          <a:latin typeface="Calibri" pitchFamily="34" charset="0"/>
                          <a:cs typeface="Calibri" pitchFamily="34" charset="0"/>
                        </a:rPr>
                        <a:t>Preference</a:t>
                      </a:r>
                    </a:p>
                    <a:p>
                      <a:pPr marL="0" marR="0" lvl="0" indent="0" algn="l" defTabSz="914400" rtl="0" eaLnBrk="1" fontAlgn="base" latinLnBrk="0" hangingPunct="1">
                        <a:lnSpc>
                          <a:spcPct val="100000"/>
                        </a:lnSpc>
                        <a:spcBef>
                          <a:spcPct val="20000"/>
                        </a:spcBef>
                        <a:spcAft>
                          <a:spcPct val="0"/>
                        </a:spcAft>
                        <a:buClrTx/>
                        <a:buSzTx/>
                        <a:buFontTx/>
                        <a:buNone/>
                        <a:tabLst/>
                      </a:pPr>
                      <a:r>
                        <a:rPr kumimoji="1" lang="en-GB" sz="2000" b="0" i="0" u="none" strike="noStrike" cap="none" normalizeH="0" baseline="0" dirty="0">
                          <a:ln>
                            <a:noFill/>
                          </a:ln>
                          <a:solidFill>
                            <a:schemeClr val="tx1"/>
                          </a:solidFill>
                          <a:effectLst/>
                          <a:latin typeface="Calibri" pitchFamily="34" charset="0"/>
                          <a:cs typeface="Calibri" pitchFamily="34" charset="0"/>
                        </a:rPr>
                        <a:t>Shares</a:t>
                      </a:r>
                    </a:p>
                  </a:txBody>
                  <a:tcPr marT="45725" marB="45725"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1" lang="en-GB" sz="2000" b="0" i="0" u="none" strike="noStrike" cap="none" normalizeH="0" baseline="0" dirty="0">
                          <a:ln>
                            <a:noFill/>
                          </a:ln>
                          <a:solidFill>
                            <a:schemeClr val="tx1"/>
                          </a:solidFill>
                          <a:effectLst/>
                          <a:latin typeface="Calibri" pitchFamily="34" charset="0"/>
                          <a:cs typeface="Calibri" pitchFamily="34" charset="0"/>
                        </a:rPr>
                        <a:t>0.04</a:t>
                      </a:r>
                    </a:p>
                  </a:txBody>
                  <a:tcPr marT="45725" marB="4572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1" lang="en-GB" sz="2000" b="0" i="0" u="none" strike="noStrike" cap="none" normalizeH="0" baseline="0" dirty="0">
                          <a:ln>
                            <a:noFill/>
                          </a:ln>
                          <a:solidFill>
                            <a:schemeClr val="tx1"/>
                          </a:solidFill>
                          <a:effectLst/>
                          <a:latin typeface="Calibri" pitchFamily="34" charset="0"/>
                          <a:cs typeface="Calibri" pitchFamily="34" charset="0"/>
                        </a:rPr>
                        <a:t>6.00%</a:t>
                      </a:r>
                    </a:p>
                  </a:txBody>
                  <a:tcPr marT="45725" marB="4572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1" lang="en-US" sz="2000" b="0" i="0" u="none" strike="noStrike" cap="none" normalizeH="0" baseline="0" dirty="0">
                        <a:ln>
                          <a:noFill/>
                        </a:ln>
                        <a:solidFill>
                          <a:schemeClr val="tx1"/>
                        </a:solidFill>
                        <a:effectLst/>
                        <a:latin typeface="Calibri" pitchFamily="34" charset="0"/>
                        <a:cs typeface="Calibri" pitchFamily="34" charset="0"/>
                      </a:endParaRPr>
                    </a:p>
                  </a:txBody>
                  <a:tcPr marT="45725" marB="45725"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bl>
          </a:graphicData>
        </a:graphic>
      </p:graphicFrame>
      <p:sp>
        <p:nvSpPr>
          <p:cNvPr id="102438" name="Text Box 38">
            <a:extLst>
              <a:ext uri="{FF2B5EF4-FFF2-40B4-BE49-F238E27FC236}">
                <a16:creationId xmlns:a16="http://schemas.microsoft.com/office/drawing/2014/main" id="{B3F1EA75-49DD-4591-8115-F4B2C8D0EAEF}"/>
              </a:ext>
            </a:extLst>
          </p:cNvPr>
          <p:cNvSpPr txBox="1">
            <a:spLocks noChangeArrowheads="1"/>
          </p:cNvSpPr>
          <p:nvPr/>
        </p:nvSpPr>
        <p:spPr bwMode="auto">
          <a:xfrm>
            <a:off x="7236619" y="2521743"/>
            <a:ext cx="1008062"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pPr eaLnBrk="1" hangingPunct="1">
              <a:spcBef>
                <a:spcPct val="50000"/>
              </a:spcBef>
            </a:pPr>
            <a:r>
              <a:rPr lang="en-GB" altLang="en-US" sz="2800" b="1" dirty="0">
                <a:latin typeface="Calibri" panose="020F0502020204030204" pitchFamily="34" charset="0"/>
                <a:cs typeface="Calibri" panose="020F0502020204030204" pitchFamily="34" charset="0"/>
              </a:rPr>
              <a:t>1.14</a:t>
            </a:r>
          </a:p>
        </p:txBody>
      </p:sp>
      <p:sp>
        <p:nvSpPr>
          <p:cNvPr id="102439" name="Text Box 39">
            <a:extLst>
              <a:ext uri="{FF2B5EF4-FFF2-40B4-BE49-F238E27FC236}">
                <a16:creationId xmlns:a16="http://schemas.microsoft.com/office/drawing/2014/main" id="{319A5BDF-73EE-4DEE-8FAA-566472D0C2AD}"/>
              </a:ext>
            </a:extLst>
          </p:cNvPr>
          <p:cNvSpPr txBox="1">
            <a:spLocks noChangeArrowheads="1"/>
          </p:cNvSpPr>
          <p:nvPr/>
        </p:nvSpPr>
        <p:spPr bwMode="auto">
          <a:xfrm>
            <a:off x="7524328" y="3736181"/>
            <a:ext cx="914400"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pPr eaLnBrk="1" hangingPunct="1">
              <a:spcBef>
                <a:spcPct val="50000"/>
              </a:spcBef>
            </a:pPr>
            <a:r>
              <a:rPr lang="en-GB" altLang="en-US" sz="2800" b="1" dirty="0">
                <a:solidFill>
                  <a:srgbClr val="0000FF"/>
                </a:solidFill>
                <a:latin typeface="Calibri" panose="020F0502020204030204" pitchFamily="34" charset="0"/>
                <a:cs typeface="Calibri" panose="020F0502020204030204" pitchFamily="34" charset="0"/>
              </a:rPr>
              <a:t>0</a:t>
            </a:r>
          </a:p>
        </p:txBody>
      </p:sp>
      <p:sp>
        <p:nvSpPr>
          <p:cNvPr id="102440" name="Text Box 40">
            <a:extLst>
              <a:ext uri="{FF2B5EF4-FFF2-40B4-BE49-F238E27FC236}">
                <a16:creationId xmlns:a16="http://schemas.microsoft.com/office/drawing/2014/main" id="{E9C19C3B-5B3C-419D-9A34-DD2181541D69}"/>
              </a:ext>
            </a:extLst>
          </p:cNvPr>
          <p:cNvSpPr txBox="1">
            <a:spLocks noChangeArrowheads="1"/>
          </p:cNvSpPr>
          <p:nvPr/>
        </p:nvSpPr>
        <p:spPr bwMode="auto">
          <a:xfrm>
            <a:off x="7162687" y="4516323"/>
            <a:ext cx="1008063"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pPr eaLnBrk="1" hangingPunct="1">
              <a:spcBef>
                <a:spcPct val="50000"/>
              </a:spcBef>
            </a:pPr>
            <a:r>
              <a:rPr lang="en-GB" altLang="en-US" sz="2800" b="1" dirty="0">
                <a:latin typeface="Calibri" panose="020F0502020204030204" pitchFamily="34" charset="0"/>
                <a:cs typeface="Calibri" panose="020F0502020204030204" pitchFamily="34" charset="0"/>
              </a:rPr>
              <a:t>0.10</a:t>
            </a:r>
          </a:p>
        </p:txBody>
      </p:sp>
      <p:sp>
        <p:nvSpPr>
          <p:cNvPr id="102441" name="Text Box 41">
            <a:extLst>
              <a:ext uri="{FF2B5EF4-FFF2-40B4-BE49-F238E27FC236}">
                <a16:creationId xmlns:a16="http://schemas.microsoft.com/office/drawing/2014/main" id="{C0257281-99F4-4F6C-B9CD-565CC004C944}"/>
              </a:ext>
            </a:extLst>
          </p:cNvPr>
          <p:cNvSpPr txBox="1">
            <a:spLocks noChangeArrowheads="1"/>
          </p:cNvSpPr>
          <p:nvPr/>
        </p:nvSpPr>
        <p:spPr bwMode="auto">
          <a:xfrm>
            <a:off x="7162687" y="3220357"/>
            <a:ext cx="1008063"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pPr eaLnBrk="1" hangingPunct="1">
              <a:spcBef>
                <a:spcPct val="50000"/>
              </a:spcBef>
            </a:pPr>
            <a:r>
              <a:rPr lang="en-GB" altLang="en-US" sz="2800" b="1" dirty="0">
                <a:solidFill>
                  <a:srgbClr val="0000FF"/>
                </a:solidFill>
                <a:latin typeface="Calibri" panose="020F0502020204030204" pitchFamily="34" charset="0"/>
                <a:cs typeface="Calibri" panose="020F0502020204030204" pitchFamily="34" charset="0"/>
              </a:rPr>
              <a:t>11.29</a:t>
            </a:r>
          </a:p>
        </p:txBody>
      </p:sp>
      <p:sp>
        <p:nvSpPr>
          <p:cNvPr id="102442" name="Text Box 42">
            <a:extLst>
              <a:ext uri="{FF2B5EF4-FFF2-40B4-BE49-F238E27FC236}">
                <a16:creationId xmlns:a16="http://schemas.microsoft.com/office/drawing/2014/main" id="{58DF9191-48D2-4CE4-88CC-D2A5D004434E}"/>
              </a:ext>
            </a:extLst>
          </p:cNvPr>
          <p:cNvSpPr txBox="1">
            <a:spLocks noChangeArrowheads="1"/>
          </p:cNvSpPr>
          <p:nvPr/>
        </p:nvSpPr>
        <p:spPr bwMode="auto">
          <a:xfrm>
            <a:off x="7162687" y="5175364"/>
            <a:ext cx="1008063" cy="519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pPr eaLnBrk="1" hangingPunct="1">
              <a:spcBef>
                <a:spcPct val="50000"/>
              </a:spcBef>
            </a:pPr>
            <a:r>
              <a:rPr lang="en-GB" altLang="en-US" sz="2800" b="1" dirty="0">
                <a:latin typeface="Calibri" panose="020F0502020204030204" pitchFamily="34" charset="0"/>
                <a:cs typeface="Calibri" panose="020F0502020204030204" pitchFamily="34" charset="0"/>
              </a:rPr>
              <a:t>0.01</a:t>
            </a:r>
          </a:p>
        </p:txBody>
      </p:sp>
      <p:sp>
        <p:nvSpPr>
          <p:cNvPr id="102456" name="Text Box 56">
            <a:extLst>
              <a:ext uri="{FF2B5EF4-FFF2-40B4-BE49-F238E27FC236}">
                <a16:creationId xmlns:a16="http://schemas.microsoft.com/office/drawing/2014/main" id="{C48CE883-F014-41BC-AB15-B425C72CB3D2}"/>
              </a:ext>
            </a:extLst>
          </p:cNvPr>
          <p:cNvSpPr txBox="1">
            <a:spLocks noChangeArrowheads="1"/>
          </p:cNvSpPr>
          <p:nvPr/>
        </p:nvSpPr>
        <p:spPr bwMode="auto">
          <a:xfrm>
            <a:off x="6156325" y="6338888"/>
            <a:ext cx="1584325" cy="519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pPr eaLnBrk="1" hangingPunct="1">
              <a:spcBef>
                <a:spcPct val="50000"/>
              </a:spcBef>
            </a:pPr>
            <a:r>
              <a:rPr lang="en-GB" altLang="en-US" sz="2800" b="1">
                <a:solidFill>
                  <a:srgbClr val="0000FF"/>
                </a:solidFill>
                <a:latin typeface="Calibri" panose="020F0502020204030204" pitchFamily="34" charset="0"/>
                <a:cs typeface="Calibri" panose="020F0502020204030204" pitchFamily="34" charset="0"/>
              </a:rPr>
              <a:t>12.54%</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7" presetClass="entr" presetSubtype="8" fill="hold" grpId="0" nodeType="clickEffect">
                                  <p:stCondLst>
                                    <p:cond delay="0"/>
                                  </p:stCondLst>
                                  <p:childTnLst>
                                    <p:set>
                                      <p:cBhvr>
                                        <p:cTn id="6" dur="1" fill="hold">
                                          <p:stCondLst>
                                            <p:cond delay="0"/>
                                          </p:stCondLst>
                                        </p:cTn>
                                        <p:tgtEl>
                                          <p:spTgt spid="102438"/>
                                        </p:tgtEl>
                                        <p:attrNameLst>
                                          <p:attrName>style.visibility</p:attrName>
                                        </p:attrNameLst>
                                      </p:cBhvr>
                                      <p:to>
                                        <p:strVal val="visible"/>
                                      </p:to>
                                    </p:set>
                                    <p:anim calcmode="lin" valueType="num">
                                      <p:cBhvr additive="base">
                                        <p:cTn id="7" dur="500" fill="hold"/>
                                        <p:tgtEl>
                                          <p:spTgt spid="102438"/>
                                        </p:tgtEl>
                                        <p:attrNameLst>
                                          <p:attrName>ppt_x</p:attrName>
                                        </p:attrNameLst>
                                      </p:cBhvr>
                                      <p:tavLst>
                                        <p:tav tm="0">
                                          <p:val>
                                            <p:strVal val="0-#ppt_w/2"/>
                                          </p:val>
                                        </p:tav>
                                        <p:tav tm="100000">
                                          <p:val>
                                            <p:strVal val="#ppt_x"/>
                                          </p:val>
                                        </p:tav>
                                      </p:tavLst>
                                    </p:anim>
                                    <p:anim calcmode="lin" valueType="num">
                                      <p:cBhvr additive="base">
                                        <p:cTn id="8" dur="500" fill="hold"/>
                                        <p:tgtEl>
                                          <p:spTgt spid="102438"/>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7" presetClass="entr" presetSubtype="8" fill="hold" grpId="0" nodeType="clickEffect">
                                  <p:stCondLst>
                                    <p:cond delay="0"/>
                                  </p:stCondLst>
                                  <p:childTnLst>
                                    <p:set>
                                      <p:cBhvr>
                                        <p:cTn id="12" dur="1" fill="hold">
                                          <p:stCondLst>
                                            <p:cond delay="0"/>
                                          </p:stCondLst>
                                        </p:cTn>
                                        <p:tgtEl>
                                          <p:spTgt spid="102441"/>
                                        </p:tgtEl>
                                        <p:attrNameLst>
                                          <p:attrName>style.visibility</p:attrName>
                                        </p:attrNameLst>
                                      </p:cBhvr>
                                      <p:to>
                                        <p:strVal val="visible"/>
                                      </p:to>
                                    </p:set>
                                    <p:anim calcmode="lin" valueType="num">
                                      <p:cBhvr additive="base">
                                        <p:cTn id="13" dur="500" fill="hold"/>
                                        <p:tgtEl>
                                          <p:spTgt spid="102441"/>
                                        </p:tgtEl>
                                        <p:attrNameLst>
                                          <p:attrName>ppt_x</p:attrName>
                                        </p:attrNameLst>
                                      </p:cBhvr>
                                      <p:tavLst>
                                        <p:tav tm="0">
                                          <p:val>
                                            <p:strVal val="0-#ppt_w/2"/>
                                          </p:val>
                                        </p:tav>
                                        <p:tav tm="100000">
                                          <p:val>
                                            <p:strVal val="#ppt_x"/>
                                          </p:val>
                                        </p:tav>
                                      </p:tavLst>
                                    </p:anim>
                                    <p:anim calcmode="lin" valueType="num">
                                      <p:cBhvr additive="base">
                                        <p:cTn id="14" dur="500" fill="hold"/>
                                        <p:tgtEl>
                                          <p:spTgt spid="102441"/>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7" presetClass="entr" presetSubtype="8" fill="hold" grpId="0" nodeType="clickEffect">
                                  <p:stCondLst>
                                    <p:cond delay="0"/>
                                  </p:stCondLst>
                                  <p:childTnLst>
                                    <p:set>
                                      <p:cBhvr>
                                        <p:cTn id="18" dur="1" fill="hold">
                                          <p:stCondLst>
                                            <p:cond delay="0"/>
                                          </p:stCondLst>
                                        </p:cTn>
                                        <p:tgtEl>
                                          <p:spTgt spid="102439"/>
                                        </p:tgtEl>
                                        <p:attrNameLst>
                                          <p:attrName>style.visibility</p:attrName>
                                        </p:attrNameLst>
                                      </p:cBhvr>
                                      <p:to>
                                        <p:strVal val="visible"/>
                                      </p:to>
                                    </p:set>
                                    <p:anim calcmode="lin" valueType="num">
                                      <p:cBhvr additive="base">
                                        <p:cTn id="19" dur="500" fill="hold"/>
                                        <p:tgtEl>
                                          <p:spTgt spid="102439"/>
                                        </p:tgtEl>
                                        <p:attrNameLst>
                                          <p:attrName>ppt_x</p:attrName>
                                        </p:attrNameLst>
                                      </p:cBhvr>
                                      <p:tavLst>
                                        <p:tav tm="0">
                                          <p:val>
                                            <p:strVal val="0-#ppt_w/2"/>
                                          </p:val>
                                        </p:tav>
                                        <p:tav tm="100000">
                                          <p:val>
                                            <p:strVal val="#ppt_x"/>
                                          </p:val>
                                        </p:tav>
                                      </p:tavLst>
                                    </p:anim>
                                    <p:anim calcmode="lin" valueType="num">
                                      <p:cBhvr additive="base">
                                        <p:cTn id="20" dur="500" fill="hold"/>
                                        <p:tgtEl>
                                          <p:spTgt spid="102439"/>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7" presetClass="entr" presetSubtype="8" fill="hold" grpId="0" nodeType="clickEffect">
                                  <p:stCondLst>
                                    <p:cond delay="0"/>
                                  </p:stCondLst>
                                  <p:childTnLst>
                                    <p:set>
                                      <p:cBhvr>
                                        <p:cTn id="24" dur="1" fill="hold">
                                          <p:stCondLst>
                                            <p:cond delay="0"/>
                                          </p:stCondLst>
                                        </p:cTn>
                                        <p:tgtEl>
                                          <p:spTgt spid="102440"/>
                                        </p:tgtEl>
                                        <p:attrNameLst>
                                          <p:attrName>style.visibility</p:attrName>
                                        </p:attrNameLst>
                                      </p:cBhvr>
                                      <p:to>
                                        <p:strVal val="visible"/>
                                      </p:to>
                                    </p:set>
                                    <p:anim calcmode="lin" valueType="num">
                                      <p:cBhvr additive="base">
                                        <p:cTn id="25" dur="500" fill="hold"/>
                                        <p:tgtEl>
                                          <p:spTgt spid="102440"/>
                                        </p:tgtEl>
                                        <p:attrNameLst>
                                          <p:attrName>ppt_x</p:attrName>
                                        </p:attrNameLst>
                                      </p:cBhvr>
                                      <p:tavLst>
                                        <p:tav tm="0">
                                          <p:val>
                                            <p:strVal val="0-#ppt_w/2"/>
                                          </p:val>
                                        </p:tav>
                                        <p:tav tm="100000">
                                          <p:val>
                                            <p:strVal val="#ppt_x"/>
                                          </p:val>
                                        </p:tav>
                                      </p:tavLst>
                                    </p:anim>
                                    <p:anim calcmode="lin" valueType="num">
                                      <p:cBhvr additive="base">
                                        <p:cTn id="26" dur="500" fill="hold"/>
                                        <p:tgtEl>
                                          <p:spTgt spid="102440"/>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7" presetClass="entr" presetSubtype="2" fill="hold" grpId="0" nodeType="clickEffect">
                                  <p:stCondLst>
                                    <p:cond delay="0"/>
                                  </p:stCondLst>
                                  <p:childTnLst>
                                    <p:set>
                                      <p:cBhvr>
                                        <p:cTn id="30" dur="1" fill="hold">
                                          <p:stCondLst>
                                            <p:cond delay="0"/>
                                          </p:stCondLst>
                                        </p:cTn>
                                        <p:tgtEl>
                                          <p:spTgt spid="102442"/>
                                        </p:tgtEl>
                                        <p:attrNameLst>
                                          <p:attrName>style.visibility</p:attrName>
                                        </p:attrNameLst>
                                      </p:cBhvr>
                                      <p:to>
                                        <p:strVal val="visible"/>
                                      </p:to>
                                    </p:set>
                                    <p:anim calcmode="lin" valueType="num">
                                      <p:cBhvr additive="base">
                                        <p:cTn id="31" dur="500" fill="hold"/>
                                        <p:tgtEl>
                                          <p:spTgt spid="102442"/>
                                        </p:tgtEl>
                                        <p:attrNameLst>
                                          <p:attrName>ppt_x</p:attrName>
                                        </p:attrNameLst>
                                      </p:cBhvr>
                                      <p:tavLst>
                                        <p:tav tm="0">
                                          <p:val>
                                            <p:strVal val="1+#ppt_w/2"/>
                                          </p:val>
                                        </p:tav>
                                        <p:tav tm="100000">
                                          <p:val>
                                            <p:strVal val="#ppt_x"/>
                                          </p:val>
                                        </p:tav>
                                      </p:tavLst>
                                    </p:anim>
                                    <p:anim calcmode="lin" valueType="num">
                                      <p:cBhvr additive="base">
                                        <p:cTn id="32" dur="500" fill="hold"/>
                                        <p:tgtEl>
                                          <p:spTgt spid="102442"/>
                                        </p:tgtEl>
                                        <p:attrNameLst>
                                          <p:attrName>ppt_y</p:attrName>
                                        </p:attrNameLst>
                                      </p:cBhvr>
                                      <p:tavLst>
                                        <p:tav tm="0">
                                          <p:val>
                                            <p:strVal val="#ppt_y"/>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02456"/>
                                        </p:tgtEl>
                                        <p:attrNameLst>
                                          <p:attrName>style.visibility</p:attrName>
                                        </p:attrNameLst>
                                      </p:cBhvr>
                                      <p:to>
                                        <p:strVal val="visible"/>
                                      </p:to>
                                    </p:set>
                                    <p:anim calcmode="lin" valueType="num">
                                      <p:cBhvr additive="base">
                                        <p:cTn id="37" dur="500" fill="hold"/>
                                        <p:tgtEl>
                                          <p:spTgt spid="102456"/>
                                        </p:tgtEl>
                                        <p:attrNameLst>
                                          <p:attrName>ppt_x</p:attrName>
                                        </p:attrNameLst>
                                      </p:cBhvr>
                                      <p:tavLst>
                                        <p:tav tm="0">
                                          <p:val>
                                            <p:strVal val="#ppt_x"/>
                                          </p:val>
                                        </p:tav>
                                        <p:tav tm="100000">
                                          <p:val>
                                            <p:strVal val="#ppt_x"/>
                                          </p:val>
                                        </p:tav>
                                      </p:tavLst>
                                    </p:anim>
                                    <p:anim calcmode="lin" valueType="num">
                                      <p:cBhvr additive="base">
                                        <p:cTn id="38" dur="500" fill="hold"/>
                                        <p:tgtEl>
                                          <p:spTgt spid="10245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38" grpId="0"/>
      <p:bldP spid="102439" grpId="0"/>
      <p:bldP spid="102440" grpId="0"/>
      <p:bldP spid="102441" grpId="0"/>
      <p:bldP spid="102442" grpId="0"/>
      <p:bldP spid="102456"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5538" name="Picture 2">
            <a:extLst>
              <a:ext uri="{FF2B5EF4-FFF2-40B4-BE49-F238E27FC236}">
                <a16:creationId xmlns:a16="http://schemas.microsoft.com/office/drawing/2014/main" id="{578EB51A-F01C-401F-991E-A7FB6998F28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83768" y="188640"/>
            <a:ext cx="6408712" cy="52388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Rectangle 2">
            <a:extLst>
              <a:ext uri="{FF2B5EF4-FFF2-40B4-BE49-F238E27FC236}">
                <a16:creationId xmlns:a16="http://schemas.microsoft.com/office/drawing/2014/main" id="{D355EE0A-25A4-4CD1-9B83-FD08154174DC}"/>
              </a:ext>
            </a:extLst>
          </p:cNvPr>
          <p:cNvSpPr txBox="1">
            <a:spLocks noChangeArrowheads="1"/>
          </p:cNvSpPr>
          <p:nvPr/>
        </p:nvSpPr>
        <p:spPr bwMode="auto">
          <a:xfrm>
            <a:off x="276807" y="1665064"/>
            <a:ext cx="2593843" cy="1143000"/>
          </a:xfrm>
          <a:prstGeom prst="rect">
            <a:avLst/>
          </a:prstGeom>
          <a:solidFill>
            <a:schemeClr val="accent1">
              <a:lumMod val="50000"/>
            </a:schemeClr>
          </a:solidFill>
          <a:ln>
            <a:noFill/>
          </a:ln>
        </p:spPr>
        <p:txBody>
          <a:bodyPr lIns="92075" tIns="46038" rIns="92075" bIns="46038" anchor="ctr"/>
          <a:lstStyle>
            <a:lvl1pPr algn="ctr" rtl="0" eaLnBrk="0" fontAlgn="base" hangingPunct="0">
              <a:spcBef>
                <a:spcPct val="0"/>
              </a:spcBef>
              <a:spcAft>
                <a:spcPct val="0"/>
              </a:spcAft>
              <a:defRPr kumimoji="1" sz="4400">
                <a:solidFill>
                  <a:schemeClr val="tx2"/>
                </a:solidFill>
                <a:latin typeface="+mj-lt"/>
                <a:ea typeface="+mj-ea"/>
                <a:cs typeface="+mj-cs"/>
              </a:defRPr>
            </a:lvl1pPr>
            <a:lvl2pPr algn="ctr" rtl="0" eaLnBrk="0" fontAlgn="base" hangingPunct="0">
              <a:spcBef>
                <a:spcPct val="0"/>
              </a:spcBef>
              <a:spcAft>
                <a:spcPct val="0"/>
              </a:spcAft>
              <a:defRPr kumimoji="1" sz="4400">
                <a:solidFill>
                  <a:schemeClr val="tx2"/>
                </a:solidFill>
                <a:latin typeface="Times New Roman" pitchFamily="18" charset="0"/>
              </a:defRPr>
            </a:lvl2pPr>
            <a:lvl3pPr algn="ctr" rtl="0" eaLnBrk="0" fontAlgn="base" hangingPunct="0">
              <a:spcBef>
                <a:spcPct val="0"/>
              </a:spcBef>
              <a:spcAft>
                <a:spcPct val="0"/>
              </a:spcAft>
              <a:defRPr kumimoji="1" sz="4400">
                <a:solidFill>
                  <a:schemeClr val="tx2"/>
                </a:solidFill>
                <a:latin typeface="Times New Roman" pitchFamily="18" charset="0"/>
              </a:defRPr>
            </a:lvl3pPr>
            <a:lvl4pPr algn="ctr" rtl="0" eaLnBrk="0" fontAlgn="base" hangingPunct="0">
              <a:spcBef>
                <a:spcPct val="0"/>
              </a:spcBef>
              <a:spcAft>
                <a:spcPct val="0"/>
              </a:spcAft>
              <a:defRPr kumimoji="1" sz="4400">
                <a:solidFill>
                  <a:schemeClr val="tx2"/>
                </a:solidFill>
                <a:latin typeface="Times New Roman" pitchFamily="18" charset="0"/>
              </a:defRPr>
            </a:lvl4pPr>
            <a:lvl5pPr algn="ctr" rtl="0" eaLnBrk="0" fontAlgn="base" hangingPunct="0">
              <a:spcBef>
                <a:spcPct val="0"/>
              </a:spcBef>
              <a:spcAft>
                <a:spcPct val="0"/>
              </a:spcAft>
              <a:defRPr kumimoji="1" sz="4400">
                <a:solidFill>
                  <a:schemeClr val="tx2"/>
                </a:solidFill>
                <a:latin typeface="Times New Roman" pitchFamily="18" charset="0"/>
              </a:defRPr>
            </a:lvl5pPr>
            <a:lvl6pPr marL="457200" algn="ctr" rtl="0" fontAlgn="base">
              <a:spcBef>
                <a:spcPct val="0"/>
              </a:spcBef>
              <a:spcAft>
                <a:spcPct val="0"/>
              </a:spcAft>
              <a:defRPr kumimoji="1" sz="4400">
                <a:solidFill>
                  <a:schemeClr val="tx2"/>
                </a:solidFill>
                <a:latin typeface="Times New Roman" pitchFamily="18" charset="0"/>
              </a:defRPr>
            </a:lvl6pPr>
            <a:lvl7pPr marL="914400" algn="ctr" rtl="0" fontAlgn="base">
              <a:spcBef>
                <a:spcPct val="0"/>
              </a:spcBef>
              <a:spcAft>
                <a:spcPct val="0"/>
              </a:spcAft>
              <a:defRPr kumimoji="1" sz="4400">
                <a:solidFill>
                  <a:schemeClr val="tx2"/>
                </a:solidFill>
                <a:latin typeface="Times New Roman" pitchFamily="18" charset="0"/>
              </a:defRPr>
            </a:lvl7pPr>
            <a:lvl8pPr marL="1371600" algn="ctr" rtl="0" fontAlgn="base">
              <a:spcBef>
                <a:spcPct val="0"/>
              </a:spcBef>
              <a:spcAft>
                <a:spcPct val="0"/>
              </a:spcAft>
              <a:defRPr kumimoji="1" sz="4400">
                <a:solidFill>
                  <a:schemeClr val="tx2"/>
                </a:solidFill>
                <a:latin typeface="Times New Roman" pitchFamily="18" charset="0"/>
              </a:defRPr>
            </a:lvl8pPr>
            <a:lvl9pPr marL="1828800" algn="ctr" rtl="0" fontAlgn="base">
              <a:spcBef>
                <a:spcPct val="0"/>
              </a:spcBef>
              <a:spcAft>
                <a:spcPct val="0"/>
              </a:spcAft>
              <a:defRPr kumimoji="1" sz="4400">
                <a:solidFill>
                  <a:schemeClr val="tx2"/>
                </a:solidFill>
                <a:latin typeface="Times New Roman" pitchFamily="18" charset="0"/>
              </a:defRPr>
            </a:lvl9pPr>
          </a:lstStyle>
          <a:p>
            <a:pPr eaLnBrk="1" hangingPunct="1">
              <a:defRPr/>
            </a:pPr>
            <a:r>
              <a:rPr lang="en-GB" altLang="en-US" sz="3200" b="1" kern="0" dirty="0">
                <a:solidFill>
                  <a:schemeClr val="accent1">
                    <a:lumMod val="60000"/>
                    <a:lumOff val="40000"/>
                  </a:schemeClr>
                </a:solidFill>
                <a:ea typeface="Calibri" pitchFamily="34" charset="0"/>
                <a:cs typeface="Calibri" pitchFamily="34" charset="0"/>
              </a:rPr>
              <a:t>WACC in practice</a:t>
            </a:r>
          </a:p>
        </p:txBody>
      </p:sp>
      <p:sp>
        <p:nvSpPr>
          <p:cNvPr id="4" name="Title 1">
            <a:extLst>
              <a:ext uri="{FF2B5EF4-FFF2-40B4-BE49-F238E27FC236}">
                <a16:creationId xmlns:a16="http://schemas.microsoft.com/office/drawing/2014/main" id="{ED39612E-7780-446D-9D2B-F854A33D8BED}"/>
              </a:ext>
            </a:extLst>
          </p:cNvPr>
          <p:cNvSpPr txBox="1">
            <a:spLocks/>
          </p:cNvSpPr>
          <p:nvPr/>
        </p:nvSpPr>
        <p:spPr>
          <a:xfrm>
            <a:off x="54833" y="3424875"/>
            <a:ext cx="2808312" cy="1143000"/>
          </a:xfrm>
          <a:prstGeom prst="rect">
            <a:avLst/>
          </a:prstGeom>
          <a:solidFill>
            <a:schemeClr val="accent1">
              <a:lumMod val="50000"/>
            </a:schemeClr>
          </a:solidFill>
        </p:spPr>
        <p:txBody>
          <a:bodyPr>
            <a:normAutofit fontScale="97500" lnSpcReduction="10000"/>
          </a:bodyPr>
          <a:lstStyle/>
          <a:p>
            <a:pPr algn="ctr" eaLnBrk="1" fontAlgn="auto" hangingPunct="1">
              <a:spcBef>
                <a:spcPts val="0"/>
              </a:spcBef>
              <a:spcAft>
                <a:spcPts val="0"/>
              </a:spcAft>
              <a:defRPr/>
            </a:pPr>
            <a:r>
              <a:rPr lang="en-GB" dirty="0">
                <a:solidFill>
                  <a:schemeClr val="accent1">
                    <a:lumMod val="60000"/>
                    <a:lumOff val="40000"/>
                  </a:schemeClr>
                </a:solidFill>
                <a:latin typeface="Calibri" pitchFamily="34" charset="0"/>
                <a:ea typeface="+mj-ea"/>
                <a:cs typeface="+mj-cs"/>
              </a:rPr>
              <a:t>Extract from Enterprise Inns Annual Report &amp; Accounts 2012</a:t>
            </a:r>
            <a:br>
              <a:rPr lang="en-GB" dirty="0">
                <a:solidFill>
                  <a:schemeClr val="accent1">
                    <a:lumMod val="60000"/>
                    <a:lumOff val="40000"/>
                  </a:schemeClr>
                </a:solidFill>
                <a:latin typeface="Calibri" pitchFamily="34" charset="0"/>
                <a:ea typeface="+mj-ea"/>
                <a:cs typeface="+mj-cs"/>
              </a:rPr>
            </a:br>
            <a:endParaRPr lang="en-GB" dirty="0">
              <a:solidFill>
                <a:schemeClr val="accent1">
                  <a:lumMod val="60000"/>
                  <a:lumOff val="40000"/>
                </a:schemeClr>
              </a:solidFill>
              <a:latin typeface="Calibri" pitchFamily="34" charset="0"/>
              <a:ea typeface="+mj-ea"/>
              <a:cs typeface="+mj-cs"/>
            </a:endParaRPr>
          </a:p>
        </p:txBody>
      </p:sp>
    </p:spTree>
  </p:cSld>
  <p:clrMapOvr>
    <a:masterClrMapping/>
  </p:clrMapOvr>
  <p:transition>
    <p:dissolv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a:extLst>
              <a:ext uri="{FF2B5EF4-FFF2-40B4-BE49-F238E27FC236}">
                <a16:creationId xmlns:a16="http://schemas.microsoft.com/office/drawing/2014/main" id="{516FA55F-6B43-4C6D-B7CD-8934A133F212}"/>
              </a:ext>
            </a:extLst>
          </p:cNvPr>
          <p:cNvSpPr>
            <a:spLocks noGrp="1" noChangeArrowheads="1"/>
          </p:cNvSpPr>
          <p:nvPr>
            <p:ph type="title"/>
          </p:nvPr>
        </p:nvSpPr>
        <p:spPr>
          <a:xfrm>
            <a:off x="323528" y="116632"/>
            <a:ext cx="8363272" cy="1069653"/>
          </a:xfrm>
          <a:solidFill>
            <a:schemeClr val="accent1">
              <a:lumMod val="50000"/>
            </a:schemeClr>
          </a:solidFill>
        </p:spPr>
        <p:txBody>
          <a:bodyPr>
            <a:normAutofit/>
          </a:bodyPr>
          <a:lstStyle/>
          <a:p>
            <a:pPr eaLnBrk="1" hangingPunct="1"/>
            <a:r>
              <a:rPr lang="en-GB" altLang="en-US" dirty="0"/>
              <a:t>How is WACC used in practice?</a:t>
            </a:r>
          </a:p>
        </p:txBody>
      </p:sp>
      <p:sp>
        <p:nvSpPr>
          <p:cNvPr id="61443" name="Rectangle 3">
            <a:extLst>
              <a:ext uri="{FF2B5EF4-FFF2-40B4-BE49-F238E27FC236}">
                <a16:creationId xmlns:a16="http://schemas.microsoft.com/office/drawing/2014/main" id="{01613817-0777-453D-9BB4-E0DC654C660E}"/>
              </a:ext>
            </a:extLst>
          </p:cNvPr>
          <p:cNvSpPr>
            <a:spLocks noGrp="1" noChangeArrowheads="1"/>
          </p:cNvSpPr>
          <p:nvPr>
            <p:ph idx="1"/>
          </p:nvPr>
        </p:nvSpPr>
        <p:spPr/>
        <p:txBody>
          <a:bodyPr rtlCol="0">
            <a:normAutofit lnSpcReduction="10000"/>
          </a:bodyPr>
          <a:lstStyle/>
          <a:p>
            <a:pPr marL="365760" indent="-256032" eaLnBrk="1" fontAlgn="auto" hangingPunct="1">
              <a:spcAft>
                <a:spcPts val="0"/>
              </a:spcAft>
              <a:buFont typeface="Wingdings 3"/>
              <a:buChar char=""/>
              <a:defRPr/>
            </a:pPr>
            <a:r>
              <a:rPr lang="en-GB" altLang="en-US" sz="2800" dirty="0">
                <a:solidFill>
                  <a:schemeClr val="tx1">
                    <a:lumMod val="75000"/>
                    <a:lumOff val="25000"/>
                  </a:schemeClr>
                </a:solidFill>
                <a:ea typeface="Calibri" pitchFamily="34" charset="0"/>
                <a:cs typeface="Calibri" pitchFamily="34" charset="0"/>
              </a:rPr>
              <a:t>A company’s WACC is often used internally by company directors to determine the economic feasibility of expansion opportunities and mergers</a:t>
            </a:r>
          </a:p>
          <a:p>
            <a:pPr marL="365760" indent="-256032" eaLnBrk="1" fontAlgn="auto" hangingPunct="1">
              <a:spcAft>
                <a:spcPts val="0"/>
              </a:spcAft>
              <a:buFont typeface="Wingdings 3"/>
              <a:buChar char=""/>
              <a:defRPr/>
            </a:pPr>
            <a:r>
              <a:rPr lang="en-GB" sz="2800" dirty="0">
                <a:solidFill>
                  <a:schemeClr val="tx1">
                    <a:lumMod val="75000"/>
                    <a:lumOff val="25000"/>
                  </a:schemeClr>
                </a:solidFill>
              </a:rPr>
              <a:t>A company’s directors will want to ensure that they have the most appropriate and economic sources of finance and will often refinance and restructure to achieve this</a:t>
            </a:r>
          </a:p>
          <a:p>
            <a:pPr marL="0" indent="0" eaLnBrk="1" fontAlgn="auto" hangingPunct="1">
              <a:spcAft>
                <a:spcPts val="0"/>
              </a:spcAft>
              <a:buFontTx/>
              <a:buNone/>
              <a:defRPr/>
            </a:pPr>
            <a:r>
              <a:rPr lang="en-GB" sz="2800" dirty="0">
                <a:solidFill>
                  <a:schemeClr val="tx1">
                    <a:lumMod val="75000"/>
                    <a:lumOff val="25000"/>
                  </a:schemeClr>
                </a:solidFill>
              </a:rPr>
              <a:t>Some examples of this are as follows: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Title 1">
            <a:extLst>
              <a:ext uri="{FF2B5EF4-FFF2-40B4-BE49-F238E27FC236}">
                <a16:creationId xmlns:a16="http://schemas.microsoft.com/office/drawing/2014/main" id="{CA6CFD56-48CF-4C8D-8A32-9D27566C7F06}"/>
              </a:ext>
            </a:extLst>
          </p:cNvPr>
          <p:cNvSpPr>
            <a:spLocks noGrp="1" noChangeArrowheads="1"/>
          </p:cNvSpPr>
          <p:nvPr>
            <p:ph type="title"/>
          </p:nvPr>
        </p:nvSpPr>
        <p:spPr>
          <a:xfrm>
            <a:off x="539750" y="403896"/>
            <a:ext cx="8229600" cy="709613"/>
          </a:xfrm>
        </p:spPr>
        <p:txBody>
          <a:bodyPr>
            <a:normAutofit fontScale="90000"/>
          </a:bodyPr>
          <a:lstStyle/>
          <a:p>
            <a:pPr eaLnBrk="1" hangingPunct="1"/>
            <a:br>
              <a:rPr lang="en-GB" altLang="en-US" sz="2800" b="1" dirty="0"/>
            </a:br>
            <a:br>
              <a:rPr lang="en-GB" altLang="en-US" sz="2800" b="1" dirty="0"/>
            </a:br>
            <a:br>
              <a:rPr lang="en-GB" altLang="en-US" sz="2800" b="1" dirty="0"/>
            </a:br>
            <a:r>
              <a:rPr lang="en-GB" altLang="en-US" sz="2800" b="1" dirty="0"/>
              <a:t>Caffe Nero completes £275m refinancing deal</a:t>
            </a:r>
            <a:br>
              <a:rPr lang="en-GB" altLang="en-US" sz="2800" b="1" dirty="0"/>
            </a:br>
            <a:br>
              <a:rPr lang="en-GB" altLang="en-US" b="1" dirty="0"/>
            </a:br>
            <a:endParaRPr lang="en-GB" altLang="en-US" dirty="0"/>
          </a:p>
        </p:txBody>
      </p:sp>
      <p:sp>
        <p:nvSpPr>
          <p:cNvPr id="68611" name="Content Placeholder 2">
            <a:extLst>
              <a:ext uri="{FF2B5EF4-FFF2-40B4-BE49-F238E27FC236}">
                <a16:creationId xmlns:a16="http://schemas.microsoft.com/office/drawing/2014/main" id="{2CA56D91-18AB-484E-BE70-557DE05B5539}"/>
              </a:ext>
            </a:extLst>
          </p:cNvPr>
          <p:cNvSpPr>
            <a:spLocks noGrp="1" noChangeArrowheads="1"/>
          </p:cNvSpPr>
          <p:nvPr>
            <p:ph idx="1"/>
          </p:nvPr>
        </p:nvSpPr>
        <p:spPr>
          <a:xfrm>
            <a:off x="457200" y="1292670"/>
            <a:ext cx="8229600" cy="3917032"/>
          </a:xfrm>
        </p:spPr>
        <p:txBody>
          <a:bodyPr/>
          <a:lstStyle/>
          <a:p>
            <a:pPr eaLnBrk="1" hangingPunct="1">
              <a:buFont typeface="Arial" panose="020B0604020202020204" pitchFamily="34" charset="0"/>
              <a:buNone/>
            </a:pPr>
            <a:r>
              <a:rPr lang="en-GB" altLang="en-US" sz="2000" dirty="0"/>
              <a:t>	Caffe Nero, the Italian-style coffee chain, has substantially cut the cost of its debt with a new refinancing package worth £275m, the chain announced today. </a:t>
            </a:r>
          </a:p>
          <a:p>
            <a:pPr eaLnBrk="1" hangingPunct="1"/>
            <a:endParaRPr lang="en-GB" altLang="en-US" sz="2000" dirty="0"/>
          </a:p>
        </p:txBody>
      </p:sp>
      <p:sp>
        <p:nvSpPr>
          <p:cNvPr id="68612" name="Rectangle 3">
            <a:extLst>
              <a:ext uri="{FF2B5EF4-FFF2-40B4-BE49-F238E27FC236}">
                <a16:creationId xmlns:a16="http://schemas.microsoft.com/office/drawing/2014/main" id="{EDCE2BF1-A2C0-4C2E-AB21-39007D26D7B3}"/>
              </a:ext>
            </a:extLst>
          </p:cNvPr>
          <p:cNvSpPr>
            <a:spLocks noChangeArrowheads="1"/>
          </p:cNvSpPr>
          <p:nvPr/>
        </p:nvSpPr>
        <p:spPr bwMode="auto">
          <a:xfrm>
            <a:off x="3960440" y="2422526"/>
            <a:ext cx="4572000" cy="2862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pPr eaLnBrk="1" hangingPunct="1"/>
            <a:r>
              <a:rPr lang="en-GB" altLang="en-US" sz="2000" dirty="0"/>
              <a:t>"</a:t>
            </a:r>
            <a:r>
              <a:rPr lang="en-GB" altLang="en-US" sz="2000" dirty="0">
                <a:latin typeface="Arial" panose="020B0604020202020204" pitchFamily="34" charset="0"/>
                <a:cs typeface="Arial" panose="020B0604020202020204" pitchFamily="34" charset="0"/>
              </a:rPr>
              <a:t>This deal is mostly replacing old debt with new debt," explained founder and CEO Gerry Ford. "The cost of capital has come down significantly, so we are refinancing at lower terms. The £25m extra cash facility and the fact we're freeing up our own cashflow by paying less interest will give us greater flexibility as we expand." </a:t>
            </a:r>
          </a:p>
        </p:txBody>
      </p:sp>
      <p:pic>
        <p:nvPicPr>
          <p:cNvPr id="68613" name="Picture 4" descr="caffe nero.jpg">
            <a:extLst>
              <a:ext uri="{FF2B5EF4-FFF2-40B4-BE49-F238E27FC236}">
                <a16:creationId xmlns:a16="http://schemas.microsoft.com/office/drawing/2014/main" id="{C825C3B5-E33E-4BAE-8ABF-39F4173C5A8A}"/>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539750" y="2997200"/>
            <a:ext cx="3149600" cy="1965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DAF7861-963A-45CD-8496-AE89409909C4}"/>
              </a:ext>
            </a:extLst>
          </p:cNvPr>
          <p:cNvSpPr/>
          <p:nvPr/>
        </p:nvSpPr>
        <p:spPr>
          <a:xfrm>
            <a:off x="323850" y="620713"/>
            <a:ext cx="4572000" cy="3016210"/>
          </a:xfrm>
          <a:prstGeom prst="rect">
            <a:avLst/>
          </a:prstGeom>
          <a:solidFill>
            <a:schemeClr val="accent1">
              <a:lumMod val="50000"/>
            </a:schemeClr>
          </a:solidFill>
        </p:spPr>
        <p:txBody>
          <a:bodyPr>
            <a:spAutoFit/>
          </a:bodyPr>
          <a:lstStyle/>
          <a:p>
            <a:pPr eaLnBrk="1" fontAlgn="auto" hangingPunct="1">
              <a:spcBef>
                <a:spcPts val="0"/>
              </a:spcBef>
              <a:spcAft>
                <a:spcPts val="0"/>
              </a:spcAft>
              <a:defRPr/>
            </a:pPr>
            <a:r>
              <a:rPr lang="en-GB" sz="2400" b="1" dirty="0">
                <a:solidFill>
                  <a:schemeClr val="accent1">
                    <a:lumMod val="60000"/>
                    <a:lumOff val="40000"/>
                  </a:schemeClr>
                </a:solidFill>
                <a:latin typeface="+mj-lt"/>
              </a:rPr>
              <a:t>Thomas Cook £1.6bn refinancing paves way for dividend</a:t>
            </a:r>
          </a:p>
          <a:p>
            <a:pPr eaLnBrk="1" fontAlgn="auto" hangingPunct="1">
              <a:spcBef>
                <a:spcPts val="0"/>
              </a:spcBef>
              <a:spcAft>
                <a:spcPts val="0"/>
              </a:spcAft>
              <a:defRPr/>
            </a:pPr>
            <a:endParaRPr lang="en-GB" b="1" dirty="0">
              <a:solidFill>
                <a:schemeClr val="accent1">
                  <a:lumMod val="60000"/>
                  <a:lumOff val="40000"/>
                </a:schemeClr>
              </a:solidFill>
              <a:latin typeface="+mj-lt"/>
            </a:endParaRPr>
          </a:p>
          <a:p>
            <a:pPr eaLnBrk="1" fontAlgn="auto" hangingPunct="1">
              <a:spcBef>
                <a:spcPts val="0"/>
              </a:spcBef>
              <a:spcAft>
                <a:spcPts val="0"/>
              </a:spcAft>
              <a:defRPr/>
            </a:pPr>
            <a:r>
              <a:rPr lang="en-GB" sz="2000" dirty="0">
                <a:solidFill>
                  <a:schemeClr val="accent1">
                    <a:lumMod val="60000"/>
                    <a:lumOff val="40000"/>
                  </a:schemeClr>
                </a:solidFill>
                <a:latin typeface="+mj-lt"/>
              </a:rPr>
              <a:t>Thomas Cook is raising £425m as part of a major £1.6bn refinancing to reduce its debt pile and pave the way for the eventual resumption of dividend</a:t>
            </a:r>
          </a:p>
          <a:p>
            <a:pPr eaLnBrk="1" fontAlgn="auto" hangingPunct="1">
              <a:spcBef>
                <a:spcPts val="0"/>
              </a:spcBef>
              <a:spcAft>
                <a:spcPts val="0"/>
              </a:spcAft>
              <a:defRPr/>
            </a:pPr>
            <a:r>
              <a:rPr lang="en-GB" sz="2000" dirty="0">
                <a:solidFill>
                  <a:schemeClr val="accent1">
                    <a:lumMod val="60000"/>
                    <a:lumOff val="40000"/>
                  </a:schemeClr>
                </a:solidFill>
                <a:latin typeface="+mj-lt"/>
              </a:rPr>
              <a:t> payments to shareholders. </a:t>
            </a:r>
          </a:p>
        </p:txBody>
      </p:sp>
      <p:sp>
        <p:nvSpPr>
          <p:cNvPr id="69635" name="Rectangle 2">
            <a:extLst>
              <a:ext uri="{FF2B5EF4-FFF2-40B4-BE49-F238E27FC236}">
                <a16:creationId xmlns:a16="http://schemas.microsoft.com/office/drawing/2014/main" id="{575D83F2-E843-42D3-A991-7D894925CDD9}"/>
              </a:ext>
            </a:extLst>
          </p:cNvPr>
          <p:cNvSpPr>
            <a:spLocks noChangeArrowheads="1"/>
          </p:cNvSpPr>
          <p:nvPr/>
        </p:nvSpPr>
        <p:spPr bwMode="auto">
          <a:xfrm>
            <a:off x="323850" y="3767138"/>
            <a:ext cx="7812038" cy="13234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pPr eaLnBrk="1" hangingPunct="1"/>
            <a:r>
              <a:rPr lang="en-GB" altLang="en-US" sz="2000" dirty="0">
                <a:latin typeface="Arial" panose="020B0604020202020204" pitchFamily="34" charset="0"/>
                <a:cs typeface="Arial" panose="020B0604020202020204" pitchFamily="34" charset="0"/>
              </a:rPr>
              <a:t>Ms Green said the new deal would remove a “debt wall” the world’s oldest tour operator was facing in 2015, when previous bonds were due to mature, and will “create a platform to enable the eventual resumption of dividend payments”. </a:t>
            </a:r>
          </a:p>
        </p:txBody>
      </p:sp>
      <p:pic>
        <p:nvPicPr>
          <p:cNvPr id="69636" name="Picture 3" descr="Thomascook_2564018b.jpg">
            <a:extLst>
              <a:ext uri="{FF2B5EF4-FFF2-40B4-BE49-F238E27FC236}">
                <a16:creationId xmlns:a16="http://schemas.microsoft.com/office/drawing/2014/main" id="{E5893486-046A-4B18-BC5A-D3506D9FD590}"/>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5364088" y="754043"/>
            <a:ext cx="3149600" cy="1965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dissolv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682" name="Picture 4" descr="AA owner Acromas closing in on refinancing deal">
            <a:extLst>
              <a:ext uri="{FF2B5EF4-FFF2-40B4-BE49-F238E27FC236}">
                <a16:creationId xmlns:a16="http://schemas.microsoft.com/office/drawing/2014/main" id="{EB40251F-FDF1-4DD4-BD9B-67A2B15163B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4107" y="1318163"/>
            <a:ext cx="3149600" cy="1970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Rectangle 2">
            <a:extLst>
              <a:ext uri="{FF2B5EF4-FFF2-40B4-BE49-F238E27FC236}">
                <a16:creationId xmlns:a16="http://schemas.microsoft.com/office/drawing/2014/main" id="{73BED305-AD49-44B3-BB7D-104BCC028209}"/>
              </a:ext>
            </a:extLst>
          </p:cNvPr>
          <p:cNvSpPr/>
          <p:nvPr/>
        </p:nvSpPr>
        <p:spPr>
          <a:xfrm>
            <a:off x="418816" y="142648"/>
            <a:ext cx="8545671" cy="954088"/>
          </a:xfrm>
          <a:prstGeom prst="rect">
            <a:avLst/>
          </a:prstGeom>
          <a:solidFill>
            <a:schemeClr val="accent1">
              <a:lumMod val="50000"/>
            </a:schemeClr>
          </a:solidFill>
        </p:spPr>
        <p:txBody>
          <a:bodyPr wrap="square">
            <a:spAutoFit/>
          </a:bodyPr>
          <a:lstStyle/>
          <a:p>
            <a:pPr algn="ctr" eaLnBrk="1" fontAlgn="auto" hangingPunct="1">
              <a:spcBef>
                <a:spcPts val="0"/>
              </a:spcBef>
              <a:spcAft>
                <a:spcPts val="0"/>
              </a:spcAft>
              <a:defRPr/>
            </a:pPr>
            <a:r>
              <a:rPr lang="en-GB" sz="2800" b="1" dirty="0">
                <a:solidFill>
                  <a:schemeClr val="tx2">
                    <a:lumMod val="40000"/>
                    <a:lumOff val="60000"/>
                  </a:schemeClr>
                </a:solidFill>
                <a:latin typeface="+mj-lt"/>
              </a:rPr>
              <a:t>AA owner </a:t>
            </a:r>
            <a:r>
              <a:rPr lang="en-GB" sz="2800" b="1" dirty="0" err="1">
                <a:solidFill>
                  <a:schemeClr val="tx2">
                    <a:lumMod val="40000"/>
                    <a:lumOff val="60000"/>
                  </a:schemeClr>
                </a:solidFill>
                <a:latin typeface="+mj-lt"/>
              </a:rPr>
              <a:t>Acromas</a:t>
            </a:r>
            <a:r>
              <a:rPr lang="en-GB" sz="2800" b="1" dirty="0">
                <a:solidFill>
                  <a:schemeClr val="tx2">
                    <a:lumMod val="40000"/>
                    <a:lumOff val="60000"/>
                  </a:schemeClr>
                </a:solidFill>
                <a:latin typeface="+mj-lt"/>
              </a:rPr>
              <a:t> closing in on refinancing deal</a:t>
            </a:r>
          </a:p>
        </p:txBody>
      </p:sp>
      <p:sp>
        <p:nvSpPr>
          <p:cNvPr id="71684" name="Rectangle 3">
            <a:extLst>
              <a:ext uri="{FF2B5EF4-FFF2-40B4-BE49-F238E27FC236}">
                <a16:creationId xmlns:a16="http://schemas.microsoft.com/office/drawing/2014/main" id="{E37B81B2-2B44-4CC8-971F-D6A9CF4BEFE7}"/>
              </a:ext>
            </a:extLst>
          </p:cNvPr>
          <p:cNvSpPr>
            <a:spLocks noChangeArrowheads="1"/>
          </p:cNvSpPr>
          <p:nvPr/>
        </p:nvSpPr>
        <p:spPr bwMode="auto">
          <a:xfrm>
            <a:off x="3707904" y="1128373"/>
            <a:ext cx="5148263" cy="31700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pPr eaLnBrk="1" hangingPunct="1"/>
            <a:r>
              <a:rPr lang="en-GB" altLang="en-US" sz="2000" dirty="0" err="1">
                <a:latin typeface="+mn-lt"/>
              </a:rPr>
              <a:t>Acromas</a:t>
            </a:r>
            <a:r>
              <a:rPr lang="en-GB" altLang="en-US" sz="2000" dirty="0">
                <a:latin typeface="+mn-lt"/>
              </a:rPr>
              <a:t>, which is owned by private equity groups CVC, Charterhouse and Permira, is looking to replace more than £4bn of bank debt that is due to start maturing in 2015. </a:t>
            </a:r>
          </a:p>
          <a:p>
            <a:pPr eaLnBrk="1" hangingPunct="1"/>
            <a:r>
              <a:rPr lang="en-GB" altLang="en-US" sz="2000" dirty="0" err="1">
                <a:latin typeface="+mn-lt"/>
              </a:rPr>
              <a:t>Acromas</a:t>
            </a:r>
            <a:r>
              <a:rPr lang="en-GB" altLang="en-US" sz="2000" dirty="0">
                <a:latin typeface="+mn-lt"/>
              </a:rPr>
              <a:t> plans to refinance by issuing a long-term bond, which would take advantage of a debt market where investors, particularly in the US, are snapping up corporate debt at low interest rates. </a:t>
            </a:r>
          </a:p>
        </p:txBody>
      </p:sp>
      <p:sp>
        <p:nvSpPr>
          <p:cNvPr id="71685" name="Rectangle 4">
            <a:extLst>
              <a:ext uri="{FF2B5EF4-FFF2-40B4-BE49-F238E27FC236}">
                <a16:creationId xmlns:a16="http://schemas.microsoft.com/office/drawing/2014/main" id="{259999A7-7D56-4756-85F2-3D59D82ADA70}"/>
              </a:ext>
            </a:extLst>
          </p:cNvPr>
          <p:cNvSpPr>
            <a:spLocks noChangeArrowheads="1"/>
          </p:cNvSpPr>
          <p:nvPr/>
        </p:nvSpPr>
        <p:spPr bwMode="auto">
          <a:xfrm>
            <a:off x="323528" y="4290307"/>
            <a:ext cx="7821014" cy="13234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pPr eaLnBrk="1" hangingPunct="1"/>
            <a:r>
              <a:rPr lang="en-GB" altLang="en-US" sz="2000" dirty="0">
                <a:latin typeface="+mn-lt"/>
              </a:rPr>
              <a:t>In total, </a:t>
            </a:r>
            <a:r>
              <a:rPr lang="en-GB" altLang="en-US" sz="2000" dirty="0" err="1">
                <a:latin typeface="+mn-lt"/>
              </a:rPr>
              <a:t>Acromas</a:t>
            </a:r>
            <a:r>
              <a:rPr lang="en-GB" altLang="en-US" sz="2000" dirty="0">
                <a:latin typeface="+mn-lt"/>
              </a:rPr>
              <a:t> has £4.3bn of bank debt which is racking up interest of more than £200m a year. The company, 22pc owned by employees, also has a £2.9bn “shareholder loan note” at 16pc interest a year, equating to £420m. </a:t>
            </a:r>
          </a:p>
        </p:txBody>
      </p:sp>
    </p:spTree>
  </p:cSld>
  <p:clrMapOvr>
    <a:masterClrMapping/>
  </p:clrMapOvr>
  <p:transition>
    <p:dissolv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A46049-1F22-4D4F-84F1-E064AF14E8F2}"/>
              </a:ext>
            </a:extLst>
          </p:cNvPr>
          <p:cNvSpPr>
            <a:spLocks noGrp="1"/>
          </p:cNvSpPr>
          <p:nvPr>
            <p:ph type="title"/>
          </p:nvPr>
        </p:nvSpPr>
        <p:spPr>
          <a:xfrm>
            <a:off x="611560" y="332656"/>
            <a:ext cx="7776863" cy="756084"/>
          </a:xfrm>
        </p:spPr>
        <p:txBody>
          <a:bodyPr>
            <a:noAutofit/>
          </a:bodyPr>
          <a:lstStyle/>
          <a:p>
            <a:r>
              <a:rPr lang="en-GB" sz="2400" dirty="0"/>
              <a:t>Capital structure and changing economic  conditions</a:t>
            </a:r>
          </a:p>
        </p:txBody>
      </p:sp>
      <p:graphicFrame>
        <p:nvGraphicFramePr>
          <p:cNvPr id="4" name="Content Placeholder 3">
            <a:extLst>
              <a:ext uri="{FF2B5EF4-FFF2-40B4-BE49-F238E27FC236}">
                <a16:creationId xmlns:a16="http://schemas.microsoft.com/office/drawing/2014/main" id="{50EAA5FD-6D64-4E5C-B01C-F289A22D876A}"/>
              </a:ext>
            </a:extLst>
          </p:cNvPr>
          <p:cNvGraphicFramePr>
            <a:graphicFrameLocks noGrp="1" noChangeAspect="1"/>
          </p:cNvGraphicFramePr>
          <p:nvPr>
            <p:ph idx="1"/>
            <p:extLst>
              <p:ext uri="{D42A27DB-BD31-4B8C-83A1-F6EECF244321}">
                <p14:modId xmlns:p14="http://schemas.microsoft.com/office/powerpoint/2010/main" val="1469380188"/>
              </p:ext>
            </p:extLst>
          </p:nvPr>
        </p:nvGraphicFramePr>
        <p:xfrm>
          <a:off x="611560" y="1268760"/>
          <a:ext cx="7776863" cy="3781997"/>
        </p:xfrm>
        <a:graphic>
          <a:graphicData uri="http://schemas.openxmlformats.org/presentationml/2006/ole">
            <mc:AlternateContent xmlns:mc="http://schemas.openxmlformats.org/markup-compatibility/2006">
              <mc:Choice xmlns:v="urn:schemas-microsoft-com:vml" Requires="v">
                <p:oleObj spid="_x0000_s1027" name="Worksheet" r:id="rId4" imgW="7715250" imgH="4772025" progId="Excel.Sheet.12">
                  <p:embed/>
                </p:oleObj>
              </mc:Choice>
              <mc:Fallback>
                <p:oleObj name="Worksheet" r:id="rId4" imgW="7715250" imgH="4772025" progId="Excel.Sheet.12">
                  <p:embed/>
                  <p:pic>
                    <p:nvPicPr>
                      <p:cNvPr id="4" name="Content Placeholder 3">
                        <a:extLst>
                          <a:ext uri="{FF2B5EF4-FFF2-40B4-BE49-F238E27FC236}">
                            <a16:creationId xmlns:a16="http://schemas.microsoft.com/office/drawing/2014/main" id="{50EAA5FD-6D64-4E5C-B01C-F289A22D876A}"/>
                          </a:ext>
                        </a:extLst>
                      </p:cNvPr>
                      <p:cNvPicPr/>
                      <p:nvPr/>
                    </p:nvPicPr>
                    <p:blipFill>
                      <a:blip r:embed="rId5"/>
                      <a:stretch>
                        <a:fillRect/>
                      </a:stretch>
                    </p:blipFill>
                    <p:spPr>
                      <a:xfrm>
                        <a:off x="611560" y="1268760"/>
                        <a:ext cx="7776863" cy="3781997"/>
                      </a:xfrm>
                      <a:prstGeom prst="rect">
                        <a:avLst/>
                      </a:prstGeom>
                    </p:spPr>
                  </p:pic>
                </p:oleObj>
              </mc:Fallback>
            </mc:AlternateContent>
          </a:graphicData>
        </a:graphic>
      </p:graphicFrame>
      <p:sp>
        <p:nvSpPr>
          <p:cNvPr id="3" name="Slide Number Placeholder 2">
            <a:extLst>
              <a:ext uri="{FF2B5EF4-FFF2-40B4-BE49-F238E27FC236}">
                <a16:creationId xmlns:a16="http://schemas.microsoft.com/office/drawing/2014/main" id="{03B779A9-0979-4ACA-87F2-171C328078A9}"/>
              </a:ext>
            </a:extLst>
          </p:cNvPr>
          <p:cNvSpPr>
            <a:spLocks noGrp="1"/>
          </p:cNvSpPr>
          <p:nvPr>
            <p:ph type="sldNum" sz="quarter" idx="12"/>
          </p:nvPr>
        </p:nvSpPr>
        <p:spPr/>
        <p:txBody>
          <a:bodyPr/>
          <a:lstStyle/>
          <a:p>
            <a:fld id="{63A33278-8D2C-46E9-9145-8061F8ED03C5}" type="slidenum">
              <a:rPr lang="en-GB" smtClean="0"/>
              <a:t>13</a:t>
            </a:fld>
            <a:endParaRPr lang="en-GB" dirty="0"/>
          </a:p>
        </p:txBody>
      </p:sp>
    </p:spTree>
    <p:custDataLst>
      <p:tags r:id="rId2"/>
    </p:custDataLst>
    <p:extLst>
      <p:ext uri="{BB962C8B-B14F-4D97-AF65-F5344CB8AC3E}">
        <p14:creationId xmlns:p14="http://schemas.microsoft.com/office/powerpoint/2010/main" val="15812408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9658CC-FE2E-4A61-B890-30A91FEBB20C}"/>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E17E08F3-0E31-4CE0-9977-EB4DF07A05C2}"/>
              </a:ext>
            </a:extLst>
          </p:cNvPr>
          <p:cNvSpPr>
            <a:spLocks noGrp="1"/>
          </p:cNvSpPr>
          <p:nvPr>
            <p:ph idx="1"/>
          </p:nvPr>
        </p:nvSpPr>
        <p:spPr/>
        <p:txBody>
          <a:bodyPr>
            <a:normAutofit fontScale="92500"/>
          </a:bodyPr>
          <a:lstStyle/>
          <a:p>
            <a:r>
              <a:rPr lang="en-GB" dirty="0"/>
              <a:t>The size and dynamics of the capital debt markets</a:t>
            </a:r>
          </a:p>
          <a:p>
            <a:pPr marL="0" indent="0">
              <a:buNone/>
            </a:pPr>
            <a:endParaRPr lang="en-GB" dirty="0"/>
          </a:p>
          <a:p>
            <a:r>
              <a:rPr lang="en-GB" dirty="0"/>
              <a:t>The reasons for the perpetual demand for debt capital</a:t>
            </a:r>
          </a:p>
          <a:p>
            <a:pPr marL="0" indent="0">
              <a:buNone/>
            </a:pPr>
            <a:endParaRPr lang="en-GB" dirty="0"/>
          </a:p>
          <a:p>
            <a:r>
              <a:rPr lang="en-GB" dirty="0"/>
              <a:t>The weighted average cost of capital (WACC)</a:t>
            </a:r>
          </a:p>
          <a:p>
            <a:pPr marL="0" indent="0">
              <a:buNone/>
            </a:pPr>
            <a:endParaRPr lang="en-GB" dirty="0"/>
          </a:p>
          <a:p>
            <a:r>
              <a:rPr lang="en-GB" dirty="0"/>
              <a:t>Debt</a:t>
            </a:r>
            <a:r>
              <a:rPr lang="en-GB"/>
              <a:t>, risk, </a:t>
            </a:r>
            <a:r>
              <a:rPr lang="en-GB" dirty="0"/>
              <a:t>and changing economic conditions</a:t>
            </a:r>
          </a:p>
        </p:txBody>
      </p:sp>
      <p:sp>
        <p:nvSpPr>
          <p:cNvPr id="4" name="Slide Number Placeholder 3">
            <a:extLst>
              <a:ext uri="{FF2B5EF4-FFF2-40B4-BE49-F238E27FC236}">
                <a16:creationId xmlns:a16="http://schemas.microsoft.com/office/drawing/2014/main" id="{B55E95D7-82FA-4E85-AE9D-F963720704A9}"/>
              </a:ext>
            </a:extLst>
          </p:cNvPr>
          <p:cNvSpPr>
            <a:spLocks noGrp="1"/>
          </p:cNvSpPr>
          <p:nvPr>
            <p:ph type="sldNum" sz="quarter" idx="12"/>
          </p:nvPr>
        </p:nvSpPr>
        <p:spPr/>
        <p:txBody>
          <a:bodyPr/>
          <a:lstStyle/>
          <a:p>
            <a:fld id="{C3F65BB1-9206-4D7F-97F9-47DCC7DC6334}" type="slidenum">
              <a:rPr lang="en-GB" smtClean="0"/>
              <a:pPr/>
              <a:t>14</a:t>
            </a:fld>
            <a:endParaRPr lang="en-GB" dirty="0"/>
          </a:p>
        </p:txBody>
      </p:sp>
    </p:spTree>
    <p:extLst>
      <p:ext uri="{BB962C8B-B14F-4D97-AF65-F5344CB8AC3E}">
        <p14:creationId xmlns:p14="http://schemas.microsoft.com/office/powerpoint/2010/main" val="2993897076"/>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2_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ppt</Template>
  <TotalTime>6182</TotalTime>
  <Words>772</Words>
  <Application>Microsoft Office PowerPoint</Application>
  <PresentationFormat>On-screen Show (4:3)</PresentationFormat>
  <Paragraphs>172</Paragraphs>
  <Slides>14</Slides>
  <Notes>0</Notes>
  <HiddenSlides>0</HiddenSlides>
  <MMClips>0</MMClips>
  <ScaleCrop>false</ScaleCrop>
  <HeadingPairs>
    <vt:vector size="8" baseType="variant">
      <vt:variant>
        <vt:lpstr>Fonts Used</vt:lpstr>
      </vt:variant>
      <vt:variant>
        <vt:i4>5</vt:i4>
      </vt:variant>
      <vt:variant>
        <vt:lpstr>Theme</vt:lpstr>
      </vt:variant>
      <vt:variant>
        <vt:i4>4</vt:i4>
      </vt:variant>
      <vt:variant>
        <vt:lpstr>Embedded OLE Servers</vt:lpstr>
      </vt:variant>
      <vt:variant>
        <vt:i4>1</vt:i4>
      </vt:variant>
      <vt:variant>
        <vt:lpstr>Slide Titles</vt:lpstr>
      </vt:variant>
      <vt:variant>
        <vt:i4>14</vt:i4>
      </vt:variant>
    </vt:vector>
  </HeadingPairs>
  <TitlesOfParts>
    <vt:vector size="24" baseType="lpstr">
      <vt:lpstr>Arial</vt:lpstr>
      <vt:lpstr>Calibri</vt:lpstr>
      <vt:lpstr>Calibri Light</vt:lpstr>
      <vt:lpstr>Century Gothic</vt:lpstr>
      <vt:lpstr>Wingdings 3</vt:lpstr>
      <vt:lpstr>20140311PresentationUWTSDTemplate</vt:lpstr>
      <vt:lpstr>2_Custom Design</vt:lpstr>
      <vt:lpstr>1_Custom Design</vt:lpstr>
      <vt:lpstr>Custom Design</vt:lpstr>
      <vt:lpstr>Worksheet</vt:lpstr>
      <vt:lpstr>   MBA Banking financial management and financial markets (LCMB 7012) </vt:lpstr>
      <vt:lpstr>WACC - example</vt:lpstr>
      <vt:lpstr>Example 2</vt:lpstr>
      <vt:lpstr>Example 3</vt:lpstr>
      <vt:lpstr>PowerPoint Presentation</vt:lpstr>
      <vt:lpstr>Example 4</vt:lpstr>
      <vt:lpstr>What would be the effect on the WACC if the company paid off its bank loans by increasing its finance leases? </vt:lpstr>
      <vt:lpstr>PowerPoint Presentation</vt:lpstr>
      <vt:lpstr>How is WACC used in practice?</vt:lpstr>
      <vt:lpstr>   Caffe Nero completes £275m refinancing deal  </vt:lpstr>
      <vt:lpstr>PowerPoint Presentation</vt:lpstr>
      <vt:lpstr>PowerPoint Presentation</vt:lpstr>
      <vt:lpstr>Capital structure and changing economic  conditions</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pburns</dc:creator>
  <cp:lastModifiedBy>David Jenkins</cp:lastModifiedBy>
  <cp:revision>279</cp:revision>
  <dcterms:created xsi:type="dcterms:W3CDTF">2013-10-11T12:05:37Z</dcterms:created>
  <dcterms:modified xsi:type="dcterms:W3CDTF">2022-03-24T10:53:11Z</dcterms:modified>
</cp:coreProperties>
</file>