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4"/>
  </p:notesMasterIdLst>
  <p:sldIdLst>
    <p:sldId id="267" r:id="rId2"/>
    <p:sldId id="265" r:id="rId3"/>
    <p:sldId id="257" r:id="rId4"/>
    <p:sldId id="271" r:id="rId5"/>
    <p:sldId id="259" r:id="rId6"/>
    <p:sldId id="260" r:id="rId7"/>
    <p:sldId id="270" r:id="rId8"/>
    <p:sldId id="264" r:id="rId9"/>
    <p:sldId id="277" r:id="rId10"/>
    <p:sldId id="278" r:id="rId11"/>
    <p:sldId id="279" r:id="rId12"/>
    <p:sldId id="280" r:id="rId13"/>
    <p:sldId id="281" r:id="rId14"/>
    <p:sldId id="282" r:id="rId15"/>
    <p:sldId id="283" r:id="rId16"/>
    <p:sldId id="284" r:id="rId17"/>
    <p:sldId id="285" r:id="rId18"/>
    <p:sldId id="261" r:id="rId19"/>
    <p:sldId id="263" r:id="rId20"/>
    <p:sldId id="275" r:id="rId21"/>
    <p:sldId id="276" r:id="rId22"/>
    <p:sldId id="272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3396" autoAdjust="0"/>
    <p:restoredTop sz="94664" autoAdjust="0"/>
  </p:normalViewPr>
  <p:slideViewPr>
    <p:cSldViewPr snapToGrid="0">
      <p:cViewPr varScale="1">
        <p:scale>
          <a:sx n="116" d="100"/>
          <a:sy n="116" d="100"/>
        </p:scale>
        <p:origin x="105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70F333B-43CE-4674-8D4F-C7B504A416CA}" type="datetimeFigureOut">
              <a:rPr lang="en-GB" smtClean="0"/>
              <a:t>07/10/2022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BC97DB4-61AA-4802-B392-32DFA7BA45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80834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D20446-8C1E-4A9F-89ED-EBC5FC07251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49771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C97DB4-61AA-4802-B392-32DFA7BA45CD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990866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C97DB4-61AA-4802-B392-32DFA7BA45CD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81943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714C4-E8D3-4EB4-B8B5-029CDFDE0B27}" type="datetime1">
              <a:rPr lang="en-GB" smtClean="0"/>
              <a:t>07/10/2022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- adapted from Averil Coxhead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53BA4-7D18-4AFC-950E-F87D04DF2F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68747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57738-8FDA-42C0-91CC-E85731976AEA}" type="datetime1">
              <a:rPr lang="en-GB" smtClean="0"/>
              <a:t>07/10/2022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- adapted from Averil Coxhead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53BA4-7D18-4AFC-950E-F87D04DF2F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74668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FE46EC-DB8F-4186-B14F-30AD7647C588}" type="datetime1">
              <a:rPr lang="en-GB" smtClean="0"/>
              <a:t>07/10/2022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- adapted from Averil Coxhead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53BA4-7D18-4AFC-950E-F87D04DF2F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042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DC27FC-0184-4D09-8426-E2AFD3D18545}" type="datetime1">
              <a:rPr lang="en-GB" smtClean="0"/>
              <a:t>07/10/2022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- adapted from Averil Coxhead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53BA4-7D18-4AFC-950E-F87D04DF2F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00296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90A9D1-C255-42BA-8136-D3B2CD0442A1}" type="datetime1">
              <a:rPr lang="en-GB" smtClean="0"/>
              <a:t>07/10/2022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- adapted from Averil Coxhead</a:t>
            </a: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53BA4-7D18-4AFC-950E-F87D04DF2F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55753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C312BD-6363-4A5B-926A-54F000D5C86F}" type="datetime1">
              <a:rPr lang="en-GB" smtClean="0"/>
              <a:t>07/10/2022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- adapted from Averil Coxhead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53BA4-7D18-4AFC-950E-F87D04DF2F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42041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7E969C-F1E6-4B49-A480-D9B999717689}" type="datetime1">
              <a:rPr lang="en-GB" smtClean="0"/>
              <a:t>07/10/2022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- adapted from Averil Coxhead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53BA4-7D18-4AFC-950E-F87D04DF2F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44391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CCAE2-E762-4A61-B6F6-BDACAB55A02C}" type="datetime1">
              <a:rPr lang="en-GB" smtClean="0"/>
              <a:t>07/10/2022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- adapted from Averil Coxhead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53BA4-7D18-4AFC-950E-F87D04DF2F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2530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61716-2B95-4C97-B35A-A8B2542A7DEB}" type="datetime1">
              <a:rPr lang="en-GB" smtClean="0"/>
              <a:t>07/10/2022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- adapted from Averil Coxhead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53BA4-7D18-4AFC-950E-F87D04DF2F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67330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F45475-0A5A-4D16-9079-E3993A782FAF}" type="datetime1">
              <a:rPr lang="en-GB" smtClean="0"/>
              <a:t>07/10/2022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- adapted from Averil Coxhead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53BA4-7D18-4AFC-950E-F87D04DF2F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39458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947243-17AE-4339-9E8B-4C8F50B28218}" type="datetime1">
              <a:rPr lang="en-GB" smtClean="0"/>
              <a:t>07/10/2022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- adapted from Averil Coxhead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53BA4-7D18-4AFC-950E-F87D04DF2F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1618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700F3F-8ABC-4BF7-86DC-BF076B7577EA}" type="datetime1">
              <a:rPr lang="en-GB" smtClean="0"/>
              <a:t>07/10/2022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GB" smtClean="0"/>
              <a:t>- adapted from Averil Coxhead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153BA4-7D18-4AFC-950E-F87D04DF2F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51822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uefap.com/vocab/select/awl.ht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621381"/>
            <a:ext cx="9144000" cy="235354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2215978"/>
            <a:ext cx="9144000" cy="3041822"/>
          </a:xfrm>
        </p:spPr>
        <p:txBody>
          <a:bodyPr>
            <a:normAutofit/>
          </a:bodyPr>
          <a:lstStyle/>
          <a:p>
            <a:endParaRPr lang="en-GB" dirty="0" smtClean="0"/>
          </a:p>
          <a:p>
            <a:r>
              <a:rPr lang="en-GB" sz="3600" dirty="0" smtClean="0"/>
              <a:t>The Academic Word List (AWL) </a:t>
            </a:r>
          </a:p>
          <a:p>
            <a:r>
              <a:rPr lang="en-GB" dirty="0" smtClean="0"/>
              <a:t>by David C. Williams </a:t>
            </a:r>
            <a:r>
              <a:rPr lang="en-GB" sz="2000" dirty="0" smtClean="0"/>
              <a:t>MA (TEFL) RSA Dip. (TEFL)</a:t>
            </a:r>
          </a:p>
          <a:p>
            <a:r>
              <a:rPr lang="en-GB" dirty="0" smtClean="0"/>
              <a:t>Lecturer English for Academic Purposes (EAP) </a:t>
            </a:r>
          </a:p>
          <a:p>
            <a:r>
              <a:rPr lang="en-GB" dirty="0" smtClean="0"/>
              <a:t>UWTSD Swansea campus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F81A9B-40D1-48DE-9F55-896B8958FC5F}" type="slidenum">
              <a:rPr lang="en-GB" smtClean="0"/>
              <a:t>1</a:t>
            </a:fld>
            <a:endParaRPr lang="en-GB"/>
          </a:p>
        </p:txBody>
      </p:sp>
      <p:pic>
        <p:nvPicPr>
          <p:cNvPr id="5" name="Picture 4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246" y="621381"/>
            <a:ext cx="3205403" cy="1405127"/>
          </a:xfrm>
          <a:prstGeom prst="rect">
            <a:avLst/>
          </a:prstGeom>
          <a:noFill/>
        </p:spPr>
      </p:pic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- adapted from Averil Coxhead 2000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4561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Structure of presentation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Definitions</a:t>
            </a:r>
          </a:p>
          <a:p>
            <a:pPr lvl="1"/>
            <a:r>
              <a:rPr lang="en-GB" dirty="0" smtClean="0"/>
              <a:t>What is meant by the term </a:t>
            </a:r>
            <a:r>
              <a:rPr lang="en-GB" i="1" dirty="0" smtClean="0"/>
              <a:t>Academic Word List </a:t>
            </a:r>
            <a:r>
              <a:rPr lang="en-GB" dirty="0" smtClean="0"/>
              <a:t>(AWL)?</a:t>
            </a:r>
          </a:p>
          <a:p>
            <a:pPr lvl="1"/>
            <a:r>
              <a:rPr lang="en-GB" dirty="0" smtClean="0"/>
              <a:t>What is meant by the term </a:t>
            </a:r>
            <a:r>
              <a:rPr lang="en-GB" i="1" dirty="0" smtClean="0"/>
              <a:t>word family</a:t>
            </a:r>
            <a:r>
              <a:rPr lang="en-GB" dirty="0" smtClean="0"/>
              <a:t>?</a:t>
            </a:r>
          </a:p>
          <a:p>
            <a:pPr lvl="1"/>
            <a:r>
              <a:rPr lang="en-GB" dirty="0" smtClean="0"/>
              <a:t>What is meant by the term </a:t>
            </a:r>
            <a:r>
              <a:rPr lang="en-GB" i="1" dirty="0" smtClean="0"/>
              <a:t>headword</a:t>
            </a:r>
            <a:r>
              <a:rPr lang="en-GB" dirty="0" smtClean="0"/>
              <a:t>?</a:t>
            </a:r>
          </a:p>
          <a:p>
            <a:r>
              <a:rPr lang="en-GB" dirty="0" smtClean="0"/>
              <a:t>AWL sublist (1) – the most commonly used words</a:t>
            </a:r>
          </a:p>
          <a:p>
            <a:r>
              <a:rPr lang="en-GB" dirty="0" smtClean="0"/>
              <a:t>Why is the AWL so important?</a:t>
            </a:r>
          </a:p>
          <a:p>
            <a:r>
              <a:rPr lang="en-GB" dirty="0" smtClean="0"/>
              <a:t>General English versus academic English</a:t>
            </a:r>
          </a:p>
          <a:p>
            <a:pPr lvl="1"/>
            <a:r>
              <a:rPr lang="en-GB" dirty="0" smtClean="0"/>
              <a:t>Moving from general English to academic English sentences</a:t>
            </a:r>
          </a:p>
          <a:p>
            <a:pPr lvl="1"/>
            <a:r>
              <a:rPr lang="en-GB" dirty="0"/>
              <a:t>AWL </a:t>
            </a:r>
            <a:r>
              <a:rPr lang="en-GB" dirty="0" smtClean="0"/>
              <a:t>and GSL </a:t>
            </a:r>
            <a:r>
              <a:rPr lang="en-GB" sz="2200" dirty="0" smtClean="0"/>
              <a:t>(General Service List/General English) </a:t>
            </a:r>
            <a:r>
              <a:rPr lang="en-GB" dirty="0" smtClean="0"/>
              <a:t>synonyms comparison</a:t>
            </a:r>
            <a:endParaRPr lang="en-GB" dirty="0"/>
          </a:p>
          <a:p>
            <a:r>
              <a:rPr lang="en-GB" dirty="0" smtClean="0"/>
              <a:t>The entire Academic Word List:</a:t>
            </a:r>
          </a:p>
          <a:p>
            <a:pPr lvl="1"/>
            <a:r>
              <a:rPr lang="en-GB" dirty="0" smtClean="0"/>
              <a:t>Headwords	A to I</a:t>
            </a:r>
          </a:p>
          <a:p>
            <a:pPr lvl="1"/>
            <a:r>
              <a:rPr lang="en-GB" dirty="0" smtClean="0"/>
              <a:t>Headwords	J-W  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- adapted from Averil Coxhead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53BA4-7D18-4AFC-950E-F87D04DF2F01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4110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 smtClean="0"/>
              <a:t>What is meant by the term Academic Word List?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The Academic Word List </a:t>
            </a:r>
            <a:r>
              <a:rPr lang="en-GB" sz="2400" dirty="0" smtClean="0"/>
              <a:t>(AWL) is </a:t>
            </a:r>
            <a:r>
              <a:rPr lang="en-GB" sz="2400" dirty="0"/>
              <a:t>a list of 570 </a:t>
            </a:r>
            <a:r>
              <a:rPr lang="en-GB" sz="2400" dirty="0" smtClean="0"/>
              <a:t>headwords</a:t>
            </a:r>
          </a:p>
          <a:p>
            <a:pPr lvl="1"/>
            <a:r>
              <a:rPr lang="en-GB" sz="2000" dirty="0" smtClean="0"/>
              <a:t>created </a:t>
            </a:r>
            <a:r>
              <a:rPr lang="en-GB" sz="2000" dirty="0"/>
              <a:t>in 2000 by Averil Coxhead, an EAP lecturer in New Zealand. </a:t>
            </a:r>
            <a:endParaRPr lang="en-GB" sz="2000" dirty="0" smtClean="0"/>
          </a:p>
          <a:p>
            <a:pPr lvl="1"/>
            <a:r>
              <a:rPr lang="en-GB" sz="2000" dirty="0" smtClean="0"/>
              <a:t>over 400 academic texts were examined </a:t>
            </a:r>
          </a:p>
          <a:p>
            <a:pPr lvl="1"/>
            <a:r>
              <a:rPr lang="en-GB" sz="2000" dirty="0" smtClean="0"/>
              <a:t>a corpus of around 3.5 million words was created </a:t>
            </a:r>
          </a:p>
          <a:p>
            <a:pPr lvl="1"/>
            <a:r>
              <a:rPr lang="en-GB" sz="2000" dirty="0" smtClean="0"/>
              <a:t>journal </a:t>
            </a:r>
            <a:r>
              <a:rPr lang="en-GB" sz="2000" dirty="0"/>
              <a:t>articles, </a:t>
            </a:r>
            <a:r>
              <a:rPr lang="en-GB" sz="2000" dirty="0" smtClean="0"/>
              <a:t>internet articles </a:t>
            </a:r>
            <a:r>
              <a:rPr lang="en-GB" sz="2000" dirty="0"/>
              <a:t>and university </a:t>
            </a:r>
            <a:r>
              <a:rPr lang="en-GB" sz="2000" dirty="0" smtClean="0"/>
              <a:t>textbooks were used</a:t>
            </a:r>
          </a:p>
          <a:p>
            <a:pPr lvl="1"/>
            <a:r>
              <a:rPr lang="en-GB" sz="2000" dirty="0" smtClean="0"/>
              <a:t>subject </a:t>
            </a:r>
            <a:r>
              <a:rPr lang="en-GB" sz="2000" dirty="0"/>
              <a:t>areas from 4 disciplines: arts, commerce, law and </a:t>
            </a:r>
            <a:r>
              <a:rPr lang="en-GB" sz="2000" dirty="0" smtClean="0"/>
              <a:t>science were used. </a:t>
            </a:r>
          </a:p>
          <a:p>
            <a:r>
              <a:rPr lang="en-GB" sz="2400" dirty="0" smtClean="0"/>
              <a:t>The </a:t>
            </a:r>
            <a:r>
              <a:rPr lang="en-GB" sz="2400" dirty="0"/>
              <a:t>AWL </a:t>
            </a:r>
            <a:r>
              <a:rPr lang="en-GB" sz="2400" dirty="0" smtClean="0"/>
              <a:t>headwords are divided into 10 sublists</a:t>
            </a:r>
          </a:p>
          <a:p>
            <a:pPr lvl="1"/>
            <a:r>
              <a:rPr lang="en-GB" sz="2000" dirty="0" smtClean="0"/>
              <a:t>Sublists 1 – 9 contain </a:t>
            </a:r>
            <a:r>
              <a:rPr lang="en-GB" sz="2000" dirty="0"/>
              <a:t>60 </a:t>
            </a:r>
            <a:r>
              <a:rPr lang="en-GB" sz="2000" dirty="0" smtClean="0"/>
              <a:t>words each = 540 headwords </a:t>
            </a:r>
          </a:p>
          <a:p>
            <a:pPr lvl="1"/>
            <a:r>
              <a:rPr lang="en-GB" sz="2000" dirty="0" smtClean="0"/>
              <a:t>Sublist </a:t>
            </a:r>
            <a:r>
              <a:rPr lang="en-GB" sz="2000" dirty="0"/>
              <a:t>10 </a:t>
            </a:r>
            <a:r>
              <a:rPr lang="en-GB" sz="2000" dirty="0" smtClean="0"/>
              <a:t>contains </a:t>
            </a:r>
            <a:r>
              <a:rPr lang="en-GB" sz="2000" dirty="0"/>
              <a:t>only 30 words. </a:t>
            </a:r>
            <a:r>
              <a:rPr lang="en-GB" sz="2000" dirty="0" smtClean="0"/>
              <a:t> = 30 headwords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- adapted from Averil Coxhead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53BA4-7D18-4AFC-950E-F87D04DF2F01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5395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meant by the term word family?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2400" b="1" u="sng" dirty="0" smtClean="0">
                <a:solidFill>
                  <a:srgbClr val="FF0000"/>
                </a:solidFill>
              </a:rPr>
              <a:t>The </a:t>
            </a:r>
            <a:r>
              <a:rPr lang="en-GB" sz="2400" b="1" u="sng" dirty="0" smtClean="0">
                <a:solidFill>
                  <a:srgbClr val="FF0000"/>
                </a:solidFill>
              </a:rPr>
              <a:t>headword </a:t>
            </a:r>
            <a:r>
              <a:rPr lang="en-GB" sz="2400" dirty="0" smtClean="0"/>
              <a:t>is the single word, often a verb, from which the other parts of speech in its word family are generated</a:t>
            </a:r>
            <a:r>
              <a:rPr lang="en-GB" sz="2400" dirty="0" smtClean="0"/>
              <a:t>.</a:t>
            </a:r>
          </a:p>
          <a:p>
            <a:r>
              <a:rPr lang="en-GB" sz="2400" b="1" i="1" u="sng" dirty="0">
                <a:solidFill>
                  <a:srgbClr val="FF0000"/>
                </a:solidFill>
              </a:rPr>
              <a:t>A word family </a:t>
            </a:r>
            <a:r>
              <a:rPr lang="en-GB" sz="2400" dirty="0"/>
              <a:t>contains all of the members of the word group generated from the head word. </a:t>
            </a:r>
            <a:r>
              <a:rPr lang="en-GB" sz="2400"/>
              <a:t>That is all the nouns, verb forms, adjectives, adverbs etc..</a:t>
            </a:r>
          </a:p>
          <a:p>
            <a:r>
              <a:rPr lang="en-GB" sz="2400" smtClean="0"/>
              <a:t>An </a:t>
            </a:r>
            <a:r>
              <a:rPr lang="en-GB" sz="2400" dirty="0" smtClean="0"/>
              <a:t>example of a headword is the word </a:t>
            </a:r>
            <a:r>
              <a:rPr lang="en-GB" sz="2400" b="1" dirty="0" smtClean="0">
                <a:solidFill>
                  <a:srgbClr val="FF0000"/>
                </a:solidFill>
              </a:rPr>
              <a:t>analyse. </a:t>
            </a:r>
            <a:r>
              <a:rPr lang="en-GB" sz="2400" dirty="0" smtClean="0"/>
              <a:t>Here are its family members:-</a:t>
            </a:r>
          </a:p>
          <a:p>
            <a:pPr lvl="1"/>
            <a:r>
              <a:rPr lang="en-GB" dirty="0" smtClean="0"/>
              <a:t>Noun(s) - analysis, analyst</a:t>
            </a:r>
          </a:p>
          <a:p>
            <a:pPr lvl="1"/>
            <a:r>
              <a:rPr lang="en-GB" dirty="0" smtClean="0"/>
              <a:t>Verb forms – </a:t>
            </a:r>
            <a:r>
              <a:rPr lang="en-GB" b="1" dirty="0" smtClean="0">
                <a:solidFill>
                  <a:srgbClr val="FF0000"/>
                </a:solidFill>
              </a:rPr>
              <a:t>analyse (infinitive)</a:t>
            </a:r>
            <a:r>
              <a:rPr lang="en-GB" dirty="0" smtClean="0"/>
              <a:t>, analyses (present tense), analysed (past tense), analysing (continuous tense)</a:t>
            </a:r>
          </a:p>
          <a:p>
            <a:pPr lvl="1"/>
            <a:r>
              <a:rPr lang="en-GB" dirty="0" smtClean="0"/>
              <a:t>Adjective - analytical</a:t>
            </a:r>
          </a:p>
          <a:p>
            <a:pPr lvl="1"/>
            <a:r>
              <a:rPr lang="en-GB" dirty="0" smtClean="0"/>
              <a:t>Adverb – analytically</a:t>
            </a:r>
          </a:p>
          <a:p>
            <a:r>
              <a:rPr lang="en-GB" sz="2400" dirty="0" smtClean="0"/>
              <a:t>Thus the AWL has not just 570 headwords but 570 word families. </a:t>
            </a:r>
          </a:p>
          <a:p>
            <a:r>
              <a:rPr lang="en-GB" sz="2400" dirty="0" smtClean="0"/>
              <a:t>Total family membership of the AWL consists of around 3000 words.</a:t>
            </a:r>
            <a:endParaRPr lang="en-GB" sz="24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- adapted from Averil Coxhead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53BA4-7D18-4AFC-950E-F87D04DF2F01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5427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AWL – Sublist (1)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746937"/>
            <a:ext cx="10515600" cy="4389352"/>
          </a:xfrm>
        </p:spPr>
        <p:txBody>
          <a:bodyPr/>
          <a:lstStyle/>
          <a:p>
            <a:pPr algn="just"/>
            <a:r>
              <a:rPr lang="en-GB" sz="2000" dirty="0" smtClean="0"/>
              <a:t>This sublist contains the most common AWL headwords. Therefore, it is important to memorise this list, as well as the various family members that are generated from its 60 headwords </a:t>
            </a:r>
          </a:p>
          <a:p>
            <a:pPr algn="just"/>
            <a:r>
              <a:rPr lang="en-GB" sz="2000" dirty="0" smtClean="0"/>
              <a:t>All words highlighted in yellow are from the diagnostic test (Parts 1 and 2 only) - Please note that   the headword </a:t>
            </a:r>
            <a:r>
              <a:rPr lang="en-GB" sz="2000" i="1" dirty="0" smtClean="0"/>
              <a:t>finance</a:t>
            </a:r>
            <a:r>
              <a:rPr lang="en-GB" sz="2000" dirty="0" smtClean="0"/>
              <a:t> is used in both parts  </a:t>
            </a:r>
          </a:p>
          <a:p>
            <a:endParaRPr lang="en-GB" sz="2000" dirty="0" smtClean="0"/>
          </a:p>
          <a:p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14798702"/>
              </p:ext>
            </p:extLst>
          </p:nvPr>
        </p:nvGraphicFramePr>
        <p:xfrm>
          <a:off x="1091582" y="3164619"/>
          <a:ext cx="9592892" cy="274320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98106"/>
                <a:gridCol w="1598106"/>
                <a:gridCol w="1599170"/>
                <a:gridCol w="1599170"/>
                <a:gridCol w="1599170"/>
                <a:gridCol w="1599170"/>
              </a:tblGrid>
              <a:tr h="274320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solidFill>
                            <a:srgbClr val="FFFF00"/>
                          </a:solidFill>
                          <a:effectLst/>
                        </a:rPr>
                        <a:t>Analyse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Approach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Area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Assess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Assume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Authority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Available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solidFill>
                            <a:srgbClr val="FFFF00"/>
                          </a:solidFill>
                          <a:effectLst/>
                        </a:rPr>
                        <a:t>Benefit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solidFill>
                            <a:srgbClr val="FFFF00"/>
                          </a:solidFill>
                          <a:effectLst/>
                        </a:rPr>
                        <a:t>Concept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Consist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Constitute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Context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solidFill>
                            <a:srgbClr val="FFFF00"/>
                          </a:solidFill>
                          <a:effectLst/>
                        </a:rPr>
                        <a:t>Contract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effectLst/>
                        </a:rPr>
                        <a:t>Create</a:t>
                      </a:r>
                      <a:endParaRPr lang="en-GB" sz="160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solidFill>
                            <a:srgbClr val="FFFF00"/>
                          </a:solidFill>
                          <a:effectLst/>
                        </a:rPr>
                        <a:t>Data 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Define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Derive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Distribute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solidFill>
                            <a:srgbClr val="FFFF00"/>
                          </a:solidFill>
                          <a:effectLst/>
                        </a:rPr>
                        <a:t>Economy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Environment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Establish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Estimate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solidFill>
                            <a:srgbClr val="FFFF00"/>
                          </a:solidFill>
                          <a:effectLst/>
                        </a:rPr>
                        <a:t>Evident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Export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Factor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solidFill>
                            <a:srgbClr val="FFFF00"/>
                          </a:solidFill>
                          <a:effectLst/>
                        </a:rPr>
                        <a:t>Finance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Formula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Function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Identify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Income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Indicate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Individual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Interpret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Involve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Issue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Labour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Legal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Legislate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solidFill>
                            <a:srgbClr val="FFFF00"/>
                          </a:solidFill>
                          <a:effectLst/>
                        </a:rPr>
                        <a:t>Major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Method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solidFill>
                            <a:srgbClr val="FFFF00"/>
                          </a:solidFill>
                          <a:effectLst/>
                        </a:rPr>
                        <a:t>Occur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Percent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Period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Policy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Principle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Proceed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Process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Require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solidFill>
                            <a:srgbClr val="FFFF00"/>
                          </a:solidFill>
                          <a:effectLst/>
                        </a:rPr>
                        <a:t>Research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solidFill>
                            <a:srgbClr val="FFFF00"/>
                          </a:solidFill>
                          <a:effectLst/>
                        </a:rPr>
                        <a:t>Respond</a:t>
                      </a:r>
                      <a:endParaRPr lang="en-GB" sz="1600" dirty="0">
                        <a:solidFill>
                          <a:srgbClr val="FFFF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Role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Section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Sector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Significant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Similar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Source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Specific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Structure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solidFill>
                            <a:srgbClr val="FFFF00"/>
                          </a:solidFill>
                          <a:effectLst/>
                        </a:rPr>
                        <a:t>Theory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Vary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- adapted from Averil Coxhead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53BA4-7D18-4AFC-950E-F87D04DF2F01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39681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is the AWL so important 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just"/>
            <a:r>
              <a:rPr lang="en-GB" sz="2400" dirty="0" smtClean="0"/>
              <a:t>Based </a:t>
            </a:r>
            <a:r>
              <a:rPr lang="en-GB" sz="2400" dirty="0"/>
              <a:t>on the frequency of usage of certain words at university level study that are common to most faculties</a:t>
            </a:r>
            <a:r>
              <a:rPr lang="en-GB" sz="2400" dirty="0" smtClean="0"/>
              <a:t>. Thus, it is an important list to know.</a:t>
            </a:r>
          </a:p>
          <a:p>
            <a:pPr algn="just"/>
            <a:r>
              <a:rPr lang="en-GB" sz="2400" dirty="0" smtClean="0"/>
              <a:t>EAP </a:t>
            </a:r>
            <a:r>
              <a:rPr lang="en-GB" sz="2400" dirty="0"/>
              <a:t>practitioners will recommend their usage to international students </a:t>
            </a:r>
            <a:endParaRPr lang="en-GB" sz="2400" dirty="0" smtClean="0"/>
          </a:p>
          <a:p>
            <a:pPr algn="just"/>
            <a:r>
              <a:rPr lang="en-GB" sz="2400" dirty="0" smtClean="0"/>
              <a:t>Study </a:t>
            </a:r>
            <a:r>
              <a:rPr lang="en-GB" sz="2400" dirty="0"/>
              <a:t>support tutors will recommend their usage to home students. </a:t>
            </a:r>
            <a:endParaRPr lang="en-GB" sz="2400" dirty="0" smtClean="0"/>
          </a:p>
          <a:p>
            <a:pPr algn="just"/>
            <a:r>
              <a:rPr lang="en-GB" sz="2400" dirty="0" smtClean="0"/>
              <a:t>Inclusion </a:t>
            </a:r>
            <a:r>
              <a:rPr lang="en-GB" sz="2400" dirty="0"/>
              <a:t>of such vocabulary in assignments will </a:t>
            </a:r>
            <a:endParaRPr lang="en-GB" sz="2400" dirty="0" smtClean="0"/>
          </a:p>
          <a:p>
            <a:pPr lvl="1" algn="just"/>
            <a:r>
              <a:rPr lang="en-GB" sz="2000" dirty="0" smtClean="0"/>
              <a:t>Strengthen </a:t>
            </a:r>
            <a:r>
              <a:rPr lang="en-GB" sz="2000" dirty="0"/>
              <a:t>any essay or presentation owing to the clarity of meaning </a:t>
            </a:r>
            <a:r>
              <a:rPr lang="en-GB" sz="2000" dirty="0" smtClean="0"/>
              <a:t>they provide</a:t>
            </a:r>
          </a:p>
          <a:p>
            <a:pPr lvl="1" algn="just"/>
            <a:r>
              <a:rPr lang="en-GB" sz="2000" b="1" i="1" dirty="0" smtClean="0">
                <a:solidFill>
                  <a:srgbClr val="FF0000"/>
                </a:solidFill>
              </a:rPr>
              <a:t>Replace general vocabulary with more formal and professional language </a:t>
            </a:r>
          </a:p>
          <a:p>
            <a:pPr lvl="1" algn="just"/>
            <a:r>
              <a:rPr lang="en-GB" sz="2000" dirty="0" smtClean="0"/>
              <a:t>Help students avoid repetition of particular words which have AWL synonyms </a:t>
            </a:r>
            <a:endParaRPr lang="en-GB" sz="2000" dirty="0"/>
          </a:p>
          <a:p>
            <a:r>
              <a:rPr lang="en-GB" sz="2400" dirty="0"/>
              <a:t>Modern day </a:t>
            </a:r>
            <a:r>
              <a:rPr lang="en-GB" sz="2400" dirty="0" smtClean="0"/>
              <a:t>English language learning course-books </a:t>
            </a:r>
            <a:r>
              <a:rPr lang="en-GB" sz="2400" dirty="0"/>
              <a:t>and dictionaries use the academic word </a:t>
            </a:r>
            <a:r>
              <a:rPr lang="en-GB" sz="2400" dirty="0" smtClean="0"/>
              <a:t>list. Here are just 2 examples:-</a:t>
            </a:r>
          </a:p>
          <a:p>
            <a:pPr lvl="1"/>
            <a:r>
              <a:rPr lang="en-GB" sz="2000" dirty="0" smtClean="0"/>
              <a:t>Macmillan Skillswise series (which we use online in E-Book form)</a:t>
            </a:r>
          </a:p>
          <a:p>
            <a:pPr lvl="1"/>
            <a:r>
              <a:rPr lang="en-GB" sz="2000" dirty="0" smtClean="0"/>
              <a:t>Longman Exams Dictionary </a:t>
            </a:r>
            <a:endParaRPr lang="en-GB" sz="2000" dirty="0"/>
          </a:p>
          <a:p>
            <a:endParaRPr lang="en-GB" sz="24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- adapted from Averil Coxhead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53BA4-7D18-4AFC-950E-F87D04DF2F01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52228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Moving from general to academic English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government has decided to </a:t>
            </a:r>
            <a:r>
              <a:rPr lang="en-GB" u="sng" dirty="0" smtClean="0"/>
              <a:t>build</a:t>
            </a:r>
            <a:r>
              <a:rPr lang="en-GB" dirty="0" smtClean="0"/>
              <a:t> a </a:t>
            </a:r>
            <a:r>
              <a:rPr lang="en-GB" u="sng" dirty="0" smtClean="0"/>
              <a:t>big</a:t>
            </a:r>
            <a:r>
              <a:rPr lang="en-GB" dirty="0" smtClean="0"/>
              <a:t> transport network to connect the north and south of the country. The </a:t>
            </a:r>
            <a:r>
              <a:rPr lang="en-GB" u="sng" dirty="0" smtClean="0"/>
              <a:t>length</a:t>
            </a:r>
            <a:r>
              <a:rPr lang="en-GB" dirty="0" smtClean="0"/>
              <a:t> of the project is estimated to be 5 years. However, before work </a:t>
            </a:r>
            <a:r>
              <a:rPr lang="en-GB" u="sng" dirty="0" smtClean="0"/>
              <a:t>starts</a:t>
            </a:r>
            <a:r>
              <a:rPr lang="en-GB" dirty="0" smtClean="0"/>
              <a:t>, a great amount of </a:t>
            </a:r>
            <a:r>
              <a:rPr lang="en-GB" u="sng" dirty="0" smtClean="0"/>
              <a:t>study </a:t>
            </a:r>
            <a:r>
              <a:rPr lang="en-GB" dirty="0" smtClean="0"/>
              <a:t>needs to be carried out and a large amount of </a:t>
            </a:r>
            <a:r>
              <a:rPr lang="en-GB" u="sng" dirty="0" smtClean="0"/>
              <a:t>information</a:t>
            </a:r>
            <a:r>
              <a:rPr lang="en-GB" dirty="0" smtClean="0"/>
              <a:t> needs to be </a:t>
            </a:r>
            <a:r>
              <a:rPr lang="en-GB" u="sng" dirty="0" smtClean="0"/>
              <a:t>examined</a:t>
            </a:r>
            <a:r>
              <a:rPr lang="en-GB" dirty="0" smtClean="0"/>
              <a:t>.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government has decided to </a:t>
            </a:r>
            <a:r>
              <a:rPr lang="en-GB" b="1" dirty="0" smtClean="0">
                <a:solidFill>
                  <a:srgbClr val="FF0000"/>
                </a:solidFill>
              </a:rPr>
              <a:t>construct</a:t>
            </a:r>
            <a:r>
              <a:rPr lang="en-GB" dirty="0" smtClean="0"/>
              <a:t> a </a:t>
            </a:r>
            <a:r>
              <a:rPr lang="en-GB" b="1" dirty="0" smtClean="0">
                <a:solidFill>
                  <a:srgbClr val="FF0000"/>
                </a:solidFill>
              </a:rPr>
              <a:t>major</a:t>
            </a:r>
            <a:r>
              <a:rPr lang="en-GB" dirty="0" smtClean="0"/>
              <a:t> transport </a:t>
            </a:r>
            <a:r>
              <a:rPr lang="en-GB" dirty="0"/>
              <a:t>network to connect the north and south of the country. The </a:t>
            </a:r>
            <a:r>
              <a:rPr lang="en-GB" b="1" dirty="0" smtClean="0">
                <a:solidFill>
                  <a:srgbClr val="FF0000"/>
                </a:solidFill>
              </a:rPr>
              <a:t>duration</a:t>
            </a:r>
            <a:r>
              <a:rPr lang="en-GB" dirty="0" smtClean="0"/>
              <a:t> of </a:t>
            </a:r>
            <a:r>
              <a:rPr lang="en-GB" dirty="0"/>
              <a:t>the project is estimated to be 5 years. However, before work </a:t>
            </a:r>
            <a:r>
              <a:rPr lang="en-GB" b="1" dirty="0" smtClean="0">
                <a:solidFill>
                  <a:srgbClr val="FF0000"/>
                </a:solidFill>
              </a:rPr>
              <a:t>commences</a:t>
            </a:r>
            <a:r>
              <a:rPr lang="en-GB" dirty="0" smtClean="0"/>
              <a:t>, </a:t>
            </a:r>
            <a:r>
              <a:rPr lang="en-GB" dirty="0"/>
              <a:t>a great amount of </a:t>
            </a:r>
            <a:r>
              <a:rPr lang="en-GB" b="1" dirty="0" smtClean="0">
                <a:solidFill>
                  <a:srgbClr val="FF0000"/>
                </a:solidFill>
              </a:rPr>
              <a:t>research</a:t>
            </a:r>
            <a:r>
              <a:rPr lang="en-GB" dirty="0" smtClean="0"/>
              <a:t> needs </a:t>
            </a:r>
            <a:r>
              <a:rPr lang="en-GB" dirty="0"/>
              <a:t>to be carried out and a large amount of </a:t>
            </a:r>
            <a:r>
              <a:rPr lang="en-GB" b="1" dirty="0" smtClean="0">
                <a:solidFill>
                  <a:srgbClr val="FF0000"/>
                </a:solidFill>
              </a:rPr>
              <a:t>data</a:t>
            </a:r>
            <a:r>
              <a:rPr lang="en-GB" dirty="0" smtClean="0"/>
              <a:t> </a:t>
            </a:r>
            <a:r>
              <a:rPr lang="en-GB" dirty="0"/>
              <a:t>needs to be </a:t>
            </a:r>
            <a:r>
              <a:rPr lang="en-GB" b="1" dirty="0" smtClean="0">
                <a:solidFill>
                  <a:srgbClr val="FF0000"/>
                </a:solidFill>
              </a:rPr>
              <a:t>analysed</a:t>
            </a:r>
            <a:r>
              <a:rPr lang="en-GB" dirty="0" smtClean="0"/>
              <a:t>. </a:t>
            </a:r>
            <a:endParaRPr lang="en-GB" dirty="0"/>
          </a:p>
          <a:p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- adapted from Averil Coxhead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53BA4-7D18-4AFC-950E-F87D04DF2F01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9621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498475"/>
          </a:xfrm>
        </p:spPr>
        <p:txBody>
          <a:bodyPr>
            <a:normAutofit/>
          </a:bodyPr>
          <a:lstStyle/>
          <a:p>
            <a:r>
              <a:rPr lang="en-GB" sz="2800" dirty="0" smtClean="0"/>
              <a:t>45 AWL: Synonyms</a:t>
            </a:r>
            <a:endParaRPr lang="en-GB" sz="2800" dirty="0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75854438"/>
              </p:ext>
            </p:extLst>
          </p:nvPr>
        </p:nvGraphicFramePr>
        <p:xfrm>
          <a:off x="1112107" y="863604"/>
          <a:ext cx="9102812" cy="553255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275210"/>
                <a:gridCol w="2275210"/>
                <a:gridCol w="2276196"/>
                <a:gridCol w="2276196"/>
              </a:tblGrid>
              <a:tr h="15569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700" dirty="0">
                          <a:effectLst/>
                        </a:rPr>
                        <a:t>GSL </a:t>
                      </a:r>
                      <a:r>
                        <a:rPr lang="en-GB" sz="700" dirty="0" smtClean="0">
                          <a:effectLst/>
                        </a:rPr>
                        <a:t>word- GENERAL SERVICE LIST (General English)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</a:rPr>
                        <a:t>AWL </a:t>
                      </a:r>
                      <a:r>
                        <a:rPr lang="en-GB" sz="700" smtClean="0">
                          <a:effectLst/>
                        </a:rPr>
                        <a:t>synonym – ACADEMIC WORD LIST SYNONYMS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700" dirty="0" smtClean="0">
                          <a:effectLst/>
                        </a:rPr>
                        <a:t>GSL word- GENERAL SERVICE LIST (General </a:t>
                      </a:r>
                      <a:r>
                        <a:rPr lang="en-GB" sz="700" smtClean="0">
                          <a:effectLst/>
                        </a:rPr>
                        <a:t>English)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</a:rPr>
                        <a:t>AWL synonym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</a:tr>
              <a:tr h="2223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 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 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</a:tr>
              <a:tr h="2223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Agreement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Consent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Happen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Occur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</a:tr>
              <a:tr h="2223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Big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Major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Mistake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Error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</a:tr>
              <a:tr h="2223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Build 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Construct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Improve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Enhance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</a:tr>
              <a:tr h="2621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Buy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Purchase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Inside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Internal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</a:tr>
              <a:tr h="2223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Change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Adapt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Reason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Motive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</a:tr>
              <a:tr h="2223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Eat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consume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Outside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External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</a:tr>
              <a:tr h="2223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Examine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Analyse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Control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Manipulate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</a:tr>
              <a:tr h="2223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Get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Acquire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Small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Minor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</a:tr>
              <a:tr h="2223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Idea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Concept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Pay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Income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</a:tr>
              <a:tr h="2223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Information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Data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Tax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Levy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</a:tr>
              <a:tr h="2223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Length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Duration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Use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Function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</a:tr>
              <a:tr h="2223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Make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Create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World-wide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Global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</a:tr>
              <a:tr h="2223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Money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Finance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By (way of)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Via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</a:tr>
              <a:tr h="2223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Part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Component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Important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Integral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</a:tr>
              <a:tr h="2223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Power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Authority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Stage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Phase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</a:tr>
              <a:tr h="2223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Promise 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Assure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Take away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Remove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</a:tr>
              <a:tr h="2223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Quick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Brief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Instructions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Guidelines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</a:tr>
              <a:tr h="2223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Show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Indicate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Stiff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Rigid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</a:tr>
              <a:tr h="2223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Start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Commence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Reward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Incentive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</a:tr>
              <a:tr h="2223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Study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Research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Result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Outcome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</a:tr>
              <a:tr h="2223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Supporter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Advocate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Origin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Source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</a:tr>
              <a:tr h="2223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Talk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Communicate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Sell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Promote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</a:tr>
              <a:tr h="2223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Writer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Author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 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3106" marR="43106" marT="0" marB="0"/>
                </a:tc>
              </a:tr>
            </a:tbl>
          </a:graphicData>
        </a:graphic>
      </p:graphicFrame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- adapted from Averil Coxhead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53BA4-7D18-4AFC-950E-F87D04DF2F01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20692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AWL – the A list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algn="just"/>
            <a:r>
              <a:rPr lang="en-GB" sz="2400" dirty="0" smtClean="0"/>
              <a:t>Abandon, abstract</a:t>
            </a:r>
            <a:r>
              <a:rPr lang="en-GB" sz="2400" dirty="0"/>
              <a:t>, academy, access, accommodate, accompany, accumulate, accurate, achieve, acknowledge, acquire, adapt, adequate, adjacent, adjust, administrate, adult, advocate, affect, aggregate, aid, albeit, allocate, alter, alternative, ambiguous, amend, analogy,  </a:t>
            </a:r>
            <a:r>
              <a:rPr lang="en-GB" sz="2400" dirty="0" smtClean="0"/>
              <a:t>analyse</a:t>
            </a:r>
            <a:r>
              <a:rPr lang="en-GB" sz="2400" dirty="0"/>
              <a:t>, annual, anticipate, apparent, append, appreciate, approach, appropriate, approximate, arbitrary, area, aspect, assemble, assess, assign, assist, assume, assure, attach,  attain, attitude, attribute, author, authority, automate, available, aware,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- adapted from Averil Coxhead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53BA4-7D18-4AFC-950E-F87D04DF2F01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68504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AWL - the B and C lists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GB" sz="2400" dirty="0"/>
              <a:t>behalf, benefit, bias, bond, brief, bulk, capable, capacity, category, cease, challenge, channel, chapter, chart, chemical, circumstance, cite, civil, clarify, classic, clause,     code, coherent, coincide, colleague, commence, comment, commission, commit, commodity, communicate, community, compatible, compensate, compile, complement, complex, component, compound, comprehensive, comprise, compute, conceive, concentrate, concept, conclude, concurrent, conduct, confer, confine, confirm, conflict, conform, consent,  consequent, considerable, consist, constant, constitute, constrain, construct, consult, consume, contact, contemporary, context, contract, contradict, contrary, contrast, contribute, controversy, convene, converse, convert, convince, cooperate, coordinate, core, corporate, correspond, couple, create, credit, criteria, crucial, culture, currency, cycle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- adapted from Averil Coxhead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53BA4-7D18-4AFC-950E-F87D04DF2F01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4036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AWL – the E and D lists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GB" sz="2400" dirty="0" smtClean="0"/>
              <a:t>data</a:t>
            </a:r>
            <a:r>
              <a:rPr lang="en-GB" sz="2400" dirty="0"/>
              <a:t>, debate,  decade, decline, deduce, define, definite, demonstrate, denote, deny, depress, derive, design, despite, detect, deviate, device, devote, differentiate, dimension, diminish, discrete, discriminate, displace, display, dispose, distinct, distort, distribute, diverse, document, domain, domestic, dominate, draft, drama, duration, dynamic, economy, edit, element, edit, eliminate, emerge, emphasis, empirical, enable, encounter, energy, enforce, enhance, enormous, ensure, entity, environment, equate, equip, equivalent, erode, error, establish, estate, estimate, ethic, ethnic, evaluate, eventual, evident, evolve, exceed, exclude, exhibit, expand, expert, explicit, exploit, export, expose, external, extract, facilitate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- adapted from Averil Coxhead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53BA4-7D18-4AFC-950E-F87D04DF2F01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310037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AWL – the F, G and H lists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GB" sz="2400" dirty="0"/>
              <a:t>facilitate,  factor, feature, federal, free, file, final, finance, finite, flexible, fluctuate, focus, format, formula,  forthcoming, found, foundation, framework, function, fund, fundamental, furthermore, gender, generate, generation, globe, goal, grade, grant, guarantee, guideline, hence, hierarchy, highlight, hypothesis,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- adapted from Averil Coxhead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53BA4-7D18-4AFC-950E-F87D04DF2F01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911256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AWL – the I list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GB" sz="2400" dirty="0"/>
              <a:t>identical, identity, ideology, ignorant, illustrate, image, immigrate, impact, implement, implicate, implicit, imply, impose, incentive, incidence, incline, income, incorporate, index, indicate, individual, induce, inevitable, infer, infrastructure, inherent,   inhibit, initial, initiate, injure, innovate, input, insert, insight, inspect, instance, institute, instruct, integral, integrate, integrity, intelligent, intense, interact, intermediate, internal, interpret, interval, intervene, intrinsic, invest, investigate, invoke, involve, isolate, issue, item, ion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- adapted from Averil Coxhead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53BA4-7D18-4AFC-950E-F87D04DF2F01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971081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AWL – the J to O lists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GB" sz="2400" dirty="0"/>
              <a:t>job, journal, justify, label, labour, layer, lecture, legal, legislate, levy, liberal, licence, likewise,  link, locate, logic, maintain, major, manipulate, manual, margin, mature, maximise, mechanism, media, mediate, medical, medium, mental, method, migrate, military, minimal, minimise, minimum, ministry, minor, mode, modify, monitor, motive, mutual, negate, network, neutral, nevertheless, nonetheless, norm, normal, notion, notwithstanding, nuclear, objective, obtain, obvious, occupy, occur, odd, offset, ongoing, option, orient, outcome, output, overall, overlap, overseas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- adapted from Averil Coxhead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53BA4-7D18-4AFC-950E-F87D04DF2F01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557348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AWL – the N to Q lists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GB" sz="2400" dirty="0"/>
              <a:t>panel, paradigm, paragraph, parallel, parameter, participate, partner, passive, perceive, percent, period, persist, perspective, phase, phenomenon, philosophy, physical, plus, policy, portion, pose, positive, potential, practitioner, precede, precise, predict, predominant, preliminary, presume, previous, primary, prime, principal, principle, prior, priority, proceed, process, process, professional, prohibit, project, promote, proportion, prospect, protocol, psychology, publication, publish, purchase, pursue, qualitative, quote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- adapted from Averil Coxhead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53BA4-7D18-4AFC-950E-F87D04DF2F01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487537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AWL – the R and S lists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GB" sz="2400" dirty="0"/>
              <a:t>radical, random, range, ratio, rational, react, recover, refine, regime, region, register, regulate, reinforce, reject, relax, release, relevant, reluctance, rely, remove, require, research, reside, resolve, resource, respond, restore, restrain, restrict, retain, reveal, revenue, reverse,  revise, revolution, rigid, role, route, scenario, schedule, scheme, scope, section, sector, secure, seek, select, sequence, series, sex, shift, significant, similar, simulate, site, so-called, sole, somewhat, source, specific, specify, sphere, stable, statistic, status, straightforward, strategy, stress, structure, style, submit, subordinate, subsequent, subsidy, substitute, successor, sufficient, sum, summary, supplement, survey, survive, suspend, sustain, symbol,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- adapted from Averil Coxhead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53BA4-7D18-4AFC-950E-F87D04DF2F01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904784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AWL – T to Z lists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GB" sz="2400" dirty="0"/>
              <a:t>tape, target, task, team, technical, technique, technology, temporary, tense, terminate, text, theme, theory, thereby, thesis, topic, trace, tradition, transfer, transform, transit, transmit, transport, trend, trigger, ultimate, undergo, underlie, undertake, uniform, unify, unique, utilise, valid, vary, vehicle, version, via, violate, virtual, visible, vision, visual, volume, voluntary, welfare, whereas, whereby, widespread.     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- adapted from Averil Coxhead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53BA4-7D18-4AFC-950E-F87D04DF2F01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402961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366394"/>
          </a:xfrm>
        </p:spPr>
        <p:txBody>
          <a:bodyPr>
            <a:normAutofit fontScale="90000"/>
          </a:bodyPr>
          <a:lstStyle/>
          <a:p>
            <a:r>
              <a:rPr lang="en-GB" sz="2400" dirty="0" smtClean="0"/>
              <a:t>The entire AWL – All headwords from A to I</a:t>
            </a:r>
            <a:endParaRPr lang="en-GB" sz="2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850791"/>
            <a:ext cx="10515600" cy="6007210"/>
          </a:xfrm>
        </p:spPr>
        <p:txBody>
          <a:bodyPr>
            <a:noAutofit/>
          </a:bodyPr>
          <a:lstStyle/>
          <a:p>
            <a:pPr algn="just"/>
            <a:r>
              <a:rPr lang="en-GB" sz="1600" dirty="0"/>
              <a:t>Abandon, abstract, academy, access, accommodate, accompany, accumulate, accurate, achieve, acknowledge, acquire, adapt, adequate, adjacent, adjust, administrate, adult, advocate, affect, aggregate, aid, albeit, allocate, alter, alternative, ambiguous, amend, analogy,     </a:t>
            </a:r>
            <a:r>
              <a:rPr lang="en-GB" sz="1600" b="1" dirty="0">
                <a:solidFill>
                  <a:srgbClr val="FF0000"/>
                </a:solidFill>
              </a:rPr>
              <a:t>analyse, </a:t>
            </a:r>
            <a:r>
              <a:rPr lang="en-GB" sz="1600" dirty="0"/>
              <a:t>annual, anticipate, apparent, append, appreciate, approach, appropriate, approximate, arbitrary, area, aspect, assemble, assess, assign, assist, assume, assure, attach,  attain, attitude, attribute, author, authority, automate, available, aware, behalf, </a:t>
            </a:r>
            <a:r>
              <a:rPr lang="en-GB" sz="1600" b="1" dirty="0">
                <a:solidFill>
                  <a:srgbClr val="FF0000"/>
                </a:solidFill>
              </a:rPr>
              <a:t>benefit</a:t>
            </a:r>
            <a:r>
              <a:rPr lang="en-GB" sz="1600" dirty="0"/>
              <a:t>, bias, bond, brief, bulk, capable, capacity, category, cease, challenge, channel, chapter, chart, chemical, circumstance, cite, civil, clarify, classic, clause,     code, coherent, coincide, colleague, commence, comment, commission, commit, commodity, communicate, community, compatible, compensate, compile, complement, complex, component, compound, comprehensive, comprise, compute, conceive, concentrate, </a:t>
            </a:r>
            <a:r>
              <a:rPr lang="en-GB" sz="1600" b="1" dirty="0">
                <a:solidFill>
                  <a:srgbClr val="FF0000"/>
                </a:solidFill>
              </a:rPr>
              <a:t>concept,</a:t>
            </a:r>
            <a:r>
              <a:rPr lang="en-GB" sz="1600" dirty="0"/>
              <a:t> conclude, concurrent, conduct, confer, confine, confirm, conflict, conform, consent,  consequent, considerable, consist, constant, constitute, constrain, construct, consult, consume, contact, contemporary, context, </a:t>
            </a:r>
            <a:r>
              <a:rPr lang="en-GB" sz="1600" b="1" dirty="0">
                <a:solidFill>
                  <a:srgbClr val="FF0000"/>
                </a:solidFill>
              </a:rPr>
              <a:t>contract,</a:t>
            </a:r>
            <a:r>
              <a:rPr lang="en-GB" sz="1600" dirty="0"/>
              <a:t> contradict, contrary, contrast, contribute, controversy, convene, converse, convert, convince, cooperate, coordinate, core, corporate, correspond, couple, create, credit, criteria, crucial, culture, currency, cycle, </a:t>
            </a:r>
            <a:r>
              <a:rPr lang="en-GB" sz="1600" b="1" dirty="0">
                <a:solidFill>
                  <a:srgbClr val="FF0000"/>
                </a:solidFill>
              </a:rPr>
              <a:t>data</a:t>
            </a:r>
            <a:r>
              <a:rPr lang="en-GB" sz="1600" dirty="0"/>
              <a:t>, debate,  decade, decline, deduce, define, definite, demonstrate, denote, deny, depress, derive, design, despite, detect, deviate, device, devote, differentiate, dimension, diminish, discrete, discriminate, displace, display, dispose, distinct, distort, distribute, diverse, document, domain, domestic, dominate, draft, drama, duration, dynamic, </a:t>
            </a:r>
            <a:r>
              <a:rPr lang="en-GB" sz="1600" b="1" dirty="0">
                <a:solidFill>
                  <a:srgbClr val="FF0000"/>
                </a:solidFill>
              </a:rPr>
              <a:t>economy</a:t>
            </a:r>
            <a:r>
              <a:rPr lang="en-GB" sz="1600" dirty="0"/>
              <a:t>, edit, element, edit, eliminate, emerge, emphasis, empirical, enable, encounter, energy, enforce, enhance, enormous, ensure, entity, environment, equate, equip, equivalent, erode, error, establish, estate, estimate, ethic, ethnic, evaluate, eventual, </a:t>
            </a:r>
            <a:r>
              <a:rPr lang="en-GB" sz="1600" b="1" dirty="0" smtClean="0">
                <a:solidFill>
                  <a:srgbClr val="FF0000"/>
                </a:solidFill>
              </a:rPr>
              <a:t>evident</a:t>
            </a:r>
            <a:r>
              <a:rPr lang="en-GB" sz="1600" dirty="0"/>
              <a:t>, evolve, exceed, exclude, exhibit, expand, expert, explicit, exploit, export, expose, external, extract, </a:t>
            </a:r>
            <a:r>
              <a:rPr lang="en-GB" sz="1600" dirty="0" smtClean="0"/>
              <a:t>facilitate,  </a:t>
            </a:r>
            <a:r>
              <a:rPr lang="en-GB" sz="1600" dirty="0"/>
              <a:t>factor, feature, federal, free, file, final, </a:t>
            </a:r>
            <a:r>
              <a:rPr lang="en-GB" sz="1600" b="1" dirty="0">
                <a:solidFill>
                  <a:srgbClr val="FF0000"/>
                </a:solidFill>
              </a:rPr>
              <a:t>finance</a:t>
            </a:r>
            <a:r>
              <a:rPr lang="en-GB" sz="1600" dirty="0"/>
              <a:t>, finite, flexible, fluctuate, focus, format, formula,  forthcoming, found, foundation, framework, function, fund, fundamental, furthermore, gender, generate, generation, globe, goal, grade, grant, guarantee, guideline, hence, hierarchy, highlight, hypothesis, identical, identity, ideology, ignorant, illustrate, image, immigrate, impact, implement, implicate, implicit, imply, impose, incentive, incidence, incline, income, incorporate, index, indicate, individual, induce, inevitable, infer, infrastructure, inherent,   inhibit, initial, initiate, injure, innovate, input, insert, insight, inspect, instance, institute, instruct, integral, integrate, integrity, intelligent, intense, interact, intermediate, internal, interpret, interval, intervene, intrinsic, invest, investigate, invoke, involve, isolate, issue, </a:t>
            </a:r>
            <a:r>
              <a:rPr lang="en-GB" sz="1600" dirty="0" smtClean="0"/>
              <a:t>item, ion.</a:t>
            </a:r>
            <a:endParaRPr lang="en-GB" sz="16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- adapted from Averil Coxhead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53BA4-7D18-4AFC-950E-F87D04DF2F01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44285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19619"/>
          </a:xfrm>
        </p:spPr>
        <p:txBody>
          <a:bodyPr>
            <a:normAutofit/>
          </a:bodyPr>
          <a:lstStyle/>
          <a:p>
            <a:r>
              <a:rPr lang="en-GB" sz="2800" dirty="0" smtClean="0"/>
              <a:t>The entire AWL – All headwords from J to W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351722"/>
            <a:ext cx="10515600" cy="5506278"/>
          </a:xfrm>
        </p:spPr>
        <p:txBody>
          <a:bodyPr>
            <a:noAutofit/>
          </a:bodyPr>
          <a:lstStyle/>
          <a:p>
            <a:pPr algn="just"/>
            <a:r>
              <a:rPr lang="en-GB" sz="1600" dirty="0" smtClean="0"/>
              <a:t>job, journal, justify, label, labour, layer, lecture, legal, legislate, levy, liberal, licence, likewise,  link, locate, logic, maintain, </a:t>
            </a:r>
            <a:r>
              <a:rPr lang="en-GB" sz="1600" b="1" dirty="0" smtClean="0">
                <a:solidFill>
                  <a:srgbClr val="FF0000"/>
                </a:solidFill>
              </a:rPr>
              <a:t>major,</a:t>
            </a:r>
            <a:r>
              <a:rPr lang="en-GB" sz="1600" dirty="0" smtClean="0"/>
              <a:t> manipulate, manual, margin, mature, maximise, mechanism, media, mediate, medical, medium, mental, method, migrate, military, minimal, minimise, minimum, ministry, minor, mode, modify, monitor, motive, mutual, negate, network, neutral, nevertheless, nonetheless, </a:t>
            </a:r>
            <a:r>
              <a:rPr lang="en-GB" sz="1600" dirty="0"/>
              <a:t>norm, normal, notion, notwithstanding, nuclear, objective, obtain, obvious, occupy, </a:t>
            </a:r>
            <a:r>
              <a:rPr lang="en-GB" sz="1600" b="1" dirty="0">
                <a:solidFill>
                  <a:srgbClr val="FF0000"/>
                </a:solidFill>
              </a:rPr>
              <a:t>occur</a:t>
            </a:r>
            <a:r>
              <a:rPr lang="en-GB" sz="1600" dirty="0"/>
              <a:t>, odd, offset, ongoing, </a:t>
            </a:r>
            <a:r>
              <a:rPr lang="en-GB" sz="1600" dirty="0" smtClean="0"/>
              <a:t>option</a:t>
            </a:r>
            <a:r>
              <a:rPr lang="en-GB" sz="1600" dirty="0"/>
              <a:t>, orient, outcome, output, overall, overlap, overseas, panel, paradigm, paragraph, parallel, parameter, participate, partner, passive, perceive, percent, period, persist, perspective, phase, phenomenon, philosophy, physical, plus, policy, portion, pose, positive, potential, practitioner, precede, precise, predict, predominant, preliminary, presume, previous, primary, prime, principal, principle, prior, priority, proceed, process, process, professional, prohibit, project, promote, proportion, prospect, protocol, psychology, publication, publish, purchase, pursue, qualitative, quote, radical, random, range, ratio, rational, react, recover, refine, regime, region, register, regulate, reinforce, reject, relax, release, relevant, reluctance, rely, remove, require, </a:t>
            </a:r>
            <a:r>
              <a:rPr lang="en-GB" sz="1600" b="1" dirty="0">
                <a:solidFill>
                  <a:srgbClr val="FF0000"/>
                </a:solidFill>
              </a:rPr>
              <a:t>research</a:t>
            </a:r>
            <a:r>
              <a:rPr lang="en-GB" sz="1600" dirty="0"/>
              <a:t>, reside, resolve, resource, </a:t>
            </a:r>
            <a:r>
              <a:rPr lang="en-GB" sz="1600" b="1" dirty="0">
                <a:solidFill>
                  <a:srgbClr val="FF0000"/>
                </a:solidFill>
              </a:rPr>
              <a:t>respond</a:t>
            </a:r>
            <a:r>
              <a:rPr lang="en-GB" sz="1600" dirty="0"/>
              <a:t>, restore, restrain, restrict, retain, reveal, revenue, reverse,  revise, revolution, rigid, role, route, scenario, schedule, scheme, scope, section, sector, secure, seek, select, sequence, series, sex, shift, significant, similar, simulate, site, so-called, sole, somewhat, source, specific, specify, sphere, stable, statistic, status, straightforward, strategy, stress, structure, style, submit, subordinate, subsequent, subsidy, substitute, successor, sufficient, sum, summary, supplement, survey, survive, suspend, sustain, symbol, tape, target, task, team, technical, technique, technology, temporary, tense, terminate, text, theme, </a:t>
            </a:r>
            <a:r>
              <a:rPr lang="en-GB" sz="1600" b="1" dirty="0">
                <a:solidFill>
                  <a:srgbClr val="FF0000"/>
                </a:solidFill>
              </a:rPr>
              <a:t>theory,</a:t>
            </a:r>
            <a:r>
              <a:rPr lang="en-GB" sz="1600" dirty="0"/>
              <a:t> thereby, thesis, topic, trace, tradition, transfer, transform, transit, transmit, transport, trend, trigger, ultimate, undergo, underlie, undertake, uniform, unify, unique, utilise, valid, vary, vehicle, version, via, violate, virtual, visible, vision, visual, volume, voluntary, welfare, whereas, whereby, widespread.     </a:t>
            </a:r>
          </a:p>
          <a:p>
            <a:pPr algn="just"/>
            <a:endParaRPr lang="en-GB" sz="16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- adapted from Averil Coxhead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53BA4-7D18-4AFC-950E-F87D04DF2F01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1210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50 synonyms </a:t>
            </a:r>
            <a:r>
              <a:rPr lang="en-GB" dirty="0"/>
              <a:t>of the </a:t>
            </a:r>
            <a:r>
              <a:rPr lang="en-GB" dirty="0" smtClean="0"/>
              <a:t>AWL 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Hypothesis/Theory</a:t>
            </a:r>
          </a:p>
          <a:p>
            <a:r>
              <a:rPr lang="en-GB" dirty="0" smtClean="0"/>
              <a:t>Terminate/Cease			</a:t>
            </a:r>
          </a:p>
          <a:p>
            <a:r>
              <a:rPr lang="en-GB" dirty="0" smtClean="0"/>
              <a:t>Aid/Assist</a:t>
            </a:r>
          </a:p>
          <a:p>
            <a:r>
              <a:rPr lang="en-GB" dirty="0" smtClean="0"/>
              <a:t>Range/Scope</a:t>
            </a:r>
          </a:p>
          <a:p>
            <a:r>
              <a:rPr lang="en-GB" dirty="0" smtClean="0"/>
              <a:t>Area/Sphere/Domain</a:t>
            </a:r>
          </a:p>
          <a:p>
            <a:r>
              <a:rPr lang="en-GB" dirty="0" smtClean="0"/>
              <a:t>Outcome/Scenario</a:t>
            </a:r>
          </a:p>
          <a:p>
            <a:r>
              <a:rPr lang="en-GB" dirty="0" smtClean="0"/>
              <a:t>Theme/Topic</a:t>
            </a:r>
          </a:p>
          <a:p>
            <a:r>
              <a:rPr lang="en-GB" dirty="0" smtClean="0"/>
              <a:t>Consist/Comprise</a:t>
            </a:r>
          </a:p>
          <a:p>
            <a:r>
              <a:rPr lang="en-GB" dirty="0"/>
              <a:t>Approximate/Estimate</a:t>
            </a:r>
          </a:p>
          <a:p>
            <a:r>
              <a:rPr lang="en-GB" dirty="0" smtClean="0"/>
              <a:t>Demonstrate/Illustrate</a:t>
            </a:r>
          </a:p>
          <a:p>
            <a:r>
              <a:rPr lang="en-GB" dirty="0" smtClean="0"/>
              <a:t>Fundamental/Core/intrinsic</a:t>
            </a:r>
          </a:p>
          <a:p>
            <a:r>
              <a:rPr lang="en-GB" dirty="0" smtClean="0"/>
              <a:t>Highlight/Emphasize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Globe/Sphere</a:t>
            </a:r>
          </a:p>
          <a:p>
            <a:r>
              <a:rPr lang="en-GB" dirty="0" smtClean="0"/>
              <a:t>Academy/Institute</a:t>
            </a:r>
          </a:p>
          <a:p>
            <a:r>
              <a:rPr lang="en-GB" dirty="0" smtClean="0"/>
              <a:t>Adequate/Sufficient</a:t>
            </a:r>
          </a:p>
          <a:p>
            <a:r>
              <a:rPr lang="en-GB" dirty="0" smtClean="0"/>
              <a:t>Assemble/Construct</a:t>
            </a:r>
          </a:p>
          <a:p>
            <a:r>
              <a:rPr lang="en-GB" dirty="0" smtClean="0"/>
              <a:t>Abstract/Mental</a:t>
            </a:r>
          </a:p>
          <a:p>
            <a:r>
              <a:rPr lang="en-GB" dirty="0" smtClean="0"/>
              <a:t>Goal/Objective</a:t>
            </a:r>
          </a:p>
          <a:p>
            <a:r>
              <a:rPr lang="en-GB" dirty="0" smtClean="0"/>
              <a:t>Converse/Communicate</a:t>
            </a:r>
          </a:p>
          <a:p>
            <a:r>
              <a:rPr lang="en-GB" dirty="0" smtClean="0"/>
              <a:t>Dynamic/Energetic</a:t>
            </a:r>
          </a:p>
          <a:p>
            <a:r>
              <a:rPr lang="en-GB" dirty="0" smtClean="0"/>
              <a:t>Free/Restricted</a:t>
            </a:r>
          </a:p>
          <a:p>
            <a:r>
              <a:rPr lang="en-GB" dirty="0" smtClean="0"/>
              <a:t>Focus/Concentrate</a:t>
            </a:r>
          </a:p>
          <a:p>
            <a:r>
              <a:rPr lang="en-GB" dirty="0" smtClean="0"/>
              <a:t>Sex/Gender</a:t>
            </a:r>
          </a:p>
          <a:p>
            <a:r>
              <a:rPr lang="en-GB" dirty="0" smtClean="0"/>
              <a:t>Notion/concept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- adapted from Averil Coxhead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53BA4-7D18-4AFC-950E-F87D04DF2F01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82242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28 Antonyms </a:t>
            </a:r>
            <a:r>
              <a:rPr lang="en-GB" dirty="0"/>
              <a:t>of the AWL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Internal/External</a:t>
            </a:r>
          </a:p>
          <a:p>
            <a:r>
              <a:rPr lang="en-GB" dirty="0"/>
              <a:t>Plus/Minus</a:t>
            </a:r>
          </a:p>
          <a:p>
            <a:r>
              <a:rPr lang="en-GB" dirty="0"/>
              <a:t>Major/Minor</a:t>
            </a:r>
          </a:p>
          <a:p>
            <a:r>
              <a:rPr lang="en-GB" dirty="0"/>
              <a:t>Minimum/Maximum</a:t>
            </a:r>
          </a:p>
          <a:p>
            <a:r>
              <a:rPr lang="en-GB" dirty="0"/>
              <a:t>Individual/Team</a:t>
            </a:r>
          </a:p>
          <a:p>
            <a:r>
              <a:rPr lang="en-GB" dirty="0"/>
              <a:t>Mental/Physical</a:t>
            </a:r>
          </a:p>
          <a:p>
            <a:r>
              <a:rPr lang="en-GB" dirty="0"/>
              <a:t>Flexible/Rigid</a:t>
            </a:r>
          </a:p>
          <a:p>
            <a:r>
              <a:rPr lang="en-GB" dirty="0"/>
              <a:t>Positive/Negative</a:t>
            </a:r>
          </a:p>
          <a:p>
            <a:r>
              <a:rPr lang="en-GB" dirty="0"/>
              <a:t>Relax/Stress</a:t>
            </a:r>
          </a:p>
          <a:p>
            <a:r>
              <a:rPr lang="en-GB" dirty="0" smtClean="0"/>
              <a:t>Commence/Cease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Complex/Straightforward</a:t>
            </a:r>
          </a:p>
          <a:p>
            <a:r>
              <a:rPr lang="en-GB" dirty="0"/>
              <a:t>Expand/Contract</a:t>
            </a:r>
          </a:p>
          <a:p>
            <a:r>
              <a:rPr lang="en-GB" dirty="0" smtClean="0"/>
              <a:t>Seek/Locate</a:t>
            </a:r>
          </a:p>
          <a:p>
            <a:r>
              <a:rPr lang="en-GB" dirty="0" smtClean="0"/>
              <a:t>Automatic/Manual</a:t>
            </a:r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- adapted from Averil Coxhead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53BA4-7D18-4AFC-950E-F87D04DF2F01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357941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entire AWL of around 3000 words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As you now know the academic word list has 570 headwords</a:t>
            </a:r>
          </a:p>
          <a:p>
            <a:r>
              <a:rPr lang="en-GB" dirty="0" smtClean="0"/>
              <a:t>These headwords generate 3000 associated parts of speech </a:t>
            </a:r>
          </a:p>
          <a:p>
            <a:pPr lvl="1"/>
            <a:r>
              <a:rPr lang="en-GB" dirty="0" smtClean="0"/>
              <a:t>see the parts of speech of </a:t>
            </a:r>
            <a:r>
              <a:rPr lang="en-GB" b="1" i="1" dirty="0" smtClean="0">
                <a:solidFill>
                  <a:srgbClr val="FF0000"/>
                </a:solidFill>
              </a:rPr>
              <a:t>analyse </a:t>
            </a:r>
            <a:r>
              <a:rPr lang="en-GB" dirty="0" smtClean="0"/>
              <a:t>in slide </a:t>
            </a:r>
            <a:r>
              <a:rPr lang="en-GB" i="1" dirty="0" smtClean="0"/>
              <a:t>4</a:t>
            </a:r>
          </a:p>
          <a:p>
            <a:pPr lvl="1"/>
            <a:r>
              <a:rPr lang="en-GB" dirty="0" smtClean="0"/>
              <a:t>think of parts of speech (nouns/verbs/adjectives…) as family members</a:t>
            </a:r>
          </a:p>
          <a:p>
            <a:pPr lvl="1"/>
            <a:r>
              <a:rPr lang="en-GB" dirty="0" smtClean="0"/>
              <a:t>there are 570 word families (one for each headword) </a:t>
            </a:r>
          </a:p>
          <a:p>
            <a:pPr lvl="1"/>
            <a:r>
              <a:rPr lang="en-GB" dirty="0" smtClean="0"/>
              <a:t>there are 3000 family members, generated from the 570 headwords</a:t>
            </a:r>
          </a:p>
          <a:p>
            <a:pPr lvl="2"/>
            <a:r>
              <a:rPr lang="en-GB" dirty="0" smtClean="0"/>
              <a:t>In other words, if you add up all the family members (including each of the 570 headwords) you get 3000 words </a:t>
            </a:r>
            <a:r>
              <a:rPr lang="en-GB" smtClean="0"/>
              <a:t>in total. </a:t>
            </a:r>
            <a:endParaRPr lang="en-GB" dirty="0" smtClean="0"/>
          </a:p>
          <a:p>
            <a:r>
              <a:rPr lang="en-GB" dirty="0" smtClean="0"/>
              <a:t>If </a:t>
            </a:r>
            <a:r>
              <a:rPr lang="en-GB" dirty="0"/>
              <a:t>you want to explore the entire </a:t>
            </a:r>
            <a:r>
              <a:rPr lang="en-GB" dirty="0" smtClean="0"/>
              <a:t>AWL, here is </a:t>
            </a:r>
            <a:r>
              <a:rPr lang="en-GB" dirty="0"/>
              <a:t>the link:-</a:t>
            </a:r>
          </a:p>
          <a:p>
            <a:pPr lvl="1"/>
            <a:r>
              <a:rPr lang="en-GB" u="sng" dirty="0">
                <a:hlinkClick r:id="rId2"/>
              </a:rPr>
              <a:t>http://www.uefap.com/vocab/select/awl.htm</a:t>
            </a:r>
            <a:endParaRPr lang="en-GB" dirty="0"/>
          </a:p>
          <a:p>
            <a:endParaRPr lang="en-GB" dirty="0" smtClean="0"/>
          </a:p>
          <a:p>
            <a:pPr lvl="1"/>
            <a:endParaRPr lang="en-GB" dirty="0" smtClean="0"/>
          </a:p>
          <a:p>
            <a:pPr lvl="1"/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- adapted from Averil Coxhead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53BA4-7D18-4AFC-950E-F87D04DF2F01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0648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505</TotalTime>
  <Words>3525</Words>
  <Application>Microsoft Office PowerPoint</Application>
  <PresentationFormat>Widescreen</PresentationFormat>
  <Paragraphs>344</Paragraphs>
  <Slides>22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7" baseType="lpstr">
      <vt:lpstr>Arial</vt:lpstr>
      <vt:lpstr>Calibri</vt:lpstr>
      <vt:lpstr>Calibri Light</vt:lpstr>
      <vt:lpstr>Times New Roman</vt:lpstr>
      <vt:lpstr>Office Theme</vt:lpstr>
      <vt:lpstr>           </vt:lpstr>
      <vt:lpstr>Structure of presentation</vt:lpstr>
      <vt:lpstr>What is meant by the term Academic Word List?</vt:lpstr>
      <vt:lpstr>What is meant by the term word family?</vt:lpstr>
      <vt:lpstr>AWL – Sublist (1)</vt:lpstr>
      <vt:lpstr>Why is the AWL so important ?</vt:lpstr>
      <vt:lpstr>Moving from general to academic English</vt:lpstr>
      <vt:lpstr>45 AWL: Synonyms</vt:lpstr>
      <vt:lpstr>AWL – the A list</vt:lpstr>
      <vt:lpstr>AWL - the B and C lists</vt:lpstr>
      <vt:lpstr>AWL – the E and D lists</vt:lpstr>
      <vt:lpstr>AWL – the F, G and H lists</vt:lpstr>
      <vt:lpstr>AWL – the I list</vt:lpstr>
      <vt:lpstr>AWL – the J to O lists</vt:lpstr>
      <vt:lpstr>AWL – the N to Q lists</vt:lpstr>
      <vt:lpstr>AWL – the R and S lists</vt:lpstr>
      <vt:lpstr>AWL – T to Z lists</vt:lpstr>
      <vt:lpstr>The entire AWL – All headwords from A to I</vt:lpstr>
      <vt:lpstr>The entire AWL – All headwords from J to W</vt:lpstr>
      <vt:lpstr>50 synonyms of the AWL </vt:lpstr>
      <vt:lpstr>28 Antonyms of the AWL</vt:lpstr>
      <vt:lpstr>The entire AWL of around 3000 words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Mini lecture series by David C. Williams Lecturer in EAP (English for Academic Purposes)  UWTSD Swansea campus 2019</dc:title>
  <dc:creator>David Charles Williams (International Centre)</dc:creator>
  <cp:lastModifiedBy>David Charles Williams (International Centre)</cp:lastModifiedBy>
  <cp:revision>147</cp:revision>
  <dcterms:created xsi:type="dcterms:W3CDTF">2019-11-21T14:36:07Z</dcterms:created>
  <dcterms:modified xsi:type="dcterms:W3CDTF">2022-10-07T09:48:44Z</dcterms:modified>
</cp:coreProperties>
</file>