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9"/>
  </p:notesMasterIdLst>
  <p:sldIdLst>
    <p:sldId id="256" r:id="rId2"/>
    <p:sldId id="272" r:id="rId3"/>
    <p:sldId id="273" r:id="rId4"/>
    <p:sldId id="276" r:id="rId5"/>
    <p:sldId id="258" r:id="rId6"/>
    <p:sldId id="259" r:id="rId7"/>
    <p:sldId id="275" r:id="rId8"/>
    <p:sldId id="261" r:id="rId9"/>
    <p:sldId id="262" r:id="rId10"/>
    <p:sldId id="263" r:id="rId11"/>
    <p:sldId id="274" r:id="rId12"/>
    <p:sldId id="264" r:id="rId13"/>
    <p:sldId id="268" r:id="rId14"/>
    <p:sldId id="267" r:id="rId15"/>
    <p:sldId id="269" r:id="rId16"/>
    <p:sldId id="270" r:id="rId17"/>
    <p:sldId id="271" r:id="rId1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667" autoAdjust="0"/>
  </p:normalViewPr>
  <p:slideViewPr>
    <p:cSldViewPr>
      <p:cViewPr varScale="1">
        <p:scale>
          <a:sx n="57" d="100"/>
          <a:sy n="57" d="100"/>
        </p:scale>
        <p:origin x="177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29" tIns="45714" rIns="91429" bIns="45714" rtlCol="0"/>
          <a:lstStyle>
            <a:lvl1pPr algn="r">
              <a:defRPr sz="1200"/>
            </a:lvl1pPr>
          </a:lstStyle>
          <a:p>
            <a:fld id="{D848C778-B13F-4C98-B114-03E77944FC7A}" type="datetimeFigureOut">
              <a:rPr lang="en-GB" smtClean="0"/>
              <a:pPr/>
              <a:t>20/11/2021</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29" tIns="45714" rIns="91429" bIns="45714"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29" tIns="45714" rIns="91429" bIns="45714"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7680"/>
          </a:xfrm>
          <a:prstGeom prst="rect">
            <a:avLst/>
          </a:prstGeom>
        </p:spPr>
        <p:txBody>
          <a:bodyPr vert="horz" lIns="91429" tIns="45714" rIns="91429"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29" tIns="45714" rIns="91429" bIns="45714" rtlCol="0" anchor="b"/>
          <a:lstStyle>
            <a:lvl1pPr algn="r">
              <a:defRPr sz="1200"/>
            </a:lvl1pPr>
          </a:lstStyle>
          <a:p>
            <a:fld id="{9127AD6B-FC3F-4301-82AF-A728712C60EA}" type="slidenum">
              <a:rPr lang="en-GB" smtClean="0"/>
              <a:pPr/>
              <a:t>‹#›</a:t>
            </a:fld>
            <a:endParaRPr lang="en-GB"/>
          </a:p>
        </p:txBody>
      </p:sp>
    </p:spTree>
    <p:extLst>
      <p:ext uri="{BB962C8B-B14F-4D97-AF65-F5344CB8AC3E}">
        <p14:creationId xmlns:p14="http://schemas.microsoft.com/office/powerpoint/2010/main" val="31593220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a:t>
            </a:fld>
            <a:endParaRPr lang="en-GB"/>
          </a:p>
        </p:txBody>
      </p:sp>
    </p:spTree>
    <p:extLst>
      <p:ext uri="{BB962C8B-B14F-4D97-AF65-F5344CB8AC3E}">
        <p14:creationId xmlns:p14="http://schemas.microsoft.com/office/powerpoint/2010/main" val="719163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22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EAE30ED-A717-4E38-9917-CC697D356BD6}" type="slidenum">
              <a:rPr lang="en-GB" altLang="en-US">
                <a:latin typeface="Calibri" panose="020F0502020204030204" pitchFamily="34" charset="0"/>
              </a:rPr>
              <a:pPr/>
              <a:t>2</a:t>
            </a:fld>
            <a:endParaRPr lang="en-GB" altLang="en-US">
              <a:latin typeface="Calibri" panose="020F0502020204030204" pitchFamily="34" charset="0"/>
            </a:endParaRPr>
          </a:p>
        </p:txBody>
      </p:sp>
    </p:spTree>
    <p:extLst>
      <p:ext uri="{BB962C8B-B14F-4D97-AF65-F5344CB8AC3E}">
        <p14:creationId xmlns:p14="http://schemas.microsoft.com/office/powerpoint/2010/main" val="25318194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Buildings, equipment,</a:t>
            </a:r>
            <a:r>
              <a:rPr lang="en-GB" altLang="en-US" baseline="0" dirty="0"/>
              <a:t> information technology, consumables, human resources, methods, money – what human/non-human resources are used where you work; who are your stakeholders – near, middle, far environment </a:t>
            </a:r>
            <a:endParaRPr lang="en-GB" altLang="en-US" dirty="0"/>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E63EF5C-8584-487A-8104-0FECC011CD90}" type="slidenum">
              <a:rPr lang="en-GB" altLang="en-US">
                <a:latin typeface="Calibri" panose="020F0502020204030204" pitchFamily="34" charset="0"/>
              </a:rPr>
              <a:pPr/>
              <a:t>3</a:t>
            </a:fld>
            <a:endParaRPr lang="en-GB" altLang="en-US">
              <a:latin typeface="Calibri" panose="020F0502020204030204" pitchFamily="34" charset="0"/>
            </a:endParaRPr>
          </a:p>
        </p:txBody>
      </p:sp>
    </p:spTree>
    <p:extLst>
      <p:ext uri="{BB962C8B-B14F-4D97-AF65-F5344CB8AC3E}">
        <p14:creationId xmlns:p14="http://schemas.microsoft.com/office/powerpoint/2010/main" val="32727438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87A98D-FDC8-4614-B535-5CC459E93850}" type="slidenum">
              <a:rPr lang="en-GB" smtClean="0"/>
              <a:pPr/>
              <a:t>5</a:t>
            </a:fld>
            <a:endParaRPr lang="en-GB"/>
          </a:p>
        </p:txBody>
      </p:sp>
    </p:spTree>
    <p:extLst>
      <p:ext uri="{BB962C8B-B14F-4D97-AF65-F5344CB8AC3E}">
        <p14:creationId xmlns:p14="http://schemas.microsoft.com/office/powerpoint/2010/main" val="30829800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8</a:t>
            </a:fld>
            <a:endParaRPr lang="en-GB"/>
          </a:p>
        </p:txBody>
      </p:sp>
    </p:spTree>
    <p:extLst>
      <p:ext uri="{BB962C8B-B14F-4D97-AF65-F5344CB8AC3E}">
        <p14:creationId xmlns:p14="http://schemas.microsoft.com/office/powerpoint/2010/main" val="31530083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Remind them to provide</a:t>
            </a:r>
            <a:r>
              <a:rPr lang="en-GB" baseline="0" dirty="0"/>
              <a:t> brief summary and link to next section</a:t>
            </a:r>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10</a:t>
            </a:fld>
            <a:endParaRPr lang="en-GB"/>
          </a:p>
        </p:txBody>
      </p:sp>
    </p:spTree>
    <p:extLst>
      <p:ext uri="{BB962C8B-B14F-4D97-AF65-F5344CB8AC3E}">
        <p14:creationId xmlns:p14="http://schemas.microsoft.com/office/powerpoint/2010/main" val="28705260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https://www.nuffieldtrust.org.uk/health-and-social-care-explained</a:t>
            </a:r>
          </a:p>
          <a:p>
            <a:r>
              <a:rPr lang="en-GB" dirty="0"/>
              <a:t>https://www.nuffieldtrust.org.uk/health-and-social-care-explained/nhs-reform-timeline/ </a:t>
            </a:r>
          </a:p>
          <a:p>
            <a:r>
              <a:rPr lang="en-GB" dirty="0"/>
              <a:t>but can also be seen in terms of a longer-standing process of evolution (Abel-Smith, 1964; </a:t>
            </a:r>
            <a:r>
              <a:rPr lang="en-GB" dirty="0" err="1"/>
              <a:t>Baggott</a:t>
            </a:r>
            <a:r>
              <a:rPr lang="en-GB" dirty="0"/>
              <a:t>, 2004). NHS. </a:t>
            </a:r>
          </a:p>
        </p:txBody>
      </p:sp>
      <p:sp>
        <p:nvSpPr>
          <p:cNvPr id="4" name="Slide Number Placeholder 3"/>
          <p:cNvSpPr>
            <a:spLocks noGrp="1"/>
          </p:cNvSpPr>
          <p:nvPr>
            <p:ph type="sldNum" sz="quarter" idx="10"/>
          </p:nvPr>
        </p:nvSpPr>
        <p:spPr/>
        <p:txBody>
          <a:bodyPr/>
          <a:lstStyle/>
          <a:p>
            <a:fld id="{9127AD6B-FC3F-4301-82AF-A728712C60EA}" type="slidenum">
              <a:rPr lang="en-GB" smtClean="0"/>
              <a:pPr/>
              <a:t>11</a:t>
            </a:fld>
            <a:endParaRPr lang="en-GB"/>
          </a:p>
        </p:txBody>
      </p:sp>
    </p:spTree>
    <p:extLst>
      <p:ext uri="{BB962C8B-B14F-4D97-AF65-F5344CB8AC3E}">
        <p14:creationId xmlns:p14="http://schemas.microsoft.com/office/powerpoint/2010/main" val="20113099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9CFB13ED-059F-4759-94A0-1E5969775D7E}" type="datetimeFigureOut">
              <a:rPr lang="en-GB" smtClean="0"/>
              <a:pPr/>
              <a:t>20/11/2021</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5F2F8A10-4287-4BE8-ACD7-B40DB3D6C2A8}" type="slidenum">
              <a:rPr lang="en-GB" smtClean="0"/>
              <a:pPr/>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9CFB13ED-059F-4759-94A0-1E5969775D7E}" type="datetimeFigureOut">
              <a:rPr lang="en-GB" smtClean="0"/>
              <a:pPr/>
              <a:t>20/11/2021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20/11/2021</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5F2F8A10-4287-4BE8-ACD7-B40DB3D6C2A8}"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9CFB13ED-059F-4759-94A0-1E5969775D7E}" type="datetimeFigureOut">
              <a:rPr lang="en-GB" smtClean="0"/>
              <a:pPr/>
              <a:t>20/11/2021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9CFB13ED-059F-4759-94A0-1E5969775D7E}" type="datetimeFigureOut">
              <a:rPr lang="en-GB" smtClean="0"/>
              <a:pPr/>
              <a:t>20/11/2021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9CFB13ED-059F-4759-94A0-1E5969775D7E}" type="datetimeFigureOut">
              <a:rPr lang="en-GB" smtClean="0"/>
              <a:pPr/>
              <a:t>20/11/2021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20/11/2021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20/11/2021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20/11/2021</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5F2F8A10-4287-4BE8-ACD7-B40DB3D6C2A8}" type="slidenum">
              <a:rPr lang="en-GB" smtClean="0"/>
              <a:pPr/>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FB13ED-059F-4759-94A0-1E5969775D7E}" type="datetimeFigureOut">
              <a:rPr lang="en-GB" smtClean="0"/>
              <a:pPr/>
              <a:t>20/11/2021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FB13ED-059F-4759-94A0-1E5969775D7E}" type="datetimeFigureOut">
              <a:rPr lang="en-GB" smtClean="0"/>
              <a:pPr/>
              <a:t>20/11/2021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9CFB13ED-059F-4759-94A0-1E5969775D7E}" type="datetimeFigureOut">
              <a:rPr lang="en-GB" smtClean="0"/>
              <a:pPr/>
              <a:t>20/11/2021</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ben.duxbury@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nuffieldtrust.org.uk/?gclid=EAIaIQobChMI08Pe-bWq5QIVWODtCh3JSQbIEAAYASAAEgIhxvD_BwE" TargetMode="External"/><Relationship Id="rId13" Type="http://schemas.openxmlformats.org/officeDocument/2006/relationships/hyperlink" Target="https://www.wales.nhs.uk/" TargetMode="External"/><Relationship Id="rId3" Type="http://schemas.openxmlformats.org/officeDocument/2006/relationships/hyperlink" Target="https://www.scie.org.uk/atoz" TargetMode="External"/><Relationship Id="rId7" Type="http://schemas.openxmlformats.org/officeDocument/2006/relationships/hyperlink" Target="https://www.nice.org.uk/" TargetMode="External"/><Relationship Id="rId12" Type="http://schemas.openxmlformats.org/officeDocument/2006/relationships/hyperlink" Target="https://www.health.org.uk/" TargetMode="External"/><Relationship Id="rId2" Type="http://schemas.openxmlformats.org/officeDocument/2006/relationships/notesSlide" Target="../notesSlides/notesSlide2.xml"/><Relationship Id="rId16" Type="http://schemas.openxmlformats.org/officeDocument/2006/relationships/hyperlink" Target="https://www.thecareworkerscharity.org.uk/health-and-social-care?gclid=EAIaIQobChMI_u3b2byq5QIVGLLtCh1dUAGeEAAYAiAAEgKxzPD_BwE" TargetMode="External"/><Relationship Id="rId1" Type="http://schemas.openxmlformats.org/officeDocument/2006/relationships/slideLayout" Target="../slideLayouts/slideLayout2.xml"/><Relationship Id="rId6" Type="http://schemas.openxmlformats.org/officeDocument/2006/relationships/hyperlink" Target="https://www.kingsfund.org.uk/health-care-explained?gclid=EAIaIQobChMI1fiirLWq5QIVixnTCh02Dw5TEAAYASAAEgLJ7_D_BwE" TargetMode="External"/><Relationship Id="rId11" Type="http://schemas.openxmlformats.org/officeDocument/2006/relationships/hyperlink" Target="https://www.parliament.uk/" TargetMode="External"/><Relationship Id="rId5" Type="http://schemas.openxmlformats.org/officeDocument/2006/relationships/hyperlink" Target="https://www.ons.gov.uk/peoplepopulationandcommunity/healthandsocialcare/healthandwellbeing" TargetMode="External"/><Relationship Id="rId15" Type="http://schemas.openxmlformats.org/officeDocument/2006/relationships/hyperlink" Target="https://socialcare.wales/" TargetMode="External"/><Relationship Id="rId10" Type="http://schemas.openxmlformats.org/officeDocument/2006/relationships/hyperlink" Target="https://www.gov.uk/" TargetMode="External"/><Relationship Id="rId4" Type="http://schemas.openxmlformats.org/officeDocument/2006/relationships/hyperlink" Target="https://www.ons.gov.uk/peoplepopulationandcommunity/healthandsocialcare/healthandwellbeing/articles/nhs70marking70yearsofthenationalhealthservice/2018-06-26" TargetMode="External"/><Relationship Id="rId9" Type="http://schemas.openxmlformats.org/officeDocument/2006/relationships/hyperlink" Target="https://www.jrf.org.uk/?gclid=EAIaIQobChMI2_uKkLaq5QIVQbDtCh3M2AGbEAAYASAAEgLmvPD_BwE" TargetMode="External"/><Relationship Id="rId14" Type="http://schemas.openxmlformats.org/officeDocument/2006/relationships/hyperlink" Target="https://www.autism.org.uk/?sc_lang=en-GB"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apps.who.int/iris/bitstream/handle/10665/258981/9789241550109-eng.pdf;jsessionid=200C253D44C30634E61530567FBB802C?sequence=1" TargetMode="External"/><Relationship Id="rId3" Type="http://schemas.openxmlformats.org/officeDocument/2006/relationships/hyperlink" Target="https://gov.wales/" TargetMode="External"/><Relationship Id="rId7" Type="http://schemas.openxmlformats.org/officeDocument/2006/relationships/hyperlink" Target="https://www.who.int/" TargetMode="External"/><Relationship Id="rId12" Type="http://schemas.openxmlformats.org/officeDocument/2006/relationships/hyperlink" Target="https://www.england.nhs.u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rand.org/" TargetMode="External"/><Relationship Id="rId11" Type="http://schemas.openxmlformats.org/officeDocument/2006/relationships/hyperlink" Target="http://www.wales.nhs.uk/sites3/Documents/438/Raising%20the%20Standard%20(english).pdf" TargetMode="External"/><Relationship Id="rId5" Type="http://schemas.openxmlformats.org/officeDocument/2006/relationships/hyperlink" Target="https://www.ons.gov.uk/" TargetMode="External"/><Relationship Id="rId10" Type="http://schemas.openxmlformats.org/officeDocument/2006/relationships/hyperlink" Target="https://assets.publishing.service.gov.uk/government/uploads/system/uploads/attachment_data/file/198033/National_Service_Framework_for_Older_People.pdf" TargetMode="External"/><Relationship Id="rId4" Type="http://schemas.openxmlformats.org/officeDocument/2006/relationships/hyperlink" Target="https://www.nihr.ac.uk/" TargetMode="External"/><Relationship Id="rId9" Type="http://schemas.openxmlformats.org/officeDocument/2006/relationships/hyperlink" Target="http://www.euro.who.int/en/about-us/partners/observatory"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8"/>
          <p:cNvSpPr>
            <a:spLocks noGrp="1"/>
          </p:cNvSpPr>
          <p:nvPr>
            <p:ph type="subTitle" idx="1"/>
          </p:nvPr>
        </p:nvSpPr>
        <p:spPr/>
        <p:txBody>
          <a:bodyPr/>
          <a:lstStyle/>
          <a:p>
            <a:pPr lvl="0">
              <a:buClr>
                <a:srgbClr val="93A299"/>
              </a:buClr>
              <a:defRPr/>
            </a:pPr>
            <a:r>
              <a:rPr lang="en-GB" dirty="0">
                <a:solidFill>
                  <a:srgbClr val="292934">
                    <a:lumMod val="75000"/>
                    <a:lumOff val="25000"/>
                  </a:srgbClr>
                </a:solidFill>
              </a:rPr>
              <a:t>Ben Duxbury.  Room AS207.     </a:t>
            </a:r>
            <a:r>
              <a:rPr lang="en-GB" dirty="0">
                <a:solidFill>
                  <a:srgbClr val="292934">
                    <a:lumMod val="75000"/>
                    <a:lumOff val="25000"/>
                  </a:srgbClr>
                </a:solidFill>
                <a:hlinkClick r:id="rId3"/>
              </a:rPr>
              <a:t>ben.duxbury@uwtsd.ac.uk</a:t>
            </a:r>
            <a:r>
              <a:rPr lang="en-GB" dirty="0">
                <a:solidFill>
                  <a:srgbClr val="292934">
                    <a:lumMod val="75000"/>
                    <a:lumOff val="25000"/>
                  </a:srgbClr>
                </a:solidFill>
              </a:rPr>
              <a:t>  </a:t>
            </a:r>
          </a:p>
          <a:p>
            <a:endParaRPr lang="en-GB" dirty="0"/>
          </a:p>
        </p:txBody>
      </p:sp>
      <p:sp>
        <p:nvSpPr>
          <p:cNvPr id="2" name="Title 1"/>
          <p:cNvSpPr>
            <a:spLocks noGrp="1"/>
          </p:cNvSpPr>
          <p:nvPr>
            <p:ph type="ctrTitle"/>
          </p:nvPr>
        </p:nvSpPr>
        <p:spPr>
          <a:xfrm>
            <a:off x="457200" y="1505930"/>
            <a:ext cx="8229600" cy="1779054"/>
          </a:xfrm>
        </p:spPr>
        <p:txBody>
          <a:bodyPr>
            <a:normAutofit fontScale="90000"/>
          </a:bodyPr>
          <a:lstStyle/>
          <a:p>
            <a:r>
              <a:rPr lang="en-GB" dirty="0"/>
              <a:t>CYP Health, Wellbeing and Resilience</a:t>
            </a:r>
            <a:r>
              <a:rPr lang="en-GB" sz="4000" cap="none" dirty="0"/>
              <a:t>:  BMHP5017.  Template for report</a:t>
            </a:r>
          </a:p>
        </p:txBody>
      </p:sp>
    </p:spTree>
    <p:extLst>
      <p:ext uri="{BB962C8B-B14F-4D97-AF65-F5344CB8AC3E}">
        <p14:creationId xmlns:p14="http://schemas.microsoft.com/office/powerpoint/2010/main" val="3703193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0" y="274638"/>
            <a:ext cx="9144000" cy="1020762"/>
          </a:xfrm>
        </p:spPr>
        <p:txBody>
          <a:bodyPr>
            <a:normAutofit/>
          </a:bodyPr>
          <a:lstStyle/>
          <a:p>
            <a:r>
              <a:rPr lang="en-GB" altLang="en-US" dirty="0"/>
              <a:t>Useful websites</a:t>
            </a:r>
          </a:p>
        </p:txBody>
      </p:sp>
      <p:sp>
        <p:nvSpPr>
          <p:cNvPr id="11267" name="Content Placeholder 2"/>
          <p:cNvSpPr>
            <a:spLocks noGrp="1"/>
          </p:cNvSpPr>
          <p:nvPr>
            <p:ph sz="quarter" idx="1"/>
          </p:nvPr>
        </p:nvSpPr>
        <p:spPr>
          <a:xfrm>
            <a:off x="0" y="1066800"/>
            <a:ext cx="8686800" cy="4953000"/>
          </a:xfrm>
        </p:spPr>
        <p:txBody>
          <a:bodyPr/>
          <a:lstStyle/>
          <a:p>
            <a:endParaRPr lang="en-GB" altLang="en-US" sz="1200">
              <a:hlinkClick r:id="rId3"/>
            </a:endParaRPr>
          </a:p>
          <a:p>
            <a:r>
              <a:rPr lang="en-GB" altLang="en-US" sz="1200">
                <a:hlinkClick r:id="rId3"/>
              </a:rPr>
              <a:t>https://www.scie.org.uk/atoz</a:t>
            </a:r>
            <a:endParaRPr lang="en-GB" altLang="en-US" sz="1200"/>
          </a:p>
          <a:p>
            <a:r>
              <a:rPr lang="en-GB" altLang="en-US" sz="1200">
                <a:hlinkClick r:id="rId4"/>
              </a:rPr>
              <a:t>https://www.ons.gov.uk/peoplepopulationandcommunity/healthandsocialcare/healthandwellbeing/articles/nhs70marking70yearsofthenationalhealthservice/2018-06-26</a:t>
            </a:r>
            <a:r>
              <a:rPr lang="en-GB" altLang="en-US" sz="1200"/>
              <a:t>  </a:t>
            </a:r>
          </a:p>
          <a:p>
            <a:r>
              <a:rPr lang="en-GB" altLang="en-US" sz="1200">
                <a:hlinkClick r:id="rId5"/>
              </a:rPr>
              <a:t>https://www.ons.gov.uk/peoplepopulationandcommunity/healthandsocialcare/healthandwellbeing</a:t>
            </a:r>
            <a:r>
              <a:rPr lang="en-GB" altLang="en-US" sz="1200"/>
              <a:t> </a:t>
            </a:r>
          </a:p>
          <a:p>
            <a:r>
              <a:rPr lang="en-GB" altLang="en-US" sz="1200">
                <a:hlinkClick r:id="rId6"/>
              </a:rPr>
              <a:t>https://www.kingsfund.org.uk/health-care-explained?gclid=EAIaIQobChMI1fiirLWq5QIVixnTCh02Dw5TEAAYASAAEgLJ7_D_BwE</a:t>
            </a:r>
            <a:r>
              <a:rPr lang="en-GB" altLang="en-US" sz="1200"/>
              <a:t> </a:t>
            </a:r>
          </a:p>
          <a:p>
            <a:r>
              <a:rPr lang="en-GB" altLang="en-US" sz="1200">
                <a:hlinkClick r:id="rId7"/>
              </a:rPr>
              <a:t>https://www.nice.org.uk/</a:t>
            </a:r>
            <a:r>
              <a:rPr lang="en-GB" altLang="en-US" sz="1200"/>
              <a:t> </a:t>
            </a:r>
          </a:p>
          <a:p>
            <a:r>
              <a:rPr lang="en-GB" altLang="en-US" sz="1200">
                <a:hlinkClick r:id="rId8"/>
              </a:rPr>
              <a:t>https://www.nuffieldtrust.org.uk/?gclid=EAIaIQobChMI08Pe-bWq5QIVWODtCh3JSQbIEAAYASAAEgIhxvD_BwE</a:t>
            </a:r>
            <a:r>
              <a:rPr lang="en-GB" altLang="en-US" sz="1200"/>
              <a:t> </a:t>
            </a:r>
          </a:p>
          <a:p>
            <a:r>
              <a:rPr lang="en-GB" altLang="en-US" sz="1200">
                <a:hlinkClick r:id="rId9"/>
              </a:rPr>
              <a:t>https://www.jrf.org.uk/?gclid=EAIaIQobChMI2_uKkLaq5QIVQbDtCh3M2AGbEAAYASAAEgLmvPD_BwE</a:t>
            </a:r>
            <a:r>
              <a:rPr lang="en-GB" altLang="en-US" sz="1200"/>
              <a:t> </a:t>
            </a:r>
          </a:p>
          <a:p>
            <a:r>
              <a:rPr lang="en-GB" altLang="en-US" sz="1200">
                <a:hlinkClick r:id="rId10"/>
              </a:rPr>
              <a:t>https://www.gov.uk/</a:t>
            </a:r>
            <a:r>
              <a:rPr lang="en-GB" altLang="en-US" sz="1200"/>
              <a:t> </a:t>
            </a:r>
          </a:p>
          <a:p>
            <a:r>
              <a:rPr lang="en-GB" altLang="en-US" sz="1200">
                <a:hlinkClick r:id="rId11"/>
              </a:rPr>
              <a:t>https://www.parliament.uk/</a:t>
            </a:r>
            <a:r>
              <a:rPr lang="en-GB" altLang="en-US" sz="1200"/>
              <a:t> </a:t>
            </a:r>
          </a:p>
          <a:p>
            <a:r>
              <a:rPr lang="en-GB" altLang="en-US" sz="1200">
                <a:hlinkClick r:id="rId12"/>
              </a:rPr>
              <a:t>https://www.health.org.uk/</a:t>
            </a:r>
            <a:r>
              <a:rPr lang="en-GB" altLang="en-US" sz="1200"/>
              <a:t> </a:t>
            </a:r>
          </a:p>
          <a:p>
            <a:r>
              <a:rPr lang="en-GB" altLang="en-US" sz="1200">
                <a:hlinkClick r:id="rId13"/>
              </a:rPr>
              <a:t>https://www.wales.nhs.uk/</a:t>
            </a:r>
            <a:r>
              <a:rPr lang="en-GB" altLang="en-US" sz="1200"/>
              <a:t> </a:t>
            </a:r>
          </a:p>
          <a:p>
            <a:r>
              <a:rPr lang="en-GB" altLang="en-US" sz="1200">
                <a:hlinkClick r:id="rId14"/>
              </a:rPr>
              <a:t>https://www.autism.org.uk/?sc_lang=en-GB</a:t>
            </a:r>
            <a:r>
              <a:rPr lang="en-GB" altLang="en-US" sz="1200"/>
              <a:t> </a:t>
            </a:r>
          </a:p>
          <a:p>
            <a:r>
              <a:rPr lang="en-GB" altLang="en-US" sz="1200">
                <a:hlinkClick r:id="rId15"/>
              </a:rPr>
              <a:t>https://socialcare.wales/</a:t>
            </a:r>
            <a:r>
              <a:rPr lang="en-GB" altLang="en-US" sz="1200"/>
              <a:t> </a:t>
            </a:r>
          </a:p>
          <a:p>
            <a:r>
              <a:rPr lang="en-GB" altLang="en-US" sz="1200">
                <a:hlinkClick r:id="rId16"/>
              </a:rPr>
              <a:t>https://www.thecareworkerscharity.org.uk/health-and-social-care?gclid=EAIaIQobChMI_u3b2byq5QIVGLLtCh1dUAGeEAAYAiAAEgKxzPD_BwE</a:t>
            </a:r>
            <a:r>
              <a:rPr lang="en-GB" altLang="en-US" sz="1200"/>
              <a:t> </a:t>
            </a:r>
          </a:p>
        </p:txBody>
      </p:sp>
    </p:spTree>
    <p:extLst>
      <p:ext uri="{BB962C8B-B14F-4D97-AF65-F5344CB8AC3E}">
        <p14:creationId xmlns:p14="http://schemas.microsoft.com/office/powerpoint/2010/main" val="12877241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GB" altLang="en-US" dirty="0"/>
              <a:t>Useful websites</a:t>
            </a:r>
          </a:p>
        </p:txBody>
      </p:sp>
      <p:sp>
        <p:nvSpPr>
          <p:cNvPr id="13315" name="Content Placeholder 2"/>
          <p:cNvSpPr>
            <a:spLocks noGrp="1"/>
          </p:cNvSpPr>
          <p:nvPr>
            <p:ph sz="quarter" idx="1"/>
          </p:nvPr>
        </p:nvSpPr>
        <p:spPr/>
        <p:txBody>
          <a:bodyPr/>
          <a:lstStyle/>
          <a:p>
            <a:endParaRPr lang="en-GB" altLang="en-US" sz="1400" dirty="0">
              <a:hlinkClick r:id="rId3"/>
            </a:endParaRPr>
          </a:p>
          <a:p>
            <a:r>
              <a:rPr lang="en-GB" altLang="en-US" sz="1400" dirty="0">
                <a:hlinkClick r:id="rId3"/>
              </a:rPr>
              <a:t>https://gov.wales/</a:t>
            </a:r>
            <a:r>
              <a:rPr lang="en-GB" altLang="en-US" sz="1400" dirty="0"/>
              <a:t> </a:t>
            </a:r>
          </a:p>
          <a:p>
            <a:r>
              <a:rPr lang="en-GB" altLang="en-US" sz="1400" dirty="0">
                <a:hlinkClick r:id="rId4"/>
              </a:rPr>
              <a:t>https://www.nihr.ac.uk/</a:t>
            </a:r>
            <a:r>
              <a:rPr lang="en-GB" altLang="en-US" sz="1400" dirty="0"/>
              <a:t> </a:t>
            </a:r>
          </a:p>
          <a:p>
            <a:r>
              <a:rPr lang="en-GB" altLang="en-US" sz="1400" dirty="0">
                <a:hlinkClick r:id="rId5"/>
              </a:rPr>
              <a:t>https://www.ons.gov.uk/</a:t>
            </a:r>
            <a:r>
              <a:rPr lang="en-GB" altLang="en-US" sz="1400" dirty="0"/>
              <a:t> </a:t>
            </a:r>
          </a:p>
          <a:p>
            <a:r>
              <a:rPr lang="en-GB" altLang="en-US" sz="1400" dirty="0">
                <a:hlinkClick r:id="rId6"/>
              </a:rPr>
              <a:t>https://www.rand.org/</a:t>
            </a:r>
            <a:r>
              <a:rPr lang="en-GB" altLang="en-US" sz="1400" dirty="0"/>
              <a:t> </a:t>
            </a:r>
          </a:p>
          <a:p>
            <a:r>
              <a:rPr lang="en-GB" altLang="en-US" sz="1400" dirty="0">
                <a:hlinkClick r:id="rId7"/>
              </a:rPr>
              <a:t>https://www.who.int/</a:t>
            </a:r>
            <a:r>
              <a:rPr lang="en-GB" altLang="en-US" sz="1400" dirty="0"/>
              <a:t> </a:t>
            </a:r>
          </a:p>
          <a:p>
            <a:r>
              <a:rPr lang="en-GB" altLang="en-US" sz="1400" dirty="0">
                <a:hlinkClick r:id="rId8"/>
              </a:rPr>
              <a:t>https://apps.who.int/iris/bitstream/handle/10665/258981/9789241550109-eng.pdf;jsessionid=200C253D44C30634E61530567FBB802C?sequence=1</a:t>
            </a:r>
            <a:r>
              <a:rPr lang="en-GB" altLang="en-US" sz="1400" dirty="0"/>
              <a:t>  </a:t>
            </a:r>
          </a:p>
          <a:p>
            <a:r>
              <a:rPr lang="en-GB" altLang="en-US" sz="1400" dirty="0">
                <a:hlinkClick r:id="rId9"/>
              </a:rPr>
              <a:t>http://www.euro.who.int/en/about-us/partners/observatory</a:t>
            </a:r>
            <a:r>
              <a:rPr lang="en-GB" altLang="en-US" sz="1400" dirty="0"/>
              <a:t> </a:t>
            </a:r>
          </a:p>
          <a:p>
            <a:r>
              <a:rPr lang="en-GB" altLang="en-US" sz="1400" dirty="0">
                <a:hlinkClick r:id="rId10"/>
              </a:rPr>
              <a:t>https://assets.publishing.service.gov.uk/government/uploads/system/uploads/attachment_data/file/198033/National_Service_Framework_for_Older_People.pdf</a:t>
            </a:r>
            <a:r>
              <a:rPr lang="en-GB" altLang="en-US" sz="1400" dirty="0"/>
              <a:t> </a:t>
            </a:r>
          </a:p>
          <a:p>
            <a:r>
              <a:rPr lang="en-GB" altLang="en-US" sz="1400" dirty="0">
                <a:hlinkClick r:id="rId11"/>
              </a:rPr>
              <a:t>http://www.wales.nhs.uk/sites3/Documents/438/Raising%20the%20Standard%20%28english%29.pdf</a:t>
            </a:r>
            <a:r>
              <a:rPr lang="en-GB" altLang="en-US" sz="1400" dirty="0"/>
              <a:t> </a:t>
            </a:r>
          </a:p>
          <a:p>
            <a:r>
              <a:rPr lang="en-GB" altLang="en-US" sz="1400" dirty="0">
                <a:hlinkClick r:id="rId12"/>
              </a:rPr>
              <a:t>https://www.england.nhs.uk/</a:t>
            </a:r>
            <a:r>
              <a:rPr lang="en-GB" altLang="en-US" sz="1400" dirty="0"/>
              <a:t> </a:t>
            </a:r>
          </a:p>
          <a:p>
            <a:endParaRPr lang="en-GB" altLang="en-US" dirty="0"/>
          </a:p>
        </p:txBody>
      </p:sp>
    </p:spTree>
    <p:extLst>
      <p:ext uri="{BB962C8B-B14F-4D97-AF65-F5344CB8AC3E}">
        <p14:creationId xmlns:p14="http://schemas.microsoft.com/office/powerpoint/2010/main" val="3918832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507288" cy="706090"/>
          </a:xfrm>
        </p:spPr>
        <p:txBody>
          <a:bodyPr>
            <a:normAutofit fontScale="90000"/>
          </a:bodyPr>
          <a:lstStyle/>
          <a:p>
            <a:r>
              <a:rPr lang="en-GB" dirty="0"/>
              <a:t>Pro forma</a:t>
            </a:r>
          </a:p>
        </p:txBody>
      </p:sp>
      <p:sp>
        <p:nvSpPr>
          <p:cNvPr id="3" name="Content Placeholder 2"/>
          <p:cNvSpPr>
            <a:spLocks noGrp="1"/>
          </p:cNvSpPr>
          <p:nvPr>
            <p:ph sz="quarter" idx="1"/>
          </p:nvPr>
        </p:nvSpPr>
        <p:spPr>
          <a:xfrm>
            <a:off x="179512" y="980728"/>
            <a:ext cx="8964488" cy="5877272"/>
          </a:xfrm>
        </p:spPr>
        <p:txBody>
          <a:bodyPr>
            <a:normAutofit fontScale="92500" lnSpcReduction="20000"/>
          </a:bodyPr>
          <a:lstStyle/>
          <a:p>
            <a:pPr>
              <a:lnSpc>
                <a:spcPct val="150000"/>
              </a:lnSpc>
              <a:spcAft>
                <a:spcPts val="800"/>
              </a:spcAft>
            </a:pPr>
            <a:r>
              <a:rPr lang="en-GB" sz="2400" dirty="0">
                <a:effectLst/>
                <a:ea typeface="Calibri" panose="020F0502020204030204" pitchFamily="34" charset="0"/>
                <a:cs typeface="Times New Roman" panose="02020603050405020304" pitchFamily="18" charset="0"/>
              </a:rPr>
              <a:t>Undertake a written assignment in the form of a 2500-word report which examines and evaluates the implications of United Kingdom and Welsh Government policy initiatives for health and wellbeing, both in terms of individuals and the wider community.  Your report should examine and evaluate at least two current pieces of legislation that impact upon the health, wellbeing and resilience of children and young people within Wales.  One piece of legislation must be the Wellbeing of Future Generations (Wales) Act 2015.  For the other piece of legislation, you must select from one of the following: </a:t>
            </a:r>
          </a:p>
          <a:p>
            <a:pPr>
              <a:lnSpc>
                <a:spcPct val="150000"/>
              </a:lnSpc>
              <a:spcAft>
                <a:spcPts val="800"/>
              </a:spcAft>
            </a:pPr>
            <a:r>
              <a:rPr lang="en-GB" sz="2400" dirty="0">
                <a:effectLst/>
                <a:ea typeface="Calibri" panose="020F0502020204030204" pitchFamily="34" charset="0"/>
                <a:cs typeface="Times New Roman" panose="02020603050405020304" pitchFamily="18" charset="0"/>
              </a:rPr>
              <a:t>Health and Social Care Act 2012 </a:t>
            </a:r>
          </a:p>
          <a:p>
            <a:pPr>
              <a:lnSpc>
                <a:spcPct val="150000"/>
              </a:lnSpc>
              <a:spcAft>
                <a:spcPts val="800"/>
              </a:spcAft>
            </a:pPr>
            <a:r>
              <a:rPr lang="en-GB" sz="2400" dirty="0">
                <a:effectLst/>
                <a:ea typeface="Calibri" panose="020F0502020204030204" pitchFamily="34" charset="0"/>
                <a:cs typeface="Times New Roman" panose="02020603050405020304" pitchFamily="18" charset="0"/>
              </a:rPr>
              <a:t>Social Value Act 2012 </a:t>
            </a:r>
          </a:p>
          <a:p>
            <a:pPr>
              <a:lnSpc>
                <a:spcPct val="150000"/>
              </a:lnSpc>
              <a:spcAft>
                <a:spcPts val="800"/>
              </a:spcAft>
            </a:pPr>
            <a:r>
              <a:rPr lang="en-GB" sz="2400" dirty="0">
                <a:effectLst/>
                <a:ea typeface="Calibri" panose="020F0502020204030204" pitchFamily="34" charset="0"/>
                <a:cs typeface="Times New Roman" panose="02020603050405020304" pitchFamily="18" charset="0"/>
              </a:rPr>
              <a:t>Equality Act 2010</a:t>
            </a:r>
          </a:p>
          <a:p>
            <a:endParaRPr lang="en-GB" dirty="0"/>
          </a:p>
        </p:txBody>
      </p:sp>
    </p:spTree>
    <p:extLst>
      <p:ext uri="{BB962C8B-B14F-4D97-AF65-F5344CB8AC3E}">
        <p14:creationId xmlns:p14="http://schemas.microsoft.com/office/powerpoint/2010/main" val="4597300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1FE35-4B1C-4667-B9D6-D846FD123C00}"/>
              </a:ext>
            </a:extLst>
          </p:cNvPr>
          <p:cNvSpPr>
            <a:spLocks noGrp="1"/>
          </p:cNvSpPr>
          <p:nvPr>
            <p:ph type="title"/>
          </p:nvPr>
        </p:nvSpPr>
        <p:spPr/>
        <p:txBody>
          <a:bodyPr/>
          <a:lstStyle/>
          <a:p>
            <a:endParaRPr lang="en-GB" dirty="0"/>
          </a:p>
        </p:txBody>
      </p:sp>
      <p:graphicFrame>
        <p:nvGraphicFramePr>
          <p:cNvPr id="4" name="Content Placeholder 3">
            <a:extLst>
              <a:ext uri="{FF2B5EF4-FFF2-40B4-BE49-F238E27FC236}">
                <a16:creationId xmlns:a16="http://schemas.microsoft.com/office/drawing/2014/main" id="{EB54EBF6-8D78-466C-9C41-CA21499BC199}"/>
              </a:ext>
            </a:extLst>
          </p:cNvPr>
          <p:cNvGraphicFramePr>
            <a:graphicFrameLocks noGrp="1"/>
          </p:cNvGraphicFramePr>
          <p:nvPr>
            <p:ph idx="1"/>
            <p:extLst>
              <p:ext uri="{D42A27DB-BD31-4B8C-83A1-F6EECF244321}">
                <p14:modId xmlns:p14="http://schemas.microsoft.com/office/powerpoint/2010/main" val="2603855014"/>
              </p:ext>
            </p:extLst>
          </p:nvPr>
        </p:nvGraphicFramePr>
        <p:xfrm>
          <a:off x="179512" y="188640"/>
          <a:ext cx="8964487" cy="6480721"/>
        </p:xfrm>
        <a:graphic>
          <a:graphicData uri="http://schemas.openxmlformats.org/drawingml/2006/table">
            <a:tbl>
              <a:tblPr firstRow="1" firstCol="1" bandRow="1">
                <a:tableStyleId>{5C22544A-7EE6-4342-B048-85BDC9FD1C3A}</a:tableStyleId>
              </a:tblPr>
              <a:tblGrid>
                <a:gridCol w="5528101">
                  <a:extLst>
                    <a:ext uri="{9D8B030D-6E8A-4147-A177-3AD203B41FA5}">
                      <a16:colId xmlns:a16="http://schemas.microsoft.com/office/drawing/2014/main" val="2902872147"/>
                    </a:ext>
                  </a:extLst>
                </a:gridCol>
                <a:gridCol w="1035372">
                  <a:extLst>
                    <a:ext uri="{9D8B030D-6E8A-4147-A177-3AD203B41FA5}">
                      <a16:colId xmlns:a16="http://schemas.microsoft.com/office/drawing/2014/main" val="2987005951"/>
                    </a:ext>
                  </a:extLst>
                </a:gridCol>
                <a:gridCol w="266677">
                  <a:extLst>
                    <a:ext uri="{9D8B030D-6E8A-4147-A177-3AD203B41FA5}">
                      <a16:colId xmlns:a16="http://schemas.microsoft.com/office/drawing/2014/main" val="2877511531"/>
                    </a:ext>
                  </a:extLst>
                </a:gridCol>
                <a:gridCol w="2134337">
                  <a:extLst>
                    <a:ext uri="{9D8B030D-6E8A-4147-A177-3AD203B41FA5}">
                      <a16:colId xmlns:a16="http://schemas.microsoft.com/office/drawing/2014/main" val="738128696"/>
                    </a:ext>
                  </a:extLst>
                </a:gridCol>
              </a:tblGrid>
              <a:tr h="850686">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SECTION NAME</a:t>
                      </a:r>
                    </a:p>
                  </a:txBody>
                  <a:tcPr marL="39627" marR="39627" marT="0" marB="0"/>
                </a:tc>
                <a:tc gridSpan="2">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dirty="0">
                          <a:effectLst/>
                        </a:rPr>
                        <a:t>Included in word count?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9627" marR="39627" marT="0" marB="0"/>
                </a:tc>
                <a:tc hMerge="1">
                  <a:txBody>
                    <a:bodyPr/>
                    <a:lstStyle/>
                    <a:p>
                      <a:endParaRPr lang="en-GB"/>
                    </a:p>
                  </a:txBody>
                  <a:tcPr/>
                </a:tc>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dirty="0">
                          <a:effectLst/>
                        </a:rPr>
                        <a:t>% of word count this section should be (approx.)</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9627" marR="39627" marT="0" marB="0"/>
                </a:tc>
                <a:extLst>
                  <a:ext uri="{0D108BD9-81ED-4DB2-BD59-A6C34878D82A}">
                    <a16:rowId xmlns:a16="http://schemas.microsoft.com/office/drawing/2014/main" val="3292416137"/>
                  </a:ext>
                </a:extLst>
              </a:tr>
              <a:tr h="402019">
                <a:tc>
                  <a:txBody>
                    <a:bodyPr/>
                    <a:lstStyle/>
                    <a:p>
                      <a:pP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TITLE PAGE</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gridSpan="3">
                  <a:txBody>
                    <a:bodyPr/>
                    <a:lstStyle/>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NO</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609361484"/>
                  </a:ext>
                </a:extLst>
              </a:tr>
              <a:tr h="514319">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ABSTRACT </a:t>
                      </a:r>
                    </a:p>
                  </a:txBody>
                  <a:tcPr marL="39627" marR="39627" marT="0" marB="0"/>
                </a:tc>
                <a:tc gridSpan="3">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NO  (AIM</a:t>
                      </a:r>
                      <a:r>
                        <a:rPr lang="en-GB" sz="1600" baseline="0" dirty="0">
                          <a:effectLst/>
                          <a:latin typeface="Calibri" pitchFamily="34" charset="0"/>
                        </a:rPr>
                        <a:t> FOR AROUND 100 WORDS)</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667424882"/>
                  </a:ext>
                </a:extLst>
              </a:tr>
              <a:tr h="693908">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CONTENTS </a:t>
                      </a:r>
                    </a:p>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 </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gridSpan="3">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NO</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551458410"/>
                  </a:ext>
                </a:extLst>
              </a:tr>
              <a:tr h="693908">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ea typeface="Calibri" panose="020F0502020204030204" pitchFamily="34" charset="0"/>
                          <a:cs typeface="Times New Roman" panose="02020603050405020304" pitchFamily="18" charset="0"/>
                        </a:rPr>
                        <a:t>LIST</a:t>
                      </a:r>
                      <a:r>
                        <a:rPr lang="en-GB" sz="1600" baseline="0" dirty="0">
                          <a:effectLst/>
                          <a:latin typeface="Calibri" pitchFamily="34" charset="0"/>
                          <a:ea typeface="Calibri" panose="020F0502020204030204" pitchFamily="34" charset="0"/>
                          <a:cs typeface="Times New Roman" panose="02020603050405020304" pitchFamily="18" charset="0"/>
                        </a:rPr>
                        <a:t> OF TABLES AND FIGURES</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gridSpan="3">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ea typeface="Calibri" panose="020F0502020204030204" pitchFamily="34" charset="0"/>
                          <a:cs typeface="Times New Roman" panose="02020603050405020304" pitchFamily="18" charset="0"/>
                        </a:rPr>
                        <a:t>NO</a:t>
                      </a:r>
                    </a:p>
                  </a:txBody>
                  <a:tcPr marL="39627" marR="39627"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4"/>
                  </a:ext>
                </a:extLst>
              </a:tr>
              <a:tr h="693908">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INTRODUCTION</a:t>
                      </a:r>
                    </a:p>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 </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YES</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gridSpan="2">
                  <a:txBody>
                    <a:bodyPr/>
                    <a:lstStyle/>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anose="020F0502020204030204" pitchFamily="34" charset="0"/>
                          <a:cs typeface="Calibri" panose="020F0502020204030204" pitchFamily="34" charset="0"/>
                        </a:rPr>
                        <a:t>10 – 15-ish</a:t>
                      </a:r>
                    </a:p>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39627" marR="39627" marT="0" marB="0"/>
                </a:tc>
                <a:tc hMerge="1">
                  <a:txBody>
                    <a:bodyPr/>
                    <a:lstStyle/>
                    <a:p>
                      <a:endParaRPr lang="en-GB"/>
                    </a:p>
                  </a:txBody>
                  <a:tcPr/>
                </a:tc>
                <a:extLst>
                  <a:ext uri="{0D108BD9-81ED-4DB2-BD59-A6C34878D82A}">
                    <a16:rowId xmlns:a16="http://schemas.microsoft.com/office/drawing/2014/main" val="3754917155"/>
                  </a:ext>
                </a:extLst>
              </a:tr>
              <a:tr h="733680">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ea typeface="+mn-ea"/>
                          <a:cs typeface="+mn-cs"/>
                        </a:rPr>
                        <a:t>MAIN</a:t>
                      </a:r>
                      <a:r>
                        <a:rPr lang="en-GB" sz="1600" baseline="0" dirty="0">
                          <a:effectLst/>
                          <a:latin typeface="Calibri" pitchFamily="34" charset="0"/>
                          <a:ea typeface="+mn-ea"/>
                          <a:cs typeface="+mn-cs"/>
                        </a:rPr>
                        <a:t> BODY (SUBTITLES DEPEND ON INDIVIDUAL CHOICE)</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YES</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gridSpan="2">
                  <a:txBody>
                    <a:bodyPr/>
                    <a:lstStyle/>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anose="020F0502020204030204" pitchFamily="34" charset="0"/>
                          <a:ea typeface="Calibri" panose="020F0502020204030204" pitchFamily="34" charset="0"/>
                          <a:cs typeface="Times New Roman" panose="02020603050405020304" pitchFamily="18" charset="0"/>
                        </a:rPr>
                        <a:t>70 – 80</a:t>
                      </a:r>
                      <a:r>
                        <a:rPr lang="en-GB" sz="1600" baseline="0" dirty="0">
                          <a:effectLst/>
                          <a:latin typeface="Calibri" panose="020F0502020204030204" pitchFamily="34" charset="0"/>
                          <a:ea typeface="Calibri" panose="020F0502020204030204" pitchFamily="34" charset="0"/>
                          <a:cs typeface="Times New Roman" panose="02020603050405020304" pitchFamily="18" charset="0"/>
                        </a:rPr>
                        <a:t>-</a:t>
                      </a:r>
                      <a:r>
                        <a:rPr lang="en-GB" sz="1600" dirty="0">
                          <a:effectLst/>
                          <a:latin typeface="Calibri" panose="020F0502020204030204" pitchFamily="34" charset="0"/>
                          <a:ea typeface="Calibri" panose="020F0502020204030204" pitchFamily="34" charset="0"/>
                          <a:cs typeface="Times New Roman" panose="02020603050405020304" pitchFamily="18" charset="0"/>
                        </a:rPr>
                        <a:t>ish </a:t>
                      </a:r>
                    </a:p>
                  </a:txBody>
                  <a:tcPr marL="39627" marR="39627" marT="0" marB="0"/>
                </a:tc>
                <a:tc hMerge="1">
                  <a:txBody>
                    <a:bodyPr/>
                    <a:lstStyle/>
                    <a:p>
                      <a:endParaRPr lang="en-GB"/>
                    </a:p>
                  </a:txBody>
                  <a:tcPr/>
                </a:tc>
                <a:extLst>
                  <a:ext uri="{0D108BD9-81ED-4DB2-BD59-A6C34878D82A}">
                    <a16:rowId xmlns:a16="http://schemas.microsoft.com/office/drawing/2014/main" val="971662986"/>
                  </a:ext>
                </a:extLst>
              </a:tr>
              <a:tr h="659693">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ea typeface="Calibri" panose="020F0502020204030204" pitchFamily="34" charset="0"/>
                          <a:cs typeface="Times New Roman" panose="02020603050405020304" pitchFamily="18" charset="0"/>
                        </a:rPr>
                        <a:t>CONCLUSION</a:t>
                      </a:r>
                      <a:r>
                        <a:rPr lang="en-GB" sz="1600" baseline="0" dirty="0">
                          <a:effectLst/>
                          <a:latin typeface="Calibri" pitchFamily="34" charset="0"/>
                          <a:ea typeface="Calibri" panose="020F0502020204030204" pitchFamily="34" charset="0"/>
                          <a:cs typeface="Times New Roman" panose="02020603050405020304" pitchFamily="18" charset="0"/>
                        </a:rPr>
                        <a:t> AND RECOMMENDATIONS</a:t>
                      </a:r>
                      <a:endParaRPr lang="en-GB" sz="1600" dirty="0">
                        <a:effectLst/>
                        <a:latin typeface="Calibri" pitchFamily="34" charset="0"/>
                        <a:ea typeface="Calibri" panose="020F0502020204030204" pitchFamily="34" charset="0"/>
                        <a:cs typeface="Times New Roman" panose="02020603050405020304" pitchFamily="18" charset="0"/>
                      </a:endParaRPr>
                    </a:p>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YES</a:t>
                      </a:r>
                    </a:p>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gridSpan="2">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baseline="0" dirty="0">
                          <a:effectLst/>
                          <a:latin typeface="Calibri" panose="020F0502020204030204" pitchFamily="34" charset="0"/>
                          <a:ea typeface="Calibri" panose="020F0502020204030204" pitchFamily="34" charset="0"/>
                          <a:cs typeface="Times New Roman" panose="02020603050405020304" pitchFamily="18" charset="0"/>
                        </a:rPr>
                        <a:t>10 – 11-ish</a:t>
                      </a:r>
                    </a:p>
                  </a:txBody>
                  <a:tcPr marL="39627" marR="39627" marT="0" marB="0"/>
                </a:tc>
                <a:tc hMerge="1">
                  <a:txBody>
                    <a:bodyPr/>
                    <a:lstStyle/>
                    <a:p>
                      <a:endParaRPr lang="en-GB"/>
                    </a:p>
                  </a:txBody>
                  <a:tcPr/>
                </a:tc>
                <a:extLst>
                  <a:ext uri="{0D108BD9-81ED-4DB2-BD59-A6C34878D82A}">
                    <a16:rowId xmlns:a16="http://schemas.microsoft.com/office/drawing/2014/main" val="3252752652"/>
                  </a:ext>
                </a:extLst>
              </a:tr>
              <a:tr h="619300">
                <a:tc>
                  <a:txBody>
                    <a:bodyPr/>
                    <a:lstStyle/>
                    <a:p>
                      <a:pPr algn="l">
                        <a:lnSpc>
                          <a:spcPct val="115000"/>
                        </a:lnSpc>
                        <a:spcAft>
                          <a:spcPts val="0"/>
                        </a:spcAft>
                        <a:tabLst>
                          <a:tab pos="4572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REFERENCE</a:t>
                      </a:r>
                      <a:r>
                        <a:rPr lang="en-GB" sz="1600" baseline="0" dirty="0">
                          <a:effectLst/>
                          <a:latin typeface="Calibri" pitchFamily="34" charset="0"/>
                        </a:rPr>
                        <a:t>S</a:t>
                      </a:r>
                      <a:endParaRPr lang="en-GB" sz="1600" dirty="0">
                        <a:effectLst/>
                        <a:latin typeface="Calibri" pitchFamily="34" charset="0"/>
                      </a:endParaRPr>
                    </a:p>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 </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gridSpan="3">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NO </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270780123"/>
                  </a:ext>
                </a:extLst>
              </a:tr>
              <a:tr h="619300">
                <a:tc>
                  <a:txBody>
                    <a:bodyPr/>
                    <a:lstStyle/>
                    <a:p>
                      <a:pPr algn="l">
                        <a:lnSpc>
                          <a:spcPct val="115000"/>
                        </a:lnSpc>
                        <a:spcAft>
                          <a:spcPts val="0"/>
                        </a:spcAft>
                        <a:tabLst>
                          <a:tab pos="4572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APPENDICES</a:t>
                      </a:r>
                    </a:p>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 </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gridSpan="3">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NO</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271297070"/>
                  </a:ext>
                </a:extLst>
              </a:tr>
            </a:tbl>
          </a:graphicData>
        </a:graphic>
      </p:graphicFrame>
    </p:spTree>
    <p:extLst>
      <p:ext uri="{BB962C8B-B14F-4D97-AF65-F5344CB8AC3E}">
        <p14:creationId xmlns:p14="http://schemas.microsoft.com/office/powerpoint/2010/main" val="18149041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Title page</a:t>
            </a:r>
          </a:p>
        </p:txBody>
      </p:sp>
      <p:sp>
        <p:nvSpPr>
          <p:cNvPr id="3" name="Content Placeholder 2"/>
          <p:cNvSpPr>
            <a:spLocks noGrp="1"/>
          </p:cNvSpPr>
          <p:nvPr>
            <p:ph sz="quarter" idx="1"/>
          </p:nvPr>
        </p:nvSpPr>
        <p:spPr/>
        <p:txBody>
          <a:bodyPr>
            <a:normAutofit fontScale="92500" lnSpcReduction="10000"/>
          </a:bodyPr>
          <a:lstStyle/>
          <a:p>
            <a:r>
              <a:rPr lang="en-GB" dirty="0"/>
              <a:t>Not included in the overall word count.  </a:t>
            </a:r>
          </a:p>
          <a:p>
            <a:r>
              <a:rPr lang="en-GB" dirty="0"/>
              <a:t>No pictures/use of different type face please, keep it simple.  </a:t>
            </a:r>
          </a:p>
          <a:p>
            <a:r>
              <a:rPr lang="en-GB" dirty="0"/>
              <a:t>Times New Roman</a:t>
            </a:r>
          </a:p>
          <a:p>
            <a:r>
              <a:rPr lang="en-GB" dirty="0"/>
              <a:t>12 point font size</a:t>
            </a:r>
          </a:p>
          <a:p>
            <a:r>
              <a:rPr lang="en-GB" dirty="0"/>
              <a:t>1.5 or double line spacing.   </a:t>
            </a:r>
          </a:p>
          <a:p>
            <a:r>
              <a:rPr lang="en-GB" dirty="0"/>
              <a:t>Comprises: </a:t>
            </a:r>
          </a:p>
          <a:p>
            <a:pPr lvl="1"/>
            <a:r>
              <a:rPr lang="en-GB" dirty="0"/>
              <a:t>Title</a:t>
            </a:r>
          </a:p>
          <a:p>
            <a:pPr lvl="1"/>
            <a:r>
              <a:rPr lang="en-GB" dirty="0"/>
              <a:t>Student name</a:t>
            </a:r>
          </a:p>
          <a:p>
            <a:pPr lvl="1"/>
            <a:r>
              <a:rPr lang="en-GB" dirty="0"/>
              <a:t>Student number</a:t>
            </a:r>
          </a:p>
          <a:p>
            <a:pPr lvl="1"/>
            <a:r>
              <a:rPr lang="en-GB" dirty="0"/>
              <a:t>Lecturer name</a:t>
            </a:r>
          </a:p>
          <a:p>
            <a:pPr>
              <a:buNone/>
            </a:pPr>
            <a:r>
              <a:rPr lang="en-GB" dirty="0"/>
              <a:t>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74638"/>
            <a:ext cx="8291264" cy="563562"/>
          </a:xfrm>
        </p:spPr>
        <p:txBody>
          <a:bodyPr>
            <a:normAutofit fontScale="90000"/>
          </a:bodyPr>
          <a:lstStyle/>
          <a:p>
            <a:r>
              <a:rPr lang="en-GB" dirty="0"/>
              <a:t>Abstract</a:t>
            </a:r>
          </a:p>
        </p:txBody>
      </p:sp>
      <p:sp>
        <p:nvSpPr>
          <p:cNvPr id="3" name="Content Placeholder 2"/>
          <p:cNvSpPr>
            <a:spLocks noGrp="1"/>
          </p:cNvSpPr>
          <p:nvPr>
            <p:ph sz="quarter" idx="1"/>
          </p:nvPr>
        </p:nvSpPr>
        <p:spPr>
          <a:xfrm>
            <a:off x="395536" y="838200"/>
            <a:ext cx="8291264" cy="5181600"/>
          </a:xfrm>
        </p:spPr>
        <p:txBody>
          <a:bodyPr>
            <a:normAutofit/>
          </a:bodyPr>
          <a:lstStyle/>
          <a:p>
            <a:r>
              <a:rPr lang="en-GB" dirty="0"/>
              <a:t>Written last</a:t>
            </a:r>
          </a:p>
          <a:p>
            <a:r>
              <a:rPr lang="en-GB" dirty="0"/>
              <a:t>Indicates to potential readers: what the report is and its value </a:t>
            </a:r>
          </a:p>
          <a:p>
            <a:r>
              <a:rPr lang="en-GB" dirty="0"/>
              <a:t>Not included in the overall word count</a:t>
            </a:r>
          </a:p>
          <a:p>
            <a:r>
              <a:rPr lang="en-GB" dirty="0"/>
              <a:t>Provides brief summary of the project, including: </a:t>
            </a:r>
          </a:p>
          <a:p>
            <a:pPr lvl="1"/>
            <a:r>
              <a:rPr lang="en-GB" dirty="0"/>
              <a:t>Rationale for report</a:t>
            </a:r>
          </a:p>
          <a:p>
            <a:pPr lvl="1"/>
            <a:r>
              <a:rPr lang="en-GB" dirty="0"/>
              <a:t>Scope</a:t>
            </a:r>
          </a:p>
          <a:p>
            <a:pPr lvl="1"/>
            <a:r>
              <a:rPr lang="en-GB" dirty="0"/>
              <a:t>Methodology/methods (what it is and how it does it)</a:t>
            </a:r>
          </a:p>
          <a:p>
            <a:pPr lvl="1"/>
            <a:r>
              <a:rPr lang="en-GB" dirty="0"/>
              <a:t>Main findings</a:t>
            </a:r>
          </a:p>
          <a:p>
            <a:pPr lvl="1"/>
            <a:r>
              <a:rPr lang="en-GB" dirty="0"/>
              <a:t>Conclusions and recommendations.  </a:t>
            </a:r>
          </a:p>
          <a:p>
            <a:r>
              <a:rPr lang="en-GB" dirty="0"/>
              <a:t>Restrict this to one paragraph.  Omit details/examples (do not include references).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579296" cy="922114"/>
          </a:xfrm>
        </p:spPr>
        <p:txBody>
          <a:bodyPr/>
          <a:lstStyle/>
          <a:p>
            <a:r>
              <a:rPr lang="en-GB" dirty="0"/>
              <a:t>Contents</a:t>
            </a:r>
          </a:p>
        </p:txBody>
      </p:sp>
      <p:sp>
        <p:nvSpPr>
          <p:cNvPr id="3" name="Content Placeholder 2"/>
          <p:cNvSpPr>
            <a:spLocks noGrp="1"/>
          </p:cNvSpPr>
          <p:nvPr>
            <p:ph sz="quarter" idx="1"/>
          </p:nvPr>
        </p:nvSpPr>
        <p:spPr>
          <a:xfrm>
            <a:off x="539552" y="1447800"/>
            <a:ext cx="8147248" cy="4789512"/>
          </a:xfrm>
        </p:spPr>
        <p:txBody>
          <a:bodyPr/>
          <a:lstStyle/>
          <a:p>
            <a:r>
              <a:rPr lang="en-GB" dirty="0"/>
              <a:t>Not included in the overall word count.  </a:t>
            </a:r>
          </a:p>
          <a:p>
            <a:r>
              <a:rPr lang="en-GB" dirty="0"/>
              <a:t>List the main sections of the report and the page on which each begins (including any appendices).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List of tables and figures</a:t>
            </a:r>
          </a:p>
        </p:txBody>
      </p:sp>
      <p:sp>
        <p:nvSpPr>
          <p:cNvPr id="3" name="Content Placeholder 2"/>
          <p:cNvSpPr>
            <a:spLocks noGrp="1"/>
          </p:cNvSpPr>
          <p:nvPr>
            <p:ph sz="quarter" idx="1"/>
          </p:nvPr>
        </p:nvSpPr>
        <p:spPr/>
        <p:txBody>
          <a:bodyPr/>
          <a:lstStyle/>
          <a:p>
            <a:r>
              <a:rPr lang="en-GB" dirty="0"/>
              <a:t>List and table, figures, charts, maps etc., giving the page number for each</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507288" cy="922114"/>
          </a:xfrm>
        </p:spPr>
        <p:txBody>
          <a:bodyPr/>
          <a:lstStyle/>
          <a:p>
            <a:r>
              <a:rPr lang="en-GB" dirty="0"/>
              <a:t>Introduction</a:t>
            </a:r>
          </a:p>
        </p:txBody>
      </p:sp>
      <p:sp>
        <p:nvSpPr>
          <p:cNvPr id="3" name="Content Placeholder 2"/>
          <p:cNvSpPr>
            <a:spLocks noGrp="1"/>
          </p:cNvSpPr>
          <p:nvPr>
            <p:ph sz="quarter" idx="1"/>
          </p:nvPr>
        </p:nvSpPr>
        <p:spPr>
          <a:xfrm>
            <a:off x="0" y="1340768"/>
            <a:ext cx="8748464" cy="5112568"/>
          </a:xfrm>
        </p:spPr>
        <p:txBody>
          <a:bodyPr/>
          <a:lstStyle/>
          <a:p>
            <a:r>
              <a:rPr lang="en-GB" dirty="0"/>
              <a:t>10% to 15% of word count.  </a:t>
            </a:r>
          </a:p>
          <a:p>
            <a:r>
              <a:rPr lang="en-GB" dirty="0"/>
              <a:t>Set out (briefly) the assignment’s: context; scope; key definitions; research process; content.   Make sure the reader is clear with regard to:</a:t>
            </a:r>
          </a:p>
          <a:p>
            <a:pPr lvl="1"/>
            <a:r>
              <a:rPr lang="en-GB" dirty="0"/>
              <a:t>What the assignment is about, what it considers and how it does this    (scope/significance)</a:t>
            </a:r>
          </a:p>
          <a:p>
            <a:pPr lvl="1"/>
            <a:r>
              <a:rPr lang="en-GB" dirty="0"/>
              <a:t>What key terms mean and background information </a:t>
            </a:r>
          </a:p>
          <a:p>
            <a:pPr lvl="1"/>
            <a:r>
              <a:rPr lang="en-GB" dirty="0"/>
              <a:t>The ordering of the assignment</a:t>
            </a:r>
          </a:p>
          <a:p>
            <a:pPr lvl="1"/>
            <a:r>
              <a:rPr lang="en-GB" dirty="0"/>
              <a:t>Provide a brief section summary and link to next section</a:t>
            </a:r>
          </a:p>
          <a:p>
            <a:pPr>
              <a:buNone/>
            </a:pPr>
            <a:endParaRPr lang="en-GB" i="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91264" cy="1143000"/>
          </a:xfrm>
        </p:spPr>
        <p:txBody>
          <a:bodyPr>
            <a:normAutofit fontScale="90000"/>
          </a:bodyPr>
          <a:lstStyle/>
          <a:p>
            <a:r>
              <a:rPr lang="en-GB" dirty="0"/>
              <a:t>Introduction: 1.) What it is (about); 2.) Key terms and background information  </a:t>
            </a:r>
          </a:p>
        </p:txBody>
      </p:sp>
      <p:sp>
        <p:nvSpPr>
          <p:cNvPr id="3" name="Content Placeholder 2"/>
          <p:cNvSpPr>
            <a:spLocks noGrp="1"/>
          </p:cNvSpPr>
          <p:nvPr>
            <p:ph sz="quarter" idx="1"/>
          </p:nvPr>
        </p:nvSpPr>
        <p:spPr>
          <a:xfrm>
            <a:off x="0" y="1447800"/>
            <a:ext cx="8686800" cy="4572000"/>
          </a:xfrm>
        </p:spPr>
        <p:txBody>
          <a:bodyPr>
            <a:normAutofit/>
          </a:bodyPr>
          <a:lstStyle/>
          <a:p>
            <a:pPr>
              <a:buNone/>
            </a:pPr>
            <a:r>
              <a:rPr lang="en-GB" dirty="0"/>
              <a:t>For instance:</a:t>
            </a:r>
          </a:p>
          <a:p>
            <a:pPr>
              <a:buNone/>
            </a:pPr>
            <a:r>
              <a:rPr lang="en-GB" dirty="0"/>
              <a:t>	 This assignment examines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8435280" cy="720080"/>
          </a:xfrm>
        </p:spPr>
        <p:txBody>
          <a:bodyPr>
            <a:normAutofit fontScale="90000"/>
          </a:bodyPr>
          <a:lstStyle/>
          <a:p>
            <a:r>
              <a:rPr lang="en-GB" dirty="0"/>
              <a:t>Main body</a:t>
            </a:r>
          </a:p>
        </p:txBody>
      </p:sp>
      <p:sp>
        <p:nvSpPr>
          <p:cNvPr id="3" name="Content Placeholder 2"/>
          <p:cNvSpPr>
            <a:spLocks noGrp="1"/>
          </p:cNvSpPr>
          <p:nvPr>
            <p:ph sz="quarter" idx="1"/>
          </p:nvPr>
        </p:nvSpPr>
        <p:spPr>
          <a:xfrm>
            <a:off x="0" y="836712"/>
            <a:ext cx="8964488" cy="5832648"/>
          </a:xfrm>
        </p:spPr>
        <p:txBody>
          <a:bodyPr>
            <a:normAutofit fontScale="85000" lnSpcReduction="20000"/>
          </a:bodyPr>
          <a:lstStyle/>
          <a:p>
            <a:r>
              <a:rPr lang="en-GB" dirty="0"/>
              <a:t>70 – 80% of word count</a:t>
            </a:r>
          </a:p>
          <a:p>
            <a:r>
              <a:rPr lang="en-GB" dirty="0"/>
              <a:t>There is not </a:t>
            </a:r>
            <a:r>
              <a:rPr lang="en-GB" b="1" dirty="0"/>
              <a:t>single/definitive </a:t>
            </a:r>
            <a:r>
              <a:rPr lang="en-GB" dirty="0"/>
              <a:t>way of doing this.   It is up to you to decide what to include and where.  However, as per the pro forma, attention should be focussed on:</a:t>
            </a:r>
          </a:p>
          <a:p>
            <a:pPr>
              <a:buNone/>
            </a:pPr>
            <a:endParaRPr lang="en-GB" dirty="0"/>
          </a:p>
          <a:p>
            <a:pPr lvl="1"/>
            <a:r>
              <a:rPr lang="en-GB" dirty="0"/>
              <a:t>A health and/or social care organisation (or of a specific department within a health and/or social care organisation). </a:t>
            </a:r>
          </a:p>
          <a:p>
            <a:pPr lvl="1"/>
            <a:endParaRPr lang="en-GB" dirty="0"/>
          </a:p>
          <a:p>
            <a:pPr lvl="1"/>
            <a:r>
              <a:rPr lang="en-GB" dirty="0"/>
              <a:t>Any strategies used by the organisation/department to develop effective and high quality service delivery.  Examples should be provided of action taken to ensure cost-effectiveness in relation to service users, staff and management. </a:t>
            </a:r>
          </a:p>
          <a:p>
            <a:pPr lvl="1"/>
            <a:endParaRPr lang="en-GB" dirty="0"/>
          </a:p>
          <a:p>
            <a:pPr lvl="1"/>
            <a:r>
              <a:rPr lang="en-GB" dirty="0"/>
              <a:t>Contextual factors, such as:  the impact of demographic change; the increased importance of Patient and Public Involvement (PPI); budgetary changes and/or cuts. </a:t>
            </a:r>
          </a:p>
          <a:p>
            <a:pPr marL="320040" lvl="1" indent="0">
              <a:buNone/>
            </a:pPr>
            <a:endParaRPr lang="en-GB" b="1" dirty="0"/>
          </a:p>
          <a:p>
            <a:pPr lvl="1"/>
            <a:r>
              <a:rPr lang="en-GB" dirty="0"/>
              <a:t>Try to find as much information as you can to evidence what you say.  To do so, you need to read widely around the range of issues that emerge as you conduct your research.  This reading might include: general textbooks; research articles; other case studies; legislation; government papers; official reports; official data etc.  This might come from the following bodies: WHO, NICE, SCIE, UK/Welsh government, NHS, JRF, ONS, King’s Fund, Nuffield Trust, Health Foundation, European Observatory on Health Systems and Policies etc.  </a:t>
            </a:r>
          </a:p>
          <a:p>
            <a:endParaRPr lang="en-GB" dirty="0"/>
          </a:p>
        </p:txBody>
      </p:sp>
    </p:spTree>
    <p:extLst>
      <p:ext uri="{BB962C8B-B14F-4D97-AF65-F5344CB8AC3E}">
        <p14:creationId xmlns:p14="http://schemas.microsoft.com/office/powerpoint/2010/main" val="11061750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74638"/>
            <a:ext cx="8291264" cy="1143000"/>
          </a:xfrm>
        </p:spPr>
        <p:txBody>
          <a:bodyPr/>
          <a:lstStyle/>
          <a:p>
            <a:r>
              <a:rPr lang="en-GB" dirty="0"/>
              <a:t>Main body: analysis and evaluation</a:t>
            </a:r>
          </a:p>
        </p:txBody>
      </p:sp>
      <p:sp>
        <p:nvSpPr>
          <p:cNvPr id="3" name="Content Placeholder 2"/>
          <p:cNvSpPr>
            <a:spLocks noGrp="1"/>
          </p:cNvSpPr>
          <p:nvPr>
            <p:ph sz="quarter" idx="1"/>
          </p:nvPr>
        </p:nvSpPr>
        <p:spPr>
          <a:xfrm>
            <a:off x="0" y="1447800"/>
            <a:ext cx="8686800" cy="5410200"/>
          </a:xfrm>
        </p:spPr>
        <p:txBody>
          <a:bodyPr>
            <a:normAutofit fontScale="92500"/>
          </a:bodyPr>
          <a:lstStyle/>
          <a:p>
            <a:r>
              <a:rPr lang="en-GB" dirty="0"/>
              <a:t>Remember that you need to provide </a:t>
            </a:r>
            <a:r>
              <a:rPr lang="en-GB" b="1" dirty="0"/>
              <a:t>analysis</a:t>
            </a:r>
            <a:r>
              <a:rPr lang="en-GB" dirty="0"/>
              <a:t> and </a:t>
            </a:r>
            <a:r>
              <a:rPr lang="en-GB" b="1" dirty="0"/>
              <a:t>evaluation </a:t>
            </a:r>
            <a:r>
              <a:rPr lang="en-GB" dirty="0"/>
              <a:t>as well as description in the main body.  Some of this will  be done, for instance, by incorporating consideration of the value base/core principles of the body.  But you might also look for specific themes or examples of cause and effect;  you might compare your body to other similar bodies, e.g. how typical is it of such bodies?  You might consider how your investigation adds to the understanding of broader issues/bodies as well as to your specific body.  You might compare what the organisation says it does (and why) to its actual performance, e.g. consider if it does what it says it does/should do.  If so, how/why?  If not, how/why not?  Again, you might also consider this in terms of other similar organisations.  By the end, you should be looking to make sense of the ‘whole’, i.e. how the different pieces contribute to an overall understanding of the main issues discussed in relation to your chosen organisation     </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Conclusions</a:t>
            </a:r>
          </a:p>
        </p:txBody>
      </p:sp>
      <p:sp>
        <p:nvSpPr>
          <p:cNvPr id="3" name="Content Placeholder 2"/>
          <p:cNvSpPr>
            <a:spLocks noGrp="1"/>
          </p:cNvSpPr>
          <p:nvPr>
            <p:ph sz="quarter" idx="1"/>
          </p:nvPr>
        </p:nvSpPr>
        <p:spPr/>
        <p:txBody>
          <a:bodyPr/>
          <a:lstStyle/>
          <a:p>
            <a:r>
              <a:rPr lang="en-GB" dirty="0"/>
              <a:t>Sum up what you have said in the main body, setting out your findings and their significance.  Show that you understand which aspects of your report are the most important, and summarise these succinctly.  Present these aspects logically, drawing on material you have already presented.  State your general conclusions and explain why these are important and/or significant.  The last sentence should sum up the discussion very briefly, making a link to the title.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Recommendations</a:t>
            </a:r>
          </a:p>
        </p:txBody>
      </p:sp>
      <p:sp>
        <p:nvSpPr>
          <p:cNvPr id="3" name="Content Placeholder 2"/>
          <p:cNvSpPr>
            <a:spLocks noGrp="1"/>
          </p:cNvSpPr>
          <p:nvPr>
            <p:ph sz="quarter" idx="1"/>
          </p:nvPr>
        </p:nvSpPr>
        <p:spPr>
          <a:xfrm>
            <a:off x="467544" y="1447800"/>
            <a:ext cx="8219256" cy="4572000"/>
          </a:xfrm>
        </p:spPr>
        <p:txBody>
          <a:bodyPr/>
          <a:lstStyle/>
          <a:p>
            <a:r>
              <a:rPr lang="en-GB" dirty="0"/>
              <a:t>The purpose of the recommendations is to suggest ways forward.  These should be a logical development of the case study.  If, for example, the analysis/evaluation of the body shows that it is not performing well in a specific area, your recommendations should make reference to this.  It is helpful to consider recommendations in terms of the implications on: education/training; front-line practice; policy; research.   Recommendations are normally bullet-pointed or numbered.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sz="quarter" idx="1"/>
          </p:nvPr>
        </p:nvSpPr>
        <p:spPr/>
        <p:txBody>
          <a:bodyPr/>
          <a:lstStyle/>
          <a:p>
            <a:r>
              <a:rPr lang="en-GB" dirty="0"/>
              <a:t>The purpose of the references is to provide details of the sources cited in the text.  Aim to demonstrate that you: have read widely around the subject  and have good background knowledge; are able to draw appropriately on others’ work; can cite and reference correctly; can attribute work to others correctly; apply the correct conventions for referencing sources.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Appendices</a:t>
            </a:r>
          </a:p>
        </p:txBody>
      </p:sp>
      <p:sp>
        <p:nvSpPr>
          <p:cNvPr id="3" name="Content Placeholder 2"/>
          <p:cNvSpPr>
            <a:spLocks noGrp="1"/>
          </p:cNvSpPr>
          <p:nvPr>
            <p:ph sz="quarter" idx="1"/>
          </p:nvPr>
        </p:nvSpPr>
        <p:spPr/>
        <p:txBody>
          <a:bodyPr/>
          <a:lstStyle/>
          <a:p>
            <a:r>
              <a:rPr lang="en-GB" dirty="0"/>
              <a:t>The purpose of appendices is to provide supporting details and materials which, if included in the main body of the report, would interrupt its flow for the reader.  Aim to demonstrate that you: have conducted your research yourself; can collate and interpret data correctly; can produce/evidence materials that are fit for purpose </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1345</TotalTime>
  <Words>1703</Words>
  <Application>Microsoft Office PowerPoint</Application>
  <PresentationFormat>On-screen Show (4:3)</PresentationFormat>
  <Paragraphs>135</Paragraphs>
  <Slides>17</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Calibri</vt:lpstr>
      <vt:lpstr>Franklin Gothic Book</vt:lpstr>
      <vt:lpstr>Perpetua</vt:lpstr>
      <vt:lpstr>Wingdings 2</vt:lpstr>
      <vt:lpstr>Equity</vt:lpstr>
      <vt:lpstr>CYP Health, Wellbeing and Resilience:  BMHP5017.  Template for report</vt:lpstr>
      <vt:lpstr>Useful websites</vt:lpstr>
      <vt:lpstr>Useful websites</vt:lpstr>
      <vt:lpstr>Pro forma</vt:lpstr>
      <vt:lpstr>PowerPoint Presentation</vt:lpstr>
      <vt:lpstr>Title page</vt:lpstr>
      <vt:lpstr>Abstract</vt:lpstr>
      <vt:lpstr>Contents</vt:lpstr>
      <vt:lpstr>List of tables and figures</vt:lpstr>
      <vt:lpstr>Introduction</vt:lpstr>
      <vt:lpstr>Introduction: 1.) What it is (about); 2.) Key terms and background information  </vt:lpstr>
      <vt:lpstr>Main body</vt:lpstr>
      <vt:lpstr>Main body: analysis and evaluation</vt:lpstr>
      <vt:lpstr>Conclusions</vt:lpstr>
      <vt:lpstr>Recommendations</vt:lpstr>
      <vt:lpstr>References</vt:lpstr>
      <vt:lpstr>Appendices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Ben Duxbury</cp:lastModifiedBy>
  <cp:revision>137</cp:revision>
  <cp:lastPrinted>2019-02-25T09:42:30Z</cp:lastPrinted>
  <dcterms:created xsi:type="dcterms:W3CDTF">2014-09-13T13:55:51Z</dcterms:created>
  <dcterms:modified xsi:type="dcterms:W3CDTF">2021-11-20T15:41:57Z</dcterms:modified>
</cp:coreProperties>
</file>