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5" r:id="rId6"/>
    <p:sldId id="262" r:id="rId7"/>
    <p:sldId id="266" r:id="rId8"/>
    <p:sldId id="267" r:id="rId9"/>
    <p:sldId id="268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0B0DBB-2A82-42DE-95F4-9514B801DF4D}" type="datetimeFigureOut">
              <a:rPr lang="en-GB" smtClean="0"/>
              <a:t>16/02/2018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356DF2-AF8F-449E-9A85-B5757466F4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0672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1200" dirty="0"/>
              <a:t>Your PhD question cannot be about the future, but the past.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A9BD6-62C1-41C0-AC9F-FA1C8842A9A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7252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63CAD-3D70-495D-A443-A8E597B9F3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43719B-D965-4E13-8687-410F2196B9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961B2A-3900-4CDA-A356-1DBEDE90F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16/02/2018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A84496-A1F7-4334-969F-78906DAFBE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C8E064-A12D-476E-BD6F-AEC10D2EE0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05490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F7A693-9CAF-4AE7-B559-42BCAA0CE1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2E5F93-5145-4BC9-9B9E-C3844EF0F6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EF24D0-E069-4C21-858F-45B9C52834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16/02/2018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C099BE-5CC5-431D-8BF6-7918501E6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A2DFD7-0CE2-45A1-AC24-AB2066CD27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159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F12325-5D15-4633-A4B2-8357545C05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B79EA9-2801-4CF7-B752-69040FDD90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D98ADD-06B0-4722-A8D1-62C72AA140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16/02/2018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D14DDA-7B94-4599-95BC-046250A90A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5CD5C6-6D2C-4D40-A67F-5F468836A2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88007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9DA6D-B24D-4E75-BCAA-A01EB6DA28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C7D9A0-EE3C-4900-B4A1-6A9D37824CB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3BAD63-448C-4C75-BADA-D94B108C24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3C47CE-2436-4499-897A-4E9F37F9EA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16/02/2018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B6F060-AB9E-4714-B235-33042F75F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BF8B6D-D1C7-4FA1-BB7D-A00735FA7B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08320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802CEA-3E5D-477E-80E1-A92089840C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84B0AC-A0E6-49E9-8208-0EECDF8EB6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551059-DB8A-40A5-AEB4-C9AF3D020E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7E7E6BF-39A5-4952-8CAC-F56BD05AB8C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6C9650-71AF-4441-AD2B-66C456356D9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F37AE1-AABD-49E7-9C9A-7B62CBD52F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16/02/2018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3FC48C7-17F5-4821-88F3-EE4341EBFB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3F88181-FDF6-4AB0-A8BF-4CFE410F72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19424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0D6753-BAD0-4155-AC44-8268D842CB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09961CC-F065-43D5-8638-8B714BE05C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16/02/2018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5BFA9F0-653D-4913-BEB0-0AA6C5FF0E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77CF2F-C21B-474C-B32C-A049C5242B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22351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68AEB97-4E01-4A41-A569-6C45A4F257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16/02/2018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B28B093-F1EB-4134-B44D-CADB7370E9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07834D-0634-47E4-871C-9E5628C2CD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1783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6854E-A57C-403B-ACAA-E9D0F3E94A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AF39F2-C376-4E84-B630-0A3C5EA935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9F850C-263B-467F-9D1C-1C81D2B05D1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F17A06-CDA8-4F49-AE9B-3CF9842D04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16/02/2018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CE41EF-D68A-4A15-BDC5-7E92A50DFC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0FB824-3B00-4381-9328-6259707AD8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7309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960D88-B176-4446-B55A-4BB9A719A2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C2263E-989E-4D47-9C0E-2AA290B9ECD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FEAD43-08BB-4BB0-9143-61232F1B49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216B18-27DF-432A-B48C-50B09B2625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16/02/2018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FA4556-63DB-4D0F-A413-C829A0E2A2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DF00E9-A240-4189-8FB8-B946DEF65F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33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2ABB5F-3B04-4CFB-BAB0-0EBD6F3E8E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D129A3-5015-469D-BE52-D86FB9A2BBA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B2907A-07DD-4982-B240-57AA39103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16/02/2018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C46ECD-4777-420C-BEAF-46B5178E0D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F6BD7D-539C-411D-9497-D038E625B4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08706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CAD2663-715A-4A4D-A527-F2C52A54A0A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2662FF-B24C-48F5-82F2-2CE0576D59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8BC324-4500-49DD-88B8-9BE33E021C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16/02/2018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30B136-73CE-4CF4-A585-349D9286FC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C8C419-D040-4DFE-BA53-1DD10A529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5048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121026-F518-40F5-A74B-81F4C5F7F7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668070-78B3-434C-B9D7-982611D7CF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521375-EB58-4A56-94F4-B24260E9021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042D41-B66A-4E22-AA26-7471CDF8561B}" type="datetimeFigureOut">
              <a:rPr lang="en-GB" smtClean="0"/>
              <a:t>16/02/2018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A6AF63-B195-49E6-8AFB-1BC1D76F226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D1FA85-F9C8-4E1A-B28E-9F887C1B5C6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4278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16832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dirty="0"/>
              <a:t>SBPD7001</a:t>
            </a:r>
            <a:br>
              <a:rPr lang="en-GB" dirty="0"/>
            </a:br>
            <a:r>
              <a:rPr lang="en-GB" dirty="0"/>
              <a:t>Approaches to Research and Academic Communication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711152"/>
          </a:xfrm>
        </p:spPr>
        <p:txBody>
          <a:bodyPr>
            <a:normAutofit/>
          </a:bodyPr>
          <a:lstStyle/>
          <a:p>
            <a:r>
              <a:rPr lang="en-GB" dirty="0"/>
              <a:t>Recap on Module Introduction and Overview</a:t>
            </a:r>
          </a:p>
          <a:p>
            <a:endParaRPr lang="en-GB" dirty="0"/>
          </a:p>
          <a:p>
            <a:pPr algn="l"/>
            <a:r>
              <a:rPr lang="en-GB" sz="2400" dirty="0"/>
              <a:t>Relevant reading</a:t>
            </a:r>
            <a:r>
              <a:rPr lang="en-GB" sz="2400" dirty="0">
                <a:solidFill>
                  <a:srgbClr val="FFFF00"/>
                </a:solidFill>
              </a:rPr>
              <a:t>:</a:t>
            </a:r>
            <a:r>
              <a:rPr lang="en-GB" sz="2400" dirty="0"/>
              <a:t> 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GB" sz="2400" dirty="0"/>
              <a:t>Module Handbook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GB" sz="2400" dirty="0"/>
              <a:t>Your learning journal guidelines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667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Welcome to the SBPD7001 Module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2051720" y="1556792"/>
            <a:ext cx="4038600" cy="4525963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Seminar Leader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Dr Allison Wylde</a:t>
            </a:r>
            <a:endParaRPr lang="en-GB" u="sng" dirty="0"/>
          </a:p>
          <a:p>
            <a:pPr marL="0" indent="0">
              <a:buNone/>
            </a:pPr>
            <a:endParaRPr lang="en-GB" sz="2400" dirty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en-GB" sz="2400" dirty="0"/>
              <a:t>a.wylde@uwtsd.ac.uk</a:t>
            </a:r>
            <a:endParaRPr lang="en-GB" sz="2400" u="sng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22664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500" b="1" dirty="0"/>
              <a:t>Module Aim</a:t>
            </a:r>
          </a:p>
          <a:p>
            <a:r>
              <a:rPr lang="en-GB" dirty="0"/>
              <a:t> To prepare students to integrate academic research, scholarly discussion and professional practice.</a:t>
            </a:r>
          </a:p>
          <a:p>
            <a:endParaRPr lang="en-GB" dirty="0"/>
          </a:p>
          <a:p>
            <a:pPr marL="0" lvl="0" indent="0">
              <a:buNone/>
            </a:pPr>
            <a:r>
              <a:rPr lang="en-GB" sz="3500" b="1" dirty="0"/>
              <a:t>Three Strands to the Module:</a:t>
            </a:r>
          </a:p>
          <a:p>
            <a:pPr lvl="0"/>
            <a:r>
              <a:rPr lang="en-GB" dirty="0"/>
              <a:t>Academic writing and communication</a:t>
            </a:r>
          </a:p>
          <a:p>
            <a:pPr lvl="0"/>
            <a:r>
              <a:rPr lang="en-GB" dirty="0"/>
              <a:t>Philosophies and processes of research</a:t>
            </a:r>
          </a:p>
          <a:p>
            <a:pPr lvl="0"/>
            <a:r>
              <a:rPr lang="en-GB" dirty="0"/>
              <a:t>Managing yourself as a researcher and doctoral student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7432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will I learn?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fontAlgn="base" hangingPunct="0">
              <a:buNone/>
            </a:pPr>
            <a:r>
              <a:rPr lang="en-GB" dirty="0"/>
              <a:t>By the end of this module students should be able to:  </a:t>
            </a:r>
          </a:p>
          <a:p>
            <a:pPr lvl="0" fontAlgn="base" hangingPunct="0"/>
            <a:r>
              <a:rPr lang="en-GB" dirty="0"/>
              <a:t>critically reflect on the role of theory, epistemology, ontology and axiology in shaping and interpreting research;</a:t>
            </a:r>
          </a:p>
          <a:p>
            <a:pPr lvl="0" fontAlgn="base" hangingPunct="0"/>
            <a:r>
              <a:rPr lang="en-GB" dirty="0"/>
              <a:t>critically discuss approaches to reliability, validity and bias in social research;</a:t>
            </a:r>
          </a:p>
          <a:p>
            <a:pPr lvl="0" fontAlgn="base" hangingPunct="0"/>
            <a:r>
              <a:rPr lang="en-GB" dirty="0"/>
              <a:t>examine fully the ethical considerations in social research and develop research designs that meet a high standard of ethical practice;</a:t>
            </a:r>
          </a:p>
          <a:p>
            <a:pPr lvl="0" fontAlgn="base" hangingPunct="0"/>
            <a:r>
              <a:rPr lang="en-GB" dirty="0"/>
              <a:t>critically analyse communications and communicate scholarship effectively.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2367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Day-book / Journal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 you start this module begin keeping a day-book / journal.</a:t>
            </a:r>
          </a:p>
          <a:p>
            <a:r>
              <a:rPr lang="en-GB" dirty="0"/>
              <a:t>Use this to record and reflect on your learning and reading for this module.</a:t>
            </a:r>
          </a:p>
          <a:p>
            <a:r>
              <a:rPr lang="en-GB" dirty="0"/>
              <a:t>Note any ideas or reading (record sources).</a:t>
            </a:r>
          </a:p>
          <a:p>
            <a:r>
              <a:rPr lang="en-GB" dirty="0"/>
              <a:t>See the journal guidelines provided.</a:t>
            </a:r>
          </a:p>
        </p:txBody>
      </p:sp>
    </p:spTree>
    <p:extLst>
      <p:ext uri="{BB962C8B-B14F-4D97-AF65-F5344CB8AC3E}">
        <p14:creationId xmlns:p14="http://schemas.microsoft.com/office/powerpoint/2010/main" val="9087556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400" b="1" dirty="0"/>
              <a:t>A portfolio consisting of: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dirty="0"/>
              <a:t>A critical literature review and bibliography of key research carried out on a topic of your choice, Max 4,000 words (weighting 50%)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dirty="0"/>
              <a:t>A detailed evaluation of </a:t>
            </a:r>
            <a:r>
              <a:rPr lang="en-GB" b="1" dirty="0"/>
              <a:t>one</a:t>
            </a:r>
            <a:r>
              <a:rPr lang="en-GB" dirty="0"/>
              <a:t> of the studies mentioned in your literature review.  Max 1,500 words (weighting 30%)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dirty="0"/>
              <a:t>A thirty-minute oral </a:t>
            </a:r>
            <a:r>
              <a:rPr lang="en-GB" dirty="0" err="1"/>
              <a:t>defense</a:t>
            </a:r>
            <a:r>
              <a:rPr lang="en-GB" dirty="0"/>
              <a:t> (viva) of your research. 10 min presentation + 5 min. questions&amp; answers (weighting 20%)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ASSIGNMENT DUE Friday 27</a:t>
            </a:r>
            <a:r>
              <a:rPr lang="en-GB" b="1" baseline="30000" dirty="0"/>
              <a:t>th</a:t>
            </a:r>
            <a:r>
              <a:rPr lang="en-GB" b="1" dirty="0"/>
              <a:t> April 2018</a:t>
            </a:r>
            <a:endParaRPr lang="en-GB" dirty="0"/>
          </a:p>
          <a:p>
            <a:r>
              <a:rPr lang="en-GB" dirty="0"/>
              <a:t>Submission due before 16:00 GMT/BST</a:t>
            </a:r>
            <a:endParaRPr lang="en-GB" b="1" dirty="0"/>
          </a:p>
          <a:p>
            <a:r>
              <a:rPr lang="en-GB" dirty="0"/>
              <a:t>Oral Viva </a:t>
            </a:r>
            <a:r>
              <a:rPr lang="en-GB" dirty="0" err="1"/>
              <a:t>defense</a:t>
            </a:r>
            <a:r>
              <a:rPr lang="en-GB" dirty="0"/>
              <a:t> to be scheduled 17/18 May 2018</a:t>
            </a:r>
          </a:p>
        </p:txBody>
      </p:sp>
    </p:spTree>
    <p:extLst>
      <p:ext uri="{BB962C8B-B14F-4D97-AF65-F5344CB8AC3E}">
        <p14:creationId xmlns:p14="http://schemas.microsoft.com/office/powerpoint/2010/main" val="33301744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8755561"/>
              </p:ext>
            </p:extLst>
          </p:nvPr>
        </p:nvGraphicFramePr>
        <p:xfrm>
          <a:off x="395536" y="260648"/>
          <a:ext cx="8280920" cy="6321634"/>
        </p:xfrm>
        <a:graphic>
          <a:graphicData uri="http://schemas.openxmlformats.org/drawingml/2006/table">
            <a:tbl>
              <a:tblPr firstRow="1" firstCol="1" bandRow="1">
                <a:tableStyleId>{F5AB1C69-6EDB-4FF4-983F-18BD219EF322}</a:tableStyleId>
              </a:tblPr>
              <a:tblGrid>
                <a:gridCol w="529293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3180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5618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0335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400" dirty="0">
                          <a:solidFill>
                            <a:schemeClr val="bg1"/>
                          </a:solidFill>
                          <a:effectLst/>
                        </a:rPr>
                        <a:t>Assessment Criteria</a:t>
                      </a:r>
                      <a:endParaRPr lang="en-GB" sz="24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400" dirty="0">
                          <a:solidFill>
                            <a:schemeClr val="bg1"/>
                          </a:solidFill>
                          <a:effectLst/>
                        </a:rPr>
                        <a:t>Learning 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400" dirty="0">
                          <a:solidFill>
                            <a:schemeClr val="bg1"/>
                          </a:solidFill>
                          <a:effectLst/>
                        </a:rPr>
                        <a:t>Outcome</a:t>
                      </a:r>
                      <a:endParaRPr lang="en-GB" sz="24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400" dirty="0">
                          <a:solidFill>
                            <a:schemeClr val="bg1"/>
                          </a:solidFill>
                          <a:effectLst/>
                        </a:rPr>
                        <a:t>%  Overall 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400" dirty="0">
                          <a:solidFill>
                            <a:schemeClr val="bg1"/>
                          </a:solidFill>
                          <a:effectLst/>
                        </a:rPr>
                        <a:t>Marks</a:t>
                      </a:r>
                      <a:endParaRPr lang="en-GB" sz="24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335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Literature review (50%)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10053">
                <a:tc>
                  <a:txBody>
                    <a:bodyPr/>
                    <a:lstStyle/>
                    <a:p>
                      <a:pPr marL="457200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Identification and selection of appropriate research papers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4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10%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03351">
                <a:tc>
                  <a:txBody>
                    <a:bodyPr/>
                    <a:lstStyle/>
                    <a:p>
                      <a:pPr marL="457200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Thematic structure 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1, 2, 3, 4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10%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03351">
                <a:tc>
                  <a:txBody>
                    <a:bodyPr/>
                    <a:lstStyle/>
                    <a:p>
                      <a:pPr marL="457200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Critical evaluation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1, 2, 3, 4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20%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10053">
                <a:tc>
                  <a:txBody>
                    <a:bodyPr/>
                    <a:lstStyle/>
                    <a:p>
                      <a:pPr marL="457200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Writing clarity, style, grammar, correct use of Harvard referencing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4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10%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0670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Detailed discussion of 1 paper (30%)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06702">
                <a:tc>
                  <a:txBody>
                    <a:bodyPr/>
                    <a:lstStyle/>
                    <a:p>
                      <a:pPr marL="457200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Understanding of research philosophy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1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10%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06702">
                <a:tc>
                  <a:txBody>
                    <a:bodyPr/>
                    <a:lstStyle/>
                    <a:p>
                      <a:pPr marL="457200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Critical discussion of ethical and methodological issues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2, 3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10%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06702">
                <a:tc>
                  <a:txBody>
                    <a:bodyPr/>
                    <a:lstStyle/>
                    <a:p>
                      <a:pPr marL="457200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Writing clarity, style, grammar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4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10%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0335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Oral presentation 20%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406702">
                <a:tc>
                  <a:txBody>
                    <a:bodyPr/>
                    <a:lstStyle/>
                    <a:p>
                      <a:pPr marL="457200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Presentation skills (Clarity, audibility, enthusiasm)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4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10%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406702">
                <a:tc>
                  <a:txBody>
                    <a:bodyPr/>
                    <a:lstStyle/>
                    <a:p>
                      <a:pPr marL="457200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Ability to respond to questions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1, 2, 3, 4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10%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0335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TOTAL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100%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91028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Dunleavy Papers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Authoring a PhD</a:t>
            </a:r>
          </a:p>
          <a:p>
            <a:r>
              <a:rPr lang="en-GB" dirty="0"/>
              <a:t>Community of Practice</a:t>
            </a:r>
          </a:p>
          <a:p>
            <a:endParaRPr lang="en-GB" dirty="0"/>
          </a:p>
          <a:p>
            <a:r>
              <a:rPr lang="en-GB" dirty="0"/>
              <a:t>Structure the PhD process</a:t>
            </a:r>
          </a:p>
          <a:p>
            <a:r>
              <a:rPr lang="en-GB" dirty="0"/>
              <a:t>Effective use of time  </a:t>
            </a:r>
          </a:p>
          <a:p>
            <a:endParaRPr lang="en-GB" dirty="0"/>
          </a:p>
          <a:p>
            <a:r>
              <a:rPr lang="en-GB" dirty="0"/>
              <a:t>Practical Activity</a:t>
            </a:r>
          </a:p>
          <a:p>
            <a:r>
              <a:rPr lang="en-GB" dirty="0"/>
              <a:t>Read the Dunleavy Papers</a:t>
            </a:r>
          </a:p>
          <a:p>
            <a:r>
              <a:rPr lang="en-GB" dirty="0"/>
              <a:t>Access to Vitae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38805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What is your research question?</a:t>
            </a:r>
          </a:p>
        </p:txBody>
      </p:sp>
      <p:sp>
        <p:nvSpPr>
          <p:cNvPr id="6147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400" dirty="0"/>
              <a:t>[Why…?  How…?] Say it in ONE sentence. Make it clear. What are you trying to explain? 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Why is it relevant? Part of a broader question in my academic field – answer to: Contribution?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How are you explaining it? Connect question to an hypothesis to give a clear causal answer and to facilitate generalisation.  Place hypothesis in a conceptual frame, theory. Who are my academic opponents?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Can my hypothesis be proved wrong?  Say what evidence would show it was wrong. If it can’t be shown to be wrong, its not much use.</a:t>
            </a:r>
          </a:p>
        </p:txBody>
      </p:sp>
    </p:spTree>
    <p:extLst>
      <p:ext uri="{BB962C8B-B14F-4D97-AF65-F5344CB8AC3E}">
        <p14:creationId xmlns:p14="http://schemas.microsoft.com/office/powerpoint/2010/main" val="371632370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694</TotalTime>
  <Words>541</Words>
  <Application>Microsoft Office PowerPoint</Application>
  <PresentationFormat>On-screen Show (4:3)</PresentationFormat>
  <Paragraphs>100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Times New Roman</vt:lpstr>
      <vt:lpstr>Office Theme</vt:lpstr>
      <vt:lpstr>SBPD7001 Approaches to Research and Academic Communication</vt:lpstr>
      <vt:lpstr>Welcome to the SBPD7001 Module</vt:lpstr>
      <vt:lpstr>PowerPoint Presentation</vt:lpstr>
      <vt:lpstr>What will I learn?</vt:lpstr>
      <vt:lpstr>Day-book / Journal</vt:lpstr>
      <vt:lpstr>Assessment</vt:lpstr>
      <vt:lpstr>PowerPoint Presentation</vt:lpstr>
      <vt:lpstr>Dunleavy Papers</vt:lpstr>
      <vt:lpstr>What is your research question?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SBPD7001 Approaches to Research and Academic Communication</dc:title>
  <dc:creator>Rachel Casiday</dc:creator>
  <cp:lastModifiedBy>Allison Wylde</cp:lastModifiedBy>
  <cp:revision>15</cp:revision>
  <dcterms:created xsi:type="dcterms:W3CDTF">2014-03-27T20:12:39Z</dcterms:created>
  <dcterms:modified xsi:type="dcterms:W3CDTF">2018-02-16T16:08:03Z</dcterms:modified>
</cp:coreProperties>
</file>