
<file path=[Content_Types].xml><?xml version="1.0" encoding="utf-8"?>
<Types xmlns="http://schemas.openxmlformats.org/package/2006/content-types">
  <Default Extension="png" ContentType="image/png"/>
  <Default Extension="emf" ContentType="image/x-emf"/>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3"/>
    <p:sldId id="258" r:id="rId4"/>
    <p:sldId id="259" r:id="rId6"/>
    <p:sldId id="260" r:id="rId7"/>
    <p:sldId id="263" r:id="rId8"/>
    <p:sldId id="264" r:id="rId9"/>
    <p:sldId id="265" r:id="rId10"/>
    <p:sldId id="266" r:id="rId11"/>
    <p:sldId id="267" r:id="rId12"/>
    <p:sldId id="268" r:id="rId13"/>
    <p:sldId id="269" r:id="rId14"/>
    <p:sldId id="261" r:id="rId15"/>
    <p:sldId id="262" r:id="rId16"/>
  </p:sldIdLst>
  <p:sldSz cx="9144000" cy="6858000" type="screen4x3"/>
  <p:notesSz cx="6858000" cy="9144000"/>
  <p:defaultTextStyle>
    <a:defPPr>
      <a:defRPr lang="en-US"/>
    </a:defPPr>
    <a:lvl1pPr marL="0" lvl="0" indent="0" algn="l" defTabSz="457200" rtl="0" eaLnBrk="0" fontAlgn="base" latinLnBrk="0" hangingPunct="0">
      <a:lnSpc>
        <a:spcPct val="100000"/>
      </a:lnSpc>
      <a:spcBef>
        <a:spcPct val="0"/>
      </a:spcBef>
      <a:spcAft>
        <a:spcPct val="0"/>
      </a:spcAft>
      <a:buNone/>
      <a:defRPr b="0" i="0" u="none" kern="1200" baseline="0">
        <a:solidFill>
          <a:schemeClr val="tx1"/>
        </a:solidFill>
        <a:latin typeface="Gill Sans MT" panose="020B0502020104020203" pitchFamily="34" charset="0"/>
        <a:ea typeface="+mn-ea"/>
        <a:cs typeface="+mn-cs"/>
      </a:defRPr>
    </a:lvl1pPr>
    <a:lvl2pPr marL="457200" lvl="1" indent="0" algn="l" defTabSz="457200" rtl="0" eaLnBrk="0" fontAlgn="base" latinLnBrk="0" hangingPunct="0">
      <a:lnSpc>
        <a:spcPct val="100000"/>
      </a:lnSpc>
      <a:spcBef>
        <a:spcPct val="0"/>
      </a:spcBef>
      <a:spcAft>
        <a:spcPct val="0"/>
      </a:spcAft>
      <a:buNone/>
      <a:defRPr b="0" i="0" u="none" kern="1200" baseline="0">
        <a:solidFill>
          <a:schemeClr val="tx1"/>
        </a:solidFill>
        <a:latin typeface="Gill Sans MT" panose="020B0502020104020203" pitchFamily="34" charset="0"/>
        <a:ea typeface="+mn-ea"/>
        <a:cs typeface="+mn-cs"/>
      </a:defRPr>
    </a:lvl2pPr>
    <a:lvl3pPr marL="914400" lvl="2" indent="0" algn="l" defTabSz="457200" rtl="0" eaLnBrk="0" fontAlgn="base" latinLnBrk="0" hangingPunct="0">
      <a:lnSpc>
        <a:spcPct val="100000"/>
      </a:lnSpc>
      <a:spcBef>
        <a:spcPct val="0"/>
      </a:spcBef>
      <a:spcAft>
        <a:spcPct val="0"/>
      </a:spcAft>
      <a:buNone/>
      <a:defRPr b="0" i="0" u="none" kern="1200" baseline="0">
        <a:solidFill>
          <a:schemeClr val="tx1"/>
        </a:solidFill>
        <a:latin typeface="Gill Sans MT" panose="020B0502020104020203" pitchFamily="34" charset="0"/>
        <a:ea typeface="+mn-ea"/>
        <a:cs typeface="+mn-cs"/>
      </a:defRPr>
    </a:lvl3pPr>
    <a:lvl4pPr marL="1371600" lvl="3" indent="0" algn="l" defTabSz="457200" rtl="0" eaLnBrk="0" fontAlgn="base" latinLnBrk="0" hangingPunct="0">
      <a:lnSpc>
        <a:spcPct val="100000"/>
      </a:lnSpc>
      <a:spcBef>
        <a:spcPct val="0"/>
      </a:spcBef>
      <a:spcAft>
        <a:spcPct val="0"/>
      </a:spcAft>
      <a:buNone/>
      <a:defRPr b="0" i="0" u="none" kern="1200" baseline="0">
        <a:solidFill>
          <a:schemeClr val="tx1"/>
        </a:solidFill>
        <a:latin typeface="Gill Sans MT" panose="020B0502020104020203" pitchFamily="34" charset="0"/>
        <a:ea typeface="+mn-ea"/>
        <a:cs typeface="+mn-cs"/>
      </a:defRPr>
    </a:lvl4pPr>
    <a:lvl5pPr marL="1828800" lvl="4" indent="0" algn="l" defTabSz="457200" rtl="0" eaLnBrk="0" fontAlgn="base" latinLnBrk="0" hangingPunct="0">
      <a:lnSpc>
        <a:spcPct val="100000"/>
      </a:lnSpc>
      <a:spcBef>
        <a:spcPct val="0"/>
      </a:spcBef>
      <a:spcAft>
        <a:spcPct val="0"/>
      </a:spcAft>
      <a:buNone/>
      <a:defRPr b="0" i="0" u="none" kern="1200" baseline="0">
        <a:solidFill>
          <a:schemeClr val="tx1"/>
        </a:solidFill>
        <a:latin typeface="Gill Sans MT" panose="020B0502020104020203" pitchFamily="34" charset="0"/>
        <a:ea typeface="+mn-ea"/>
        <a:cs typeface="+mn-cs"/>
      </a:defRPr>
    </a:lvl5pPr>
    <a:lvl6pPr marL="2286000" lvl="5" indent="0" algn="l" defTabSz="457200" rtl="0" eaLnBrk="0" fontAlgn="base" latinLnBrk="0" hangingPunct="0">
      <a:lnSpc>
        <a:spcPct val="100000"/>
      </a:lnSpc>
      <a:spcBef>
        <a:spcPct val="0"/>
      </a:spcBef>
      <a:spcAft>
        <a:spcPct val="0"/>
      </a:spcAft>
      <a:buNone/>
      <a:defRPr b="0" i="0" u="none" kern="1200" baseline="0">
        <a:solidFill>
          <a:schemeClr val="tx1"/>
        </a:solidFill>
        <a:latin typeface="Gill Sans MT" panose="020B0502020104020203" pitchFamily="34" charset="0"/>
        <a:ea typeface="+mn-ea"/>
        <a:cs typeface="+mn-cs"/>
      </a:defRPr>
    </a:lvl6pPr>
    <a:lvl7pPr marL="2743200" lvl="6" indent="0" algn="l" defTabSz="457200" rtl="0" eaLnBrk="0" fontAlgn="base" latinLnBrk="0" hangingPunct="0">
      <a:lnSpc>
        <a:spcPct val="100000"/>
      </a:lnSpc>
      <a:spcBef>
        <a:spcPct val="0"/>
      </a:spcBef>
      <a:spcAft>
        <a:spcPct val="0"/>
      </a:spcAft>
      <a:buNone/>
      <a:defRPr b="0" i="0" u="none" kern="1200" baseline="0">
        <a:solidFill>
          <a:schemeClr val="tx1"/>
        </a:solidFill>
        <a:latin typeface="Gill Sans MT" panose="020B0502020104020203" pitchFamily="34" charset="0"/>
        <a:ea typeface="+mn-ea"/>
        <a:cs typeface="+mn-cs"/>
      </a:defRPr>
    </a:lvl7pPr>
    <a:lvl8pPr marL="3200400" lvl="7" indent="0" algn="l" defTabSz="457200" rtl="0" eaLnBrk="0" fontAlgn="base" latinLnBrk="0" hangingPunct="0">
      <a:lnSpc>
        <a:spcPct val="100000"/>
      </a:lnSpc>
      <a:spcBef>
        <a:spcPct val="0"/>
      </a:spcBef>
      <a:spcAft>
        <a:spcPct val="0"/>
      </a:spcAft>
      <a:buNone/>
      <a:defRPr b="0" i="0" u="none" kern="1200" baseline="0">
        <a:solidFill>
          <a:schemeClr val="tx1"/>
        </a:solidFill>
        <a:latin typeface="Gill Sans MT" panose="020B0502020104020203" pitchFamily="34" charset="0"/>
        <a:ea typeface="+mn-ea"/>
        <a:cs typeface="+mn-cs"/>
      </a:defRPr>
    </a:lvl8pPr>
    <a:lvl9pPr marL="3657600" lvl="8" indent="0" algn="l" defTabSz="457200" rtl="0" eaLnBrk="0" fontAlgn="base" latinLnBrk="0" hangingPunct="0">
      <a:lnSpc>
        <a:spcPct val="100000"/>
      </a:lnSpc>
      <a:spcBef>
        <a:spcPct val="0"/>
      </a:spcBef>
      <a:spcAft>
        <a:spcPct val="0"/>
      </a:spcAft>
      <a:buNone/>
      <a:defRPr b="0" i="0" u="none" kern="1200" baseline="0">
        <a:solidFill>
          <a:schemeClr val="tx1"/>
        </a:solidFill>
        <a:latin typeface="Gill Sans MT" panose="020B0502020104020203" pitchFamily="34"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969" autoAdjust="0"/>
  </p:normalViewPr>
  <p:slideViewPr>
    <p:cSldViewPr showGuides="1">
      <p:cViewPr varScale="1">
        <p:scale>
          <a:sx n="64" d="100"/>
          <a:sy n="64" d="100"/>
        </p:scale>
        <p:origin x="1566" y="-47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GB" sz="1200" b="0" i="0" u="none" strike="noStrike" kern="1200" cap="none" spc="0" normalizeH="0" baseline="0" noProof="0">
              <a:ln>
                <a:noFill/>
              </a:ln>
              <a:solidFill>
                <a:schemeClr val="tx1"/>
              </a:solidFill>
              <a:effectLst/>
              <a:uLnTx/>
              <a:uFillTx/>
              <a:latin typeface="+mn-lt"/>
              <a:ea typeface="+mn-ea"/>
              <a:cs typeface="+mn-cs"/>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marL="0" marR="0" lvl="0" indent="0" algn="r" defTabSz="457200" rtl="0" eaLnBrk="1" fontAlgn="auto" latinLnBrk="0" hangingPunct="1">
              <a:lnSpc>
                <a:spcPct val="100000"/>
              </a:lnSpc>
              <a:spcBef>
                <a:spcPts val="0"/>
              </a:spcBef>
              <a:spcAft>
                <a:spcPts val="0"/>
              </a:spcAft>
              <a:buClrTx/>
              <a:buSzTx/>
              <a:buFontTx/>
              <a:buNone/>
              <a:defRPr/>
            </a:pPr>
            <a:fld id="{8C87F6AB-1215-444A-A2C7-60E10F0C6539}" type="datetimeFigureOut">
              <a:rPr kumimoji="0" lang="en-GB" sz="1200" b="0" i="0" u="none" strike="noStrike" kern="1200" cap="none" spc="0" normalizeH="0" baseline="0" noProof="0" smtClean="0">
                <a:ln>
                  <a:noFill/>
                </a:ln>
                <a:solidFill>
                  <a:schemeClr val="tx1"/>
                </a:solidFill>
                <a:effectLst/>
                <a:uLnTx/>
                <a:uFillTx/>
                <a:latin typeface="+mn-lt"/>
                <a:ea typeface="+mn-ea"/>
                <a:cs typeface="+mn-cs"/>
              </a:rPr>
            </a:fld>
            <a:endParaRPr kumimoji="0" lang="en-GB" sz="1200" b="0" i="0" u="none" strike="noStrike" kern="1200" cap="none" spc="0" normalizeH="0" baseline="0" noProof="0">
              <a:ln>
                <a:noFill/>
              </a:ln>
              <a:solidFill>
                <a:schemeClr val="tx1"/>
              </a:solidFill>
              <a:effectLst/>
              <a:uLnTx/>
              <a:uFillTx/>
              <a:latin typeface="+mn-lt"/>
              <a:ea typeface="+mn-ea"/>
              <a:cs typeface="+mn-cs"/>
            </a:endParaRPr>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GB" sz="1200" b="0" i="0" u="none" strike="noStrike" kern="1200" cap="none" spc="0" normalizeH="0" baseline="0" noProof="0">
              <a:ln>
                <a:noFill/>
              </a:ln>
              <a:solidFill>
                <a:schemeClr val="tx1"/>
              </a:solidFill>
              <a:effectLst/>
              <a:uLnTx/>
              <a:uFillTx/>
              <a:latin typeface="+mn-lt"/>
              <a:ea typeface="+mn-ea"/>
              <a:cs typeface="+mn-cs"/>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sz="1200" b="0" i="0" u="none" strike="noStrike" kern="1200" cap="none" spc="0" normalizeH="0" baseline="0" noProof="0">
                <a:ln>
                  <a:noFill/>
                </a:ln>
                <a:solidFill>
                  <a:schemeClr val="tx1"/>
                </a:solidFill>
                <a:effectLst/>
                <a:uLnTx/>
                <a:uFillTx/>
                <a:latin typeface="+mn-lt"/>
                <a:ea typeface="+mn-ea"/>
                <a:cs typeface="+mn-cs"/>
              </a:rPr>
              <a:t>Click to edit Master text styles</a:t>
            </a: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defRPr/>
            </a:pPr>
            <a:r>
              <a:rPr kumimoji="0" lang="en-US" sz="1200" b="0" i="0" u="none" strike="noStrike" kern="1200" cap="none" spc="0" normalizeH="0" baseline="0" noProof="0">
                <a:ln>
                  <a:noFill/>
                </a:ln>
                <a:solidFill>
                  <a:schemeClr val="tx1"/>
                </a:solidFill>
                <a:effectLst/>
                <a:uLnTx/>
                <a:uFillTx/>
                <a:latin typeface="+mn-lt"/>
                <a:ea typeface="+mn-ea"/>
                <a:cs typeface="+mn-cs"/>
              </a:rPr>
              <a:t>Second level</a:t>
            </a: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914400" marR="0" lvl="2" indent="0" algn="l" defTabSz="914400" rtl="0" eaLnBrk="1" fontAlgn="auto" latinLnBrk="0" hangingPunct="1">
              <a:lnSpc>
                <a:spcPct val="100000"/>
              </a:lnSpc>
              <a:spcBef>
                <a:spcPts val="0"/>
              </a:spcBef>
              <a:spcAft>
                <a:spcPts val="0"/>
              </a:spcAft>
              <a:buClrTx/>
              <a:buSzTx/>
              <a:buFontTx/>
              <a:buNone/>
              <a:defRPr/>
            </a:pPr>
            <a:r>
              <a:rPr kumimoji="0" lang="en-US" sz="1200" b="0" i="0" u="none" strike="noStrike" kern="1200" cap="none" spc="0" normalizeH="0" baseline="0" noProof="0">
                <a:ln>
                  <a:noFill/>
                </a:ln>
                <a:solidFill>
                  <a:schemeClr val="tx1"/>
                </a:solidFill>
                <a:effectLst/>
                <a:uLnTx/>
                <a:uFillTx/>
                <a:latin typeface="+mn-lt"/>
                <a:ea typeface="+mn-ea"/>
                <a:cs typeface="+mn-cs"/>
              </a:rPr>
              <a:t>Third level</a:t>
            </a: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1371600" marR="0" lvl="3" indent="0" algn="l" defTabSz="914400" rtl="0" eaLnBrk="1" fontAlgn="auto" latinLnBrk="0" hangingPunct="1">
              <a:lnSpc>
                <a:spcPct val="100000"/>
              </a:lnSpc>
              <a:spcBef>
                <a:spcPts val="0"/>
              </a:spcBef>
              <a:spcAft>
                <a:spcPts val="0"/>
              </a:spcAft>
              <a:buClrTx/>
              <a:buSzTx/>
              <a:buFontTx/>
              <a:buNone/>
              <a:defRPr/>
            </a:pPr>
            <a:r>
              <a:rPr kumimoji="0" lang="en-US" sz="1200" b="0" i="0" u="none" strike="noStrike" kern="1200" cap="none" spc="0" normalizeH="0" baseline="0" noProof="0">
                <a:ln>
                  <a:noFill/>
                </a:ln>
                <a:solidFill>
                  <a:schemeClr val="tx1"/>
                </a:solidFill>
                <a:effectLst/>
                <a:uLnTx/>
                <a:uFillTx/>
                <a:latin typeface="+mn-lt"/>
                <a:ea typeface="+mn-ea"/>
                <a:cs typeface="+mn-cs"/>
              </a:rPr>
              <a:t>Fourth level</a:t>
            </a:r>
            <a:endParaRPr kumimoji="0" lang="en-US" sz="1200" b="0" i="0" u="none" strike="noStrike" kern="1200" cap="none" spc="0" normalizeH="0" baseline="0" noProof="0">
              <a:ln>
                <a:noFill/>
              </a:ln>
              <a:solidFill>
                <a:schemeClr val="tx1"/>
              </a:solidFill>
              <a:effectLst/>
              <a:uLnTx/>
              <a:uFillTx/>
              <a:latin typeface="+mn-lt"/>
              <a:ea typeface="+mn-ea"/>
              <a:cs typeface="+mn-cs"/>
            </a:endParaRPr>
          </a:p>
          <a:p>
            <a:pPr marL="1828800" marR="0" lvl="4" indent="0" algn="l" defTabSz="914400" rtl="0" eaLnBrk="1" fontAlgn="auto" latinLnBrk="0" hangingPunct="1">
              <a:lnSpc>
                <a:spcPct val="100000"/>
              </a:lnSpc>
              <a:spcBef>
                <a:spcPts val="0"/>
              </a:spcBef>
              <a:spcAft>
                <a:spcPts val="0"/>
              </a:spcAft>
              <a:buClrTx/>
              <a:buSzTx/>
              <a:buFontTx/>
              <a:buNone/>
              <a:defRPr/>
            </a:pPr>
            <a:r>
              <a:rPr kumimoji="0" lang="en-US" sz="1200" b="0" i="0" u="none" strike="noStrike" kern="1200" cap="none" spc="0" normalizeH="0" baseline="0" noProof="0">
                <a:ln>
                  <a:noFill/>
                </a:ln>
                <a:solidFill>
                  <a:schemeClr val="tx1"/>
                </a:solidFill>
                <a:effectLst/>
                <a:uLnTx/>
                <a:uFillTx/>
                <a:latin typeface="+mn-lt"/>
                <a:ea typeface="+mn-ea"/>
                <a:cs typeface="+mn-cs"/>
              </a:rPr>
              <a:t>Fifth level</a:t>
            </a:r>
            <a:endParaRPr kumimoji="0" lang="en-GB" sz="1200" b="0" i="0" u="none" strike="noStrike" kern="1200" cap="none" spc="0" normalizeH="0" baseline="0" noProof="0">
              <a:ln>
                <a:noFill/>
              </a:ln>
              <a:solidFill>
                <a:schemeClr val="tx1"/>
              </a:solidFill>
              <a:effectLst/>
              <a:uLnTx/>
              <a:uFillTx/>
              <a:latin typeface="+mn-lt"/>
              <a:ea typeface="+mn-ea"/>
              <a:cs typeface="+mn-cs"/>
            </a:endParaRPr>
          </a:p>
        </p:txBody>
      </p:sp>
      <p:sp>
        <p:nvSpPr>
          <p:cNvPr id="6" name="Footer Placeholder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a:defRPr sz="1200"/>
            </a:lvl1pP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GB" sz="1200" b="0" i="0" u="none" strike="noStrike" kern="1200" cap="none" spc="0" normalizeH="0" baseline="0" noProof="0">
              <a:ln>
                <a:noFill/>
              </a:ln>
              <a:solidFill>
                <a:schemeClr val="tx1"/>
              </a:solidFill>
              <a:effectLst/>
              <a:uLnTx/>
              <a:uFillTx/>
              <a:latin typeface="+mn-lt"/>
              <a:ea typeface="+mn-ea"/>
              <a:cs typeface="+mn-cs"/>
            </a:endParaRPr>
          </a:p>
        </p:txBody>
      </p:sp>
      <p:sp>
        <p:nvSpPr>
          <p:cNvPr id="7" name="Slide Number Placeholder 6"/>
          <p:cNvSpPr>
            <a:spLocks noGrp="1"/>
          </p:cNvSpPr>
          <p:nvPr>
            <p:ph type="sldNum" sz="quarter" idx="5"/>
          </p:nvPr>
        </p:nvSpPr>
        <p:spPr>
          <a:xfrm>
            <a:off x="3884613" y="8685213"/>
            <a:ext cx="2971800" cy="458788"/>
          </a:xfrm>
          <a:prstGeom prst="rect">
            <a:avLst/>
          </a:prstGeom>
        </p:spPr>
        <p:txBody>
          <a:bodyPr vert="horz" lIns="91440" tIns="45720" rIns="91440" bIns="45720" rtlCol="0" anchor="b"/>
          <a:lstStyle/>
          <a:p>
            <a:pPr lvl="0" algn="r">
              <a:buNone/>
            </a:pPr>
            <a:fld id="{9A0DB2DC-4C9A-4742-B13C-FB6460FD3503}" type="slidenum">
              <a:rPr lang="en-GB" altLang="x-none" sz="1200" dirty="0">
                <a:latin typeface="Aptos" pitchFamily="34" charset="0"/>
              </a:rPr>
            </a:fld>
            <a:endParaRPr lang="en-GB" altLang="x-none" sz="1200" dirty="0">
              <a:latin typeface="Aptos" pitchFamily="34" charset="0"/>
            </a:endParaRPr>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a:ln>
            <a:solidFill>
              <a:srgbClr val="000000"/>
            </a:solidFill>
            <a:miter/>
          </a:ln>
        </p:spPr>
      </p:sp>
      <p:sp>
        <p:nvSpPr>
          <p:cNvPr id="9219" name="Notes Placeholder 2"/>
          <p:cNvSpPr>
            <a:spLocks noGrp="1"/>
          </p:cNvSpPr>
          <p:nvPr>
            <p:ph type="body" idx="1"/>
          </p:nvPr>
        </p:nvSpPr>
        <p:spPr>
          <a:noFill/>
          <a:ln>
            <a:noFill/>
          </a:ln>
        </p:spPr>
        <p:txBody>
          <a:bodyPr wrap="square" lIns="91440" tIns="45720" rIns="91440" bIns="45720" anchor="t" anchorCtr="0"/>
          <a:lstStyle/>
          <a:p>
            <a:pPr lvl="0" algn="just">
              <a:spcBef>
                <a:spcPct val="0"/>
              </a:spcBef>
            </a:pPr>
            <a:r>
              <a:rPr lang="en-IN" altLang="x-none" sz="1800" dirty="0">
                <a:latin typeface="Times New Roman" panose="02020603050405020304" pitchFamily="18" charset="0"/>
                <a:cs typeface="Times New Roman" panose="02020603050405020304" pitchFamily="18" charset="0"/>
                <a:sym typeface="+mn-ea"/>
              </a:rPr>
              <a:t>The event is especially designed in Pembrokeshire National Park, by combining native history, sea-foraged cuisine and mythic storytelling to attract international delegates and cultural tourists by strengthening visitors' connection with Welsh identity. The charm of highlights “Croseo” by bringing people together is possible through community, myth, and creative expressions (visitwales.com, 2025). </a:t>
            </a:r>
            <a:endParaRPr lang="en-IN" altLang="x-none" sz="1800" dirty="0">
              <a:latin typeface="Times New Roman" panose="02020603050405020304" pitchFamily="18" charset="0"/>
              <a:ea typeface="Times New Roman" panose="02020603050405020304" pitchFamily="18" charset="0"/>
            </a:endParaRPr>
          </a:p>
          <a:p>
            <a:pPr lvl="0" algn="just">
              <a:spcBef>
                <a:spcPct val="0"/>
              </a:spcBef>
            </a:pPr>
            <a:endParaRPr lang="en-IN" altLang="x-none" sz="1800" dirty="0">
              <a:latin typeface="Times New Roman" panose="02020603050405020304" pitchFamily="18" charset="0"/>
              <a:ea typeface="Times New Roman" panose="02020603050405020304" pitchFamily="18" charset="0"/>
            </a:endParaRPr>
          </a:p>
        </p:txBody>
      </p:sp>
      <p:sp>
        <p:nvSpPr>
          <p:cNvPr id="9220" name="Slide Number Placeholder 3"/>
          <p:cNvSpPr txBox="1">
            <a:spLocks noGrp="1"/>
          </p:cNvSpPr>
          <p:nvPr>
            <p:ph type="sldNum" sz="quarter"/>
          </p:nvPr>
        </p:nvSpPr>
        <p:spPr>
          <a:xfrm>
            <a:off x="3884613" y="8685213"/>
            <a:ext cx="2971800" cy="458787"/>
          </a:xfrm>
          <a:prstGeom prst="rect">
            <a:avLst/>
          </a:prstGeom>
          <a:noFill/>
          <a:ln w="9525">
            <a:noFill/>
          </a:ln>
        </p:spPr>
        <p:txBody>
          <a:bodyPr anchor="b" anchorCtr="0"/>
          <a:lstStyle/>
          <a:p>
            <a:pPr lvl="0" algn="r">
              <a:buNone/>
            </a:pPr>
            <a:fld id="{9A0DB2DC-4C9A-4742-B13C-FB6460FD3503}" type="slidenum">
              <a:rPr lang="en-IN" altLang="x-none" sz="1200" dirty="0">
                <a:latin typeface="Aptos" pitchFamily="34" charset="0"/>
              </a:rPr>
            </a:fld>
            <a:endParaRPr lang="en-IN" altLang="x-none" sz="1200" dirty="0">
              <a:latin typeface="Aptos"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a:solidFill>
              <a:srgbClr val="000000"/>
            </a:solidFill>
            <a:miter/>
          </a:ln>
        </p:spPr>
      </p:sp>
      <p:sp>
        <p:nvSpPr>
          <p:cNvPr id="11267" name="Notes Placeholder 2"/>
          <p:cNvSpPr>
            <a:spLocks noGrp="1"/>
          </p:cNvSpPr>
          <p:nvPr>
            <p:ph type="body" idx="1"/>
          </p:nvPr>
        </p:nvSpPr>
        <p:spPr>
          <a:noFill/>
          <a:ln>
            <a:noFill/>
          </a:ln>
        </p:spPr>
        <p:txBody>
          <a:bodyPr wrap="square" lIns="91440" tIns="45720" rIns="91440" bIns="45720" anchor="t" anchorCtr="0"/>
          <a:lstStyle/>
          <a:p>
            <a:pPr lvl="0" algn="just">
              <a:spcBef>
                <a:spcPct val="0"/>
              </a:spcBef>
            </a:pPr>
            <a:r>
              <a:rPr sz="1800" dirty="0">
                <a:latin typeface="Times New Roman" panose="02020603050405020304" pitchFamily="18" charset="0"/>
                <a:cs typeface="Times New Roman" panose="02020603050405020304" pitchFamily="18" charset="0"/>
                <a:sym typeface="+mn-ea"/>
              </a:rPr>
              <a:t>It will run as a seasonal food retreat in Spring or Summer, 2025, while offering a tailored experience in each location. The designed events in Wales highlight the significance of experiential tourism and corporate incentive travel.  The cultural events of Wales must align with Visit Wales’ strategy of spreading tourism benefits to rural areas (Woods et al., 2021). This is also capable of reinforcing national identity.</a:t>
            </a:r>
            <a:endParaRPr lang="en-IN" altLang="x-none" sz="1800" dirty="0">
              <a:latin typeface="Times New Roman" panose="02020603050405020304" pitchFamily="18" charset="0"/>
              <a:ea typeface="Times New Roman" panose="02020603050405020304" pitchFamily="18" charset="0"/>
              <a:cs typeface="Times New Roman" panose="02020603050405020304" pitchFamily="18" charset="0"/>
              <a:sym typeface="+mn-ea"/>
            </a:endParaRPr>
          </a:p>
        </p:txBody>
      </p:sp>
      <p:sp>
        <p:nvSpPr>
          <p:cNvPr id="11268" name="Slide Number Placeholder 3"/>
          <p:cNvSpPr txBox="1">
            <a:spLocks noGrp="1"/>
          </p:cNvSpPr>
          <p:nvPr>
            <p:ph type="sldNum" sz="quarter"/>
          </p:nvPr>
        </p:nvSpPr>
        <p:spPr>
          <a:xfrm>
            <a:off x="3884613" y="8685213"/>
            <a:ext cx="2971800" cy="458787"/>
          </a:xfrm>
          <a:prstGeom prst="rect">
            <a:avLst/>
          </a:prstGeom>
          <a:noFill/>
          <a:ln w="9525">
            <a:noFill/>
          </a:ln>
        </p:spPr>
        <p:txBody>
          <a:bodyPr anchor="b" anchorCtr="0"/>
          <a:lstStyle/>
          <a:p>
            <a:pPr lvl="0" algn="r">
              <a:buNone/>
            </a:pPr>
            <a:fld id="{9A0DB2DC-4C9A-4742-B13C-FB6460FD3503}" type="slidenum">
              <a:rPr lang="en-IN" altLang="x-none" sz="1200" dirty="0">
                <a:latin typeface="Aptos" pitchFamily="34" charset="0"/>
              </a:rPr>
            </a:fld>
            <a:endParaRPr lang="en-IN" altLang="x-none" sz="1200" dirty="0">
              <a:latin typeface="Aptos"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a:solidFill>
              <a:srgbClr val="000000"/>
            </a:solidFill>
            <a:miter/>
          </a:ln>
        </p:spPr>
      </p:sp>
      <p:sp>
        <p:nvSpPr>
          <p:cNvPr id="13315" name="Notes Placeholder 2"/>
          <p:cNvSpPr>
            <a:spLocks noGrp="1"/>
          </p:cNvSpPr>
          <p:nvPr>
            <p:ph type="body" idx="1"/>
          </p:nvPr>
        </p:nvSpPr>
        <p:spPr>
          <a:noFill/>
          <a:ln>
            <a:noFill/>
          </a:ln>
        </p:spPr>
        <p:txBody>
          <a:bodyPr wrap="square" lIns="91440" tIns="45720" rIns="91440" bIns="45720" anchor="t" anchorCtr="0"/>
          <a:lstStyle/>
          <a:p>
            <a:pPr lvl="0" algn="just">
              <a:spcBef>
                <a:spcPct val="0"/>
              </a:spcBef>
            </a:pPr>
            <a:endParaRPr lang="en-IN" altLang="x-none" sz="1800" dirty="0">
              <a:latin typeface="Times New Roman" panose="02020603050405020304" pitchFamily="18" charset="0"/>
              <a:ea typeface="Times New Roman" panose="02020603050405020304" pitchFamily="18" charset="0"/>
            </a:endParaRPr>
          </a:p>
        </p:txBody>
      </p:sp>
      <p:sp>
        <p:nvSpPr>
          <p:cNvPr id="13316" name="Slide Number Placeholder 3"/>
          <p:cNvSpPr txBox="1">
            <a:spLocks noGrp="1"/>
          </p:cNvSpPr>
          <p:nvPr>
            <p:ph type="sldNum" sz="quarter"/>
          </p:nvPr>
        </p:nvSpPr>
        <p:spPr>
          <a:xfrm>
            <a:off x="3884613" y="8685213"/>
            <a:ext cx="2971800" cy="458787"/>
          </a:xfrm>
          <a:prstGeom prst="rect">
            <a:avLst/>
          </a:prstGeom>
          <a:noFill/>
          <a:ln w="9525">
            <a:noFill/>
          </a:ln>
        </p:spPr>
        <p:txBody>
          <a:bodyPr anchor="b" anchorCtr="0"/>
          <a:lstStyle/>
          <a:p>
            <a:pPr lvl="0" algn="r">
              <a:buNone/>
            </a:pPr>
            <a:fld id="{9A0DB2DC-4C9A-4742-B13C-FB6460FD3503}" type="slidenum">
              <a:rPr lang="en-IN" altLang="x-none" sz="1200" dirty="0">
                <a:latin typeface="Aptos" pitchFamily="34" charset="0"/>
              </a:rPr>
            </a:fld>
            <a:endParaRPr lang="en-IN" altLang="x-none" sz="1200" dirty="0">
              <a:latin typeface="Aptos"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a:solidFill>
              <a:srgbClr val="000000"/>
            </a:solidFill>
            <a:miter/>
          </a:ln>
        </p:spPr>
      </p:sp>
      <p:sp>
        <p:nvSpPr>
          <p:cNvPr id="15363" name="Notes Placeholder 2"/>
          <p:cNvSpPr>
            <a:spLocks noGrp="1"/>
          </p:cNvSpPr>
          <p:nvPr>
            <p:ph type="body" idx="1"/>
          </p:nvPr>
        </p:nvSpPr>
        <p:spPr>
          <a:noFill/>
          <a:ln>
            <a:noFill/>
          </a:ln>
        </p:spPr>
        <p:txBody>
          <a:bodyPr wrap="square" lIns="91440" tIns="45720" rIns="91440" bIns="45720" anchor="t" anchorCtr="0"/>
          <a:lstStyle/>
          <a:p>
            <a:pPr lvl="0">
              <a:spcBef>
                <a:spcPct val="0"/>
              </a:spcBef>
            </a:pPr>
            <a:endParaRPr lang="en-IN" altLang="x-none" dirty="0"/>
          </a:p>
        </p:txBody>
      </p:sp>
      <p:sp>
        <p:nvSpPr>
          <p:cNvPr id="15364" name="Slide Number Placeholder 3"/>
          <p:cNvSpPr txBox="1">
            <a:spLocks noGrp="1"/>
          </p:cNvSpPr>
          <p:nvPr>
            <p:ph type="sldNum" sz="quarter"/>
          </p:nvPr>
        </p:nvSpPr>
        <p:spPr>
          <a:xfrm>
            <a:off x="3884613" y="8685213"/>
            <a:ext cx="2971800" cy="458787"/>
          </a:xfrm>
          <a:prstGeom prst="rect">
            <a:avLst/>
          </a:prstGeom>
          <a:noFill/>
          <a:ln w="9525">
            <a:noFill/>
          </a:ln>
        </p:spPr>
        <p:txBody>
          <a:bodyPr anchor="b" anchorCtr="0"/>
          <a:lstStyle/>
          <a:p>
            <a:pPr lvl="0" algn="r">
              <a:buNone/>
            </a:pPr>
            <a:fld id="{9A0DB2DC-4C9A-4742-B13C-FB6460FD3503}" type="slidenum">
              <a:rPr lang="en-IN" altLang="x-none" sz="1200" dirty="0">
                <a:latin typeface="Aptos" pitchFamily="34" charset="0"/>
              </a:rPr>
            </a:fld>
            <a:endParaRPr lang="en-IN" altLang="x-none" sz="1200" dirty="0">
              <a:latin typeface="Aptos"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a:solidFill>
              <a:srgbClr val="000000"/>
            </a:solidFill>
            <a:miter/>
          </a:ln>
        </p:spPr>
      </p:sp>
      <p:sp>
        <p:nvSpPr>
          <p:cNvPr id="17411" name="Notes Placeholder 2"/>
          <p:cNvSpPr>
            <a:spLocks noGrp="1"/>
          </p:cNvSpPr>
          <p:nvPr>
            <p:ph type="body" idx="1"/>
          </p:nvPr>
        </p:nvSpPr>
        <p:spPr>
          <a:noFill/>
          <a:ln>
            <a:noFill/>
          </a:ln>
        </p:spPr>
        <p:txBody>
          <a:bodyPr wrap="square" lIns="91440" tIns="45720" rIns="91440" bIns="45720" anchor="t" anchorCtr="0"/>
          <a:lstStyle/>
          <a:p>
            <a:pPr lvl="0">
              <a:spcBef>
                <a:spcPct val="0"/>
              </a:spcBef>
            </a:pPr>
            <a:endParaRPr lang="en-IN" altLang="x-none" dirty="0"/>
          </a:p>
        </p:txBody>
      </p:sp>
      <p:sp>
        <p:nvSpPr>
          <p:cNvPr id="17412" name="Slide Number Placeholder 3"/>
          <p:cNvSpPr txBox="1">
            <a:spLocks noGrp="1"/>
          </p:cNvSpPr>
          <p:nvPr>
            <p:ph type="sldNum" sz="quarter"/>
          </p:nvPr>
        </p:nvSpPr>
        <p:spPr>
          <a:xfrm>
            <a:off x="3884613" y="8685213"/>
            <a:ext cx="2971800" cy="458787"/>
          </a:xfrm>
          <a:prstGeom prst="rect">
            <a:avLst/>
          </a:prstGeom>
          <a:noFill/>
          <a:ln w="9525">
            <a:noFill/>
          </a:ln>
        </p:spPr>
        <p:txBody>
          <a:bodyPr anchor="b" anchorCtr="0"/>
          <a:lstStyle/>
          <a:p>
            <a:pPr lvl="0" algn="r">
              <a:buNone/>
            </a:pPr>
            <a:fld id="{9A0DB2DC-4C9A-4742-B13C-FB6460FD3503}" type="slidenum">
              <a:rPr lang="en-IN" altLang="x-none" sz="1200" dirty="0">
                <a:latin typeface="Aptos" pitchFamily="34" charset="0"/>
              </a:rPr>
            </a:fld>
            <a:endParaRPr lang="en-IN" altLang="x-none" sz="1200" dirty="0">
              <a:latin typeface="Aptos"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a:solidFill>
              <a:srgbClr val="000000"/>
            </a:solidFill>
            <a:miter/>
          </a:ln>
        </p:spPr>
      </p:sp>
      <p:sp>
        <p:nvSpPr>
          <p:cNvPr id="19459" name="Notes Placeholder 2"/>
          <p:cNvSpPr>
            <a:spLocks noGrp="1"/>
          </p:cNvSpPr>
          <p:nvPr>
            <p:ph type="body" idx="1"/>
          </p:nvPr>
        </p:nvSpPr>
        <p:spPr>
          <a:noFill/>
          <a:ln>
            <a:noFill/>
          </a:ln>
        </p:spPr>
        <p:txBody>
          <a:bodyPr wrap="square" lIns="91440" tIns="45720" rIns="91440" bIns="45720" anchor="t" anchorCtr="0"/>
          <a:lstStyle/>
          <a:p>
            <a:pPr lvl="0">
              <a:spcBef>
                <a:spcPct val="0"/>
              </a:spcBef>
            </a:pPr>
            <a:endParaRPr lang="en-IN" altLang="x-none" dirty="0"/>
          </a:p>
        </p:txBody>
      </p:sp>
      <p:sp>
        <p:nvSpPr>
          <p:cNvPr id="19460" name="Slide Number Placeholder 3"/>
          <p:cNvSpPr txBox="1">
            <a:spLocks noGrp="1"/>
          </p:cNvSpPr>
          <p:nvPr>
            <p:ph type="sldNum" sz="quarter"/>
          </p:nvPr>
        </p:nvSpPr>
        <p:spPr>
          <a:xfrm>
            <a:off x="3884613" y="8685213"/>
            <a:ext cx="2971800" cy="458787"/>
          </a:xfrm>
          <a:prstGeom prst="rect">
            <a:avLst/>
          </a:prstGeom>
          <a:noFill/>
          <a:ln w="9525">
            <a:noFill/>
          </a:ln>
        </p:spPr>
        <p:txBody>
          <a:bodyPr anchor="b" anchorCtr="0"/>
          <a:lstStyle/>
          <a:p>
            <a:pPr lvl="0" algn="r">
              <a:buNone/>
            </a:pPr>
            <a:fld id="{9A0DB2DC-4C9A-4742-B13C-FB6460FD3503}" type="slidenum">
              <a:rPr lang="en-IN" altLang="x-none" sz="1200" dirty="0">
                <a:latin typeface="Aptos" pitchFamily="34" charset="0"/>
              </a:rPr>
            </a:fld>
            <a:endParaRPr lang="en-IN" altLang="x-none" sz="1200" dirty="0">
              <a:latin typeface="Aptos"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a:solidFill>
              <a:srgbClr val="000000"/>
            </a:solidFill>
            <a:miter/>
          </a:ln>
        </p:spPr>
      </p:sp>
      <p:sp>
        <p:nvSpPr>
          <p:cNvPr id="21507" name="Notes Placeholder 2"/>
          <p:cNvSpPr>
            <a:spLocks noGrp="1"/>
          </p:cNvSpPr>
          <p:nvPr>
            <p:ph type="body" idx="1"/>
          </p:nvPr>
        </p:nvSpPr>
        <p:spPr>
          <a:noFill/>
          <a:ln>
            <a:noFill/>
          </a:ln>
        </p:spPr>
        <p:txBody>
          <a:bodyPr wrap="square" lIns="91440" tIns="45720" rIns="91440" bIns="45720" anchor="t" anchorCtr="0"/>
          <a:lstStyle/>
          <a:p>
            <a:pPr lvl="0">
              <a:spcBef>
                <a:spcPct val="0"/>
              </a:spcBef>
            </a:pPr>
            <a:endParaRPr lang="en-IN" altLang="x-none" dirty="0"/>
          </a:p>
        </p:txBody>
      </p:sp>
      <p:sp>
        <p:nvSpPr>
          <p:cNvPr id="21508" name="Slide Number Placeholder 3"/>
          <p:cNvSpPr txBox="1">
            <a:spLocks noGrp="1"/>
          </p:cNvSpPr>
          <p:nvPr>
            <p:ph type="sldNum" sz="quarter"/>
          </p:nvPr>
        </p:nvSpPr>
        <p:spPr>
          <a:xfrm>
            <a:off x="3884613" y="8685213"/>
            <a:ext cx="2971800" cy="458787"/>
          </a:xfrm>
          <a:prstGeom prst="rect">
            <a:avLst/>
          </a:prstGeom>
          <a:noFill/>
          <a:ln w="9525">
            <a:noFill/>
          </a:ln>
        </p:spPr>
        <p:txBody>
          <a:bodyPr anchor="b" anchorCtr="0"/>
          <a:lstStyle/>
          <a:p>
            <a:pPr lvl="0" algn="r">
              <a:buNone/>
            </a:pPr>
            <a:fld id="{9A0DB2DC-4C9A-4742-B13C-FB6460FD3503}" type="slidenum">
              <a:rPr lang="en-IN" altLang="x-none" sz="1200" dirty="0">
                <a:latin typeface="Aptos" pitchFamily="34" charset="0"/>
              </a:rPr>
            </a:fld>
            <a:endParaRPr lang="en-IN" altLang="x-none" sz="1200" dirty="0">
              <a:latin typeface="Aptos"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a:ln>
        </p:spPr>
      </p:sp>
      <p:sp>
        <p:nvSpPr>
          <p:cNvPr id="23555" name="Notes Placeholder 2"/>
          <p:cNvSpPr>
            <a:spLocks noGrp="1"/>
          </p:cNvSpPr>
          <p:nvPr>
            <p:ph type="body" idx="1"/>
          </p:nvPr>
        </p:nvSpPr>
        <p:spPr>
          <a:noFill/>
          <a:ln>
            <a:noFill/>
          </a:ln>
        </p:spPr>
        <p:txBody>
          <a:bodyPr wrap="square" lIns="91440" tIns="45720" rIns="91440" bIns="45720" anchor="t" anchorCtr="0"/>
          <a:lstStyle/>
          <a:p>
            <a:pPr marL="0" marR="0" lvl="0" indent="0" algn="l" defTabSz="914400" rtl="0" eaLnBrk="1" fontAlgn="auto" latinLnBrk="0" hangingPunct="1">
              <a:lnSpc>
                <a:spcPct val="100000"/>
              </a:lnSpc>
              <a:spcBef>
                <a:spcPct val="0"/>
              </a:spcBef>
              <a:spcAft>
                <a:spcPts val="0"/>
              </a:spcAft>
              <a:buClrTx/>
              <a:buSzTx/>
              <a:buFontTx/>
              <a:buNone/>
              <a:defRPr/>
            </a:pPr>
            <a:r>
              <a:rPr kumimoji="0" lang="en-IN" sz="12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Bilingual content will further demonstrate inclusivity and authenticity. Print brochures will be distributed through embassies, the Welsh cultural centre and tourism expos.</a:t>
            </a:r>
            <a:endParaRPr kumimoji="0" lang="en-IN" sz="12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lvl="0">
              <a:spcBef>
                <a:spcPct val="0"/>
              </a:spcBef>
            </a:pPr>
            <a:endParaRPr lang="en-IN" altLang="x-none" dirty="0"/>
          </a:p>
        </p:txBody>
      </p:sp>
      <p:sp>
        <p:nvSpPr>
          <p:cNvPr id="23556" name="Slide Number Placeholder 3"/>
          <p:cNvSpPr txBox="1">
            <a:spLocks noGrp="1"/>
          </p:cNvSpPr>
          <p:nvPr>
            <p:ph type="sldNum" sz="quarter"/>
          </p:nvPr>
        </p:nvSpPr>
        <p:spPr>
          <a:xfrm>
            <a:off x="3884613" y="8685213"/>
            <a:ext cx="2971800" cy="458787"/>
          </a:xfrm>
          <a:prstGeom prst="rect">
            <a:avLst/>
          </a:prstGeom>
          <a:noFill/>
          <a:ln w="9525">
            <a:noFill/>
          </a:ln>
        </p:spPr>
        <p:txBody>
          <a:bodyPr anchor="b" anchorCtr="0"/>
          <a:lstStyle/>
          <a:p>
            <a:pPr lvl="0" algn="r">
              <a:buNone/>
            </a:pPr>
            <a:fld id="{9A0DB2DC-4C9A-4742-B13C-FB6460FD3503}" type="slidenum">
              <a:rPr lang="en-IN" altLang="x-none" sz="1200" dirty="0">
                <a:latin typeface="Aptos" pitchFamily="34" charset="0"/>
              </a:rPr>
            </a:fld>
            <a:endParaRPr lang="en-IN" altLang="x-none" sz="1200" dirty="0">
              <a:latin typeface="Aptos"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altLang="x-none" sz="1200" dirty="0">
                <a:latin typeface="Times New Roman" panose="02020603050405020304" pitchFamily="18" charset="0"/>
                <a:cs typeface="Times New Roman" panose="02020603050405020304" pitchFamily="18" charset="0"/>
              </a:rPr>
              <a:t>Partnerships with travel bloggers and cultural influencers can amplify the reach of the event with early bird pricing and group incentives to drive more bookings (</a:t>
            </a:r>
            <a:r>
              <a:rPr lang="en-IN" altLang="x-none" sz="1200" dirty="0" err="1">
                <a:latin typeface="Times New Roman" panose="02020603050405020304" pitchFamily="18" charset="0"/>
                <a:cs typeface="Times New Roman" panose="02020603050405020304" pitchFamily="18" charset="0"/>
              </a:rPr>
              <a:t>Vlahov</a:t>
            </a:r>
            <a:r>
              <a:rPr lang="en-IN" altLang="x-none" sz="1200" dirty="0">
                <a:latin typeface="Times New Roman" panose="02020603050405020304" pitchFamily="18" charset="0"/>
                <a:cs typeface="Times New Roman" panose="02020603050405020304" pitchFamily="18" charset="0"/>
              </a:rPr>
              <a:t> and </a:t>
            </a:r>
            <a:r>
              <a:rPr lang="en-IN" altLang="x-none" sz="1200" dirty="0" err="1">
                <a:latin typeface="Times New Roman" panose="02020603050405020304" pitchFamily="18" charset="0"/>
                <a:cs typeface="Times New Roman" panose="02020603050405020304" pitchFamily="18" charset="0"/>
              </a:rPr>
              <a:t>Vlahov</a:t>
            </a:r>
            <a:r>
              <a:rPr lang="en-IN" altLang="x-none" sz="1200" dirty="0">
                <a:latin typeface="Times New Roman" panose="02020603050405020304" pitchFamily="18" charset="0"/>
                <a:cs typeface="Times New Roman" panose="02020603050405020304" pitchFamily="18" charset="0"/>
              </a:rPr>
              <a:t>, 2021).</a:t>
            </a:r>
            <a:endParaRPr lang="en-IN" altLang="x-none" sz="1200" dirty="0">
              <a:latin typeface="Times New Roman" panose="02020603050405020304" pitchFamily="18" charset="0"/>
              <a:cs typeface="Times New Roman" panose="02020603050405020304" pitchFamily="18" charset="0"/>
            </a:endParaRPr>
          </a:p>
          <a:p>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a:solidFill>
              <a:srgbClr val="000000"/>
            </a:solidFill>
            <a:miter/>
          </a:ln>
        </p:spPr>
      </p:sp>
      <p:sp>
        <p:nvSpPr>
          <p:cNvPr id="26627" name="Notes Placeholder 2"/>
          <p:cNvSpPr>
            <a:spLocks noGrp="1"/>
          </p:cNvSpPr>
          <p:nvPr>
            <p:ph type="body" idx="1"/>
          </p:nvPr>
        </p:nvSpPr>
        <p:spPr>
          <a:noFill/>
          <a:ln>
            <a:noFill/>
          </a:ln>
        </p:spPr>
        <p:txBody>
          <a:bodyPr wrap="square" lIns="91440" tIns="45720" rIns="91440" bIns="45720" anchor="t" anchorCtr="0"/>
          <a:lstStyle/>
          <a:p>
            <a:pPr lvl="0" algn="just">
              <a:spcBef>
                <a:spcPct val="0"/>
              </a:spcBef>
            </a:pPr>
            <a:endParaRPr lang="en-IN" altLang="x-none" sz="1800" dirty="0">
              <a:latin typeface="Times New Roman" panose="02020603050405020304" pitchFamily="18" charset="0"/>
              <a:ea typeface="Times New Roman" panose="02020603050405020304" pitchFamily="18" charset="0"/>
            </a:endParaRPr>
          </a:p>
        </p:txBody>
      </p:sp>
      <p:sp>
        <p:nvSpPr>
          <p:cNvPr id="26628" name="Slide Number Placeholder 3"/>
          <p:cNvSpPr txBox="1">
            <a:spLocks noGrp="1"/>
          </p:cNvSpPr>
          <p:nvPr>
            <p:ph type="sldNum" sz="quarter"/>
          </p:nvPr>
        </p:nvSpPr>
        <p:spPr>
          <a:xfrm>
            <a:off x="3884613" y="8685213"/>
            <a:ext cx="2971800" cy="458787"/>
          </a:xfrm>
          <a:prstGeom prst="rect">
            <a:avLst/>
          </a:prstGeom>
          <a:noFill/>
          <a:ln w="9525">
            <a:noFill/>
          </a:ln>
        </p:spPr>
        <p:txBody>
          <a:bodyPr anchor="b" anchorCtr="0"/>
          <a:lstStyle/>
          <a:p>
            <a:pPr lvl="0" algn="r">
              <a:buNone/>
            </a:pPr>
            <a:fld id="{9A0DB2DC-4C9A-4742-B13C-FB6460FD3503}" type="slidenum">
              <a:rPr lang="en-IN" altLang="x-none" sz="1200" dirty="0">
                <a:latin typeface="Aptos" pitchFamily="34" charset="0"/>
              </a:rPr>
            </a:fld>
            <a:endParaRPr lang="en-IN" altLang="x-none" sz="1200" dirty="0">
              <a:latin typeface="Aptos"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a:solidFill>
              <a:srgbClr val="000000"/>
            </a:solidFill>
            <a:miter/>
          </a:ln>
        </p:spPr>
      </p:sp>
      <p:sp>
        <p:nvSpPr>
          <p:cNvPr id="28675" name="Notes Placeholder 2"/>
          <p:cNvSpPr>
            <a:spLocks noGrp="1"/>
          </p:cNvSpPr>
          <p:nvPr>
            <p:ph type="body" idx="1"/>
          </p:nvPr>
        </p:nvSpPr>
        <p:spPr>
          <a:noFill/>
          <a:ln>
            <a:noFill/>
          </a:ln>
        </p:spPr>
        <p:txBody>
          <a:bodyPr wrap="square" lIns="91440" tIns="45720" rIns="91440" bIns="45720" anchor="t" anchorCtr="0"/>
          <a:lstStyle/>
          <a:p>
            <a:pPr lvl="0" algn="just">
              <a:lnSpc>
                <a:spcPct val="150000"/>
              </a:lnSpc>
              <a:spcBef>
                <a:spcPct val="0"/>
              </a:spcBef>
            </a:pPr>
            <a:endParaRPr dirty="0">
              <a:latin typeface="Times New Roman" panose="02020603050405020304" pitchFamily="18" charset="0"/>
              <a:ea typeface="Times New Roman" panose="02020603050405020304" pitchFamily="18" charset="0"/>
            </a:endParaRPr>
          </a:p>
        </p:txBody>
      </p:sp>
      <p:sp>
        <p:nvSpPr>
          <p:cNvPr id="28676" name="Slide Number Placeholder 3"/>
          <p:cNvSpPr txBox="1">
            <a:spLocks noGrp="1"/>
          </p:cNvSpPr>
          <p:nvPr>
            <p:ph type="sldNum" sz="quarter"/>
          </p:nvPr>
        </p:nvSpPr>
        <p:spPr>
          <a:xfrm>
            <a:off x="3884613" y="8685213"/>
            <a:ext cx="2971800" cy="458787"/>
          </a:xfrm>
          <a:prstGeom prst="rect">
            <a:avLst/>
          </a:prstGeom>
          <a:noFill/>
          <a:ln w="9525">
            <a:noFill/>
          </a:ln>
        </p:spPr>
        <p:txBody>
          <a:bodyPr anchor="b" anchorCtr="0"/>
          <a:lstStyle/>
          <a:p>
            <a:pPr lvl="0" algn="r">
              <a:buNone/>
            </a:pPr>
            <a:fld id="{9A0DB2DC-4C9A-4742-B13C-FB6460FD3503}" type="slidenum">
              <a:rPr lang="en-IN" altLang="x-none" sz="1200" dirty="0">
                <a:latin typeface="Aptos" pitchFamily="34" charset="0"/>
              </a:rPr>
            </a:fld>
            <a:endParaRPr lang="en-IN" altLang="x-none" sz="1200" dirty="0">
              <a:latin typeface="Aptos"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2"/>
          </p:nvPr>
        </p:nvSpPr>
        <p:spPr>
          <a:xfrm>
            <a:off x="5978525" y="6238875"/>
            <a:ext cx="2065338" cy="323850"/>
          </a:xfrm>
          <a:prstGeom prst="rect">
            <a:avLst/>
          </a:prstGeom>
        </p:spPr>
        <p:txBody>
          <a:bodyPr vert="horz" lIns="91440" tIns="45720" rIns="91440" bIns="45720" rtlCol="0" anchor="ctr"/>
          <a:lstStyle/>
          <a:p>
            <a:pPr algn="r">
              <a:buNone/>
            </a:pPr>
            <a:endParaRPr lang="zh-CN" altLang="en-US" dirty="0">
              <a:solidFill>
                <a:srgbClr val="FFFFFF"/>
              </a:solidFill>
              <a:ea typeface="华文中宋" pitchFamily="2" charset="-122"/>
            </a:endParaRPr>
          </a:p>
        </p:txBody>
      </p:sp>
      <p:sp>
        <p:nvSpPr>
          <p:cNvPr id="8" name="Footer Placeholder 7"/>
          <p:cNvSpPr>
            <a:spLocks noGrp="1"/>
          </p:cNvSpPr>
          <p:nvPr>
            <p:ph type="ftr" sz="quarter" idx="3"/>
          </p:nvPr>
        </p:nvSpPr>
        <p:spPr>
          <a:xfrm>
            <a:off x="1101725" y="6235700"/>
            <a:ext cx="4557713" cy="320675"/>
          </a:xfrm>
          <a:prstGeom prst="rect">
            <a:avLst/>
          </a:prstGeom>
        </p:spPr>
        <p:txBody>
          <a:bodyPr vert="horz" lIns="91440" tIns="45720" rIns="91440" bIns="45720" rtlCol="0" anchor="ctr"/>
          <a:lstStyle/>
          <a:p>
            <a:pPr>
              <a:buNone/>
            </a:pPr>
            <a:endParaRPr lang="zh-CN" altLang="en-US" dirty="0">
              <a:solidFill>
                <a:srgbClr val="FFFFFF"/>
              </a:solidFill>
              <a:ea typeface="华文中宋" pitchFamily="2" charset="-122"/>
            </a:endParaRPr>
          </a:p>
        </p:txBody>
      </p:sp>
      <p:sp>
        <p:nvSpPr>
          <p:cNvPr id="9" name="Slide Number Placeholder 8"/>
          <p:cNvSpPr>
            <a:spLocks noGrp="1"/>
          </p:cNvSpPr>
          <p:nvPr>
            <p:ph type="sldNum" sz="quarter" idx="4"/>
          </p:nvPr>
        </p:nvSpPr>
        <p:spPr>
          <a:xfrm>
            <a:off x="8240713" y="6218238"/>
            <a:ext cx="365125" cy="365125"/>
          </a:xfrm>
          <a:prstGeom prst="ellipse">
            <a:avLst/>
          </a:prstGeom>
          <a:solidFill>
            <a:srgbClr val="1D1D1D">
              <a:alpha val="69804"/>
            </a:srgbClr>
          </a:solidFill>
        </p:spPr>
        <p:txBody>
          <a:bodyPr vert="horz" lIns="18288" tIns="45720" rIns="18288" bIns="45720" rtlCol="0" anchor="ctr">
            <a:noAutofit/>
          </a:bodyPr>
          <a:lstStyle/>
          <a:p>
            <a:pPr algn="ctr">
              <a:buNone/>
            </a:pPr>
            <a:fld id="{9A0DB2DC-4C9A-4742-B13C-FB6460FD3503}" type="slidenum">
              <a:rPr lang="zh-CN" altLang="en-US" dirty="0">
                <a:ea typeface="华文中宋" pitchFamily="2" charset="-122"/>
              </a:rPr>
            </a:fld>
            <a:endParaRPr lang="zh-CN" altLang="en-US" dirty="0">
              <a:ea typeface="华文中宋" pitchFamily="2" charset="-122"/>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pPr lvl="0" eaLnBrk="1" hangingPunct="1">
              <a:buNone/>
            </a:pPr>
            <a:endParaRPr lang="zh-CN" altLang="en-US" dirty="0">
              <a:latin typeface="Gill Sans MT" panose="020B0502020104020203" pitchFamily="34" charset="0"/>
            </a:endParaRPr>
          </a:p>
        </p:txBody>
      </p:sp>
      <p:sp>
        <p:nvSpPr>
          <p:cNvPr id="5" name="Footer Placeholder 4"/>
          <p:cNvSpPr>
            <a:spLocks noGrp="1"/>
          </p:cNvSpPr>
          <p:nvPr>
            <p:ph type="ftr" sz="quarter" idx="11"/>
          </p:nvPr>
        </p:nvSpPr>
        <p:spPr/>
        <p:txBody>
          <a:bodyPr/>
          <a:lstStyle/>
          <a:p>
            <a:pPr lvl="0" eaLnBrk="1" hangingPunct="1">
              <a:buNone/>
            </a:pPr>
            <a:endParaRPr lang="zh-CN" altLang="en-US" dirty="0">
              <a:latin typeface="Gill Sans MT" panose="020B0502020104020203" pitchFamily="34" charset="0"/>
            </a:endParaRPr>
          </a:p>
        </p:txBody>
      </p:sp>
      <p:sp>
        <p:nvSpPr>
          <p:cNvPr id="6" name="Slide Number Placeholder 5"/>
          <p:cNvSpPr>
            <a:spLocks noGrp="1"/>
          </p:cNvSpPr>
          <p:nvPr>
            <p:ph type="sldNum" sz="quarter" idx="12"/>
          </p:nvPr>
        </p:nvSpPr>
        <p:spPr/>
        <p:txBody>
          <a:bodyPr/>
          <a:lstStyle/>
          <a:p>
            <a:pPr lvl="0" eaLnBrk="1" hangingPunct="1">
              <a:buNone/>
            </a:pPr>
            <a:fld id="{9A0DB2DC-4C9A-4742-B13C-FB6460FD3503}" type="slidenum">
              <a:rPr lang="zh-CN" altLang="en-US" dirty="0">
                <a:latin typeface="Gill Sans MT" panose="020B0502020104020203" pitchFamily="34" charset="0"/>
              </a:rPr>
            </a:fld>
            <a:endParaRPr lang="zh-CN" altLang="en-US" dirty="0">
              <a:latin typeface="Gill Sans MT" panose="020B0502020104020203"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7" name="Date Placeholder 6"/>
          <p:cNvSpPr>
            <a:spLocks noGrp="1"/>
          </p:cNvSpPr>
          <p:nvPr>
            <p:ph type="dt" sz="half" idx="2"/>
          </p:nvPr>
        </p:nvSpPr>
        <p:spPr>
          <a:xfrm>
            <a:off x="5978525" y="6238875"/>
            <a:ext cx="2065338" cy="323850"/>
          </a:xfrm>
          <a:prstGeom prst="rect">
            <a:avLst/>
          </a:prstGeom>
        </p:spPr>
        <p:txBody>
          <a:bodyPr vert="horz" lIns="91440" tIns="45720" rIns="91440" bIns="45720" rtlCol="0" anchor="ctr"/>
          <a:lstStyle/>
          <a:p>
            <a:pPr algn="r">
              <a:buNone/>
            </a:pPr>
            <a:endParaRPr lang="zh-CN" altLang="en-US" dirty="0">
              <a:solidFill>
                <a:srgbClr val="FFFFFF"/>
              </a:solidFill>
              <a:ea typeface="华文中宋" pitchFamily="2" charset="-122"/>
            </a:endParaRPr>
          </a:p>
        </p:txBody>
      </p:sp>
      <p:sp>
        <p:nvSpPr>
          <p:cNvPr id="8" name="Footer Placeholder 7"/>
          <p:cNvSpPr>
            <a:spLocks noGrp="1"/>
          </p:cNvSpPr>
          <p:nvPr>
            <p:ph type="ftr" sz="quarter" idx="3"/>
          </p:nvPr>
        </p:nvSpPr>
        <p:spPr>
          <a:xfrm>
            <a:off x="1101725" y="6235700"/>
            <a:ext cx="4557713" cy="320675"/>
          </a:xfrm>
          <a:prstGeom prst="rect">
            <a:avLst/>
          </a:prstGeom>
        </p:spPr>
        <p:txBody>
          <a:bodyPr vert="horz" lIns="91440" tIns="45720" rIns="91440" bIns="45720" rtlCol="0" anchor="ctr"/>
          <a:lstStyle/>
          <a:p>
            <a:pPr>
              <a:buNone/>
            </a:pPr>
            <a:endParaRPr lang="zh-CN" altLang="en-US" dirty="0">
              <a:solidFill>
                <a:srgbClr val="FFFFFF"/>
              </a:solidFill>
              <a:ea typeface="华文中宋" pitchFamily="2" charset="-122"/>
            </a:endParaRPr>
          </a:p>
        </p:txBody>
      </p:sp>
      <p:sp>
        <p:nvSpPr>
          <p:cNvPr id="9" name="Slide Number Placeholder 8"/>
          <p:cNvSpPr>
            <a:spLocks noGrp="1"/>
          </p:cNvSpPr>
          <p:nvPr>
            <p:ph type="sldNum" sz="quarter" idx="4"/>
          </p:nvPr>
        </p:nvSpPr>
        <p:spPr>
          <a:xfrm>
            <a:off x="8240713" y="6218238"/>
            <a:ext cx="365125" cy="365125"/>
          </a:xfrm>
          <a:prstGeom prst="ellipse">
            <a:avLst/>
          </a:prstGeom>
          <a:solidFill>
            <a:srgbClr val="1D1D1D">
              <a:alpha val="69804"/>
            </a:srgbClr>
          </a:solidFill>
        </p:spPr>
        <p:txBody>
          <a:bodyPr vert="horz" lIns="18288" tIns="45720" rIns="18288" bIns="45720" rtlCol="0" anchor="ctr">
            <a:noAutofit/>
          </a:bodyPr>
          <a:lstStyle/>
          <a:p>
            <a:pPr algn="ctr">
              <a:buNone/>
            </a:pPr>
            <a:fld id="{9A0DB2DC-4C9A-4742-B13C-FB6460FD3503}" type="slidenum">
              <a:rPr lang="zh-CN" altLang="en-US" dirty="0">
                <a:ea typeface="华文中宋" pitchFamily="2" charset="-122"/>
              </a:rPr>
            </a:fld>
            <a:endParaRPr lang="zh-CN" altLang="en-US" dirty="0">
              <a:ea typeface="华文中宋" pitchFamily="2" charset="-122"/>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pPr lvl="0" eaLnBrk="1" hangingPunct="1">
              <a:buNone/>
            </a:pPr>
            <a:endParaRPr lang="zh-CN" altLang="en-US" dirty="0">
              <a:latin typeface="Gill Sans MT" panose="020B0502020104020203" pitchFamily="34" charset="0"/>
            </a:endParaRPr>
          </a:p>
        </p:txBody>
      </p:sp>
      <p:sp>
        <p:nvSpPr>
          <p:cNvPr id="6" name="Footer Placeholder 5"/>
          <p:cNvSpPr>
            <a:spLocks noGrp="1"/>
          </p:cNvSpPr>
          <p:nvPr>
            <p:ph type="ftr" sz="quarter" idx="11"/>
          </p:nvPr>
        </p:nvSpPr>
        <p:spPr/>
        <p:txBody>
          <a:bodyPr/>
          <a:lstStyle/>
          <a:p>
            <a:pPr lvl="0" eaLnBrk="1" hangingPunct="1">
              <a:buNone/>
            </a:pPr>
            <a:endParaRPr lang="zh-CN" altLang="en-US" dirty="0">
              <a:latin typeface="Gill Sans MT" panose="020B0502020104020203" pitchFamily="34" charset="0"/>
            </a:endParaRPr>
          </a:p>
        </p:txBody>
      </p:sp>
      <p:sp>
        <p:nvSpPr>
          <p:cNvPr id="7" name="Slide Number Placeholder 6"/>
          <p:cNvSpPr>
            <a:spLocks noGrp="1"/>
          </p:cNvSpPr>
          <p:nvPr>
            <p:ph type="sldNum" sz="quarter" idx="12"/>
          </p:nvPr>
        </p:nvSpPr>
        <p:spPr/>
        <p:txBody>
          <a:bodyPr/>
          <a:lstStyle/>
          <a:p>
            <a:pPr lvl="0" eaLnBrk="1" hangingPunct="1">
              <a:buNone/>
            </a:pPr>
            <a:fld id="{9A0DB2DC-4C9A-4742-B13C-FB6460FD3503}" type="slidenum">
              <a:rPr lang="zh-CN" altLang="en-US" dirty="0">
                <a:latin typeface="Gill Sans MT" panose="020B0502020104020203" pitchFamily="34" charset="0"/>
              </a:rPr>
            </a:fld>
            <a:endParaRPr lang="zh-CN" altLang="en-US" dirty="0">
              <a:latin typeface="Gill Sans MT" panose="020B0502020104020203"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102239" y="3143250"/>
            <a:ext cx="3288024" cy="2596776"/>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0" name="Title 9"/>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4"/>
          </p:nvPr>
        </p:nvSpPr>
        <p:spPr/>
        <p:txBody>
          <a:bodyPr/>
          <a:lstStyle/>
          <a:p>
            <a:pPr lvl="0" eaLnBrk="1" hangingPunct="1">
              <a:buNone/>
            </a:pPr>
            <a:endParaRPr lang="zh-CN" altLang="en-US" dirty="0">
              <a:latin typeface="Gill Sans MT" panose="020B0502020104020203" pitchFamily="34" charset="0"/>
            </a:endParaRPr>
          </a:p>
        </p:txBody>
      </p:sp>
      <p:sp>
        <p:nvSpPr>
          <p:cNvPr id="5" name="Footer Placeholder 4"/>
          <p:cNvSpPr>
            <a:spLocks noGrp="1"/>
          </p:cNvSpPr>
          <p:nvPr>
            <p:ph type="ftr" sz="quarter" idx="15"/>
          </p:nvPr>
        </p:nvSpPr>
        <p:spPr/>
        <p:txBody>
          <a:bodyPr/>
          <a:lstStyle/>
          <a:p>
            <a:pPr lvl="0" eaLnBrk="1" hangingPunct="1">
              <a:buNone/>
            </a:pPr>
            <a:endParaRPr lang="zh-CN" altLang="en-US" dirty="0">
              <a:latin typeface="Gill Sans MT" panose="020B0502020104020203" pitchFamily="34" charset="0"/>
            </a:endParaRPr>
          </a:p>
        </p:txBody>
      </p:sp>
      <p:sp>
        <p:nvSpPr>
          <p:cNvPr id="7" name="Slide Number Placeholder 6"/>
          <p:cNvSpPr>
            <a:spLocks noGrp="1"/>
          </p:cNvSpPr>
          <p:nvPr>
            <p:ph type="sldNum" sz="quarter" idx="16"/>
          </p:nvPr>
        </p:nvSpPr>
        <p:spPr/>
        <p:txBody>
          <a:bodyPr/>
          <a:lstStyle/>
          <a:p>
            <a:pPr lvl="0" eaLnBrk="1" hangingPunct="1">
              <a:buNone/>
            </a:pPr>
            <a:fld id="{9A0DB2DC-4C9A-4742-B13C-FB6460FD3503}" type="slidenum">
              <a:rPr lang="zh-CN" altLang="en-US" dirty="0">
                <a:latin typeface="Gill Sans MT" panose="020B0502020104020203" pitchFamily="34" charset="0"/>
              </a:rPr>
            </a:fld>
            <a:endParaRPr lang="zh-CN" altLang="en-US" dirty="0">
              <a:latin typeface="Gill Sans MT" panose="020B0502020104020203" pitchFamily="34" charset="0"/>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eaLnBrk="1" hangingPunct="1">
              <a:buNone/>
            </a:pPr>
            <a:endParaRPr lang="zh-CN" altLang="en-US" dirty="0">
              <a:latin typeface="Gill Sans MT" panose="020B0502020104020203" pitchFamily="34" charset="0"/>
            </a:endParaRPr>
          </a:p>
        </p:txBody>
      </p:sp>
      <p:sp>
        <p:nvSpPr>
          <p:cNvPr id="4" name="Footer Placeholder 3"/>
          <p:cNvSpPr>
            <a:spLocks noGrp="1"/>
          </p:cNvSpPr>
          <p:nvPr>
            <p:ph type="ftr" sz="quarter" idx="11"/>
          </p:nvPr>
        </p:nvSpPr>
        <p:spPr/>
        <p:txBody>
          <a:bodyPr/>
          <a:lstStyle/>
          <a:p>
            <a:pPr lvl="0" eaLnBrk="1" hangingPunct="1">
              <a:buNone/>
            </a:pPr>
            <a:endParaRPr lang="zh-CN" altLang="en-US" dirty="0">
              <a:latin typeface="Gill Sans MT" panose="020B0502020104020203" pitchFamily="34" charset="0"/>
            </a:endParaRPr>
          </a:p>
        </p:txBody>
      </p:sp>
      <p:sp>
        <p:nvSpPr>
          <p:cNvPr id="5" name="Slide Number Placeholder 4"/>
          <p:cNvSpPr>
            <a:spLocks noGrp="1"/>
          </p:cNvSpPr>
          <p:nvPr>
            <p:ph type="sldNum" sz="quarter" idx="12"/>
          </p:nvPr>
        </p:nvSpPr>
        <p:spPr/>
        <p:txBody>
          <a:bodyPr/>
          <a:lstStyle/>
          <a:p>
            <a:pPr lvl="0" eaLnBrk="1" hangingPunct="1">
              <a:buNone/>
            </a:pPr>
            <a:fld id="{9A0DB2DC-4C9A-4742-B13C-FB6460FD3503}" type="slidenum">
              <a:rPr lang="zh-CN" altLang="en-US" dirty="0">
                <a:latin typeface="Gill Sans MT" panose="020B0502020104020203" pitchFamily="34" charset="0"/>
              </a:rPr>
            </a:fld>
            <a:endParaRPr lang="zh-CN" altLang="en-US" dirty="0">
              <a:latin typeface="Gill Sans MT" panose="020B0502020104020203"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eaLnBrk="1" hangingPunct="1">
              <a:buNone/>
            </a:pPr>
            <a:endParaRPr lang="zh-CN" altLang="en-US" dirty="0">
              <a:latin typeface="Gill Sans MT" panose="020B0502020104020203" pitchFamily="34" charset="0"/>
            </a:endParaRPr>
          </a:p>
        </p:txBody>
      </p:sp>
      <p:sp>
        <p:nvSpPr>
          <p:cNvPr id="3" name="Footer Placeholder 2"/>
          <p:cNvSpPr>
            <a:spLocks noGrp="1"/>
          </p:cNvSpPr>
          <p:nvPr>
            <p:ph type="ftr" sz="quarter" idx="11"/>
          </p:nvPr>
        </p:nvSpPr>
        <p:spPr/>
        <p:txBody>
          <a:bodyPr/>
          <a:lstStyle/>
          <a:p>
            <a:pPr lvl="0" eaLnBrk="1" hangingPunct="1">
              <a:buNone/>
            </a:pPr>
            <a:endParaRPr lang="zh-CN" altLang="en-US" dirty="0">
              <a:latin typeface="Gill Sans MT" panose="020B0502020104020203" pitchFamily="34" charset="0"/>
            </a:endParaRPr>
          </a:p>
        </p:txBody>
      </p:sp>
      <p:sp>
        <p:nvSpPr>
          <p:cNvPr id="4" name="Slide Number Placeholder 3"/>
          <p:cNvSpPr>
            <a:spLocks noGrp="1"/>
          </p:cNvSpPr>
          <p:nvPr>
            <p:ph type="sldNum" sz="quarter" idx="12"/>
          </p:nvPr>
        </p:nvSpPr>
        <p:spPr/>
        <p:txBody>
          <a:bodyPr/>
          <a:lstStyle/>
          <a:p>
            <a:pPr lvl="0" eaLnBrk="1" hangingPunct="1">
              <a:buNone/>
            </a:pPr>
            <a:fld id="{9A0DB2DC-4C9A-4742-B13C-FB6460FD3503}" type="slidenum">
              <a:rPr lang="zh-CN" altLang="en-US" dirty="0">
                <a:latin typeface="Gill Sans MT" panose="020B0502020104020203" pitchFamily="34" charset="0"/>
              </a:rPr>
            </a:fld>
            <a:endParaRPr lang="zh-CN" altLang="en-US" dirty="0">
              <a:latin typeface="Gill Sans MT" panose="020B0502020104020203" pitchFamily="34" charset="0"/>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7" name="Rectangle 6"/>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8" name="Date Placeholder 8"/>
          <p:cNvSpPr>
            <a:spLocks noGrp="1"/>
          </p:cNvSpPr>
          <p:nvPr>
            <p:ph type="dt" sz="half" idx="12"/>
          </p:nvPr>
        </p:nvSpPr>
        <p:spPr>
          <a:xfrm>
            <a:off x="5978525" y="6238875"/>
            <a:ext cx="2065338" cy="323850"/>
          </a:xfrm>
          <a:prstGeom prst="rect">
            <a:avLst/>
          </a:prstGeom>
        </p:spPr>
        <p:txBody>
          <a:bodyPr vert="horz" lIns="91440" tIns="45720" rIns="91440" bIns="45720" rtlCol="0" anchor="ctr"/>
          <a:lstStyle/>
          <a:p>
            <a:pPr algn="r">
              <a:buNone/>
            </a:pPr>
            <a:endParaRPr lang="zh-CN" altLang="en-US" dirty="0">
              <a:ea typeface="华文中宋" pitchFamily="2" charset="-122"/>
            </a:endParaRPr>
          </a:p>
        </p:txBody>
      </p:sp>
      <p:sp>
        <p:nvSpPr>
          <p:cNvPr id="9" name="Footer Placeholder 9"/>
          <p:cNvSpPr>
            <a:spLocks noGrp="1"/>
          </p:cNvSpPr>
          <p:nvPr>
            <p:ph type="ftr" sz="quarter" idx="3"/>
          </p:nvPr>
        </p:nvSpPr>
        <p:spPr>
          <a:xfrm>
            <a:off x="641350" y="6235700"/>
            <a:ext cx="3805238" cy="320675"/>
          </a:xfrm>
          <a:prstGeom prst="rect">
            <a:avLst/>
          </a:prstGeom>
        </p:spPr>
        <p:txBody>
          <a:bodyPr vert="horz" lIns="91440" tIns="45720" rIns="91440" bIns="45720" rtlCol="0" anchor="ctr"/>
          <a:lstStyle/>
          <a:p>
            <a:pPr>
              <a:buNone/>
            </a:pPr>
            <a:endParaRPr lang="zh-CN" altLang="en-US" dirty="0">
              <a:solidFill>
                <a:srgbClr val="FFFFFF"/>
              </a:solidFill>
              <a:ea typeface="华文中宋" pitchFamily="2" charset="-122"/>
            </a:endParaRPr>
          </a:p>
        </p:txBody>
      </p:sp>
      <p:sp>
        <p:nvSpPr>
          <p:cNvPr id="10" name="Slide Number Placeholder 10"/>
          <p:cNvSpPr>
            <a:spLocks noGrp="1"/>
          </p:cNvSpPr>
          <p:nvPr>
            <p:ph type="sldNum" sz="quarter" idx="4"/>
          </p:nvPr>
        </p:nvSpPr>
        <p:spPr>
          <a:xfrm>
            <a:off x="8240713" y="6218238"/>
            <a:ext cx="365125" cy="365125"/>
          </a:xfrm>
          <a:prstGeom prst="ellipse">
            <a:avLst/>
          </a:prstGeom>
          <a:solidFill>
            <a:srgbClr val="1D1D1D">
              <a:alpha val="69804"/>
            </a:srgbClr>
          </a:solidFill>
        </p:spPr>
        <p:txBody>
          <a:bodyPr vert="horz" lIns="18288" tIns="45720" rIns="18288" bIns="45720" rtlCol="0" anchor="ctr">
            <a:noAutofit/>
          </a:bodyPr>
          <a:lstStyle/>
          <a:p>
            <a:pPr algn="ctr">
              <a:buNone/>
            </a:pPr>
            <a:fld id="{9A0DB2DC-4C9A-4742-B13C-FB6460FD3503}" type="slidenum">
              <a:rPr lang="zh-CN" altLang="en-US" dirty="0">
                <a:ea typeface="华文中宋" pitchFamily="2" charset="-122"/>
              </a:rPr>
            </a:fld>
            <a:endParaRPr lang="zh-CN" altLang="en-US" dirty="0">
              <a:ea typeface="华文中宋" pitchFamily="2" charset="-122"/>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7" name="Rectangle 6"/>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vert="horz" lIns="91440" tIns="45720" rIns="91440" bIns="45720" rtlCol="0" anchor="t">
            <a:normAutofit/>
          </a:bodyPr>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auto" latinLnBrk="0" hangingPunct="1">
              <a:lnSpc>
                <a:spcPct val="100000"/>
              </a:lnSpc>
              <a:spcBef>
                <a:spcPts val="1000"/>
              </a:spcBef>
              <a:spcAft>
                <a:spcPts val="0"/>
              </a:spcAft>
              <a:buClr>
                <a:schemeClr val="accent2"/>
              </a:buClr>
              <a:buSzTx/>
              <a:buFont typeface="Arial" panose="020B0604020202020204" pitchFamily="34" charset="0"/>
              <a:buNone/>
              <a:defRPr/>
            </a:pPr>
            <a:r>
              <a:rPr kumimoji="0" lang="en-US" sz="3200" b="0" i="0" u="none" strike="noStrike" kern="1200" cap="none" spc="0" normalizeH="0" baseline="0" noProof="0">
                <a:ln>
                  <a:noFill/>
                </a:ln>
                <a:solidFill>
                  <a:schemeClr val="bg1">
                    <a:lumMod val="85000"/>
                    <a:lumOff val="15000"/>
                  </a:schemeClr>
                </a:solidFill>
                <a:effectLst/>
                <a:uLnTx/>
                <a:uFillTx/>
                <a:latin typeface="+mn-lt"/>
                <a:ea typeface="+mn-ea"/>
                <a:cs typeface="+mn-cs"/>
              </a:rPr>
              <a:t>Click icon to add picture</a:t>
            </a:r>
            <a:endParaRPr kumimoji="0" lang="en-US" sz="3200" b="0" i="0" u="none" strike="noStrike" kern="1200" cap="none" spc="0" normalizeH="0" baseline="0" noProof="0" dirty="0">
              <a:ln>
                <a:noFill/>
              </a:ln>
              <a:solidFill>
                <a:schemeClr val="bg1">
                  <a:lumMod val="85000"/>
                  <a:lumOff val="15000"/>
                </a:schemeClr>
              </a:solidFill>
              <a:effectLst/>
              <a:uLnTx/>
              <a:uFillTx/>
              <a:latin typeface="+mn-lt"/>
              <a:ea typeface="+mn-ea"/>
              <a:cs typeface="+mn-cs"/>
            </a:endParaRPr>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8" name="Date Placeholder 7"/>
          <p:cNvSpPr>
            <a:spLocks noGrp="1"/>
          </p:cNvSpPr>
          <p:nvPr>
            <p:ph type="dt" sz="half" idx="12"/>
          </p:nvPr>
        </p:nvSpPr>
        <p:spPr>
          <a:xfrm>
            <a:off x="5978525" y="6238875"/>
            <a:ext cx="2065338" cy="323850"/>
          </a:xfrm>
          <a:prstGeom prst="rect">
            <a:avLst/>
          </a:prstGeom>
        </p:spPr>
        <p:txBody>
          <a:bodyPr vert="horz" lIns="91440" tIns="45720" rIns="91440" bIns="45720" rtlCol="0" anchor="ctr"/>
          <a:lstStyle/>
          <a:p>
            <a:pPr algn="r">
              <a:buNone/>
            </a:pPr>
            <a:endParaRPr lang="zh-CN" altLang="en-US" dirty="0">
              <a:solidFill>
                <a:srgbClr val="FFFFFF"/>
              </a:solidFill>
              <a:effectLst>
                <a:outerShdw blurRad="38100" dist="38100" dir="2700000">
                  <a:srgbClr val="C0C0C0"/>
                </a:outerShdw>
              </a:effectLst>
              <a:ea typeface="华文中宋" pitchFamily="2" charset="-122"/>
            </a:endParaRPr>
          </a:p>
        </p:txBody>
      </p:sp>
      <p:sp>
        <p:nvSpPr>
          <p:cNvPr id="9" name="Footer Placeholder 8"/>
          <p:cNvSpPr>
            <a:spLocks noGrp="1"/>
          </p:cNvSpPr>
          <p:nvPr>
            <p:ph type="ftr" sz="quarter" idx="3"/>
          </p:nvPr>
        </p:nvSpPr>
        <p:spPr>
          <a:xfrm>
            <a:off x="639763" y="6235700"/>
            <a:ext cx="3803650" cy="320675"/>
          </a:xfrm>
          <a:prstGeom prst="rect">
            <a:avLst/>
          </a:prstGeom>
        </p:spPr>
        <p:txBody>
          <a:bodyPr vert="horz" lIns="91440" tIns="45720" rIns="91440" bIns="45720" rtlCol="0" anchor="ctr"/>
          <a:lstStyle/>
          <a:p>
            <a:pPr>
              <a:buNone/>
            </a:pPr>
            <a:endParaRPr lang="zh-CN" altLang="en-US" dirty="0">
              <a:solidFill>
                <a:srgbClr val="FFFFFF"/>
              </a:solidFill>
              <a:ea typeface="华文中宋" pitchFamily="2" charset="-122"/>
            </a:endParaRPr>
          </a:p>
        </p:txBody>
      </p:sp>
      <p:sp>
        <p:nvSpPr>
          <p:cNvPr id="10" name="Slide Number Placeholder 9"/>
          <p:cNvSpPr>
            <a:spLocks noGrp="1"/>
          </p:cNvSpPr>
          <p:nvPr>
            <p:ph type="sldNum" sz="quarter" idx="4"/>
          </p:nvPr>
        </p:nvSpPr>
        <p:spPr>
          <a:xfrm>
            <a:off x="8240713" y="6218238"/>
            <a:ext cx="365125" cy="365125"/>
          </a:xfrm>
          <a:prstGeom prst="ellipse">
            <a:avLst/>
          </a:prstGeom>
          <a:solidFill>
            <a:srgbClr val="1D1D1D">
              <a:alpha val="69804"/>
            </a:srgbClr>
          </a:solidFill>
        </p:spPr>
        <p:txBody>
          <a:bodyPr vert="horz" lIns="18288" tIns="45720" rIns="18288" bIns="45720" rtlCol="0" anchor="ctr">
            <a:noAutofit/>
          </a:bodyPr>
          <a:lstStyle/>
          <a:p>
            <a:pPr algn="ctr">
              <a:buNone/>
            </a:pPr>
            <a:fld id="{9A0DB2DC-4C9A-4742-B13C-FB6460FD3503}" type="slidenum">
              <a:rPr lang="zh-CN" altLang="en-US" dirty="0">
                <a:ea typeface="华文中宋" pitchFamily="2" charset="-122"/>
              </a:rPr>
            </a:fld>
            <a:endParaRPr lang="zh-CN" altLang="en-US" dirty="0">
              <a:ea typeface="华文中宋" pitchFamily="2" charset="-122"/>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pPr lvl="0" eaLnBrk="1" hangingPunct="1">
              <a:buNone/>
            </a:pPr>
            <a:endParaRPr lang="zh-CN" altLang="en-US" dirty="0">
              <a:latin typeface="Gill Sans MT" panose="020B0502020104020203" pitchFamily="34" charset="0"/>
            </a:endParaRPr>
          </a:p>
        </p:txBody>
      </p:sp>
      <p:sp>
        <p:nvSpPr>
          <p:cNvPr id="5" name="Footer Placeholder 4"/>
          <p:cNvSpPr>
            <a:spLocks noGrp="1"/>
          </p:cNvSpPr>
          <p:nvPr>
            <p:ph type="ftr" sz="quarter" idx="11"/>
          </p:nvPr>
        </p:nvSpPr>
        <p:spPr/>
        <p:txBody>
          <a:bodyPr/>
          <a:lstStyle/>
          <a:p>
            <a:pPr lvl="0" eaLnBrk="1" hangingPunct="1">
              <a:buNone/>
            </a:pPr>
            <a:endParaRPr lang="zh-CN" altLang="en-US" dirty="0">
              <a:latin typeface="Gill Sans MT" panose="020B0502020104020203" pitchFamily="34" charset="0"/>
            </a:endParaRPr>
          </a:p>
        </p:txBody>
      </p:sp>
      <p:sp>
        <p:nvSpPr>
          <p:cNvPr id="6" name="Slide Number Placeholder 5"/>
          <p:cNvSpPr>
            <a:spLocks noGrp="1"/>
          </p:cNvSpPr>
          <p:nvPr>
            <p:ph type="sldNum" sz="quarter" idx="12"/>
          </p:nvPr>
        </p:nvSpPr>
        <p:spPr/>
        <p:txBody>
          <a:bodyPr/>
          <a:lstStyle/>
          <a:p>
            <a:pPr lvl="0" eaLnBrk="1" hangingPunct="1">
              <a:buNone/>
            </a:pPr>
            <a:fld id="{9A0DB2DC-4C9A-4742-B13C-FB6460FD3503}" type="slidenum">
              <a:rPr lang="zh-CN" altLang="en-US" dirty="0">
                <a:latin typeface="Gill Sans MT" panose="020B0502020104020203" pitchFamily="34" charset="0"/>
              </a:rPr>
            </a:fld>
            <a:endParaRPr lang="zh-CN" altLang="en-US" dirty="0">
              <a:latin typeface="Gill Sans MT" panose="020B0502020104020203" pitchFamily="34" charset="0"/>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pPr lvl="0" eaLnBrk="1" hangingPunct="1">
              <a:buNone/>
            </a:pPr>
            <a:endParaRPr lang="zh-CN" altLang="en-US" dirty="0">
              <a:latin typeface="Gill Sans MT" panose="020B0502020104020203" pitchFamily="34" charset="0"/>
            </a:endParaRPr>
          </a:p>
        </p:txBody>
      </p:sp>
      <p:sp>
        <p:nvSpPr>
          <p:cNvPr id="5" name="Footer Placeholder 4"/>
          <p:cNvSpPr>
            <a:spLocks noGrp="1"/>
          </p:cNvSpPr>
          <p:nvPr>
            <p:ph type="ftr" sz="quarter" idx="11"/>
          </p:nvPr>
        </p:nvSpPr>
        <p:spPr/>
        <p:txBody>
          <a:bodyPr/>
          <a:lstStyle/>
          <a:p>
            <a:pPr lvl="0" eaLnBrk="1" hangingPunct="1">
              <a:buNone/>
            </a:pPr>
            <a:endParaRPr lang="zh-CN" altLang="en-US" dirty="0">
              <a:latin typeface="Gill Sans MT" panose="020B0502020104020203" pitchFamily="34" charset="0"/>
            </a:endParaRPr>
          </a:p>
        </p:txBody>
      </p:sp>
      <p:sp>
        <p:nvSpPr>
          <p:cNvPr id="6" name="Slide Number Placeholder 5"/>
          <p:cNvSpPr>
            <a:spLocks noGrp="1"/>
          </p:cNvSpPr>
          <p:nvPr>
            <p:ph type="sldNum" sz="quarter" idx="12"/>
          </p:nvPr>
        </p:nvSpPr>
        <p:spPr/>
        <p:txBody>
          <a:bodyPr/>
          <a:lstStyle/>
          <a:p>
            <a:pPr lvl="0" eaLnBrk="1" hangingPunct="1">
              <a:buNone/>
            </a:pPr>
            <a:fld id="{9A0DB2DC-4C9A-4742-B13C-FB6460FD3503}" type="slidenum">
              <a:rPr lang="zh-CN" altLang="en-US" dirty="0">
                <a:latin typeface="Gill Sans MT" panose="020B0502020104020203" pitchFamily="34" charset="0"/>
              </a:rPr>
            </a:fld>
            <a:endParaRPr lang="zh-CN" altLang="en-US" dirty="0">
              <a:latin typeface="Gill Sans MT" panose="020B0502020104020203" pitchFamily="34" charset="0"/>
            </a:endParaRPr>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550" y="965200"/>
            <a:ext cx="5937250" cy="118745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1027" name="Text Placeholder 2"/>
          <p:cNvSpPr>
            <a:spLocks noGrp="1"/>
          </p:cNvSpPr>
          <p:nvPr>
            <p:ph type="body" idx="1"/>
          </p:nvPr>
        </p:nvSpPr>
        <p:spPr>
          <a:xfrm>
            <a:off x="1606550" y="2638425"/>
            <a:ext cx="5937250" cy="3101975"/>
          </a:xfrm>
          <a:prstGeom prst="rect">
            <a:avLst/>
          </a:prstGeom>
          <a:noFill/>
          <a:ln w="9525">
            <a:noFill/>
          </a:ln>
        </p:spPr>
        <p:txBody>
          <a:bodyPr/>
          <a:lstStyle/>
          <a:p>
            <a:pPr lvl="0"/>
            <a:r>
              <a:rPr dirty="0"/>
              <a:t>Click to edit Master text styles</a:t>
            </a:r>
            <a:endParaRPr dirty="0"/>
          </a:p>
          <a:p>
            <a:pPr lvl="1"/>
            <a:r>
              <a:rPr dirty="0"/>
              <a:t>Second level</a:t>
            </a:r>
            <a:endParaRPr dirty="0"/>
          </a:p>
          <a:p>
            <a:pPr lvl="2"/>
            <a:r>
              <a:rPr dirty="0"/>
              <a:t>Third level</a:t>
            </a:r>
            <a:endParaRPr dirty="0"/>
          </a:p>
          <a:p>
            <a:pPr lvl="3"/>
            <a:r>
              <a:rPr dirty="0"/>
              <a:t>Fourth level</a:t>
            </a:r>
            <a:endParaRPr dirty="0"/>
          </a:p>
          <a:p>
            <a:pPr lvl="4"/>
            <a:r>
              <a:rPr dirty="0"/>
              <a:t>Fifth level</a:t>
            </a:r>
            <a:endParaRPr dirty="0"/>
          </a:p>
        </p:txBody>
      </p:sp>
      <p:sp>
        <p:nvSpPr>
          <p:cNvPr id="4" name="Date Placeholder 3"/>
          <p:cNvSpPr>
            <a:spLocks noGrp="1"/>
          </p:cNvSpPr>
          <p:nvPr>
            <p:ph type="dt" sz="half" idx="2"/>
          </p:nvPr>
        </p:nvSpPr>
        <p:spPr>
          <a:xfrm>
            <a:off x="5978525" y="6238875"/>
            <a:ext cx="2065338" cy="323850"/>
          </a:xfrm>
          <a:prstGeom prst="rect">
            <a:avLst/>
          </a:prstGeom>
        </p:spPr>
        <p:txBody>
          <a:bodyPr vert="horz" lIns="91440" tIns="45720" rIns="91440" bIns="45720" rtlCol="0" anchor="ctr"/>
          <a:lstStyle>
            <a:lvl1pPr algn="r">
              <a:defRPr sz="1000">
                <a:solidFill>
                  <a:srgbClr val="000000"/>
                </a:solidFill>
                <a:ea typeface="华文中宋" pitchFamily="2" charset="-122"/>
              </a:defRPr>
            </a:lvl1pPr>
          </a:lstStyle>
          <a:p>
            <a:pPr lvl="0" eaLnBrk="1" hangingPunct="1">
              <a:buNone/>
            </a:pPr>
            <a:endParaRPr lang="zh-CN" altLang="en-US" dirty="0">
              <a:latin typeface="Gill Sans MT" panose="020B0502020104020203" pitchFamily="34" charset="0"/>
            </a:endParaRPr>
          </a:p>
        </p:txBody>
      </p:sp>
      <p:sp>
        <p:nvSpPr>
          <p:cNvPr id="5" name="Footer Placeholder 4"/>
          <p:cNvSpPr>
            <a:spLocks noGrp="1"/>
          </p:cNvSpPr>
          <p:nvPr>
            <p:ph type="ftr" sz="quarter" idx="3"/>
          </p:nvPr>
        </p:nvSpPr>
        <p:spPr>
          <a:xfrm>
            <a:off x="1101725" y="6235700"/>
            <a:ext cx="4557713" cy="320675"/>
          </a:xfrm>
          <a:prstGeom prst="rect">
            <a:avLst/>
          </a:prstGeom>
        </p:spPr>
        <p:txBody>
          <a:bodyPr vert="horz" lIns="91440" tIns="45720" rIns="91440" bIns="45720" rtlCol="0" anchor="ctr"/>
          <a:lstStyle>
            <a:lvl1pPr>
              <a:defRPr sz="1000">
                <a:solidFill>
                  <a:srgbClr val="000000"/>
                </a:solidFill>
                <a:ea typeface="华文中宋" pitchFamily="2" charset="-122"/>
              </a:defRPr>
            </a:lvl1pPr>
          </a:lstStyle>
          <a:p>
            <a:pPr lvl="0" eaLnBrk="1" hangingPunct="1">
              <a:buNone/>
            </a:pPr>
            <a:endParaRPr lang="zh-CN" altLang="en-US" dirty="0">
              <a:latin typeface="Gill Sans MT" panose="020B0502020104020203" pitchFamily="34" charset="0"/>
            </a:endParaRPr>
          </a:p>
        </p:txBody>
      </p:sp>
      <p:sp>
        <p:nvSpPr>
          <p:cNvPr id="6" name="Slide Number Placeholder 5"/>
          <p:cNvSpPr>
            <a:spLocks noGrp="1"/>
          </p:cNvSpPr>
          <p:nvPr>
            <p:ph type="sldNum" sz="quarter" idx="4"/>
          </p:nvPr>
        </p:nvSpPr>
        <p:spPr>
          <a:xfrm>
            <a:off x="8240713" y="6218238"/>
            <a:ext cx="365125" cy="365125"/>
          </a:xfrm>
          <a:prstGeom prst="ellipse">
            <a:avLst/>
          </a:prstGeom>
          <a:solidFill>
            <a:srgbClr val="1D1D1D">
              <a:alpha val="69804"/>
            </a:srgbClr>
          </a:solidFill>
        </p:spPr>
        <p:txBody>
          <a:bodyPr vert="horz" lIns="18288" tIns="45720" rIns="18288" bIns="45720" rtlCol="0" anchor="ctr">
            <a:noAutofit/>
          </a:bodyPr>
          <a:lstStyle>
            <a:lvl1pPr algn="ctr">
              <a:defRPr sz="1100">
                <a:solidFill>
                  <a:srgbClr val="FFFFFF"/>
                </a:solidFill>
                <a:ea typeface="华文中宋" pitchFamily="2" charset="-122"/>
              </a:defRPr>
            </a:lvl1pPr>
          </a:lstStyle>
          <a:p>
            <a:pPr lvl="0" eaLnBrk="1" hangingPunct="1">
              <a:buNone/>
            </a:pPr>
            <a:fld id="{9A0DB2DC-4C9A-4742-B13C-FB6460FD3503}" type="slidenum">
              <a:rPr lang="zh-CN" altLang="en-US" dirty="0">
                <a:latin typeface="Gill Sans MT" panose="020B0502020104020203" pitchFamily="34" charset="0"/>
              </a:rPr>
            </a:fld>
            <a:endParaRPr lang="zh-CN" altLang="en-US" dirty="0">
              <a:latin typeface="Gill Sans MT" panose="020B0502020104020203" pitchFamily="34" charset="0"/>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4" Type="http://schemas.openxmlformats.org/officeDocument/2006/relationships/notesSlide" Target="../notesSlides/notesSlide7.xml"/><Relationship Id="rId3" Type="http://schemas.openxmlformats.org/officeDocument/2006/relationships/slideLayout" Target="../slideLayouts/slideLayout2.xml"/><Relationship Id="rId2" Type="http://schemas.openxmlformats.org/officeDocument/2006/relationships/image" Target="../media/image5.emf"/><Relationship Id="rId1" Type="http://schemas.openxmlformats.org/officeDocument/2006/relationships/image" Target="../media/image4.emf"/></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3"/>
          <p:cNvSpPr txBox="1"/>
          <p:nvPr/>
        </p:nvSpPr>
        <p:spPr>
          <a:xfrm>
            <a:off x="2286000" y="366713"/>
            <a:ext cx="6048375" cy="3138170"/>
          </a:xfrm>
          <a:prstGeom prst="rect">
            <a:avLst/>
          </a:prstGeom>
          <a:noFill/>
          <a:ln w="9525">
            <a:noFill/>
          </a:ln>
        </p:spPr>
        <p:txBody>
          <a:bodyPr>
            <a:spAutoFit/>
          </a:bodyPr>
          <a:lstStyle/>
          <a:p>
            <a:pPr eaLnBrk="1" hangingPunct="1">
              <a:buNone/>
            </a:pPr>
            <a:r>
              <a:rPr lang="en-IN" altLang="en-GB" sz="1800" b="1" dirty="0">
                <a:latin typeface="Times New Roman" panose="02020603050405020304" pitchFamily="18" charset="0"/>
              </a:rPr>
              <a:t>BMIH6007</a:t>
            </a:r>
            <a:br>
              <a:rPr lang="en-IN" altLang="en-GB" sz="1800" dirty="0">
                <a:latin typeface="Times New Roman" panose="02020603050405020304" pitchFamily="18" charset="0"/>
              </a:rPr>
            </a:br>
            <a:r>
              <a:rPr lang="en-IN" altLang="en-GB" sz="1800" b="1" dirty="0">
                <a:latin typeface="Times New Roman" panose="02020603050405020304" pitchFamily="18" charset="0"/>
              </a:rPr>
              <a:t>International Meetings Management for the</a:t>
            </a:r>
            <a:br>
              <a:rPr lang="en-IN" altLang="en-GB" sz="1800" dirty="0">
                <a:latin typeface="Times New Roman" panose="02020603050405020304" pitchFamily="18" charset="0"/>
              </a:rPr>
            </a:br>
            <a:r>
              <a:rPr lang="en-IN" altLang="en-GB" sz="1800" b="1" dirty="0">
                <a:latin typeface="Times New Roman" panose="02020603050405020304" pitchFamily="18" charset="0"/>
              </a:rPr>
              <a:t>Hotel Industry</a:t>
            </a:r>
            <a:br>
              <a:rPr lang="en-IN" altLang="en-GB" sz="1800" dirty="0">
                <a:latin typeface="Times New Roman" panose="02020603050405020304" pitchFamily="18" charset="0"/>
              </a:rPr>
            </a:br>
            <a:r>
              <a:rPr lang="en-IN" altLang="en-GB" sz="1800" b="1" dirty="0">
                <a:latin typeface="Times New Roman" panose="02020603050405020304" pitchFamily="18" charset="0"/>
              </a:rPr>
              <a:t>LEVEL 6</a:t>
            </a:r>
            <a:br>
              <a:rPr lang="en-IN" altLang="en-GB" sz="1800" dirty="0">
                <a:latin typeface="Times New Roman" panose="02020603050405020304" pitchFamily="18" charset="0"/>
              </a:rPr>
            </a:br>
            <a:r>
              <a:rPr lang="en-IN" altLang="en-GB" sz="1800" b="1" dirty="0">
                <a:latin typeface="Times New Roman" panose="02020603050405020304" pitchFamily="18" charset="0"/>
              </a:rPr>
              <a:t>Summer Term 2025</a:t>
            </a:r>
            <a:br>
              <a:rPr lang="en-IN" altLang="en-GB" sz="1800" dirty="0">
                <a:latin typeface="Times New Roman" panose="02020603050405020304" pitchFamily="18" charset="0"/>
              </a:rPr>
            </a:br>
            <a:r>
              <a:rPr lang="en-IN" altLang="en-GB" sz="1800" b="1" dirty="0">
                <a:latin typeface="Times New Roman" panose="02020603050405020304" pitchFamily="18" charset="0"/>
              </a:rPr>
              <a:t>Module Lead: Kathryn </a:t>
            </a:r>
            <a:r>
              <a:rPr lang="en-GB" altLang="en-IN" sz="1800" b="1" dirty="0">
                <a:latin typeface="Times New Roman" panose="02020603050405020304" pitchFamily="18" charset="0"/>
              </a:rPr>
              <a:t>Roberts </a:t>
            </a:r>
            <a:br>
              <a:rPr lang="en-IN" altLang="en-GB" sz="1800" dirty="0">
                <a:latin typeface="Times New Roman" panose="02020603050405020304" pitchFamily="18" charset="0"/>
              </a:rPr>
            </a:br>
            <a:r>
              <a:rPr lang="en-IN" altLang="en-GB" sz="1800" b="1" dirty="0">
                <a:latin typeface="Times New Roman" panose="02020603050405020304" pitchFamily="18" charset="0"/>
              </a:rPr>
              <a:t>Student name: </a:t>
            </a:r>
            <a:r>
              <a:rPr lang="en-GB" altLang="en-IN" sz="1800" b="1" dirty="0">
                <a:latin typeface="Times New Roman" panose="02020603050405020304" pitchFamily="18" charset="0"/>
              </a:rPr>
              <a:t>Ana  Ivascu</a:t>
            </a:r>
            <a:br>
              <a:rPr lang="en-IN" altLang="en-GB" sz="1800" dirty="0">
                <a:latin typeface="Times New Roman" panose="02020603050405020304" pitchFamily="18" charset="0"/>
              </a:rPr>
            </a:br>
            <a:r>
              <a:rPr lang="en-IN" altLang="en-GB" sz="1800" b="1" dirty="0">
                <a:latin typeface="Times New Roman" panose="02020603050405020304" pitchFamily="18" charset="0"/>
              </a:rPr>
              <a:t>Student ID number:</a:t>
            </a:r>
            <a:r>
              <a:rPr lang="en-GB" altLang="en-IN" sz="1800" b="1">
                <a:latin typeface="Times New Roman" panose="02020603050405020304" pitchFamily="18" charset="0"/>
                <a:sym typeface="+mn-ea"/>
              </a:rPr>
              <a:t> 2239390</a:t>
            </a:r>
            <a:br>
              <a:rPr lang="en-IN" altLang="en-GB" sz="1800" dirty="0">
                <a:latin typeface="Times New Roman" panose="02020603050405020304" pitchFamily="18" charset="0"/>
                <a:sym typeface="+mn-ea"/>
              </a:rPr>
            </a:br>
            <a:r>
              <a:rPr lang="en-IN" altLang="en-GB" sz="1800" b="1" dirty="0">
                <a:latin typeface="Times New Roman" panose="02020603050405020304" pitchFamily="18" charset="0"/>
              </a:rPr>
              <a:t>Assignment 1: Feasibility Plan for an International Meeting / Event.</a:t>
            </a:r>
            <a:br>
              <a:rPr lang="en-IN" altLang="en-GB" sz="1800" dirty="0">
                <a:latin typeface="Times New Roman" panose="02020603050405020304" pitchFamily="18" charset="0"/>
              </a:rPr>
            </a:br>
            <a:r>
              <a:rPr lang="en-IN" altLang="en-GB" sz="1800" b="1" dirty="0">
                <a:latin typeface="Times New Roman" panose="02020603050405020304" pitchFamily="18" charset="0"/>
              </a:rPr>
              <a:t>Individual Presentation</a:t>
            </a:r>
            <a:endParaRPr lang="en-IN" altLang="en-GB" sz="1800" b="1" dirty="0">
              <a:latin typeface="Times New Roman" panose="02020603050405020304" pitchFamily="18" charset="0"/>
            </a:endParaRPr>
          </a:p>
        </p:txBody>
      </p:sp>
      <p:sp>
        <p:nvSpPr>
          <p:cNvPr id="2" name="Text Box 1"/>
          <p:cNvSpPr txBox="1"/>
          <p:nvPr/>
        </p:nvSpPr>
        <p:spPr>
          <a:xfrm>
            <a:off x="323850" y="5733415"/>
            <a:ext cx="8560435" cy="878205"/>
          </a:xfrm>
          <a:prstGeom prst="rect">
            <a:avLst/>
          </a:prstGeom>
          <a:noFill/>
        </p:spPr>
        <p:txBody>
          <a:bodyPr wrap="square" rtlCol="0" anchor="t">
            <a:noAutofit/>
          </a:bodyPr>
          <a:lstStyle/>
          <a:p>
            <a:pPr algn="ctr"/>
            <a:r>
              <a:rPr lang="en-US" altLang="en-GB" sz="1400"/>
              <a:t>I confirm that I have not used any AI tools in the research and creation of this</a:t>
            </a:r>
            <a:r>
              <a:rPr lang="en-GB" altLang="en-US" sz="1400"/>
              <a:t> </a:t>
            </a:r>
            <a:r>
              <a:rPr lang="en-US" altLang="en-GB" sz="1400"/>
              <a:t>assignment. I confirm that I have not presented any AI generated materials as my own work. I</a:t>
            </a:r>
            <a:r>
              <a:rPr lang="en-GB" altLang="en-US" sz="1400"/>
              <a:t> </a:t>
            </a:r>
            <a:r>
              <a:rPr lang="en-US" altLang="en-GB" sz="1400"/>
              <a:t>confirm I have copies of my drafts, notes, and other resources I used, which I may be asked to</a:t>
            </a:r>
            <a:r>
              <a:rPr lang="en-GB" altLang="en-US" sz="1400"/>
              <a:t> </a:t>
            </a:r>
            <a:r>
              <a:rPr lang="en-US" altLang="en-GB" sz="1400"/>
              <a:t>provide in evidence.</a:t>
            </a:r>
            <a:endParaRPr lang="en-US" altLang="en-GB" sz="14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25" y="115888"/>
            <a:ext cx="8229600" cy="563563"/>
          </a:xfrm>
        </p:spPr>
        <p:txBody>
          <a:bodyPr vert="horz" lIns="182880" tIns="182880" rIns="182880" bIns="182880" rtlCol="0" anchor="ctr">
            <a:normAutofit fontScale="90000"/>
          </a:bodyPr>
          <a:lstStyle/>
          <a:p>
            <a:pPr marL="0" marR="0" lvl="0" indent="0" algn="ctr" defTabSz="914400" rtl="0" eaLnBrk="1" fontAlgn="auto" latinLnBrk="0" hangingPunct="1">
              <a:lnSpc>
                <a:spcPct val="90000"/>
              </a:lnSpc>
              <a:spcBef>
                <a:spcPct val="0"/>
              </a:spcBef>
              <a:spcAft>
                <a:spcPts val="0"/>
              </a:spcAft>
              <a:buClrTx/>
              <a:buSzTx/>
              <a:buFontTx/>
              <a:buNone/>
              <a:defRPr/>
            </a:pPr>
            <a:r>
              <a:rPr kumimoji="0" lang="en-US" sz="24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rPr>
              <a:t>Introduction</a:t>
            </a:r>
            <a:endParaRPr kumimoji="0" lang="en-IN" sz="2400" b="0"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endParaRPr>
          </a:p>
        </p:txBody>
      </p:sp>
      <p:sp>
        <p:nvSpPr>
          <p:cNvPr id="8195" name="Content Placeholder 2"/>
          <p:cNvSpPr>
            <a:spLocks noGrp="1"/>
          </p:cNvSpPr>
          <p:nvPr>
            <p:ph idx="1"/>
          </p:nvPr>
        </p:nvSpPr>
        <p:spPr>
          <a:xfrm>
            <a:off x="417513" y="1089025"/>
            <a:ext cx="8520112" cy="3421063"/>
          </a:xfrm>
        </p:spPr>
        <p:txBody>
          <a:bodyPr vert="horz" wrap="square" lIns="91440" tIns="45720" rIns="91440" bIns="45720" anchor="t" anchorCtr="0"/>
          <a:lstStyle/>
          <a:p>
            <a:pPr algn="just">
              <a:lnSpc>
                <a:spcPct val="120000"/>
              </a:lnSpc>
            </a:pPr>
            <a:r>
              <a:rPr lang="en-IN" altLang="x-none" dirty="0">
                <a:latin typeface="Times New Roman" panose="02020603050405020304" pitchFamily="18" charset="0"/>
                <a:cs typeface="Times New Roman" panose="02020603050405020304" pitchFamily="18" charset="0"/>
              </a:rPr>
              <a:t>As part of Visit Wales’ Year of Croeso 2025, the event “Celtic Tides” celebrates the warm Welsh welcome through immersive cultural experiences to the heart of coastal Wales. As an event planner, presenting the feasibility of the event as a four-day international MICE event is designed to showcase the rich heritage of Wales, along with culture, language and landscape. </a:t>
            </a:r>
            <a:endParaRPr lang="en-IN" altLang="x-none" dirty="0">
              <a:latin typeface="Times New Roman" panose="02020603050405020304" pitchFamily="18" charset="0"/>
              <a:ea typeface="Times New Roman" panose="02020603050405020304" pitchFamily="18" charset="0"/>
            </a:endParaRPr>
          </a:p>
        </p:txBody>
      </p:sp>
      <p:pic>
        <p:nvPicPr>
          <p:cNvPr id="8196" name="Picture 3"/>
          <p:cNvPicPr>
            <a:picLocks noChangeAspect="1"/>
          </p:cNvPicPr>
          <p:nvPr/>
        </p:nvPicPr>
        <p:blipFill>
          <a:blip r:embed="rId1"/>
          <a:stretch>
            <a:fillRect/>
          </a:stretch>
        </p:blipFill>
        <p:spPr>
          <a:xfrm>
            <a:off x="1150938" y="4527550"/>
            <a:ext cx="6842125" cy="1655763"/>
          </a:xfrm>
          <a:prstGeom prst="rect">
            <a:avLst/>
          </a:prstGeom>
          <a:noFill/>
          <a:ln w="9525">
            <a:noFill/>
          </a:ln>
        </p:spPr>
      </p:pic>
      <p:sp>
        <p:nvSpPr>
          <p:cNvPr id="8197" name="Rectangle 4"/>
          <p:cNvSpPr/>
          <p:nvPr/>
        </p:nvSpPr>
        <p:spPr>
          <a:xfrm>
            <a:off x="2286000" y="6200775"/>
            <a:ext cx="4572000" cy="522288"/>
          </a:xfrm>
          <a:prstGeom prst="rect">
            <a:avLst/>
          </a:prstGeom>
          <a:noFill/>
          <a:ln w="9525">
            <a:noFill/>
          </a:ln>
        </p:spPr>
        <p:txBody>
          <a:bodyPr>
            <a:spAutoFit/>
          </a:bodyPr>
          <a:lstStyle/>
          <a:p>
            <a:pPr algn="ctr" eaLnBrk="1" hangingPunct="1">
              <a:buNone/>
            </a:pPr>
            <a:r>
              <a:rPr sz="1400" b="1" dirty="0">
                <a:latin typeface="Times New Roman" panose="02020603050405020304" pitchFamily="18" charset="0"/>
                <a:cs typeface="Times New Roman" panose="02020603050405020304" pitchFamily="18" charset="0"/>
              </a:rPr>
              <a:t>Figure: Celebration of the year of Croeso in Wales</a:t>
            </a:r>
            <a:endParaRPr sz="1400" b="1" dirty="0">
              <a:latin typeface="Times New Roman" panose="02020603050405020304" pitchFamily="18" charset="0"/>
              <a:cs typeface="Times New Roman" panose="02020603050405020304" pitchFamily="18" charset="0"/>
            </a:endParaRPr>
          </a:p>
          <a:p>
            <a:pPr algn="ctr" eaLnBrk="1" hangingPunct="1">
              <a:buNone/>
            </a:pPr>
            <a:r>
              <a:rPr sz="1400" b="1" dirty="0">
                <a:latin typeface="Times New Roman" panose="02020603050405020304" pitchFamily="18" charset="0"/>
                <a:cs typeface="Times New Roman" panose="02020603050405020304" pitchFamily="18" charset="0"/>
              </a:rPr>
              <a:t>(Source: visitwales.com, 2025)</a:t>
            </a:r>
            <a:endParaRPr sz="1400" b="1" dirty="0">
              <a:latin typeface="Times New Roman" panose="02020603050405020304" pitchFamily="18" charset="0"/>
              <a:ea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7475"/>
            <a:ext cx="8229600" cy="360363"/>
          </a:xfrm>
        </p:spPr>
        <p:txBody>
          <a:bodyPr vert="horz" lIns="182880" tIns="182880" rIns="182880" bIns="182880" rtlCol="0" anchor="ctr">
            <a:noAutofit/>
          </a:bodyPr>
          <a:lstStyle/>
          <a:p>
            <a:pPr marL="0" marR="0" lvl="0" indent="0" algn="ctr" defTabSz="914400" rtl="0" eaLnBrk="1" fontAlgn="auto" latinLnBrk="0" hangingPunct="1">
              <a:lnSpc>
                <a:spcPct val="90000"/>
              </a:lnSpc>
              <a:spcBef>
                <a:spcPct val="0"/>
              </a:spcBef>
              <a:spcAft>
                <a:spcPts val="0"/>
              </a:spcAft>
              <a:buClrTx/>
              <a:buSzTx/>
              <a:buFontTx/>
              <a:buNone/>
              <a:defRPr/>
            </a:pPr>
            <a:r>
              <a:rPr kumimoji="0" lang="en-IN" sz="24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rPr>
              <a:t>Event Content and Context</a:t>
            </a:r>
            <a:endParaRPr kumimoji="0" lang="en-IN" sz="24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endParaRPr>
          </a:p>
        </p:txBody>
      </p:sp>
      <p:sp>
        <p:nvSpPr>
          <p:cNvPr id="10243" name="Content Placeholder 2"/>
          <p:cNvSpPr>
            <a:spLocks noGrp="1"/>
          </p:cNvSpPr>
          <p:nvPr>
            <p:ph idx="1"/>
          </p:nvPr>
        </p:nvSpPr>
        <p:spPr>
          <a:xfrm>
            <a:off x="319088" y="1820863"/>
            <a:ext cx="8505825" cy="3527425"/>
          </a:xfrm>
        </p:spPr>
        <p:txBody>
          <a:bodyPr vert="horz" wrap="square" lIns="91440" tIns="45720" rIns="91440" bIns="45720" anchor="t" anchorCtr="0"/>
          <a:lstStyle/>
          <a:p>
            <a:pPr algn="just">
              <a:lnSpc>
                <a:spcPct val="150000"/>
              </a:lnSpc>
            </a:pPr>
            <a:r>
              <a:rPr sz="1600" b="1" dirty="0">
                <a:latin typeface="Times New Roman" panose="02020603050405020304" pitchFamily="18" charset="0"/>
                <a:cs typeface="Times New Roman" panose="02020603050405020304" pitchFamily="18" charset="0"/>
              </a:rPr>
              <a:t>Event Title: </a:t>
            </a:r>
            <a:r>
              <a:rPr sz="1600" dirty="0">
                <a:latin typeface="Times New Roman" panose="02020603050405020304" pitchFamily="18" charset="0"/>
                <a:cs typeface="Times New Roman" panose="02020603050405020304" pitchFamily="18" charset="0"/>
              </a:rPr>
              <a:t>Celtic Tides: A Coastal Welcome to Wales</a:t>
            </a:r>
            <a:endParaRPr sz="1600" dirty="0">
              <a:latin typeface="Times New Roman" panose="02020603050405020304" pitchFamily="18" charset="0"/>
              <a:cs typeface="Times New Roman" panose="02020603050405020304" pitchFamily="18" charset="0"/>
            </a:endParaRPr>
          </a:p>
          <a:p>
            <a:pPr algn="just">
              <a:lnSpc>
                <a:spcPct val="150000"/>
              </a:lnSpc>
            </a:pPr>
            <a:r>
              <a:rPr sz="1600" b="1" dirty="0">
                <a:latin typeface="Times New Roman" panose="02020603050405020304" pitchFamily="18" charset="0"/>
                <a:cs typeface="Times New Roman" panose="02020603050405020304" pitchFamily="18" charset="0"/>
              </a:rPr>
              <a:t>Location</a:t>
            </a:r>
            <a:r>
              <a:rPr sz="1600" dirty="0">
                <a:latin typeface="Times New Roman" panose="02020603050405020304" pitchFamily="18" charset="0"/>
                <a:cs typeface="Times New Roman" panose="02020603050405020304" pitchFamily="18" charset="0"/>
              </a:rPr>
              <a:t>: Pembrokeshire National Park</a:t>
            </a:r>
            <a:endParaRPr sz="1600" dirty="0">
              <a:latin typeface="Times New Roman" panose="02020603050405020304" pitchFamily="18" charset="0"/>
              <a:cs typeface="Times New Roman" panose="02020603050405020304" pitchFamily="18" charset="0"/>
            </a:endParaRPr>
          </a:p>
          <a:p>
            <a:pPr algn="just">
              <a:lnSpc>
                <a:spcPct val="150000"/>
              </a:lnSpc>
            </a:pPr>
            <a:r>
              <a:rPr sz="1600" b="1" dirty="0">
                <a:latin typeface="Times New Roman" panose="02020603050405020304" pitchFamily="18" charset="0"/>
                <a:cs typeface="Times New Roman" panose="02020603050405020304" pitchFamily="18" charset="0"/>
              </a:rPr>
              <a:t>Duration:</a:t>
            </a:r>
            <a:r>
              <a:rPr sz="1600" dirty="0">
                <a:latin typeface="Times New Roman" panose="02020603050405020304" pitchFamily="18" charset="0"/>
                <a:cs typeface="Times New Roman" panose="02020603050405020304" pitchFamily="18" charset="0"/>
              </a:rPr>
              <a:t> 4 days or weekend retreat scheduled in Spring/summer 2025</a:t>
            </a:r>
            <a:endParaRPr sz="1600" dirty="0">
              <a:latin typeface="Times New Roman" panose="02020603050405020304" pitchFamily="18" charset="0"/>
              <a:cs typeface="Times New Roman" panose="02020603050405020304" pitchFamily="18" charset="0"/>
            </a:endParaRPr>
          </a:p>
          <a:p>
            <a:pPr algn="just">
              <a:lnSpc>
                <a:spcPct val="150000"/>
              </a:lnSpc>
            </a:pPr>
            <a:r>
              <a:rPr sz="1600" b="1" dirty="0">
                <a:latin typeface="Times New Roman" panose="02020603050405020304" pitchFamily="18" charset="0"/>
                <a:cs typeface="Times New Roman" panose="02020603050405020304" pitchFamily="18" charset="0"/>
              </a:rPr>
              <a:t>Context and concept: </a:t>
            </a:r>
            <a:r>
              <a:rPr sz="1600" dirty="0">
                <a:latin typeface="Times New Roman" panose="02020603050405020304" pitchFamily="18" charset="0"/>
                <a:cs typeface="Times New Roman" panose="02020603050405020304" pitchFamily="18" charset="0"/>
              </a:rPr>
              <a:t>The four-day cultural and MICE-incentive event is designed to target small international business groups and cultural travellers. The event will take place in the fishing villages such as Solva, St Davids and Newport while offering attendees a genuine, community-led Welsh welcome. </a:t>
            </a:r>
            <a:endParaRPr sz="1600" dirty="0">
              <a:latin typeface="Times New Roman" panose="02020603050405020304" pitchFamily="18" charset="0"/>
              <a:cs typeface="Times New Roman" panose="02020603050405020304" pitchFamily="18" charset="0"/>
            </a:endParaRPr>
          </a:p>
          <a:p>
            <a:pPr algn="just">
              <a:lnSpc>
                <a:spcPct val="150000"/>
              </a:lnSpc>
            </a:pPr>
            <a:endParaRPr lang="en-IN" altLang="x-none" dirty="0">
              <a:latin typeface="Times New Roman" panose="02020603050405020304" pitchFamily="18" charset="0"/>
              <a:ea typeface="Times New Roman" panose="02020603050405020304" pitchFamily="18" charset="0"/>
            </a:endParaRPr>
          </a:p>
        </p:txBody>
      </p:sp>
      <p:pic>
        <p:nvPicPr>
          <p:cNvPr id="10244" name="Picture 3"/>
          <p:cNvPicPr>
            <a:picLocks noChangeAspect="1"/>
          </p:cNvPicPr>
          <p:nvPr/>
        </p:nvPicPr>
        <p:blipFill>
          <a:blip r:embed="rId1"/>
          <a:stretch>
            <a:fillRect/>
          </a:stretch>
        </p:blipFill>
        <p:spPr>
          <a:xfrm>
            <a:off x="1403350" y="639763"/>
            <a:ext cx="5040313" cy="1155700"/>
          </a:xfrm>
          <a:prstGeom prst="rect">
            <a:avLst/>
          </a:prstGeom>
          <a:noFill/>
          <a:ln w="9525">
            <a:noFill/>
          </a:ln>
        </p:spPr>
      </p:pic>
      <p:sp>
        <p:nvSpPr>
          <p:cNvPr id="10245" name="Rectangle 6"/>
          <p:cNvSpPr/>
          <p:nvPr/>
        </p:nvSpPr>
        <p:spPr>
          <a:xfrm>
            <a:off x="6597650" y="895350"/>
            <a:ext cx="2286000" cy="646113"/>
          </a:xfrm>
          <a:prstGeom prst="rect">
            <a:avLst/>
          </a:prstGeom>
          <a:noFill/>
          <a:ln w="9525">
            <a:noFill/>
          </a:ln>
        </p:spPr>
        <p:txBody>
          <a:bodyPr>
            <a:spAutoFit/>
          </a:bodyPr>
          <a:lstStyle/>
          <a:p>
            <a:pPr algn="ctr" eaLnBrk="1" hangingPunct="1">
              <a:buNone/>
            </a:pPr>
            <a:r>
              <a:rPr sz="1200" b="1" dirty="0">
                <a:latin typeface="Times New Roman" panose="02020603050405020304" pitchFamily="18" charset="0"/>
                <a:cs typeface="Times New Roman" panose="02020603050405020304" pitchFamily="18" charset="0"/>
              </a:rPr>
              <a:t>Figure: Filming the route of Pembrokeshire National Park</a:t>
            </a:r>
            <a:endParaRPr sz="1200" b="1" dirty="0">
              <a:latin typeface="Times New Roman" panose="02020603050405020304" pitchFamily="18" charset="0"/>
              <a:cs typeface="Times New Roman" panose="02020603050405020304" pitchFamily="18" charset="0"/>
            </a:endParaRPr>
          </a:p>
          <a:p>
            <a:pPr algn="ctr" eaLnBrk="1" hangingPunct="1">
              <a:buNone/>
            </a:pPr>
            <a:r>
              <a:rPr sz="1200" b="1" dirty="0">
                <a:latin typeface="Times New Roman" panose="02020603050405020304" pitchFamily="18" charset="0"/>
                <a:cs typeface="Times New Roman" panose="02020603050405020304" pitchFamily="18" charset="0"/>
              </a:rPr>
              <a:t>(Source: BBC, 2017)</a:t>
            </a:r>
            <a:endParaRPr sz="1200" b="1" dirty="0">
              <a:latin typeface="Times New Roman" panose="02020603050405020304" pitchFamily="18" charset="0"/>
              <a:ea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225" y="260350"/>
            <a:ext cx="8345488" cy="865188"/>
          </a:xfrm>
        </p:spPr>
        <p:txBody>
          <a:bodyPr vert="horz" lIns="182880" tIns="182880" rIns="182880" bIns="182880" rtlCol="0" anchor="ctr">
            <a:noAutofit/>
          </a:bodyPr>
          <a:lstStyle/>
          <a:p>
            <a:pPr marL="0" marR="0" lvl="0" indent="0" algn="ctr" defTabSz="914400" rtl="0" eaLnBrk="1" fontAlgn="auto" latinLnBrk="0" hangingPunct="1">
              <a:lnSpc>
                <a:spcPct val="90000"/>
              </a:lnSpc>
              <a:spcBef>
                <a:spcPct val="0"/>
              </a:spcBef>
              <a:spcAft>
                <a:spcPts val="0"/>
              </a:spcAft>
              <a:buClrTx/>
              <a:buSzTx/>
              <a:buFontTx/>
              <a:buNone/>
              <a:defRPr/>
            </a:pPr>
            <a:r>
              <a:rPr kumimoji="0" lang="en-IN" sz="24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rPr>
              <a:t>Event schedule (Key event components)</a:t>
            </a:r>
            <a:endParaRPr kumimoji="0" lang="en-IN" sz="24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endParaRPr>
          </a:p>
        </p:txBody>
      </p:sp>
      <p:sp>
        <p:nvSpPr>
          <p:cNvPr id="12291" name="Content Placeholder 2"/>
          <p:cNvSpPr>
            <a:spLocks noGrp="1"/>
          </p:cNvSpPr>
          <p:nvPr>
            <p:ph idx="1"/>
          </p:nvPr>
        </p:nvSpPr>
        <p:spPr>
          <a:xfrm>
            <a:off x="684213" y="1341438"/>
            <a:ext cx="3743325" cy="3757612"/>
          </a:xfrm>
        </p:spPr>
        <p:txBody>
          <a:bodyPr vert="horz" wrap="square" lIns="91440" tIns="45720" rIns="91440" bIns="45720" anchor="t" anchorCtr="0"/>
          <a:lstStyle/>
          <a:p>
            <a:pPr marL="0" indent="0" algn="just">
              <a:lnSpc>
                <a:spcPct val="150000"/>
              </a:lnSpc>
              <a:buNone/>
            </a:pPr>
            <a:r>
              <a:rPr sz="1100" b="1" dirty="0">
                <a:latin typeface="Times New Roman" panose="02020603050405020304" pitchFamily="18" charset="0"/>
                <a:cs typeface="Times New Roman" panose="02020603050405020304" pitchFamily="18" charset="0"/>
              </a:rPr>
              <a:t>Day 1: Arrival and Anchoring</a:t>
            </a:r>
            <a:endParaRPr sz="1100" b="1" dirty="0">
              <a:latin typeface="Times New Roman" panose="02020603050405020304" pitchFamily="18" charset="0"/>
              <a:cs typeface="Times New Roman" panose="02020603050405020304" pitchFamily="18" charset="0"/>
            </a:endParaRPr>
          </a:p>
          <a:p>
            <a:pPr marL="0" indent="0" algn="just">
              <a:lnSpc>
                <a:spcPct val="150000"/>
              </a:lnSpc>
              <a:buNone/>
            </a:pPr>
            <a:r>
              <a:rPr sz="1100" dirty="0">
                <a:latin typeface="Times New Roman" panose="02020603050405020304" pitchFamily="18" charset="0"/>
                <a:cs typeface="Times New Roman" panose="02020603050405020304" pitchFamily="18" charset="0"/>
              </a:rPr>
              <a:t>●Croseo Welcome ceremony by the sea with bonfire, harp music, and mulled cider</a:t>
            </a:r>
            <a:endParaRPr sz="1100" dirty="0">
              <a:latin typeface="Times New Roman" panose="02020603050405020304" pitchFamily="18" charset="0"/>
              <a:cs typeface="Times New Roman" panose="02020603050405020304" pitchFamily="18" charset="0"/>
            </a:endParaRPr>
          </a:p>
          <a:p>
            <a:pPr marL="0" indent="0" algn="just">
              <a:lnSpc>
                <a:spcPct val="150000"/>
              </a:lnSpc>
              <a:buNone/>
            </a:pPr>
            <a:r>
              <a:rPr sz="1100" dirty="0">
                <a:latin typeface="Times New Roman" panose="02020603050405020304" pitchFamily="18" charset="0"/>
                <a:cs typeface="Times New Roman" panose="02020603050405020304" pitchFamily="18" charset="0"/>
              </a:rPr>
              <a:t>● Introduction to local hosts: fishermen, families and artists</a:t>
            </a:r>
            <a:endParaRPr sz="1100" dirty="0">
              <a:latin typeface="Times New Roman" panose="02020603050405020304" pitchFamily="18" charset="0"/>
              <a:cs typeface="Times New Roman" panose="02020603050405020304" pitchFamily="18" charset="0"/>
            </a:endParaRPr>
          </a:p>
          <a:p>
            <a:pPr marL="0" indent="0" algn="just">
              <a:lnSpc>
                <a:spcPct val="150000"/>
              </a:lnSpc>
              <a:buNone/>
            </a:pPr>
            <a:r>
              <a:rPr sz="1100" dirty="0">
                <a:latin typeface="Times New Roman" panose="02020603050405020304" pitchFamily="18" charset="0"/>
                <a:cs typeface="Times New Roman" panose="02020603050405020304" pitchFamily="18" charset="0"/>
              </a:rPr>
              <a:t>●Guided coastal walk by exploring the rock pools, harbours and Maritime Legends</a:t>
            </a:r>
            <a:endParaRPr sz="1100" dirty="0">
              <a:latin typeface="Times New Roman" panose="02020603050405020304" pitchFamily="18" charset="0"/>
              <a:cs typeface="Times New Roman" panose="02020603050405020304" pitchFamily="18" charset="0"/>
            </a:endParaRPr>
          </a:p>
          <a:p>
            <a:pPr marL="0" indent="0" algn="just">
              <a:lnSpc>
                <a:spcPct val="150000"/>
              </a:lnSpc>
              <a:buNone/>
            </a:pPr>
            <a:r>
              <a:rPr sz="1100" dirty="0">
                <a:latin typeface="Times New Roman" panose="02020603050405020304" pitchFamily="18" charset="0"/>
                <a:cs typeface="Times New Roman" panose="02020603050405020304" pitchFamily="18" charset="0"/>
              </a:rPr>
              <a:t>●Hair seafood dinner featuring mussels, cockles and leverbread</a:t>
            </a:r>
            <a:endParaRPr sz="1100" dirty="0">
              <a:latin typeface="Times New Roman" panose="02020603050405020304" pitchFamily="18" charset="0"/>
              <a:cs typeface="Times New Roman" panose="02020603050405020304" pitchFamily="18" charset="0"/>
            </a:endParaRPr>
          </a:p>
          <a:p>
            <a:pPr marL="0" indent="0" algn="just">
              <a:lnSpc>
                <a:spcPct val="150000"/>
              </a:lnSpc>
              <a:buNone/>
            </a:pPr>
            <a:r>
              <a:rPr sz="1100" b="1" dirty="0">
                <a:latin typeface="Times New Roman" panose="02020603050405020304" pitchFamily="18" charset="0"/>
                <a:cs typeface="Times New Roman" panose="02020603050405020304" pitchFamily="18" charset="0"/>
              </a:rPr>
              <a:t>Day 2: Salt and skill</a:t>
            </a:r>
            <a:endParaRPr sz="1100" b="1" dirty="0">
              <a:latin typeface="Times New Roman" panose="02020603050405020304" pitchFamily="18" charset="0"/>
              <a:cs typeface="Times New Roman" panose="02020603050405020304" pitchFamily="18" charset="0"/>
            </a:endParaRPr>
          </a:p>
          <a:p>
            <a:pPr marL="0" indent="0" algn="just">
              <a:lnSpc>
                <a:spcPct val="150000"/>
              </a:lnSpc>
              <a:buNone/>
            </a:pPr>
            <a:r>
              <a:rPr sz="1100" dirty="0">
                <a:latin typeface="Times New Roman" panose="02020603050405020304" pitchFamily="18" charset="0"/>
                <a:cs typeface="Times New Roman" panose="02020603050405020304" pitchFamily="18" charset="0"/>
              </a:rPr>
              <a:t>●Hands-on workshops: net mending, rope knotting and coracle boat demonstration</a:t>
            </a:r>
            <a:endParaRPr sz="1100" dirty="0">
              <a:latin typeface="Times New Roman" panose="02020603050405020304" pitchFamily="18" charset="0"/>
              <a:cs typeface="Times New Roman" panose="02020603050405020304" pitchFamily="18" charset="0"/>
            </a:endParaRPr>
          </a:p>
          <a:p>
            <a:pPr marL="0" indent="0" algn="just">
              <a:lnSpc>
                <a:spcPct val="150000"/>
              </a:lnSpc>
              <a:buNone/>
            </a:pPr>
            <a:r>
              <a:rPr sz="1100" dirty="0">
                <a:latin typeface="Times New Roman" panose="02020603050405020304" pitchFamily="18" charset="0"/>
                <a:cs typeface="Times New Roman" panose="02020603050405020304" pitchFamily="18" charset="0"/>
              </a:rPr>
              <a:t>●Seafood smoking and seaweed foraging with local experts</a:t>
            </a:r>
            <a:endParaRPr sz="1100" dirty="0">
              <a:latin typeface="Times New Roman" panose="02020603050405020304" pitchFamily="18" charset="0"/>
              <a:cs typeface="Times New Roman" panose="02020603050405020304" pitchFamily="18" charset="0"/>
            </a:endParaRPr>
          </a:p>
          <a:p>
            <a:pPr marL="0" indent="0" algn="just">
              <a:lnSpc>
                <a:spcPct val="150000"/>
              </a:lnSpc>
              <a:buNone/>
            </a:pPr>
            <a:r>
              <a:rPr sz="1100" dirty="0">
                <a:latin typeface="Times New Roman" panose="02020603050405020304" pitchFamily="18" charset="0"/>
                <a:cs typeface="Times New Roman" panose="02020603050405020304" pitchFamily="18" charset="0"/>
              </a:rPr>
              <a:t>●Afternoon storytelling session: “Mermaids, Selkies &amp; Sea Kings of Cymru”</a:t>
            </a:r>
            <a:endParaRPr sz="1100" dirty="0">
              <a:latin typeface="Times New Roman" panose="02020603050405020304" pitchFamily="18" charset="0"/>
              <a:cs typeface="Times New Roman" panose="02020603050405020304" pitchFamily="18" charset="0"/>
            </a:endParaRPr>
          </a:p>
          <a:p>
            <a:pPr marL="0" indent="0" algn="just">
              <a:lnSpc>
                <a:spcPct val="150000"/>
              </a:lnSpc>
              <a:buNone/>
            </a:pPr>
            <a:r>
              <a:rPr sz="1100" dirty="0">
                <a:latin typeface="Times New Roman" panose="02020603050405020304" pitchFamily="18" charset="0"/>
                <a:cs typeface="Times New Roman" panose="02020603050405020304" pitchFamily="18" charset="0"/>
              </a:rPr>
              <a:t>●Evening acoustic folk performance in a traditional boathouse pub</a:t>
            </a:r>
            <a:endParaRPr sz="1100" dirty="0">
              <a:latin typeface="Times New Roman" panose="02020603050405020304" pitchFamily="18" charset="0"/>
              <a:cs typeface="Times New Roman" panose="02020603050405020304" pitchFamily="18" charset="0"/>
            </a:endParaRPr>
          </a:p>
          <a:p>
            <a:pPr marL="0" indent="0" algn="just">
              <a:lnSpc>
                <a:spcPct val="150000"/>
              </a:lnSpc>
              <a:buNone/>
            </a:pPr>
            <a:endParaRPr lang="en-IN" altLang="x-none" dirty="0">
              <a:latin typeface="Times New Roman" panose="02020603050405020304" pitchFamily="18" charset="0"/>
              <a:ea typeface="Times New Roman" panose="02020603050405020304" pitchFamily="18" charset="0"/>
            </a:endParaRPr>
          </a:p>
        </p:txBody>
      </p:sp>
      <p:sp>
        <p:nvSpPr>
          <p:cNvPr id="12292" name="TextBox 4"/>
          <p:cNvSpPr txBox="1"/>
          <p:nvPr/>
        </p:nvSpPr>
        <p:spPr>
          <a:xfrm>
            <a:off x="4716463" y="1484313"/>
            <a:ext cx="4572000" cy="4632325"/>
          </a:xfrm>
          <a:prstGeom prst="rect">
            <a:avLst/>
          </a:prstGeom>
          <a:noFill/>
          <a:ln w="9525">
            <a:noFill/>
          </a:ln>
        </p:spPr>
        <p:txBody>
          <a:bodyPr>
            <a:spAutoFit/>
          </a:bodyPr>
          <a:lstStyle/>
          <a:p>
            <a:pPr algn="just" eaLnBrk="1" hangingPunct="1">
              <a:lnSpc>
                <a:spcPct val="150000"/>
              </a:lnSpc>
              <a:buNone/>
            </a:pPr>
            <a:r>
              <a:rPr lang="en-GB" altLang="x-none" sz="1100" b="1" dirty="0">
                <a:latin typeface="Times New Roman" panose="02020603050405020304" pitchFamily="18" charset="0"/>
                <a:cs typeface="Times New Roman" panose="02020603050405020304" pitchFamily="18" charset="0"/>
              </a:rPr>
              <a:t>Day 3: Community &amp; Craft</a:t>
            </a:r>
            <a:endParaRPr lang="en-GB" altLang="x-none" sz="1100" b="1" dirty="0">
              <a:latin typeface="Times New Roman" panose="02020603050405020304" pitchFamily="18" charset="0"/>
              <a:cs typeface="Times New Roman" panose="02020603050405020304" pitchFamily="18" charset="0"/>
            </a:endParaRPr>
          </a:p>
          <a:p>
            <a:pPr algn="just" eaLnBrk="1" hangingPunct="1">
              <a:lnSpc>
                <a:spcPct val="150000"/>
              </a:lnSpc>
              <a:buNone/>
            </a:pPr>
            <a:r>
              <a:rPr lang="en-GB" altLang="x-none" sz="1100" dirty="0">
                <a:latin typeface="Times New Roman" panose="02020603050405020304" pitchFamily="18" charset="0"/>
                <a:cs typeface="Times New Roman" panose="02020603050405020304" pitchFamily="18" charset="0"/>
              </a:rPr>
              <a:t>●Visit to the fishermen’s cooperative and artisan makers</a:t>
            </a:r>
            <a:endParaRPr lang="en-GB" altLang="x-none" sz="1100" dirty="0">
              <a:latin typeface="Times New Roman" panose="02020603050405020304" pitchFamily="18" charset="0"/>
              <a:cs typeface="Times New Roman" panose="02020603050405020304" pitchFamily="18" charset="0"/>
            </a:endParaRPr>
          </a:p>
          <a:p>
            <a:pPr algn="just" eaLnBrk="1" hangingPunct="1">
              <a:lnSpc>
                <a:spcPct val="150000"/>
              </a:lnSpc>
              <a:buNone/>
            </a:pPr>
            <a:endParaRPr lang="en-GB" altLang="x-none" sz="1100" dirty="0">
              <a:latin typeface="Times New Roman" panose="02020603050405020304" pitchFamily="18" charset="0"/>
              <a:cs typeface="Times New Roman" panose="02020603050405020304" pitchFamily="18" charset="0"/>
            </a:endParaRPr>
          </a:p>
          <a:p>
            <a:pPr algn="just" eaLnBrk="1" hangingPunct="1">
              <a:lnSpc>
                <a:spcPct val="150000"/>
              </a:lnSpc>
              <a:buNone/>
            </a:pPr>
            <a:r>
              <a:rPr lang="en-GB" altLang="x-none" sz="1100" dirty="0">
                <a:latin typeface="Times New Roman" panose="02020603050405020304" pitchFamily="18" charset="0"/>
                <a:cs typeface="Times New Roman" panose="02020603050405020304" pitchFamily="18" charset="0"/>
              </a:rPr>
              <a:t>●Community cooking of a giant seafood stew with local produce</a:t>
            </a:r>
            <a:endParaRPr lang="en-GB" altLang="x-none" sz="1100" dirty="0">
              <a:latin typeface="Times New Roman" panose="02020603050405020304" pitchFamily="18" charset="0"/>
              <a:cs typeface="Times New Roman" panose="02020603050405020304" pitchFamily="18" charset="0"/>
            </a:endParaRPr>
          </a:p>
          <a:p>
            <a:pPr algn="just" eaLnBrk="1" hangingPunct="1">
              <a:lnSpc>
                <a:spcPct val="150000"/>
              </a:lnSpc>
              <a:buNone/>
            </a:pPr>
            <a:endParaRPr lang="en-GB" altLang="x-none" sz="1100" dirty="0">
              <a:latin typeface="Times New Roman" panose="02020603050405020304" pitchFamily="18" charset="0"/>
              <a:cs typeface="Times New Roman" panose="02020603050405020304" pitchFamily="18" charset="0"/>
            </a:endParaRPr>
          </a:p>
          <a:p>
            <a:pPr algn="just" eaLnBrk="1" hangingPunct="1">
              <a:lnSpc>
                <a:spcPct val="150000"/>
              </a:lnSpc>
              <a:buNone/>
            </a:pPr>
            <a:r>
              <a:rPr lang="en-GB" altLang="x-none" sz="1100" dirty="0">
                <a:latin typeface="Times New Roman" panose="02020603050405020304" pitchFamily="18" charset="0"/>
                <a:cs typeface="Times New Roman" panose="02020603050405020304" pitchFamily="18" charset="0"/>
              </a:rPr>
              <a:t>●Pottery painting workshops to decorate personalised Croseo plates</a:t>
            </a:r>
            <a:endParaRPr lang="en-GB" altLang="x-none" sz="1100" dirty="0">
              <a:latin typeface="Times New Roman" panose="02020603050405020304" pitchFamily="18" charset="0"/>
              <a:cs typeface="Times New Roman" panose="02020603050405020304" pitchFamily="18" charset="0"/>
            </a:endParaRPr>
          </a:p>
          <a:p>
            <a:pPr algn="just" eaLnBrk="1" hangingPunct="1">
              <a:lnSpc>
                <a:spcPct val="150000"/>
              </a:lnSpc>
              <a:buNone/>
            </a:pPr>
            <a:endParaRPr lang="en-GB" altLang="x-none" sz="1100" dirty="0">
              <a:latin typeface="Times New Roman" panose="02020603050405020304" pitchFamily="18" charset="0"/>
              <a:cs typeface="Times New Roman" panose="02020603050405020304" pitchFamily="18" charset="0"/>
            </a:endParaRPr>
          </a:p>
          <a:p>
            <a:pPr algn="just" eaLnBrk="1" hangingPunct="1">
              <a:lnSpc>
                <a:spcPct val="150000"/>
              </a:lnSpc>
              <a:buNone/>
            </a:pPr>
            <a:r>
              <a:rPr lang="en-GB" altLang="x-none" sz="1100" dirty="0">
                <a:latin typeface="Times New Roman" panose="02020603050405020304" pitchFamily="18" charset="0"/>
                <a:cs typeface="Times New Roman" panose="02020603050405020304" pitchFamily="18" charset="0"/>
              </a:rPr>
              <a:t>●Village Ceilidh with live folk music and traditional dance</a:t>
            </a:r>
            <a:endParaRPr lang="en-GB" altLang="x-none" sz="1100" dirty="0">
              <a:latin typeface="Times New Roman" panose="02020603050405020304" pitchFamily="18" charset="0"/>
              <a:cs typeface="Times New Roman" panose="02020603050405020304" pitchFamily="18" charset="0"/>
            </a:endParaRPr>
          </a:p>
          <a:p>
            <a:pPr algn="just" eaLnBrk="1" hangingPunct="1">
              <a:lnSpc>
                <a:spcPct val="150000"/>
              </a:lnSpc>
              <a:buNone/>
            </a:pPr>
            <a:endParaRPr lang="en-GB" altLang="x-none" sz="1100" b="1" dirty="0">
              <a:latin typeface="Times New Roman" panose="02020603050405020304" pitchFamily="18" charset="0"/>
              <a:cs typeface="Times New Roman" panose="02020603050405020304" pitchFamily="18" charset="0"/>
            </a:endParaRPr>
          </a:p>
          <a:p>
            <a:pPr algn="just" eaLnBrk="1" hangingPunct="1">
              <a:lnSpc>
                <a:spcPct val="150000"/>
              </a:lnSpc>
              <a:buNone/>
            </a:pPr>
            <a:r>
              <a:rPr lang="en-GB" altLang="x-none" sz="1100" b="1" dirty="0">
                <a:latin typeface="Times New Roman" panose="02020603050405020304" pitchFamily="18" charset="0"/>
                <a:cs typeface="Times New Roman" panose="02020603050405020304" pitchFamily="18" charset="0"/>
              </a:rPr>
              <a:t>Day 4: Farewell Tide</a:t>
            </a:r>
            <a:endParaRPr lang="en-GB" altLang="x-none" sz="1100" b="1" dirty="0">
              <a:latin typeface="Times New Roman" panose="02020603050405020304" pitchFamily="18" charset="0"/>
              <a:cs typeface="Times New Roman" panose="02020603050405020304" pitchFamily="18" charset="0"/>
            </a:endParaRPr>
          </a:p>
          <a:p>
            <a:pPr algn="just" eaLnBrk="1" hangingPunct="1">
              <a:lnSpc>
                <a:spcPct val="150000"/>
              </a:lnSpc>
              <a:buNone/>
            </a:pPr>
            <a:r>
              <a:rPr lang="en-GB" altLang="x-none" sz="1100" dirty="0">
                <a:latin typeface="Times New Roman" panose="02020603050405020304" pitchFamily="18" charset="0"/>
                <a:cs typeface="Times New Roman" panose="02020603050405020304" pitchFamily="18" charset="0"/>
              </a:rPr>
              <a:t>●Wild sea swim or sunrise meditation (optional)</a:t>
            </a:r>
            <a:endParaRPr lang="en-GB" altLang="x-none" sz="1100" dirty="0">
              <a:latin typeface="Times New Roman" panose="02020603050405020304" pitchFamily="18" charset="0"/>
              <a:cs typeface="Times New Roman" panose="02020603050405020304" pitchFamily="18" charset="0"/>
            </a:endParaRPr>
          </a:p>
          <a:p>
            <a:pPr algn="just" eaLnBrk="1" hangingPunct="1">
              <a:lnSpc>
                <a:spcPct val="150000"/>
              </a:lnSpc>
              <a:buNone/>
            </a:pPr>
            <a:endParaRPr lang="en-GB" altLang="x-none" sz="1100" dirty="0">
              <a:latin typeface="Times New Roman" panose="02020603050405020304" pitchFamily="18" charset="0"/>
              <a:cs typeface="Times New Roman" panose="02020603050405020304" pitchFamily="18" charset="0"/>
            </a:endParaRPr>
          </a:p>
          <a:p>
            <a:pPr algn="just" eaLnBrk="1" hangingPunct="1">
              <a:lnSpc>
                <a:spcPct val="150000"/>
              </a:lnSpc>
              <a:buNone/>
            </a:pPr>
            <a:r>
              <a:rPr lang="en-GB" altLang="x-none" sz="1100" dirty="0">
                <a:latin typeface="Times New Roman" panose="02020603050405020304" pitchFamily="18" charset="0"/>
                <a:cs typeface="Times New Roman" panose="02020603050405020304" pitchFamily="18" charset="0"/>
              </a:rPr>
              <a:t>●Optional picnic on coastal cliffs with regional ingredients</a:t>
            </a:r>
            <a:endParaRPr lang="en-GB" altLang="x-none" sz="1100" dirty="0">
              <a:latin typeface="Times New Roman" panose="02020603050405020304" pitchFamily="18" charset="0"/>
              <a:cs typeface="Times New Roman" panose="02020603050405020304" pitchFamily="18" charset="0"/>
            </a:endParaRPr>
          </a:p>
          <a:p>
            <a:pPr algn="just" eaLnBrk="1" hangingPunct="1">
              <a:lnSpc>
                <a:spcPct val="150000"/>
              </a:lnSpc>
              <a:buNone/>
            </a:pPr>
            <a:endParaRPr lang="en-GB" altLang="x-none" sz="1100" dirty="0">
              <a:latin typeface="Times New Roman" panose="02020603050405020304" pitchFamily="18" charset="0"/>
              <a:cs typeface="Times New Roman" panose="02020603050405020304" pitchFamily="18" charset="0"/>
            </a:endParaRPr>
          </a:p>
          <a:p>
            <a:pPr algn="just" eaLnBrk="1" hangingPunct="1">
              <a:lnSpc>
                <a:spcPct val="150000"/>
              </a:lnSpc>
              <a:buNone/>
            </a:pPr>
            <a:r>
              <a:rPr lang="en-GB" altLang="x-none" sz="1100" dirty="0">
                <a:latin typeface="Times New Roman" panose="02020603050405020304" pitchFamily="18" charset="0"/>
                <a:cs typeface="Times New Roman" panose="02020603050405020304" pitchFamily="18" charset="0"/>
              </a:rPr>
              <a:t>●Message in a bottle reflection ceremony for future visitors</a:t>
            </a:r>
            <a:endParaRPr lang="en-GB" altLang="x-none" sz="1100" dirty="0">
              <a:latin typeface="Times New Roman" panose="02020603050405020304" pitchFamily="18" charset="0"/>
              <a:cs typeface="Times New Roman" panose="02020603050405020304" pitchFamily="18" charset="0"/>
            </a:endParaRPr>
          </a:p>
          <a:p>
            <a:pPr algn="just" eaLnBrk="1" hangingPunct="1">
              <a:lnSpc>
                <a:spcPct val="150000"/>
              </a:lnSpc>
              <a:buNone/>
            </a:pPr>
            <a:endParaRPr lang="en-GB" altLang="x-none" sz="1100" dirty="0">
              <a:latin typeface="Times New Roman" panose="02020603050405020304" pitchFamily="18" charset="0"/>
              <a:cs typeface="Times New Roman" panose="02020603050405020304" pitchFamily="18" charset="0"/>
            </a:endParaRPr>
          </a:p>
          <a:p>
            <a:pPr algn="just" eaLnBrk="1" hangingPunct="1">
              <a:lnSpc>
                <a:spcPct val="150000"/>
              </a:lnSpc>
              <a:buNone/>
            </a:pPr>
            <a:r>
              <a:rPr lang="en-GB" altLang="x-none" sz="1100" dirty="0">
                <a:latin typeface="Times New Roman" panose="02020603050405020304" pitchFamily="18" charset="0"/>
                <a:cs typeface="Times New Roman" panose="02020603050405020304" pitchFamily="18" charset="0"/>
              </a:rPr>
              <a:t>●Departure gifts with handcrafted local souvenirs and a digital “Croeso Memory Book”</a:t>
            </a:r>
            <a:endParaRPr lang="en-GB" altLang="x-none" sz="1100" dirty="0">
              <a:latin typeface="Times New Roman" panose="02020603050405020304" pitchFamily="18" charset="0"/>
              <a:ea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6" name="Rectangle 14345"/>
          <p:cNvSpPr>
            <a:spLocks noGrp="1" noRot="1" noChangeAspect="1" noMove="1" noResize="1" noEditPoints="1" noAdjustHandles="1" noChangeArrowheads="1" noChangeShapeType="1" noTextEdit="1"/>
          </p:cNvSpPr>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348" name="Arc 14347"/>
          <p:cNvSpPr>
            <a:spLocks noGrp="1" noRot="1" noChangeAspect="1" noMove="1" noResize="1" noEditPoints="1" noAdjustHandles="1" noChangeArrowheads="1" noChangeShapeType="1" noTextEdit="1"/>
          </p:cNvSpPr>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327092" y="411837"/>
            <a:ext cx="4094129" cy="1325563"/>
          </a:xfrm>
        </p:spPr>
        <p:txBody>
          <a:bodyPr vert="horz" lIns="182880" tIns="182880" rIns="182880" bIns="182880" rtlCol="0">
            <a:normAutofit/>
          </a:bodyPr>
          <a:lstStyle/>
          <a:p>
            <a:pPr marL="0" marR="0" lvl="0" indent="0" defTabSz="914400" rtl="0" eaLnBrk="1" fontAlgn="auto" latinLnBrk="0" hangingPunct="1">
              <a:spcBef>
                <a:spcPct val="0"/>
              </a:spcBef>
              <a:spcAft>
                <a:spcPts val="0"/>
              </a:spcAft>
              <a:buClrTx/>
              <a:buSzTx/>
              <a:buFontTx/>
              <a:buNone/>
              <a:defRPr/>
            </a:pPr>
            <a:r>
              <a:rPr kumimoji="0" lang="en-IN" b="1" i="0" u="none" strike="noStrike" kern="1200" cap="all" spc="200" normalizeH="0" baseline="0" noProof="0" dirty="0">
                <a:ln>
                  <a:noFill/>
                </a:ln>
                <a:effectLst/>
                <a:uLnTx/>
                <a:uFillTx/>
                <a:latin typeface="Times New Roman" panose="02020603050405020304" pitchFamily="18" charset="0"/>
                <a:ea typeface="+mj-ea"/>
                <a:cs typeface="Times New Roman" panose="02020603050405020304" pitchFamily="18" charset="0"/>
              </a:rPr>
              <a:t>Market Factors (STP analysis)</a:t>
            </a:r>
            <a:endParaRPr kumimoji="0" lang="en-IN" b="1" i="0" u="none" strike="noStrike" kern="1200" cap="all" spc="200" normalizeH="0" baseline="0" noProof="0" dirty="0">
              <a:ln>
                <a:noFill/>
              </a:ln>
              <a:effectLst/>
              <a:uLnTx/>
              <a:uFillTx/>
              <a:latin typeface="Times New Roman" panose="02020603050405020304" pitchFamily="18" charset="0"/>
              <a:ea typeface="+mj-ea"/>
              <a:cs typeface="Times New Roman" panose="02020603050405020304" pitchFamily="18" charset="0"/>
            </a:endParaRPr>
          </a:p>
        </p:txBody>
      </p:sp>
      <p:sp>
        <p:nvSpPr>
          <p:cNvPr id="14350" name="Freeform: Shape 14349"/>
          <p:cNvSpPr>
            <a:spLocks noGrp="1" noRot="1" noChangeAspect="1" noMove="1" noResize="1" noEditPoints="1" noAdjustHandles="1" noChangeArrowheads="1" noChangeShapeType="1" noTextEdit="1"/>
          </p:cNvSpPr>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340" name="Picture 5" descr="A diagram of different types of seaweed&#10;&#10;AI-generated content may be incorrect."/>
          <p:cNvPicPr>
            <a:picLocks noChangeAspect="1"/>
          </p:cNvPicPr>
          <p:nvPr/>
        </p:nvPicPr>
        <p:blipFill>
          <a:blip r:embed="rId1"/>
          <a:stretch>
            <a:fillRect/>
          </a:stretch>
        </p:blipFill>
        <p:spPr>
          <a:xfrm>
            <a:off x="527386" y="2210992"/>
            <a:ext cx="3583036" cy="226627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3" name="Content Placeholder 2"/>
          <p:cNvSpPr>
            <a:spLocks noGrp="1"/>
          </p:cNvSpPr>
          <p:nvPr>
            <p:ph idx="1"/>
          </p:nvPr>
        </p:nvSpPr>
        <p:spPr>
          <a:xfrm>
            <a:off x="4421221" y="411837"/>
            <a:ext cx="4094129" cy="5765126"/>
          </a:xfrm>
        </p:spPr>
        <p:txBody>
          <a:bodyPr vert="horz" lIns="91440" tIns="45720" rIns="91440" bIns="45720" rtlCol="0">
            <a:normAutofit/>
          </a:bodyPr>
          <a:lstStyle/>
          <a:p>
            <a:pPr marL="0" marR="0" lvl="0" indent="0" defTabSz="914400" rtl="0" eaLnBrk="1" fontAlgn="auto" latinLnBrk="0" hangingPunct="1">
              <a:lnSpc>
                <a:spcPct val="90000"/>
              </a:lnSpc>
              <a:spcBef>
                <a:spcPts val="1000"/>
              </a:spcBef>
              <a:spcAft>
                <a:spcPts val="0"/>
              </a:spcAft>
              <a:buClr>
                <a:schemeClr val="accent2"/>
              </a:buClr>
              <a:buSzTx/>
              <a:buFont typeface="Arial" panose="020B0604020202020204" pitchFamily="34" charset="0"/>
              <a:buNone/>
              <a:defRPr/>
            </a:pP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Target audience:</a:t>
            </a:r>
            <a:endPar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228600" marR="0" lvl="0" indent="-228600" defTabSz="914400" rtl="0" eaLnBrk="1" fontAlgn="auto" latinLnBrk="0" hangingPunct="1">
              <a:lnSpc>
                <a:spcPct val="90000"/>
              </a:lnSpc>
              <a:spcBef>
                <a:spcPts val="1000"/>
              </a:spcBef>
              <a:spcAft>
                <a:spcPts val="0"/>
              </a:spcAft>
              <a:buClr>
                <a:schemeClr val="accent2"/>
              </a:buClr>
              <a:buSzTx/>
              <a:buFont typeface="Arial" panose="020B0604020202020204" pitchFamily="34" charset="0"/>
              <a:buChar char="•"/>
              <a:defRPr/>
            </a:pP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Eco-conscious, affluent cultural travellers</a:t>
            </a:r>
            <a:endPar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228600" marR="0" lvl="0" indent="-228600" defTabSz="914400" rtl="0" eaLnBrk="1" fontAlgn="auto" latinLnBrk="0" hangingPunct="1">
              <a:lnSpc>
                <a:spcPct val="90000"/>
              </a:lnSpc>
              <a:spcBef>
                <a:spcPts val="1000"/>
              </a:spcBef>
              <a:spcAft>
                <a:spcPts val="0"/>
              </a:spcAft>
              <a:buClr>
                <a:schemeClr val="accent2"/>
              </a:buClr>
              <a:buSzTx/>
              <a:buFont typeface="Arial" panose="020B0604020202020204" pitchFamily="34" charset="0"/>
              <a:buChar char="•"/>
              <a:defRPr/>
            </a:pP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MICE incentive groups from German, Nordic and North American Markets (Andersson, 2022)</a:t>
            </a:r>
            <a:endPar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228600" marR="0" lvl="0" indent="-228600" defTabSz="914400" rtl="0" eaLnBrk="1" fontAlgn="auto" latinLnBrk="0" hangingPunct="1">
              <a:lnSpc>
                <a:spcPct val="90000"/>
              </a:lnSpc>
              <a:spcBef>
                <a:spcPts val="1000"/>
              </a:spcBef>
              <a:spcAft>
                <a:spcPts val="0"/>
              </a:spcAft>
              <a:buClr>
                <a:schemeClr val="accent2"/>
              </a:buClr>
              <a:buSzTx/>
              <a:buFont typeface="Arial" panose="020B0604020202020204" pitchFamily="34" charset="0"/>
              <a:buChar char="•"/>
              <a:defRPr/>
            </a:pP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International groups that seek low-impact and meaningful retreats</a:t>
            </a:r>
            <a:endPar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90000"/>
              </a:lnSpc>
              <a:spcBef>
                <a:spcPts val="1000"/>
              </a:spcBef>
              <a:spcAft>
                <a:spcPts val="0"/>
              </a:spcAft>
              <a:buClr>
                <a:schemeClr val="accent2"/>
              </a:buClr>
              <a:buSzTx/>
              <a:buFont typeface="Arial" panose="020B0604020202020204" pitchFamily="34" charset="0"/>
              <a:buNone/>
              <a:defRPr/>
            </a:pP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STP analysis</a:t>
            </a:r>
            <a:endPar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228600" marR="0" lvl="0" indent="-228600" defTabSz="914400" rtl="0" eaLnBrk="1" fontAlgn="auto" latinLnBrk="0" hangingPunct="1">
              <a:lnSpc>
                <a:spcPct val="90000"/>
              </a:lnSpc>
              <a:spcBef>
                <a:spcPts val="1000"/>
              </a:spcBef>
              <a:spcAft>
                <a:spcPts val="0"/>
              </a:spcAft>
              <a:buClr>
                <a:schemeClr val="accent2"/>
              </a:buClr>
              <a:buSzTx/>
              <a:buFont typeface="Arial" panose="020B0604020202020204" pitchFamily="34" charset="0"/>
              <a:buChar char="•"/>
              <a:defRPr/>
            </a:pP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Segmentation: By values, including culture, community, eco-tourism and lifestyles</a:t>
            </a:r>
            <a:endPar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228600" marR="0" lvl="0" indent="-228600" defTabSz="914400" rtl="0" eaLnBrk="1" fontAlgn="auto" latinLnBrk="0" hangingPunct="1">
              <a:lnSpc>
                <a:spcPct val="90000"/>
              </a:lnSpc>
              <a:spcBef>
                <a:spcPts val="1000"/>
              </a:spcBef>
              <a:spcAft>
                <a:spcPts val="0"/>
              </a:spcAft>
              <a:buClr>
                <a:schemeClr val="accent2"/>
              </a:buClr>
              <a:buSzTx/>
              <a:buFont typeface="Arial" panose="020B0604020202020204" pitchFamily="34" charset="0"/>
              <a:buChar char="•"/>
              <a:defRPr/>
            </a:pP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Targeting: Niche cultural and incentive markets with low volume and high spend</a:t>
            </a:r>
            <a:endPar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228600" marR="0" lvl="0" indent="-228600" defTabSz="914400" rtl="0" eaLnBrk="1" fontAlgn="auto" latinLnBrk="0" hangingPunct="1">
              <a:lnSpc>
                <a:spcPct val="90000"/>
              </a:lnSpc>
              <a:spcBef>
                <a:spcPts val="1000"/>
              </a:spcBef>
              <a:spcAft>
                <a:spcPts val="0"/>
              </a:spcAft>
              <a:buClr>
                <a:schemeClr val="accent2"/>
              </a:buClr>
              <a:buSzTx/>
              <a:buFont typeface="Arial" panose="020B0604020202020204" pitchFamily="34" charset="0"/>
              <a:buChar char="•"/>
              <a:defRPr/>
            </a:pP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Positioning: Celtic Tides a </a:t>
            </a:r>
            <a:r>
              <a:rPr kumimoji="0" lang="en-IN" sz="1100" b="0" i="0" u="none" strike="noStrike" kern="1200" cap="none" spc="0" normalizeH="0" baseline="0" noProof="0" dirty="0" err="1">
                <a:ln>
                  <a:noFill/>
                </a:ln>
                <a:effectLst/>
                <a:uLnTx/>
                <a:uFillTx/>
                <a:latin typeface="Times New Roman" panose="02020603050405020304" pitchFamily="18" charset="0"/>
                <a:ea typeface="+mn-ea"/>
                <a:cs typeface="Times New Roman" panose="02020603050405020304" pitchFamily="18" charset="0"/>
              </a:rPr>
              <a:t>a</a:t>
            </a: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slow, local-first and story-rich retreat</a:t>
            </a:r>
            <a:endPar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90000"/>
              </a:lnSpc>
              <a:spcBef>
                <a:spcPts val="1000"/>
              </a:spcBef>
              <a:spcAft>
                <a:spcPts val="0"/>
              </a:spcAft>
              <a:buClr>
                <a:schemeClr val="accent2"/>
              </a:buClr>
              <a:buSzTx/>
              <a:buFont typeface="Arial" panose="020B0604020202020204" pitchFamily="34" charset="0"/>
              <a:buNone/>
              <a:defRPr/>
            </a:pP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Demand Evidence</a:t>
            </a:r>
            <a:endPar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228600" marR="0" lvl="0" indent="-228600" defTabSz="914400" rtl="0" eaLnBrk="1" fontAlgn="auto" latinLnBrk="0" hangingPunct="1">
              <a:lnSpc>
                <a:spcPct val="90000"/>
              </a:lnSpc>
              <a:spcBef>
                <a:spcPts val="1000"/>
              </a:spcBef>
              <a:spcAft>
                <a:spcPts val="0"/>
              </a:spcAft>
              <a:buClr>
                <a:schemeClr val="accent2"/>
              </a:buClr>
              <a:buSzTx/>
              <a:buFont typeface="Arial" panose="020B0604020202020204" pitchFamily="34" charset="0"/>
              <a:buChar char="•"/>
              <a:defRPr/>
            </a:pP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65% of international visitors who value community interaction and authenticity</a:t>
            </a:r>
            <a:endPar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228600" marR="0" lvl="0" indent="-228600" defTabSz="914400" rtl="0" eaLnBrk="1" fontAlgn="auto" latinLnBrk="0" hangingPunct="1">
              <a:lnSpc>
                <a:spcPct val="90000"/>
              </a:lnSpc>
              <a:spcBef>
                <a:spcPts val="1000"/>
              </a:spcBef>
              <a:spcAft>
                <a:spcPts val="0"/>
              </a:spcAft>
              <a:buClr>
                <a:schemeClr val="accent2"/>
              </a:buClr>
              <a:buSzTx/>
              <a:buFont typeface="Arial" panose="020B0604020202020204" pitchFamily="34" charset="0"/>
              <a:buChar char="•"/>
              <a:defRPr/>
            </a:pP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Growth in incentive travel in the post-pandemic state that demands reflective and sustainable experiences (Kong</a:t>
            </a:r>
            <a:r>
              <a:rPr kumimoji="0" lang="en-IN" sz="1100" b="0" i="1"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et al.,</a:t>
            </a: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2024)</a:t>
            </a:r>
            <a:endPar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0" marR="0" lvl="0" indent="0" defTabSz="914400" rtl="0" eaLnBrk="1" fontAlgn="auto" latinLnBrk="0" hangingPunct="1">
              <a:lnSpc>
                <a:spcPct val="90000"/>
              </a:lnSpc>
              <a:spcBef>
                <a:spcPts val="1000"/>
              </a:spcBef>
              <a:spcAft>
                <a:spcPts val="0"/>
              </a:spcAft>
              <a:buClr>
                <a:schemeClr val="accent2"/>
              </a:buClr>
              <a:buSzTx/>
              <a:buFont typeface="Arial" panose="020B0604020202020204" pitchFamily="34" charset="0"/>
              <a:buNone/>
              <a:defRPr/>
            </a:pP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Competition Analysis</a:t>
            </a:r>
            <a:endPar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228600" marR="0" lvl="0" indent="-228600" defTabSz="914400" rtl="0" eaLnBrk="1" fontAlgn="auto" latinLnBrk="0" hangingPunct="1">
              <a:lnSpc>
                <a:spcPct val="90000"/>
              </a:lnSpc>
              <a:spcBef>
                <a:spcPts val="1000"/>
              </a:spcBef>
              <a:spcAft>
                <a:spcPts val="0"/>
              </a:spcAft>
              <a:buClr>
                <a:schemeClr val="accent2"/>
              </a:buClr>
              <a:buSzTx/>
              <a:buFont typeface="Arial" panose="020B0604020202020204" pitchFamily="34" charset="0"/>
              <a:buChar char="•"/>
              <a:defRPr/>
            </a:pP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The competition analysis in Wales is significant for the planned event due to festivals such as Hay, which is culturally and commercially significant (Roach, 2024). Other events such as Wild Wellness Retreat, </a:t>
            </a:r>
            <a:r>
              <a:rPr kumimoji="0" lang="en-IN" sz="1100" b="0" i="0" u="none" strike="noStrike" kern="1200" cap="none" spc="0" normalizeH="0" baseline="0" noProof="0" dirty="0" err="1">
                <a:ln>
                  <a:noFill/>
                </a:ln>
                <a:effectLst/>
                <a:uLnTx/>
                <a:uFillTx/>
                <a:latin typeface="Times New Roman" panose="02020603050405020304" pitchFamily="18" charset="0"/>
                <a:ea typeface="+mn-ea"/>
                <a:cs typeface="Times New Roman" panose="02020603050405020304" pitchFamily="18" charset="0"/>
              </a:rPr>
              <a:t>CellFest</a:t>
            </a:r>
            <a:r>
              <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Cornwall and so on are also significant.</a:t>
            </a:r>
            <a:endParaRPr kumimoji="0" lang="en-IN" sz="11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228600" marR="0" lvl="0" indent="-228600" defTabSz="914400" rtl="0" eaLnBrk="1" fontAlgn="auto" latinLnBrk="0" hangingPunct="1">
              <a:lnSpc>
                <a:spcPct val="90000"/>
              </a:lnSpc>
              <a:spcBef>
                <a:spcPts val="1000"/>
              </a:spcBef>
              <a:spcAft>
                <a:spcPts val="0"/>
              </a:spcAft>
              <a:buClr>
                <a:schemeClr val="accent2"/>
              </a:buClr>
              <a:buSzTx/>
              <a:buFont typeface="Arial" panose="020B0604020202020204" pitchFamily="34" charset="0"/>
              <a:buChar char="•"/>
              <a:defRPr/>
            </a:pPr>
            <a:endParaRPr kumimoji="0" lang="en-IN" sz="900" b="0" i="0" u="none" strike="noStrike" kern="1200" cap="none" spc="0" normalizeH="0" baseline="0" noProof="0" dirty="0">
              <a:ln>
                <a:noFill/>
              </a:ln>
              <a:effectLst/>
              <a:uLnTx/>
              <a:uFillTx/>
              <a:latin typeface="+mn-lt"/>
              <a:ea typeface="+mn-ea"/>
              <a:cs typeface="+mn-cs"/>
            </a:endParaRPr>
          </a:p>
        </p:txBody>
      </p:sp>
      <p:sp>
        <p:nvSpPr>
          <p:cNvPr id="14341" name="Rectangle 6"/>
          <p:cNvSpPr/>
          <p:nvPr/>
        </p:nvSpPr>
        <p:spPr>
          <a:xfrm>
            <a:off x="527386" y="4250636"/>
            <a:ext cx="3583036" cy="226627"/>
          </a:xfrm>
          <a:prstGeom prst="rect">
            <a:avLst/>
          </a:prstGeom>
          <a:solidFill>
            <a:srgbClr val="000000">
              <a:alpha val="50000"/>
            </a:srgbClr>
          </a:solidFill>
          <a:ln>
            <a:noFill/>
          </a:ln>
        </p:spPr>
        <p:txBody>
          <a:bodyPr wrap="square">
            <a:noAutofit/>
          </a:bodyPr>
          <a:lstStyle/>
          <a:p>
            <a:pPr algn="ctr" eaLnBrk="1" hangingPunct="1">
              <a:spcAft>
                <a:spcPts val="600"/>
              </a:spcAft>
              <a:buNone/>
            </a:pPr>
            <a:r>
              <a:rPr lang="en-IN" altLang="x-none" sz="800">
                <a:solidFill>
                  <a:srgbClr val="FFFFFF"/>
                </a:solidFill>
                <a:latin typeface="+mn-lt"/>
              </a:rPr>
              <a:t>Figure: </a:t>
            </a:r>
            <a:r>
              <a:rPr lang="en-IN" altLang="x-none" sz="800" b="1">
                <a:solidFill>
                  <a:srgbClr val="FFFFFF"/>
                </a:solidFill>
                <a:latin typeface="+mn-lt"/>
              </a:rPr>
              <a:t>Positioning map</a:t>
            </a:r>
            <a:endParaRPr lang="en-IN" altLang="x-none" sz="800" b="1">
              <a:solidFill>
                <a:srgbClr val="FFFFFF"/>
              </a:solidFill>
              <a:latin typeface="+mn-lt"/>
            </a:endParaRPr>
          </a:p>
          <a:p>
            <a:pPr algn="ctr" eaLnBrk="1" hangingPunct="1">
              <a:spcAft>
                <a:spcPts val="600"/>
              </a:spcAft>
              <a:buNone/>
            </a:pPr>
            <a:r>
              <a:rPr lang="en-IN" altLang="x-none" sz="800" b="1">
                <a:solidFill>
                  <a:srgbClr val="FFFFFF"/>
                </a:solidFill>
                <a:latin typeface="+mn-lt"/>
              </a:rPr>
              <a:t>(Source: Modelled on Iacobucci </a:t>
            </a:r>
            <a:r>
              <a:rPr lang="en-IN" altLang="x-none" sz="800" b="1" i="1">
                <a:solidFill>
                  <a:srgbClr val="FFFFFF"/>
                </a:solidFill>
                <a:latin typeface="+mn-lt"/>
              </a:rPr>
              <a:t>et al., </a:t>
            </a:r>
            <a:r>
              <a:rPr lang="en-IN" altLang="x-none" sz="800" b="1">
                <a:solidFill>
                  <a:srgbClr val="FFFFFF"/>
                </a:solidFill>
                <a:latin typeface="+mn-lt"/>
              </a:rPr>
              <a:t>2017)</a:t>
            </a:r>
            <a:endParaRPr lang="en-IN" altLang="x-none" sz="800" b="1">
              <a:solidFill>
                <a:srgbClr val="FFFFFF"/>
              </a:solidFill>
              <a:latin typeface="+mn-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75"/>
          </a:xfrm>
        </p:spPr>
        <p:txBody>
          <a:bodyPr vert="horz" lIns="182880" tIns="182880" rIns="182880" bIns="182880" rtlCol="0" anchor="ctr">
            <a:noAutofit/>
          </a:bodyPr>
          <a:lstStyle/>
          <a:p>
            <a:pPr marL="0" marR="0" lvl="0" indent="0" algn="ctr" defTabSz="914400" rtl="0" eaLnBrk="1" fontAlgn="auto" latinLnBrk="0" hangingPunct="1">
              <a:lnSpc>
                <a:spcPct val="90000"/>
              </a:lnSpc>
              <a:spcBef>
                <a:spcPct val="0"/>
              </a:spcBef>
              <a:spcAft>
                <a:spcPts val="0"/>
              </a:spcAft>
              <a:buClrTx/>
              <a:buSzTx/>
              <a:buFontTx/>
              <a:buNone/>
              <a:defRPr/>
            </a:pPr>
            <a:r>
              <a:rPr kumimoji="0" lang="en-IN" sz="24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rPr>
              <a:t>Operational Factors</a:t>
            </a:r>
            <a:endParaRPr kumimoji="0" lang="en-IN" sz="24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endParaRPr>
          </a:p>
        </p:txBody>
      </p:sp>
      <p:sp>
        <p:nvSpPr>
          <p:cNvPr id="16388" name="Rectangle 6"/>
          <p:cNvSpPr/>
          <p:nvPr/>
        </p:nvSpPr>
        <p:spPr>
          <a:xfrm>
            <a:off x="274638" y="1196975"/>
            <a:ext cx="8229600" cy="4770537"/>
          </a:xfrm>
          <a:prstGeom prst="rect">
            <a:avLst/>
          </a:prstGeom>
          <a:noFill/>
          <a:ln w="9525">
            <a:noFill/>
          </a:ln>
        </p:spPr>
        <p:txBody>
          <a:bodyPr wrap="square">
            <a:spAutoFit/>
          </a:bodyPr>
          <a:lstStyle/>
          <a:p>
            <a:pPr algn="just" eaLnBrk="1" hangingPunct="1">
              <a:buNone/>
            </a:pPr>
            <a:r>
              <a:rPr sz="1600" b="1" dirty="0">
                <a:latin typeface="Times New Roman" panose="02020603050405020304" pitchFamily="18" charset="0"/>
                <a:cs typeface="Times New Roman" panose="02020603050405020304" pitchFamily="18" charset="0"/>
              </a:rPr>
              <a:t>Location</a:t>
            </a:r>
            <a:endParaRPr sz="1600" b="1" dirty="0">
              <a:latin typeface="Times New Roman" panose="02020603050405020304" pitchFamily="18" charset="0"/>
              <a:cs typeface="Times New Roman" panose="02020603050405020304" pitchFamily="18" charset="0"/>
            </a:endParaRPr>
          </a:p>
          <a:p>
            <a:pPr algn="just" eaLnBrk="1" hangingPunct="1">
              <a:buNone/>
            </a:pPr>
            <a:r>
              <a:rPr sz="1600" dirty="0">
                <a:latin typeface="Times New Roman" panose="02020603050405020304" pitchFamily="18" charset="0"/>
                <a:cs typeface="Times New Roman" panose="02020603050405020304" pitchFamily="18" charset="0"/>
              </a:rPr>
              <a:t>●Pembrokeshire National Park is a significant location for the event</a:t>
            </a:r>
            <a:r>
              <a:rPr lang="en-GB" sz="1600" dirty="0">
                <a:latin typeface="Times New Roman" panose="02020603050405020304" pitchFamily="18" charset="0"/>
                <a:cs typeface="Times New Roman" panose="02020603050405020304" pitchFamily="18" charset="0"/>
              </a:rPr>
              <a:t> , while taking into consideration that the park is protected the event will hire employees from the national park authority to organize the event in certain spots of the park as to not disturb wildlife , flowers and fauna </a:t>
            </a:r>
            <a:r>
              <a:rPr sz="1600" dirty="0">
                <a:latin typeface="Times New Roman" panose="02020603050405020304" pitchFamily="18" charset="0"/>
                <a:cs typeface="Times New Roman" panose="02020603050405020304" pitchFamily="18" charset="0"/>
              </a:rPr>
              <a:t>. The nearby villages, such as Newport, Solva, and St Davids, are known for stunning natural scenery and accessibility with deep-rooted maritime heritage. </a:t>
            </a:r>
            <a:endParaRPr sz="1600" dirty="0">
              <a:latin typeface="Times New Roman" panose="02020603050405020304" pitchFamily="18" charset="0"/>
              <a:cs typeface="Times New Roman" panose="02020603050405020304" pitchFamily="18" charset="0"/>
            </a:endParaRPr>
          </a:p>
          <a:p>
            <a:pPr algn="just" eaLnBrk="1" hangingPunct="1">
              <a:buNone/>
            </a:pPr>
            <a:r>
              <a:rPr sz="1600" b="1" dirty="0">
                <a:latin typeface="Times New Roman" panose="02020603050405020304" pitchFamily="18" charset="0"/>
                <a:cs typeface="Times New Roman" panose="02020603050405020304" pitchFamily="18" charset="0"/>
              </a:rPr>
              <a:t>Venue availability &amp; suitability</a:t>
            </a:r>
            <a:endParaRPr sz="1600" b="1" dirty="0">
              <a:latin typeface="Times New Roman" panose="02020603050405020304" pitchFamily="18" charset="0"/>
              <a:cs typeface="Times New Roman" panose="02020603050405020304" pitchFamily="18" charset="0"/>
            </a:endParaRPr>
          </a:p>
          <a:p>
            <a:pPr algn="just" eaLnBrk="1" hangingPunct="1">
              <a:buNone/>
            </a:pPr>
            <a:r>
              <a:rPr sz="1600" dirty="0">
                <a:latin typeface="Times New Roman" panose="02020603050405020304" pitchFamily="18" charset="0"/>
                <a:cs typeface="Times New Roman" panose="02020603050405020304" pitchFamily="18" charset="0"/>
              </a:rPr>
              <a:t>●Silva Memorial Hall is a considerable venue</a:t>
            </a:r>
            <a:endParaRPr sz="1600" dirty="0">
              <a:latin typeface="Times New Roman" panose="02020603050405020304" pitchFamily="18" charset="0"/>
              <a:cs typeface="Times New Roman" panose="02020603050405020304" pitchFamily="18" charset="0"/>
            </a:endParaRPr>
          </a:p>
          <a:p>
            <a:pPr algn="just" eaLnBrk="1" hangingPunct="1">
              <a:buNone/>
            </a:pPr>
            <a:r>
              <a:rPr sz="1600" dirty="0">
                <a:latin typeface="Times New Roman" panose="02020603050405020304" pitchFamily="18" charset="0"/>
                <a:cs typeface="Times New Roman" panose="02020603050405020304" pitchFamily="18" charset="0"/>
              </a:rPr>
              <a:t>●St David's City Hall is available and suitable for indoor events (stdavids.gov.uk, 2024)</a:t>
            </a:r>
            <a:endParaRPr sz="1600" dirty="0">
              <a:latin typeface="Times New Roman" panose="02020603050405020304" pitchFamily="18" charset="0"/>
              <a:cs typeface="Times New Roman" panose="02020603050405020304" pitchFamily="18" charset="0"/>
            </a:endParaRPr>
          </a:p>
          <a:p>
            <a:pPr algn="just" eaLnBrk="1" hangingPunct="1">
              <a:buNone/>
            </a:pPr>
            <a:r>
              <a:rPr sz="1600" dirty="0">
                <a:latin typeface="Times New Roman" panose="02020603050405020304" pitchFamily="18" charset="0"/>
                <a:cs typeface="Times New Roman" panose="02020603050405020304" pitchFamily="18" charset="0"/>
              </a:rPr>
              <a:t>●Harbourfront spaces, Boathouses and village greens are suitable for outdoor segments (Bell et al., 2021)</a:t>
            </a:r>
            <a:endParaRPr sz="1600" dirty="0">
              <a:latin typeface="Times New Roman" panose="02020603050405020304" pitchFamily="18" charset="0"/>
              <a:cs typeface="Times New Roman" panose="02020603050405020304" pitchFamily="18" charset="0"/>
            </a:endParaRPr>
          </a:p>
          <a:p>
            <a:pPr algn="just" eaLnBrk="1" hangingPunct="1">
              <a:buNone/>
            </a:pPr>
            <a:r>
              <a:rPr sz="1600" dirty="0">
                <a:latin typeface="Times New Roman" panose="02020603050405020304" pitchFamily="18" charset="0"/>
                <a:cs typeface="Times New Roman" panose="02020603050405020304" pitchFamily="18" charset="0"/>
              </a:rPr>
              <a:t>●These locations also offer coastal views accompanied by heritage charm and access to the walking routes. </a:t>
            </a:r>
            <a:endParaRPr sz="1600" dirty="0">
              <a:latin typeface="Times New Roman" panose="02020603050405020304" pitchFamily="18" charset="0"/>
              <a:cs typeface="Times New Roman" panose="02020603050405020304" pitchFamily="18" charset="0"/>
            </a:endParaRPr>
          </a:p>
          <a:p>
            <a:pPr algn="just" eaLnBrk="1" hangingPunct="1">
              <a:buNone/>
            </a:pPr>
            <a:r>
              <a:rPr sz="1600" b="1" dirty="0">
                <a:latin typeface="Times New Roman" panose="02020603050405020304" pitchFamily="18" charset="0"/>
                <a:cs typeface="Times New Roman" panose="02020603050405020304" pitchFamily="18" charset="0"/>
              </a:rPr>
              <a:t>Feasibility dimension through SAF</a:t>
            </a:r>
            <a:endParaRPr sz="1600" b="1" dirty="0">
              <a:latin typeface="Times New Roman" panose="02020603050405020304" pitchFamily="18" charset="0"/>
              <a:cs typeface="Times New Roman" panose="02020603050405020304" pitchFamily="18" charset="0"/>
            </a:endParaRPr>
          </a:p>
          <a:p>
            <a:pPr algn="just" eaLnBrk="1" hangingPunct="1">
              <a:buNone/>
            </a:pPr>
            <a:r>
              <a:rPr sz="1600" dirty="0">
                <a:latin typeface="Times New Roman" panose="02020603050405020304" pitchFamily="18" charset="0"/>
                <a:cs typeface="Times New Roman" panose="02020603050405020304" pitchFamily="18" charset="0"/>
              </a:rPr>
              <a:t>●The locations are publicly owned or managed by the community, which can reduce the rental cost for the event, along with improving access (Bowdin et al., 2023). </a:t>
            </a:r>
            <a:endParaRPr sz="1600" dirty="0">
              <a:latin typeface="Times New Roman" panose="02020603050405020304" pitchFamily="18" charset="0"/>
              <a:cs typeface="Times New Roman" panose="02020603050405020304" pitchFamily="18" charset="0"/>
            </a:endParaRPr>
          </a:p>
          <a:p>
            <a:pPr algn="just" eaLnBrk="1" hangingPunct="1">
              <a:buNone/>
            </a:pPr>
            <a:r>
              <a:rPr sz="1600" dirty="0">
                <a:latin typeface="Times New Roman" panose="02020603050405020304" pitchFamily="18" charset="0"/>
                <a:cs typeface="Times New Roman" panose="02020603050405020304" pitchFamily="18" charset="0"/>
              </a:rPr>
              <a:t>●Local staffing in the events ensures cultural authenticity and reduces external dependency</a:t>
            </a:r>
            <a:endParaRPr lang="en-GB" sz="1600" dirty="0">
              <a:latin typeface="Times New Roman" panose="02020603050405020304" pitchFamily="18" charset="0"/>
              <a:cs typeface="Times New Roman" panose="02020603050405020304" pitchFamily="18" charset="0"/>
            </a:endParaRPr>
          </a:p>
          <a:p>
            <a:pPr algn="just" eaLnBrk="1" hangingPunct="1"/>
            <a:endParaRPr lang="en-GB" sz="1600" dirty="0">
              <a:latin typeface="Times New Roman" panose="02020603050405020304" pitchFamily="18" charset="0"/>
              <a:cs typeface="Times New Roman" panose="02020603050405020304" pitchFamily="18" charset="0"/>
            </a:endParaRPr>
          </a:p>
          <a:p>
            <a:pPr algn="just" eaLnBrk="1" hangingPunct="1"/>
            <a:endParaRPr sz="1600" dirty="0">
              <a:latin typeface="Times New Roman" panose="02020603050405020304" pitchFamily="18" charset="0"/>
              <a:ea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373063"/>
            <a:ext cx="8229600" cy="715963"/>
          </a:xfrm>
        </p:spPr>
        <p:txBody>
          <a:bodyPr vert="horz" lIns="182880" tIns="182880" rIns="182880" bIns="182880" rtlCol="0" anchor="ctr">
            <a:normAutofit/>
          </a:bodyPr>
          <a:lstStyle/>
          <a:p>
            <a:pPr marL="0" marR="0" lvl="0" indent="0" algn="ctr" defTabSz="914400" rtl="0" eaLnBrk="1" fontAlgn="auto" latinLnBrk="0" hangingPunct="1">
              <a:lnSpc>
                <a:spcPct val="90000"/>
              </a:lnSpc>
              <a:spcBef>
                <a:spcPct val="0"/>
              </a:spcBef>
              <a:spcAft>
                <a:spcPts val="0"/>
              </a:spcAft>
              <a:buClrTx/>
              <a:buSzTx/>
              <a:buFontTx/>
              <a:buNone/>
              <a:defRPr/>
            </a:pPr>
            <a:r>
              <a:rPr kumimoji="0" lang="en-IN" sz="24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rPr>
              <a:t>Operational Factors(Conti.)</a:t>
            </a:r>
            <a:endParaRPr kumimoji="0" lang="en-IN" sz="24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endParaRPr>
          </a:p>
        </p:txBody>
      </p:sp>
      <p:sp>
        <p:nvSpPr>
          <p:cNvPr id="3" name="Content Placeholder 2"/>
          <p:cNvSpPr>
            <a:spLocks noGrp="1"/>
          </p:cNvSpPr>
          <p:nvPr>
            <p:ph idx="1"/>
          </p:nvPr>
        </p:nvSpPr>
        <p:spPr>
          <a:xfrm>
            <a:off x="457200" y="1196975"/>
            <a:ext cx="8058150" cy="5111750"/>
          </a:xfrm>
        </p:spPr>
        <p:txBody>
          <a:bodyPr vert="horz" lIns="91440" tIns="45720" rIns="91440" bIns="45720" rtlCol="0">
            <a:normAutofit fontScale="32500" lnSpcReduction="20000"/>
          </a:bodyPr>
          <a:lstStyle/>
          <a:p>
            <a:pPr marL="0" marR="0" lvl="0" indent="0" algn="just" defTabSz="914400" rtl="0" eaLnBrk="1" fontAlgn="auto" latinLnBrk="0" hangingPunct="1">
              <a:lnSpc>
                <a:spcPct val="120000"/>
              </a:lnSpc>
              <a:spcBef>
                <a:spcPts val="1000"/>
              </a:spcBef>
              <a:spcAft>
                <a:spcPts val="0"/>
              </a:spcAft>
              <a:buClr>
                <a:schemeClr val="accent2"/>
              </a:buClr>
              <a:buSzTx/>
              <a:buFont typeface="Arial" panose="020B0604020202020204" pitchFamily="34" charset="0"/>
              <a:buNone/>
              <a:defRPr/>
            </a:pPr>
            <a:r>
              <a:rPr kumimoji="0" lang="en-IN" sz="3800" b="1"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Staffing requirements </a:t>
            </a:r>
            <a:endPar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228600" marR="0" lvl="0" indent="-228600" algn="just" defTabSz="914400" rtl="0" eaLnBrk="1" fontAlgn="auto" latinLnBrk="0" hangingPunct="1">
              <a:lnSpc>
                <a:spcPct val="120000"/>
              </a:lnSpc>
              <a:spcBef>
                <a:spcPts val="1000"/>
              </a:spcBef>
              <a:spcAft>
                <a:spcPts val="0"/>
              </a:spcAft>
              <a:buClr>
                <a:schemeClr val="accent2"/>
              </a:buClr>
              <a:buSzTx/>
              <a:buFont typeface="Arial" panose="020B0604020202020204" pitchFamily="34" charset="0"/>
              <a:buChar char="•"/>
              <a:defRPr/>
            </a:pPr>
            <a:r>
              <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Bilingual staff (English and Welsh) are necessary to conduct events in Wales for better coordination (Cardinal and Williams, 2020)</a:t>
            </a:r>
            <a:endPar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228600" marR="0" lvl="0" indent="-228600" algn="just" defTabSz="914400" rtl="0" eaLnBrk="1" fontAlgn="auto" latinLnBrk="0" hangingPunct="1">
              <a:lnSpc>
                <a:spcPct val="120000"/>
              </a:lnSpc>
              <a:spcBef>
                <a:spcPts val="1000"/>
              </a:spcBef>
              <a:spcAft>
                <a:spcPts val="0"/>
              </a:spcAft>
              <a:buClr>
                <a:schemeClr val="accent2"/>
              </a:buClr>
              <a:buSzTx/>
              <a:buFont typeface="Arial" panose="020B0604020202020204" pitchFamily="34" charset="0"/>
              <a:buChar char="•"/>
              <a:defRPr/>
            </a:pPr>
            <a:r>
              <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Heritage workshop leaders are required for coracle rowing and net mending (Ireland </a:t>
            </a:r>
            <a:r>
              <a:rPr kumimoji="0" lang="en-IN" sz="3800" b="0" i="1"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et al., </a:t>
            </a:r>
            <a:r>
              <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2020)</a:t>
            </a:r>
            <a:endPar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228600" marR="0" lvl="0" indent="-228600" algn="just" defTabSz="914400" rtl="0" eaLnBrk="1" fontAlgn="auto" latinLnBrk="0" hangingPunct="1">
              <a:lnSpc>
                <a:spcPct val="120000"/>
              </a:lnSpc>
              <a:spcBef>
                <a:spcPts val="1000"/>
              </a:spcBef>
              <a:spcAft>
                <a:spcPts val="0"/>
              </a:spcAft>
              <a:buClr>
                <a:schemeClr val="accent2"/>
              </a:buClr>
              <a:buSzTx/>
              <a:buFont typeface="Arial" panose="020B0604020202020204" pitchFamily="34" charset="0"/>
              <a:buChar char="•"/>
              <a:defRPr/>
            </a:pPr>
            <a:r>
              <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Health and safety marshals are necessary to provide lifeguards for the sea activities </a:t>
            </a:r>
            <a:endPar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228600" marR="0" lvl="0" indent="-228600" algn="just" defTabSz="914400" rtl="0" eaLnBrk="1" fontAlgn="auto" latinLnBrk="0" hangingPunct="1">
              <a:lnSpc>
                <a:spcPct val="120000"/>
              </a:lnSpc>
              <a:spcBef>
                <a:spcPts val="1000"/>
              </a:spcBef>
              <a:spcAft>
                <a:spcPts val="0"/>
              </a:spcAft>
              <a:buClr>
                <a:schemeClr val="accent2"/>
              </a:buClr>
              <a:buSzTx/>
              <a:buFont typeface="Arial" panose="020B0604020202020204" pitchFamily="34" charset="0"/>
              <a:buChar char="•"/>
              <a:defRPr/>
            </a:pPr>
            <a:r>
              <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Cultural liaisons play major roles in community engagement </a:t>
            </a:r>
            <a:endPar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228600" marR="0" lvl="0" indent="-228600" algn="just" defTabSz="914400" rtl="0" eaLnBrk="1" fontAlgn="auto" latinLnBrk="0" hangingPunct="1">
              <a:lnSpc>
                <a:spcPct val="120000"/>
              </a:lnSpc>
              <a:spcBef>
                <a:spcPts val="1000"/>
              </a:spcBef>
              <a:spcAft>
                <a:spcPts val="0"/>
              </a:spcAft>
              <a:buClr>
                <a:schemeClr val="accent2"/>
              </a:buClr>
              <a:buSzTx/>
              <a:buFont typeface="Arial" panose="020B0604020202020204" pitchFamily="34" charset="0"/>
              <a:buChar char="•"/>
              <a:defRPr/>
            </a:pPr>
            <a:r>
              <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AV technicians are essential for music nights and storytelling</a:t>
            </a:r>
            <a:endPar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20000"/>
              </a:lnSpc>
              <a:spcBef>
                <a:spcPts val="1000"/>
              </a:spcBef>
              <a:spcAft>
                <a:spcPts val="0"/>
              </a:spcAft>
              <a:buClr>
                <a:schemeClr val="accent2"/>
              </a:buClr>
              <a:buSzTx/>
              <a:buFont typeface="Arial" panose="020B0604020202020204" pitchFamily="34" charset="0"/>
              <a:buNone/>
              <a:defRPr/>
            </a:pPr>
            <a:r>
              <a:rPr kumimoji="0" lang="en-IN" sz="3800" b="1"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Resource allocation</a:t>
            </a:r>
            <a:endPar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228600" marR="0" lvl="0" indent="-228600" algn="just" defTabSz="914400" rtl="0" eaLnBrk="1" fontAlgn="auto" latinLnBrk="0" hangingPunct="1">
              <a:lnSpc>
                <a:spcPct val="120000"/>
              </a:lnSpc>
              <a:spcBef>
                <a:spcPts val="1000"/>
              </a:spcBef>
              <a:spcAft>
                <a:spcPts val="0"/>
              </a:spcAft>
              <a:buClr>
                <a:schemeClr val="accent2"/>
              </a:buClr>
              <a:buSzTx/>
              <a:buFont typeface="Arial" panose="020B0604020202020204" pitchFamily="34" charset="0"/>
              <a:buChar char="•"/>
              <a:defRPr/>
            </a:pPr>
            <a:r>
              <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Catering with the help of local suppliers to produce and offer seafood with temporary kitchens at the brunch site</a:t>
            </a:r>
            <a:endPar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228600" marR="0" lvl="0" indent="-228600" algn="just" defTabSz="914400" rtl="0" eaLnBrk="1" fontAlgn="auto" latinLnBrk="0" hangingPunct="1">
              <a:lnSpc>
                <a:spcPct val="120000"/>
              </a:lnSpc>
              <a:spcBef>
                <a:spcPts val="1000"/>
              </a:spcBef>
              <a:spcAft>
                <a:spcPts val="0"/>
              </a:spcAft>
              <a:buClr>
                <a:schemeClr val="accent2"/>
              </a:buClr>
              <a:buSzTx/>
              <a:buFont typeface="Arial" panose="020B0604020202020204" pitchFamily="34" charset="0"/>
              <a:buChar char="•"/>
              <a:defRPr/>
            </a:pPr>
            <a:r>
              <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Lighting &amp; AV with solar-powered lanterns for night events can enhance folk music sessions</a:t>
            </a:r>
            <a:endPar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228600" marR="0" lvl="0" indent="-228600" algn="just" defTabSz="914400" rtl="0" eaLnBrk="1" fontAlgn="auto" latinLnBrk="0" hangingPunct="1">
              <a:lnSpc>
                <a:spcPct val="120000"/>
              </a:lnSpc>
              <a:spcBef>
                <a:spcPts val="1000"/>
              </a:spcBef>
              <a:spcAft>
                <a:spcPts val="0"/>
              </a:spcAft>
              <a:buClr>
                <a:schemeClr val="accent2"/>
              </a:buClr>
              <a:buSzTx/>
              <a:buFont typeface="Arial" panose="020B0604020202020204" pitchFamily="34" charset="0"/>
              <a:buChar char="•"/>
              <a:defRPr/>
            </a:pPr>
            <a:r>
              <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Seating &amp; sheltering with hay bale seating, marquees and reusable bench rental offer flexibility across sites (Langford, 2022). </a:t>
            </a:r>
            <a:endPar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228600" marR="0" lvl="0" indent="-228600" algn="just" defTabSz="914400" rtl="0" eaLnBrk="1" fontAlgn="auto" latinLnBrk="0" hangingPunct="1">
              <a:lnSpc>
                <a:spcPct val="120000"/>
              </a:lnSpc>
              <a:spcBef>
                <a:spcPts val="1000"/>
              </a:spcBef>
              <a:spcAft>
                <a:spcPts val="0"/>
              </a:spcAft>
              <a:buClr>
                <a:schemeClr val="accent2"/>
              </a:buClr>
              <a:buSzTx/>
              <a:buFont typeface="Arial" panose="020B0604020202020204" pitchFamily="34" charset="0"/>
              <a:buChar char="•"/>
              <a:defRPr/>
            </a:pPr>
            <a:r>
              <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Transport and parking with a shuttle bus from Haverfordwest rail junction </a:t>
            </a:r>
            <a:endPar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228600" marR="0" lvl="0" indent="-228600" algn="just" defTabSz="914400" rtl="0" eaLnBrk="1" fontAlgn="auto" latinLnBrk="0" hangingPunct="1">
              <a:lnSpc>
                <a:spcPct val="120000"/>
              </a:lnSpc>
              <a:spcBef>
                <a:spcPts val="1000"/>
              </a:spcBef>
              <a:spcAft>
                <a:spcPts val="0"/>
              </a:spcAft>
              <a:buClr>
                <a:schemeClr val="accent2"/>
              </a:buClr>
              <a:buSzTx/>
              <a:buFont typeface="Arial" panose="020B0604020202020204" pitchFamily="34" charset="0"/>
              <a:buChar char="•"/>
              <a:defRPr/>
            </a:pPr>
            <a:r>
              <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Overflow parking arrangements with the local farms</a:t>
            </a:r>
            <a:endPar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228600" marR="0" lvl="0" indent="-228600" algn="just" defTabSz="914400" rtl="0" eaLnBrk="1" fontAlgn="auto" latinLnBrk="0" hangingPunct="1">
              <a:lnSpc>
                <a:spcPct val="120000"/>
              </a:lnSpc>
              <a:spcBef>
                <a:spcPts val="1000"/>
              </a:spcBef>
              <a:spcAft>
                <a:spcPts val="0"/>
              </a:spcAft>
              <a:buClr>
                <a:schemeClr val="accent2"/>
              </a:buClr>
              <a:buSzTx/>
              <a:buFont typeface="Arial" panose="020B0604020202020204" pitchFamily="34" charset="0"/>
              <a:buChar char="•"/>
              <a:defRPr/>
            </a:pPr>
            <a:r>
              <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Portable eco-toilets and mobility-friendly walking routes</a:t>
            </a:r>
            <a:endPar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228600" marR="0" lvl="0" indent="-228600" algn="just" defTabSz="914400" rtl="0" eaLnBrk="1" fontAlgn="auto" latinLnBrk="0" hangingPunct="1">
              <a:lnSpc>
                <a:spcPct val="120000"/>
              </a:lnSpc>
              <a:spcBef>
                <a:spcPts val="1000"/>
              </a:spcBef>
              <a:spcAft>
                <a:spcPts val="0"/>
              </a:spcAft>
              <a:buClr>
                <a:schemeClr val="accent2"/>
              </a:buClr>
              <a:buSzTx/>
              <a:buFont typeface="Arial" panose="020B0604020202020204" pitchFamily="34" charset="0"/>
              <a:buChar char="•"/>
              <a:defRPr/>
            </a:pPr>
            <a:r>
              <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Sustainability efforts in the rural and heritage-driven contexts by facilitating community co-ops and local councils (Toscano, 2019). This event will not be an exception.  </a:t>
            </a:r>
            <a:endParaRPr kumimoji="0" lang="en-IN" sz="3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228600" marR="0" lvl="0" indent="-228600" algn="l" defTabSz="914400" rtl="0" eaLnBrk="1" fontAlgn="auto" latinLnBrk="0" hangingPunct="1">
              <a:lnSpc>
                <a:spcPct val="100000"/>
              </a:lnSpc>
              <a:spcBef>
                <a:spcPts val="1000"/>
              </a:spcBef>
              <a:spcAft>
                <a:spcPts val="0"/>
              </a:spcAft>
              <a:buClr>
                <a:schemeClr val="accent2"/>
              </a:buClr>
              <a:buSzTx/>
              <a:buFont typeface="Arial" panose="020B0604020202020204" pitchFamily="34" charset="0"/>
              <a:buChar char="•"/>
              <a:defRPr/>
            </a:pPr>
            <a:endParaRPr kumimoji="0" lang="en-IN" sz="1800" b="0" i="0" u="none" strike="noStrike" kern="1200" cap="none" spc="0" normalizeH="0" baseline="0" noProof="0" dirty="0">
              <a:ln>
                <a:noFill/>
              </a:ln>
              <a:solidFill>
                <a:schemeClr val="tx1">
                  <a:lumMod val="85000"/>
                  <a:lumOff val="15000"/>
                </a:schemeClr>
              </a:solidFill>
              <a:effectLst/>
              <a:uLnTx/>
              <a:uFillTx/>
              <a:latin typeface="+mn-lt"/>
              <a:ea typeface="+mn-ea"/>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7950"/>
            <a:ext cx="8229600" cy="1143000"/>
          </a:xfrm>
        </p:spPr>
        <p:txBody>
          <a:bodyPr vert="horz" lIns="182880" tIns="182880" rIns="182880" bIns="182880" rtlCol="0" anchor="ctr">
            <a:normAutofit fontScale="90000"/>
          </a:bodyPr>
          <a:lstStyle/>
          <a:p>
            <a:pPr marL="0" marR="0" lvl="0" indent="0" algn="ctr" defTabSz="914400" rtl="0" eaLnBrk="1" fontAlgn="auto" latinLnBrk="0" hangingPunct="1">
              <a:lnSpc>
                <a:spcPct val="90000"/>
              </a:lnSpc>
              <a:spcBef>
                <a:spcPct val="0"/>
              </a:spcBef>
              <a:spcAft>
                <a:spcPts val="0"/>
              </a:spcAft>
              <a:buClrTx/>
              <a:buSzTx/>
              <a:buFontTx/>
              <a:buNone/>
              <a:defRPr/>
            </a:pPr>
            <a:r>
              <a:rPr kumimoji="0" lang="en-IN" sz="27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rPr>
              <a:t>Financial Factors</a:t>
            </a:r>
            <a:br>
              <a:rPr kumimoji="0" lang="en-IN" sz="2600" b="1" i="0" u="none" strike="noStrike" kern="1200" cap="all" spc="200" normalizeH="0" baseline="0" noProof="0" dirty="0">
                <a:ln>
                  <a:noFill/>
                </a:ln>
                <a:solidFill>
                  <a:srgbClr val="262626"/>
                </a:solidFill>
                <a:effectLst/>
                <a:uLnTx/>
                <a:uFillTx/>
                <a:latin typeface="+mj-lt"/>
                <a:ea typeface="+mj-ea"/>
                <a:cs typeface="+mj-cs"/>
              </a:rPr>
            </a:br>
            <a:br>
              <a:rPr kumimoji="0" lang="en-IN" sz="24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rPr>
            </a:br>
            <a:endParaRPr kumimoji="0" lang="en-IN" sz="2400" b="0"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endParaRPr>
          </a:p>
        </p:txBody>
      </p:sp>
      <p:pic>
        <p:nvPicPr>
          <p:cNvPr id="20483" name="Content Placeholder 9"/>
          <p:cNvPicPr>
            <a:picLocks noGrp="1" noChangeAspect="1"/>
          </p:cNvPicPr>
          <p:nvPr>
            <p:ph idx="1"/>
          </p:nvPr>
        </p:nvPicPr>
        <p:blipFill>
          <a:blip r:embed="rId1"/>
          <a:stretch>
            <a:fillRect/>
          </a:stretch>
        </p:blipFill>
        <p:spPr>
          <a:xfrm>
            <a:off x="212863" y="1309589"/>
            <a:ext cx="4248150" cy="3132137"/>
          </a:xfrm>
        </p:spPr>
      </p:pic>
      <p:pic>
        <p:nvPicPr>
          <p:cNvPr id="20484" name="Picture 10"/>
          <p:cNvPicPr>
            <a:picLocks noChangeAspect="1"/>
          </p:cNvPicPr>
          <p:nvPr/>
        </p:nvPicPr>
        <p:blipFill>
          <a:blip r:embed="rId2"/>
          <a:stretch>
            <a:fillRect/>
          </a:stretch>
        </p:blipFill>
        <p:spPr>
          <a:xfrm>
            <a:off x="4682989" y="1442194"/>
            <a:ext cx="4248150" cy="2808288"/>
          </a:xfrm>
          <a:prstGeom prst="rect">
            <a:avLst/>
          </a:prstGeom>
          <a:noFill/>
          <a:ln w="9525">
            <a:noFill/>
          </a:ln>
        </p:spPr>
      </p:pic>
      <p:sp>
        <p:nvSpPr>
          <p:cNvPr id="20486" name="Rectangle 13"/>
          <p:cNvSpPr/>
          <p:nvPr/>
        </p:nvSpPr>
        <p:spPr>
          <a:xfrm>
            <a:off x="212863" y="4441726"/>
            <a:ext cx="9073133" cy="2308324"/>
          </a:xfrm>
          <a:prstGeom prst="rect">
            <a:avLst/>
          </a:prstGeom>
          <a:noFill/>
          <a:ln w="9525">
            <a:noFill/>
          </a:ln>
        </p:spPr>
        <p:txBody>
          <a:bodyPr wrap="square">
            <a:spAutoFit/>
          </a:bodyPr>
          <a:lstStyle/>
          <a:p>
            <a:pPr algn="just" eaLnBrk="1" hangingPunct="1">
              <a:buNone/>
            </a:pPr>
            <a:r>
              <a:rPr b="1" dirty="0">
                <a:latin typeface="Times New Roman" panose="02020603050405020304" pitchFamily="18" charset="0"/>
                <a:cs typeface="Times New Roman" panose="02020603050405020304" pitchFamily="18" charset="0"/>
              </a:rPr>
              <a:t>Funding sources</a:t>
            </a:r>
            <a:endParaRPr b="1" dirty="0">
              <a:latin typeface="Times New Roman" panose="02020603050405020304" pitchFamily="18" charset="0"/>
              <a:cs typeface="Times New Roman" panose="02020603050405020304" pitchFamily="18" charset="0"/>
            </a:endParaRPr>
          </a:p>
          <a:p>
            <a:pPr algn="just" eaLnBrk="1" hangingPunct="1">
              <a:buNone/>
            </a:pPr>
            <a:r>
              <a:rPr dirty="0">
                <a:latin typeface="Times New Roman" panose="02020603050405020304" pitchFamily="18" charset="0"/>
                <a:cs typeface="Times New Roman" panose="02020603050405020304" pitchFamily="18" charset="0"/>
              </a:rPr>
              <a:t>●	The Cultural Events Fund of Visit Wales (Jones </a:t>
            </a:r>
            <a:r>
              <a:rPr i="1" dirty="0">
                <a:latin typeface="Times New Roman" panose="02020603050405020304" pitchFamily="18" charset="0"/>
                <a:cs typeface="Times New Roman" panose="02020603050405020304" pitchFamily="18" charset="0"/>
              </a:rPr>
              <a:t>et al., </a:t>
            </a:r>
            <a:r>
              <a:rPr dirty="0">
                <a:latin typeface="Times New Roman" panose="02020603050405020304" pitchFamily="18" charset="0"/>
                <a:cs typeface="Times New Roman" panose="02020603050405020304" pitchFamily="18" charset="0"/>
              </a:rPr>
              <a:t>2023)</a:t>
            </a:r>
            <a:endParaRPr dirty="0">
              <a:latin typeface="Times New Roman" panose="02020603050405020304" pitchFamily="18" charset="0"/>
              <a:cs typeface="Times New Roman" panose="02020603050405020304" pitchFamily="18" charset="0"/>
            </a:endParaRPr>
          </a:p>
          <a:p>
            <a:pPr algn="just" eaLnBrk="1" hangingPunct="1">
              <a:buNone/>
            </a:pPr>
            <a:r>
              <a:rPr dirty="0">
                <a:latin typeface="Times New Roman" panose="02020603050405020304" pitchFamily="18" charset="0"/>
                <a:cs typeface="Times New Roman" panose="02020603050405020304" pitchFamily="18" charset="0"/>
              </a:rPr>
              <a:t>●	Local tourism board and rural business support</a:t>
            </a:r>
            <a:endParaRPr dirty="0">
              <a:latin typeface="Times New Roman" panose="02020603050405020304" pitchFamily="18" charset="0"/>
              <a:cs typeface="Times New Roman" panose="02020603050405020304" pitchFamily="18" charset="0"/>
            </a:endParaRPr>
          </a:p>
          <a:p>
            <a:pPr algn="just" eaLnBrk="1" hangingPunct="1">
              <a:buNone/>
            </a:pPr>
            <a:r>
              <a:rPr dirty="0">
                <a:latin typeface="Times New Roman" panose="02020603050405020304" pitchFamily="18" charset="0"/>
                <a:cs typeface="Times New Roman" panose="02020603050405020304" pitchFamily="18" charset="0"/>
              </a:rPr>
              <a:t>●	Private sponsors (Eco brand, Welsh food producers)</a:t>
            </a:r>
            <a:endParaRPr dirty="0">
              <a:latin typeface="Times New Roman" panose="02020603050405020304" pitchFamily="18" charset="0"/>
              <a:cs typeface="Times New Roman" panose="02020603050405020304" pitchFamily="18" charset="0"/>
            </a:endParaRPr>
          </a:p>
          <a:p>
            <a:pPr algn="just" eaLnBrk="1" hangingPunct="1">
              <a:buNone/>
            </a:pPr>
            <a:r>
              <a:rPr b="1" dirty="0">
                <a:latin typeface="Times New Roman" panose="02020603050405020304" pitchFamily="18" charset="0"/>
                <a:cs typeface="Times New Roman" panose="02020603050405020304" pitchFamily="18" charset="0"/>
              </a:rPr>
              <a:t>Revenue generation</a:t>
            </a:r>
            <a:endParaRPr b="1" dirty="0">
              <a:latin typeface="Times New Roman" panose="02020603050405020304" pitchFamily="18" charset="0"/>
              <a:cs typeface="Times New Roman" panose="02020603050405020304" pitchFamily="18" charset="0"/>
            </a:endParaRPr>
          </a:p>
          <a:p>
            <a:pPr algn="just" eaLnBrk="1" hangingPunct="1">
              <a:buNone/>
            </a:pPr>
            <a:r>
              <a:rPr dirty="0">
                <a:latin typeface="Times New Roman" panose="02020603050405020304" pitchFamily="18" charset="0"/>
                <a:cs typeface="Times New Roman" panose="02020603050405020304" pitchFamily="18" charset="0"/>
              </a:rPr>
              <a:t>●	Ticketing</a:t>
            </a:r>
            <a:endParaRPr dirty="0">
              <a:latin typeface="Times New Roman" panose="02020603050405020304" pitchFamily="18" charset="0"/>
              <a:cs typeface="Times New Roman" panose="02020603050405020304" pitchFamily="18" charset="0"/>
            </a:endParaRPr>
          </a:p>
          <a:p>
            <a:pPr algn="just" eaLnBrk="1" hangingPunct="1">
              <a:buNone/>
            </a:pPr>
            <a:r>
              <a:rPr dirty="0">
                <a:latin typeface="Times New Roman" panose="02020603050405020304" pitchFamily="18" charset="0"/>
                <a:cs typeface="Times New Roman" panose="02020603050405020304" pitchFamily="18" charset="0"/>
              </a:rPr>
              <a:t>●	Marchandise of artisan crafts and memory books</a:t>
            </a:r>
            <a:endParaRPr dirty="0">
              <a:latin typeface="Times New Roman" panose="02020603050405020304" pitchFamily="18" charset="0"/>
              <a:cs typeface="Times New Roman" panose="02020603050405020304" pitchFamily="18" charset="0"/>
            </a:endParaRPr>
          </a:p>
          <a:p>
            <a:pPr algn="just" eaLnBrk="1" hangingPunct="1">
              <a:buNone/>
            </a:pPr>
            <a:r>
              <a:rPr dirty="0">
                <a:latin typeface="Times New Roman" panose="02020603050405020304" pitchFamily="18" charset="0"/>
                <a:cs typeface="Times New Roman" panose="02020603050405020304" pitchFamily="18" charset="0"/>
              </a:rPr>
              <a:t>●	Vendor fees, including local food and craft stalls (Alfiero </a:t>
            </a:r>
            <a:r>
              <a:rPr i="1" dirty="0">
                <a:latin typeface="Times New Roman" panose="02020603050405020304" pitchFamily="18" charset="0"/>
                <a:cs typeface="Times New Roman" panose="02020603050405020304" pitchFamily="18" charset="0"/>
              </a:rPr>
              <a:t>et al., </a:t>
            </a:r>
            <a:r>
              <a:rPr dirty="0">
                <a:latin typeface="Times New Roman" panose="02020603050405020304" pitchFamily="18" charset="0"/>
                <a:cs typeface="Times New Roman" panose="02020603050405020304" pitchFamily="18" charset="0"/>
              </a:rPr>
              <a:t>2019)</a:t>
            </a:r>
            <a:endParaRPr dirty="0">
              <a:latin typeface="Times New Roman" panose="02020603050405020304" pitchFamily="18" charset="0"/>
              <a:ea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2563"/>
            <a:ext cx="8383588" cy="942975"/>
          </a:xfrm>
        </p:spPr>
        <p:txBody>
          <a:bodyPr vert="horz" lIns="182880" tIns="182880" rIns="182880" bIns="182880" rtlCol="0" anchor="ctr">
            <a:noAutofit/>
          </a:bodyPr>
          <a:lstStyle/>
          <a:p>
            <a:pPr marL="0" marR="0" lvl="0" indent="0" algn="ctr" defTabSz="914400" rtl="0" eaLnBrk="1" fontAlgn="auto" latinLnBrk="0" hangingPunct="1">
              <a:lnSpc>
                <a:spcPct val="90000"/>
              </a:lnSpc>
              <a:spcBef>
                <a:spcPct val="0"/>
              </a:spcBef>
              <a:spcAft>
                <a:spcPts val="0"/>
              </a:spcAft>
              <a:buClrTx/>
              <a:buSzTx/>
              <a:buFontTx/>
              <a:buNone/>
              <a:defRPr/>
            </a:pPr>
            <a:r>
              <a:rPr kumimoji="0" lang="en-IN" sz="28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rPr>
              <a:t>Marketing Strategy to grab potential event goers</a:t>
            </a:r>
            <a:endParaRPr kumimoji="0" lang="en-IN" sz="28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endParaRPr>
          </a:p>
        </p:txBody>
      </p:sp>
      <p:sp>
        <p:nvSpPr>
          <p:cNvPr id="3" name="Content Placeholder 2"/>
          <p:cNvSpPr>
            <a:spLocks noGrp="1"/>
          </p:cNvSpPr>
          <p:nvPr>
            <p:ph idx="1"/>
          </p:nvPr>
        </p:nvSpPr>
        <p:spPr>
          <a:xfrm>
            <a:off x="457200" y="1412875"/>
            <a:ext cx="8229600" cy="3201988"/>
          </a:xfrm>
        </p:spPr>
        <p:txBody>
          <a:bodyPr vert="horz" lIns="91440" tIns="45720" rIns="91440" bIns="45720" rtlCol="0">
            <a:normAutofit/>
          </a:bodyPr>
          <a:lstStyle/>
          <a:p>
            <a:pPr marL="228600" marR="0" lvl="0" indent="-228600" algn="just" defTabSz="914400" rtl="0" eaLnBrk="1" fontAlgn="auto" latinLnBrk="0" hangingPunct="1">
              <a:lnSpc>
                <a:spcPct val="100000"/>
              </a:lnSpc>
              <a:spcBef>
                <a:spcPts val="1000"/>
              </a:spcBef>
              <a:spcAft>
                <a:spcPts val="0"/>
              </a:spcAft>
              <a:buClr>
                <a:schemeClr val="accent2"/>
              </a:buClr>
              <a:buSzTx/>
              <a:buFont typeface="Arial" panose="020B0604020202020204" pitchFamily="34" charset="0"/>
              <a:buChar char="•"/>
              <a:defRPr/>
            </a:pPr>
            <a:r>
              <a:rPr kumimoji="0" lang="en-IN" sz="19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The campaign highlights the emotional death of the “</a:t>
            </a:r>
            <a:r>
              <a:rPr kumimoji="0" lang="en-IN" sz="1900" b="0" i="0" u="none" strike="noStrike" kern="1200" cap="none" spc="0" normalizeH="0" baseline="0" noProof="0" dirty="0" err="1">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Croseo</a:t>
            </a:r>
            <a:r>
              <a:rPr kumimoji="0" lang="en-IN" sz="19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 experience of the Welsh through visual storytelling that features different and real local scenic coastal settings and cultural rituals (Groom, 2022). The collaboration with Visit Wales, eco-tourism platforms, and MICE agencies across Europe and North America contributes to positioning the events as a unique incentive retreat. Social media campaigns on Facebook, Instagram and LinkedIn can help to feature the campaigns (</a:t>
            </a:r>
            <a:r>
              <a:rPr kumimoji="0" lang="en-IN" sz="1900" b="0" i="0" u="none" strike="noStrike" kern="1200" cap="none" spc="0" normalizeH="0" baseline="0" noProof="0" dirty="0" err="1">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Mishnick</a:t>
            </a:r>
            <a:r>
              <a:rPr kumimoji="0" lang="en-IN" sz="19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 and Wise, 2024). </a:t>
            </a:r>
            <a:endParaRPr kumimoji="0" lang="en-IN" sz="1800" b="0" i="0" u="none" strike="noStrike" kern="1200" cap="none" spc="0" normalizeH="0" baseline="0" noProof="0" dirty="0">
              <a:ln>
                <a:noFill/>
              </a:ln>
              <a:solidFill>
                <a:schemeClr val="tx1">
                  <a:lumMod val="85000"/>
                  <a:lumOff val="15000"/>
                </a:schemeClr>
              </a:solidFill>
              <a:effectLst/>
              <a:uLnTx/>
              <a:uFillTx/>
              <a:latin typeface="+mn-lt"/>
              <a:ea typeface="+mn-ea"/>
              <a:cs typeface="+mn-cs"/>
            </a:endParaRPr>
          </a:p>
        </p:txBody>
      </p:sp>
      <p:pic>
        <p:nvPicPr>
          <p:cNvPr id="22532" name="Picture 5"/>
          <p:cNvPicPr>
            <a:picLocks noChangeAspect="1"/>
          </p:cNvPicPr>
          <p:nvPr/>
        </p:nvPicPr>
        <p:blipFill>
          <a:blip r:embed="rId1"/>
          <a:stretch>
            <a:fillRect/>
          </a:stretch>
        </p:blipFill>
        <p:spPr>
          <a:xfrm>
            <a:off x="1042988" y="4437063"/>
            <a:ext cx="7058025" cy="1871662"/>
          </a:xfrm>
          <a:prstGeom prst="rect">
            <a:avLst/>
          </a:prstGeom>
          <a:noFill/>
          <a:ln w="9525">
            <a:noFill/>
          </a:ln>
        </p:spPr>
      </p:pic>
      <p:sp>
        <p:nvSpPr>
          <p:cNvPr id="22533" name="Rectangle 6"/>
          <p:cNvSpPr/>
          <p:nvPr/>
        </p:nvSpPr>
        <p:spPr>
          <a:xfrm>
            <a:off x="884238" y="6208713"/>
            <a:ext cx="6858000" cy="646112"/>
          </a:xfrm>
          <a:prstGeom prst="rect">
            <a:avLst/>
          </a:prstGeom>
          <a:noFill/>
          <a:ln w="9525">
            <a:noFill/>
          </a:ln>
        </p:spPr>
        <p:txBody>
          <a:bodyPr>
            <a:spAutoFit/>
          </a:bodyPr>
          <a:lstStyle/>
          <a:p>
            <a:pPr algn="ctr" eaLnBrk="1" hangingPunct="1">
              <a:buNone/>
            </a:pPr>
            <a:r>
              <a:rPr b="1" dirty="0">
                <a:latin typeface="Times New Roman" panose="02020603050405020304" pitchFamily="18" charset="0"/>
                <a:cs typeface="Times New Roman" panose="02020603050405020304" pitchFamily="18" charset="0"/>
              </a:rPr>
              <a:t>Figure: Visit Wales: Year of Croeso 2025</a:t>
            </a:r>
            <a:endParaRPr b="1" dirty="0">
              <a:latin typeface="Times New Roman" panose="02020603050405020304" pitchFamily="18" charset="0"/>
              <a:cs typeface="Times New Roman" panose="02020603050405020304" pitchFamily="18" charset="0"/>
            </a:endParaRPr>
          </a:p>
          <a:p>
            <a:pPr algn="ctr" eaLnBrk="1" hangingPunct="1">
              <a:buNone/>
            </a:pPr>
            <a:r>
              <a:rPr b="1" dirty="0">
                <a:latin typeface="Times New Roman" panose="02020603050405020304" pitchFamily="18" charset="0"/>
                <a:cs typeface="Times New Roman" panose="02020603050405020304" pitchFamily="18" charset="0"/>
              </a:rPr>
              <a:t>(Source: ukinbound.org, 2022)</a:t>
            </a:r>
            <a:endParaRPr b="1" dirty="0">
              <a:latin typeface="Times New Roman" panose="02020603050405020304" pitchFamily="18" charset="0"/>
              <a:ea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3375" y="387350"/>
            <a:ext cx="5937250" cy="1187450"/>
          </a:xfrm>
        </p:spPr>
        <p:txBody>
          <a:bodyPr vert="horz" lIns="182880" tIns="182880" rIns="182880" bIns="182880" rtlCol="0" anchor="ctr">
            <a:normAutofit/>
          </a:bodyPr>
          <a:lstStyle/>
          <a:p>
            <a:pPr marL="0" marR="0" lvl="0" indent="0" algn="ctr" defTabSz="914400" rtl="0" eaLnBrk="1" fontAlgn="auto" latinLnBrk="0" hangingPunct="1">
              <a:lnSpc>
                <a:spcPct val="90000"/>
              </a:lnSpc>
              <a:spcBef>
                <a:spcPct val="0"/>
              </a:spcBef>
              <a:spcAft>
                <a:spcPts val="0"/>
              </a:spcAft>
              <a:buClrTx/>
              <a:buSzTx/>
              <a:buFontTx/>
              <a:buNone/>
              <a:defRPr/>
            </a:pPr>
            <a:r>
              <a:rPr kumimoji="0" lang="en-IN" sz="24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rPr>
              <a:t>Recommendation</a:t>
            </a:r>
            <a:br>
              <a:rPr kumimoji="0" lang="en-IN" sz="24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rPr>
            </a:br>
            <a:endParaRPr kumimoji="0" lang="en-IN" sz="2400" b="0"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endParaRPr>
          </a:p>
        </p:txBody>
      </p:sp>
      <p:sp>
        <p:nvSpPr>
          <p:cNvPr id="24579" name="Content Placeholder 2"/>
          <p:cNvSpPr>
            <a:spLocks noGrp="1"/>
          </p:cNvSpPr>
          <p:nvPr>
            <p:ph idx="1"/>
          </p:nvPr>
        </p:nvSpPr>
        <p:spPr>
          <a:xfrm>
            <a:off x="457200" y="1600200"/>
            <a:ext cx="8229600" cy="3557588"/>
          </a:xfrm>
        </p:spPr>
        <p:txBody>
          <a:bodyPr vert="horz" wrap="square" lIns="91440" tIns="45720" rIns="91440" bIns="45720" anchor="t" anchorCtr="0"/>
          <a:lstStyle/>
          <a:p>
            <a:pPr algn="just"/>
            <a:r>
              <a:rPr lang="en-IN" altLang="x-none" sz="2200" dirty="0">
                <a:latin typeface="Times New Roman" panose="02020603050405020304" pitchFamily="18" charset="0"/>
                <a:cs typeface="Times New Roman" panose="02020603050405020304" pitchFamily="18" charset="0"/>
              </a:rPr>
              <a:t>To attract potential attendees, Title Tides will implement a targeted and multi-channel Marketing strategy focusing on authenticity, sustainability and community engagement. </a:t>
            </a:r>
            <a:endParaRPr lang="en-IN" altLang="x-none" sz="2200" dirty="0">
              <a:latin typeface="Times New Roman" panose="02020603050405020304" pitchFamily="18" charset="0"/>
              <a:cs typeface="Times New Roman" panose="02020603050405020304" pitchFamily="18" charset="0"/>
            </a:endParaRPr>
          </a:p>
          <a:p>
            <a:pPr algn="just"/>
            <a:r>
              <a:rPr lang="en-IN" altLang="x-none" sz="2200" dirty="0">
                <a:latin typeface="Times New Roman" panose="02020603050405020304" pitchFamily="18" charset="0"/>
                <a:cs typeface="Times New Roman" panose="02020603050405020304" pitchFamily="18" charset="0"/>
              </a:rPr>
              <a:t>It will also include behind-the-scenes content with delegate testimonials and host family interviews.</a:t>
            </a:r>
            <a:endParaRPr lang="en-IN" altLang="x-none" sz="2200" dirty="0">
              <a:latin typeface="Times New Roman" panose="02020603050405020304" pitchFamily="18" charset="0"/>
              <a:cs typeface="Times New Roman" panose="02020603050405020304" pitchFamily="18" charset="0"/>
            </a:endParaRPr>
          </a:p>
          <a:p>
            <a:endParaRPr lang="en-IN" altLang="x-none"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3375" y="446088"/>
            <a:ext cx="5937250" cy="1189038"/>
          </a:xfrm>
        </p:spPr>
        <p:txBody>
          <a:bodyPr vert="horz" lIns="182880" tIns="182880" rIns="182880" bIns="182880" rtlCol="0" anchor="ctr">
            <a:normAutofit/>
          </a:bodyPr>
          <a:lstStyle/>
          <a:p>
            <a:pPr marL="0" marR="0" lvl="0" indent="0" algn="ctr" defTabSz="914400" rtl="0" eaLnBrk="1" fontAlgn="auto" latinLnBrk="0" hangingPunct="1">
              <a:lnSpc>
                <a:spcPct val="90000"/>
              </a:lnSpc>
              <a:spcBef>
                <a:spcPct val="0"/>
              </a:spcBef>
              <a:spcAft>
                <a:spcPts val="0"/>
              </a:spcAft>
              <a:buClrTx/>
              <a:buSzTx/>
              <a:buFontTx/>
              <a:buNone/>
              <a:defRPr/>
            </a:pPr>
            <a:r>
              <a:rPr kumimoji="0" lang="en-US" sz="24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rPr>
              <a:t>Conclusion</a:t>
            </a:r>
            <a:endParaRPr kumimoji="0" lang="en-IN" sz="2400" b="0"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endParaRPr>
          </a:p>
        </p:txBody>
      </p:sp>
      <p:sp>
        <p:nvSpPr>
          <p:cNvPr id="3" name="Content Placeholder 2"/>
          <p:cNvSpPr>
            <a:spLocks noGrp="1"/>
          </p:cNvSpPr>
          <p:nvPr>
            <p:ph idx="1"/>
          </p:nvPr>
        </p:nvSpPr>
        <p:spPr>
          <a:xfrm>
            <a:off x="457200" y="1600200"/>
            <a:ext cx="8147050" cy="4525963"/>
          </a:xfrm>
        </p:spPr>
        <p:txBody>
          <a:bodyPr vert="horz" lIns="91440" tIns="45720" rIns="91440" bIns="45720" rtlCol="0">
            <a:noAutofit/>
          </a:bodyPr>
          <a:lstStyle/>
          <a:p>
            <a:pPr marL="228600" marR="0" lvl="0" indent="-228600" algn="just" defTabSz="914400" rtl="0" eaLnBrk="1" fontAlgn="auto" latinLnBrk="0" hangingPunct="1">
              <a:lnSpc>
                <a:spcPct val="150000"/>
              </a:lnSpc>
              <a:spcBef>
                <a:spcPts val="1000"/>
              </a:spcBef>
              <a:spcAft>
                <a:spcPts val="0"/>
              </a:spcAft>
              <a:buClr>
                <a:schemeClr val="accent2"/>
              </a:buClr>
              <a:buSzTx/>
              <a:buFont typeface="Arial" panose="020B0604020202020204" pitchFamily="34" charset="0"/>
              <a:buChar char="•"/>
              <a:defRPr/>
            </a:pPr>
            <a:r>
              <a:rPr kumimoji="0" lang="en-IN" sz="1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rPr>
              <a:t>Thus, it can be concluded that the event is designed to offer visitors an authentic and joyful experience of Wales through community engagement and sustainable practices, as “Celtic Tides” encapsulates the spirit with language, hospitality and landscape. It explores the coastal Welsh life and rhythm by inviting the guests to participate in traditional cooking, fishing, craft and storytelling. The event will have a significant impact due to its schedule and local and authentic ingredients, and the competitive advantages, including exclusive access, hosted by local families and multi-sensory and story-led activities. With the use of locally sourced and reusable materials along with biodegradable plates, low-impact lighting, the events can cater for major suitability, acceptability and feasibility.</a:t>
            </a:r>
            <a:endParaRPr kumimoji="0" lang="en-IN" sz="1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50000"/>
              </a:lnSpc>
              <a:spcBef>
                <a:spcPts val="1000"/>
              </a:spcBef>
              <a:spcAft>
                <a:spcPts val="0"/>
              </a:spcAft>
              <a:buClr>
                <a:schemeClr val="accent2"/>
              </a:buClr>
              <a:buSzTx/>
              <a:buFont typeface="Arial" panose="020B0604020202020204" pitchFamily="34" charset="0"/>
              <a:buNone/>
              <a:defRPr/>
            </a:pPr>
            <a:endParaRPr kumimoji="0" lang="en-IN" sz="1800" b="0" i="0" u="none" strike="noStrike" kern="1200" cap="none" spc="0" normalizeH="0" baseline="0" noProof="0" dirty="0">
              <a:ln>
                <a:noFill/>
              </a:ln>
              <a:solidFill>
                <a:schemeClr val="tx1">
                  <a:lumMod val="85000"/>
                  <a:lumOff val="15000"/>
                </a:schemeClr>
              </a:solidFill>
              <a:effectLst/>
              <a:uLnTx/>
              <a:uFillTx/>
              <a:latin typeface="Times New Roman" panose="02020603050405020304" pitchFamily="18" charset="0"/>
              <a:ea typeface="+mn-ea"/>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457200"/>
          </a:xfrm>
        </p:spPr>
        <p:txBody>
          <a:bodyPr vert="horz" lIns="182880" tIns="182880" rIns="182880" bIns="182880" rtlCol="0" anchor="ctr">
            <a:normAutofit fontScale="90000"/>
          </a:bodyPr>
          <a:lstStyle/>
          <a:p>
            <a:pPr marL="0" marR="0" lvl="0" indent="0" algn="ctr" defTabSz="914400" rtl="0" eaLnBrk="1" fontAlgn="auto" latinLnBrk="0" hangingPunct="1">
              <a:lnSpc>
                <a:spcPct val="90000"/>
              </a:lnSpc>
              <a:spcBef>
                <a:spcPct val="0"/>
              </a:spcBef>
              <a:spcAft>
                <a:spcPts val="0"/>
              </a:spcAft>
              <a:buClrTx/>
              <a:buSzTx/>
              <a:buFontTx/>
              <a:buNone/>
              <a:defRPr/>
            </a:pPr>
            <a:r>
              <a:rPr kumimoji="0" lang="en-US" sz="2400" b="1"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rPr>
              <a:t>References</a:t>
            </a:r>
            <a:endParaRPr kumimoji="0" lang="en-IN" sz="2400" b="0" i="0"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endParaRPr>
          </a:p>
        </p:txBody>
      </p:sp>
      <p:sp>
        <p:nvSpPr>
          <p:cNvPr id="27651" name="Content Placeholder 2"/>
          <p:cNvSpPr>
            <a:spLocks noGrp="1"/>
          </p:cNvSpPr>
          <p:nvPr>
            <p:ph idx="1"/>
          </p:nvPr>
        </p:nvSpPr>
        <p:spPr>
          <a:xfrm>
            <a:off x="1588" y="731838"/>
            <a:ext cx="9142412" cy="4525962"/>
          </a:xfrm>
        </p:spPr>
        <p:txBody>
          <a:bodyPr vert="horz" wrap="square" lIns="91440" tIns="45720" rIns="91440" bIns="45720" anchor="t" anchorCtr="0"/>
          <a:lstStyle/>
          <a:p>
            <a:pPr marL="0" indent="0" algn="just">
              <a:buNone/>
            </a:pPr>
            <a:r>
              <a:rPr lang="en-IN" altLang="x-none" sz="1100" dirty="0">
                <a:latin typeface="Times New Roman" panose="02020603050405020304" pitchFamily="18" charset="0"/>
                <a:cs typeface="Times New Roman" panose="02020603050405020304" pitchFamily="18" charset="0"/>
              </a:rPr>
              <a:t>Alfiero, S., Bonadonna, A., Cane, M. and Lo Giudice, A., 2019. Street food: A tool for promoting tradition, territory, and tourism. </a:t>
            </a:r>
            <a:r>
              <a:rPr lang="en-IN" altLang="x-none" sz="1100" i="1" dirty="0">
                <a:latin typeface="Times New Roman" panose="02020603050405020304" pitchFamily="18" charset="0"/>
                <a:cs typeface="Times New Roman" panose="02020603050405020304" pitchFamily="18" charset="0"/>
              </a:rPr>
              <a:t>Tourism analysis</a:t>
            </a:r>
            <a:r>
              <a:rPr lang="en-IN" altLang="x-none" sz="1100" dirty="0">
                <a:latin typeface="Times New Roman" panose="02020603050405020304" pitchFamily="18" charset="0"/>
                <a:cs typeface="Times New Roman" panose="02020603050405020304" pitchFamily="18" charset="0"/>
              </a:rPr>
              <a:t>, </a:t>
            </a:r>
            <a:r>
              <a:rPr lang="en-IN" altLang="x-none" sz="1100" i="1" dirty="0">
                <a:latin typeface="Times New Roman" panose="02020603050405020304" pitchFamily="18" charset="0"/>
                <a:cs typeface="Times New Roman" panose="02020603050405020304" pitchFamily="18" charset="0"/>
              </a:rPr>
              <a:t>24</a:t>
            </a:r>
            <a:r>
              <a:rPr lang="en-IN" altLang="x-none" sz="1100" dirty="0">
                <a:latin typeface="Times New Roman" panose="02020603050405020304" pitchFamily="18" charset="0"/>
                <a:cs typeface="Times New Roman" panose="02020603050405020304" pitchFamily="18" charset="0"/>
              </a:rPr>
              <a:t>(3), pp.305-314.</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Andersson, M., 2022. The post-pandemic values of meetings:: innovation and resilience in the meetings industry. In </a:t>
            </a:r>
            <a:r>
              <a:rPr lang="en-IN" altLang="x-none" sz="1100" i="1" dirty="0">
                <a:latin typeface="Times New Roman" panose="02020603050405020304" pitchFamily="18" charset="0"/>
                <a:cs typeface="Times New Roman" panose="02020603050405020304" pitchFamily="18" charset="0"/>
              </a:rPr>
              <a:t>The 30th Nordic Symposium of Tourism and Hospitality research</a:t>
            </a:r>
            <a:r>
              <a:rPr lang="en-IN" altLang="x-none" sz="1100" dirty="0">
                <a:latin typeface="Times New Roman" panose="02020603050405020304" pitchFamily="18" charset="0"/>
                <a:cs typeface="Times New Roman" panose="02020603050405020304" pitchFamily="18" charset="0"/>
              </a:rPr>
              <a:t> (pp. 35-39).</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BBC, 2017. </a:t>
            </a:r>
            <a:r>
              <a:rPr lang="en-IN" altLang="x-none" sz="1100" i="1" dirty="0">
                <a:latin typeface="Times New Roman" panose="02020603050405020304" pitchFamily="18" charset="0"/>
                <a:cs typeface="Times New Roman" panose="02020603050405020304" pitchFamily="18" charset="0"/>
              </a:rPr>
              <a:t>Pembrokeshire coast national park is on Google Street View</a:t>
            </a:r>
            <a:r>
              <a:rPr lang="en-IN" altLang="x-none" sz="1100" dirty="0">
                <a:latin typeface="Times New Roman" panose="02020603050405020304" pitchFamily="18" charset="0"/>
                <a:cs typeface="Times New Roman" panose="02020603050405020304" pitchFamily="18" charset="0"/>
              </a:rPr>
              <a:t>. BBC. Available at: https://www.bbc.com/news/uk-wales-south-west-wales-39394564 (Accessed: 7 May 2025).</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Bell, S., Mishra, H.S., Wilczyńska, A. and Balicka, J., 2021. Seafronts, beaches, lakesides and promenades. In </a:t>
            </a:r>
            <a:r>
              <a:rPr lang="en-IN" altLang="x-none" sz="1100" i="1" dirty="0">
                <a:latin typeface="Times New Roman" panose="02020603050405020304" pitchFamily="18" charset="0"/>
                <a:cs typeface="Times New Roman" panose="02020603050405020304" pitchFamily="18" charset="0"/>
              </a:rPr>
              <a:t>Urban Blue Spaces</a:t>
            </a:r>
            <a:r>
              <a:rPr lang="en-IN" altLang="x-none" sz="1100" dirty="0">
                <a:latin typeface="Times New Roman" panose="02020603050405020304" pitchFamily="18" charset="0"/>
                <a:cs typeface="Times New Roman" panose="02020603050405020304" pitchFamily="18" charset="0"/>
              </a:rPr>
              <a:t> (pp. 288-335). Routledge.</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Bowdin, G.A., Allen, J., Harris, R., Jago, L., O'toole, W. and McDonnell, I., 2023. </a:t>
            </a:r>
            <a:r>
              <a:rPr lang="en-IN" altLang="x-none" sz="1100" i="1" dirty="0">
                <a:latin typeface="Times New Roman" panose="02020603050405020304" pitchFamily="18" charset="0"/>
                <a:cs typeface="Times New Roman" panose="02020603050405020304" pitchFamily="18" charset="0"/>
              </a:rPr>
              <a:t>Events management</a:t>
            </a:r>
            <a:r>
              <a:rPr lang="en-IN" altLang="x-none" sz="1100" dirty="0">
                <a:latin typeface="Times New Roman" panose="02020603050405020304" pitchFamily="18" charset="0"/>
                <a:cs typeface="Times New Roman" panose="02020603050405020304" pitchFamily="18" charset="0"/>
              </a:rPr>
              <a:t>. Routledge.</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Cardinal, L. and Williams, C.H., 2020. Bridging the gap between the politics of recognition and the politics of language service delivery in Ontario and Wales.</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Groom, D., 2022. Research Framework for the Archaeology of Wales 2021-2026: Maritime Chapter.</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Iacobucci, D., Grisaffe, D. and DeSarbo, W., 2017. Statistical perceptual maps: using confidence region ellipses to enhance the interpretations of brand positions in multidimensional scaling. </a:t>
            </a:r>
            <a:r>
              <a:rPr lang="en-IN" altLang="x-none" sz="1100" i="1" dirty="0">
                <a:latin typeface="Times New Roman" panose="02020603050405020304" pitchFamily="18" charset="0"/>
                <a:cs typeface="Times New Roman" panose="02020603050405020304" pitchFamily="18" charset="0"/>
              </a:rPr>
              <a:t>Journal of Marketing Analytics</a:t>
            </a:r>
            <a:r>
              <a:rPr lang="en-IN" altLang="x-none" sz="1100" dirty="0">
                <a:latin typeface="Times New Roman" panose="02020603050405020304" pitchFamily="18" charset="0"/>
                <a:cs typeface="Times New Roman" panose="02020603050405020304" pitchFamily="18" charset="0"/>
              </a:rPr>
              <a:t>, </a:t>
            </a:r>
            <a:r>
              <a:rPr lang="en-IN" altLang="x-none" sz="1100" i="1" dirty="0">
                <a:latin typeface="Times New Roman" panose="02020603050405020304" pitchFamily="18" charset="0"/>
                <a:cs typeface="Times New Roman" panose="02020603050405020304" pitchFamily="18" charset="0"/>
              </a:rPr>
              <a:t>5</a:t>
            </a:r>
            <a:r>
              <a:rPr lang="en-IN" altLang="x-none" sz="1100" dirty="0">
                <a:latin typeface="Times New Roman" panose="02020603050405020304" pitchFamily="18" charset="0"/>
                <a:cs typeface="Times New Roman" panose="02020603050405020304" pitchFamily="18" charset="0"/>
              </a:rPr>
              <a:t>, pp.81-98.</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Ireland, W., Mara, M. and Heritage Boat Association, 2020. Traditional Heritage Boat Surveys.</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Jones, D.P., Hurt, L. and Daniel, R., 2023. Association of cultural participation with morbidity and mortality in the Welsh Population: An observational study. </a:t>
            </a:r>
            <a:r>
              <a:rPr lang="en-IN" altLang="x-none" sz="1100" i="1" dirty="0">
                <a:latin typeface="Times New Roman" panose="02020603050405020304" pitchFamily="18" charset="0"/>
                <a:cs typeface="Times New Roman" panose="02020603050405020304" pitchFamily="18" charset="0"/>
              </a:rPr>
              <a:t>medRxiv</a:t>
            </a:r>
            <a:r>
              <a:rPr lang="en-IN" altLang="x-none" sz="1100" dirty="0">
                <a:latin typeface="Times New Roman" panose="02020603050405020304" pitchFamily="18" charset="0"/>
                <a:cs typeface="Times New Roman" panose="02020603050405020304" pitchFamily="18" charset="0"/>
              </a:rPr>
              <a:t>, pp.2023-08.</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Kong, Y., Teng, C. and Liu, C., 2024. Transition Design as a Strategy for Post-Pandemic Spatial Experience Enhancement: A Sustainability Perspective. </a:t>
            </a:r>
            <a:r>
              <a:rPr lang="en-IN" altLang="x-none" sz="1100" i="1" dirty="0">
                <a:latin typeface="Times New Roman" panose="02020603050405020304" pitchFamily="18" charset="0"/>
                <a:cs typeface="Times New Roman" panose="02020603050405020304" pitchFamily="18" charset="0"/>
              </a:rPr>
              <a:t>Sustainability</a:t>
            </a:r>
            <a:r>
              <a:rPr lang="en-IN" altLang="x-none" sz="1100" dirty="0">
                <a:latin typeface="Times New Roman" panose="02020603050405020304" pitchFamily="18" charset="0"/>
                <a:cs typeface="Times New Roman" panose="02020603050405020304" pitchFamily="18" charset="0"/>
              </a:rPr>
              <a:t>, </a:t>
            </a:r>
            <a:r>
              <a:rPr lang="en-IN" altLang="x-none" sz="1100" i="1" dirty="0">
                <a:latin typeface="Times New Roman" panose="02020603050405020304" pitchFamily="18" charset="0"/>
                <a:cs typeface="Times New Roman" panose="02020603050405020304" pitchFamily="18" charset="0"/>
              </a:rPr>
              <a:t>16</a:t>
            </a:r>
            <a:r>
              <a:rPr lang="en-IN" altLang="x-none" sz="1100" dirty="0">
                <a:latin typeface="Times New Roman" panose="02020603050405020304" pitchFamily="18" charset="0"/>
                <a:cs typeface="Times New Roman" panose="02020603050405020304" pitchFamily="18" charset="0"/>
              </a:rPr>
              <a:t>(14), p.5834.</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Langford, S., 2022. </a:t>
            </a:r>
            <a:r>
              <a:rPr lang="en-IN" altLang="x-none" sz="1100" i="1" dirty="0">
                <a:latin typeface="Times New Roman" panose="02020603050405020304" pitchFamily="18" charset="0"/>
                <a:cs typeface="Times New Roman" panose="02020603050405020304" pitchFamily="18" charset="0"/>
              </a:rPr>
              <a:t>Rooted: Stories of life, land and a farming revolution</a:t>
            </a:r>
            <a:r>
              <a:rPr lang="en-IN" altLang="x-none" sz="1100" dirty="0">
                <a:latin typeface="Times New Roman" panose="02020603050405020304" pitchFamily="18" charset="0"/>
                <a:cs typeface="Times New Roman" panose="02020603050405020304" pitchFamily="18" charset="0"/>
              </a:rPr>
              <a:t>. Penguin UK.</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Mishnick, N. and Wise, D., 2024. Social Media Engagement: An Analysis of the Impact of Social Media Campaigns on Facebook, Instagram, and LinkedIn. </a:t>
            </a:r>
            <a:r>
              <a:rPr lang="en-IN" altLang="x-none" sz="1100" i="1" dirty="0">
                <a:latin typeface="Times New Roman" panose="02020603050405020304" pitchFamily="18" charset="0"/>
                <a:cs typeface="Times New Roman" panose="02020603050405020304" pitchFamily="18" charset="0"/>
              </a:rPr>
              <a:t>International Journal of Technology in Education</a:t>
            </a:r>
            <a:r>
              <a:rPr lang="en-IN" altLang="x-none" sz="1100" dirty="0">
                <a:latin typeface="Times New Roman" panose="02020603050405020304" pitchFamily="18" charset="0"/>
                <a:cs typeface="Times New Roman" panose="02020603050405020304" pitchFamily="18" charset="0"/>
              </a:rPr>
              <a:t>, </a:t>
            </a:r>
            <a:r>
              <a:rPr lang="en-IN" altLang="x-none" sz="1100" i="1" dirty="0">
                <a:latin typeface="Times New Roman" panose="02020603050405020304" pitchFamily="18" charset="0"/>
                <a:cs typeface="Times New Roman" panose="02020603050405020304" pitchFamily="18" charset="0"/>
              </a:rPr>
              <a:t>7</a:t>
            </a:r>
            <a:r>
              <a:rPr lang="en-IN" altLang="x-none" sz="1100" dirty="0">
                <a:latin typeface="Times New Roman" panose="02020603050405020304" pitchFamily="18" charset="0"/>
                <a:cs typeface="Times New Roman" panose="02020603050405020304" pitchFamily="18" charset="0"/>
              </a:rPr>
              <a:t>(3), pp.535-549.</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Roach, R., 2024. Book Festivals and the Special Economic Zone of Culture. </a:t>
            </a:r>
            <a:r>
              <a:rPr lang="en-IN" altLang="x-none" sz="1100" i="1" dirty="0">
                <a:latin typeface="Times New Roman" panose="02020603050405020304" pitchFamily="18" charset="0"/>
                <a:cs typeface="Times New Roman" panose="02020603050405020304" pitchFamily="18" charset="0"/>
              </a:rPr>
              <a:t>Interventions</a:t>
            </a:r>
            <a:r>
              <a:rPr lang="en-IN" altLang="x-none" sz="1100" dirty="0">
                <a:latin typeface="Times New Roman" panose="02020603050405020304" pitchFamily="18" charset="0"/>
                <a:cs typeface="Times New Roman" panose="02020603050405020304" pitchFamily="18" charset="0"/>
              </a:rPr>
              <a:t>, pp.1-19.</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stdavids.gov.uk, 2024. </a:t>
            </a:r>
            <a:r>
              <a:rPr lang="en-IN" altLang="x-none" sz="1100" i="1" dirty="0">
                <a:latin typeface="Times New Roman" panose="02020603050405020304" pitchFamily="18" charset="0"/>
                <a:cs typeface="Times New Roman" panose="02020603050405020304" pitchFamily="18" charset="0"/>
              </a:rPr>
              <a:t>St Davids City Council</a:t>
            </a:r>
            <a:r>
              <a:rPr lang="en-IN" altLang="x-none" sz="1100" dirty="0">
                <a:latin typeface="Times New Roman" panose="02020603050405020304" pitchFamily="18" charset="0"/>
                <a:cs typeface="Times New Roman" panose="02020603050405020304" pitchFamily="18" charset="0"/>
              </a:rPr>
              <a:t>. Available at: https://stdavids.gov.uk/city-hall/ (Accessed: 7 May 2025).</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Toscano, M., 2019. Participatory activities good practices in the field of cultural heritage.</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ukinbound.org, 2022. </a:t>
            </a:r>
            <a:r>
              <a:rPr lang="en-IN" altLang="x-none" sz="1100" i="1" dirty="0">
                <a:latin typeface="Times New Roman" panose="02020603050405020304" pitchFamily="18" charset="0"/>
                <a:cs typeface="Times New Roman" panose="02020603050405020304" pitchFamily="18" charset="0"/>
              </a:rPr>
              <a:t>Visit Wales to attend World Travel Market 2022</a:t>
            </a:r>
            <a:r>
              <a:rPr lang="en-IN" altLang="x-none" sz="1100" dirty="0">
                <a:latin typeface="Times New Roman" panose="02020603050405020304" pitchFamily="18" charset="0"/>
                <a:cs typeface="Times New Roman" panose="02020603050405020304" pitchFamily="18" charset="0"/>
              </a:rPr>
              <a:t>, </a:t>
            </a:r>
            <a:r>
              <a:rPr lang="en-IN" altLang="x-none" sz="1100" i="1" dirty="0">
                <a:latin typeface="Times New Roman" panose="02020603050405020304" pitchFamily="18" charset="0"/>
                <a:cs typeface="Times New Roman" panose="02020603050405020304" pitchFamily="18" charset="0"/>
              </a:rPr>
              <a:t>UKinbound</a:t>
            </a:r>
            <a:r>
              <a:rPr lang="en-IN" altLang="x-none" sz="1100" dirty="0">
                <a:latin typeface="Times New Roman" panose="02020603050405020304" pitchFamily="18" charset="0"/>
                <a:cs typeface="Times New Roman" panose="02020603050405020304" pitchFamily="18" charset="0"/>
              </a:rPr>
              <a:t>. Available at: https://www.ukinbound.org/member-news/visit-wales-to-attend-world-travel-market-2022/ (Accessed: 7 May 2025).</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visitwales.com, 2025. </a:t>
            </a:r>
            <a:r>
              <a:rPr lang="en-IN" altLang="x-none" sz="1100" i="1" dirty="0">
                <a:latin typeface="Times New Roman" panose="02020603050405020304" pitchFamily="18" charset="0"/>
                <a:cs typeface="Times New Roman" panose="02020603050405020304" pitchFamily="18" charset="0"/>
              </a:rPr>
              <a:t>Wales is celebrating a Year of Croeso, a Welsh welcome for visitors</a:t>
            </a:r>
            <a:r>
              <a:rPr lang="en-IN" altLang="x-none" sz="1100" dirty="0">
                <a:latin typeface="Times New Roman" panose="02020603050405020304" pitchFamily="18" charset="0"/>
                <a:cs typeface="Times New Roman" panose="02020603050405020304" pitchFamily="18" charset="0"/>
              </a:rPr>
              <a:t>. Available at: https://traveltrade.visitwales.com/useful-information/toolkit/year-of-croeso (Accessed: 7 May 2025).</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Vlahov, M.M. and Vlahov, A., 2021, June. Travel influencers as a new strategic partners in tourism. In </a:t>
            </a:r>
            <a:r>
              <a:rPr lang="en-IN" altLang="x-none" sz="1100" i="1" dirty="0">
                <a:latin typeface="Times New Roman" panose="02020603050405020304" pitchFamily="18" charset="0"/>
                <a:cs typeface="Times New Roman" panose="02020603050405020304" pitchFamily="18" charset="0"/>
              </a:rPr>
              <a:t>Proceedings of FEB Zagreb International Odyssey Conference on Economics and Business</a:t>
            </a:r>
            <a:r>
              <a:rPr lang="en-IN" altLang="x-none" sz="1100" dirty="0">
                <a:latin typeface="Times New Roman" panose="02020603050405020304" pitchFamily="18" charset="0"/>
                <a:cs typeface="Times New Roman" panose="02020603050405020304" pitchFamily="18" charset="0"/>
              </a:rPr>
              <a:t> (Vol. 3, No. 1, pp. 1249-1265). University of Zagreb, Faculty of Economics and Business.</a:t>
            </a:r>
            <a:endParaRPr lang="en-IN" altLang="x-none" sz="1100" dirty="0">
              <a:latin typeface="Times New Roman" panose="02020603050405020304" pitchFamily="18" charset="0"/>
              <a:cs typeface="Times New Roman" panose="02020603050405020304" pitchFamily="18" charset="0"/>
            </a:endParaRPr>
          </a:p>
          <a:p>
            <a:pPr marL="0" indent="0" algn="just">
              <a:buNone/>
            </a:pPr>
            <a:r>
              <a:rPr lang="en-IN" altLang="x-none" sz="1100" dirty="0">
                <a:latin typeface="Times New Roman" panose="02020603050405020304" pitchFamily="18" charset="0"/>
                <a:cs typeface="Times New Roman" panose="02020603050405020304" pitchFamily="18" charset="0"/>
              </a:rPr>
              <a:t>Woods, M., Heley, J., Goodwin-Hawkins, B. and Howells, H., 2021. A rural vision for wales: The evidence report.</a:t>
            </a:r>
            <a:endParaRPr lang="en-IN" altLang="x-none" sz="1100" dirty="0">
              <a:latin typeface="Times New Roman" panose="02020603050405020304" pitchFamily="18" charset="0"/>
              <a:cs typeface="Times New Roman" panose="02020603050405020304" pitchFamily="18" charset="0"/>
            </a:endParaRPr>
          </a:p>
          <a:p>
            <a:pPr algn="just"/>
            <a:endParaRPr lang="en-IN" altLang="x-none" sz="1400" dirty="0">
              <a:latin typeface="Times New Roman" panose="02020603050405020304" pitchFamily="18" charset="0"/>
              <a:ea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Thank You Images - Free Download on Freepik"/>
          <p:cNvPicPr>
            <a:picLocks noChangeAspect="1"/>
          </p:cNvPicPr>
          <p:nvPr/>
        </p:nvPicPr>
        <p:blipFill>
          <a:blip r:embed="rId1"/>
          <a:stretch>
            <a:fillRect/>
          </a:stretch>
        </p:blipFill>
        <p:spPr>
          <a:xfrm>
            <a:off x="468313" y="260350"/>
            <a:ext cx="8207375" cy="6264275"/>
          </a:xfrm>
          <a:prstGeom prst="rect">
            <a:avLst/>
          </a:prstGeom>
          <a:noFill/>
          <a:ln w="9525">
            <a:noFill/>
          </a:ln>
        </p:spPr>
      </p:pic>
    </p:spTree>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0</TotalTime>
  <Words>11353</Words>
  <Application>WPS Presentation</Application>
  <PresentationFormat>On-screen Show (4:3)</PresentationFormat>
  <Paragraphs>160</Paragraphs>
  <Slides>13</Slides>
  <Notes>11</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13</vt:i4>
      </vt:variant>
    </vt:vector>
  </HeadingPairs>
  <TitlesOfParts>
    <vt:vector size="25" baseType="lpstr">
      <vt:lpstr>Arial</vt:lpstr>
      <vt:lpstr>SimSun</vt:lpstr>
      <vt:lpstr>Wingdings</vt:lpstr>
      <vt:lpstr>Gill Sans MT</vt:lpstr>
      <vt:lpstr>华文中宋</vt:lpstr>
      <vt:lpstr>Aptos</vt:lpstr>
      <vt:lpstr>Times New Roman</vt:lpstr>
      <vt:lpstr>Calibri</vt:lpstr>
      <vt:lpstr>Microsoft YaHei</vt:lpstr>
      <vt:lpstr>Arial Unicode MS</vt:lpstr>
      <vt:lpstr>Segoe UI</vt:lpstr>
      <vt:lpstr>Parcel</vt:lpstr>
      <vt:lpstr>PowerPoint 演示文稿</vt:lpstr>
      <vt:lpstr>Introduction</vt:lpstr>
      <vt:lpstr>Event Content and Context</vt:lpstr>
      <vt:lpstr>Event schedule (Key event components)</vt:lpstr>
      <vt:lpstr>Market Factors (STP analysis)</vt:lpstr>
      <vt:lpstr>Operational Factors</vt:lpstr>
      <vt:lpstr>Operational Factors(Conti.)</vt:lpstr>
      <vt:lpstr>Financial Factors  </vt:lpstr>
      <vt:lpstr>Marketing Strategy to grab potential event goers</vt:lpstr>
      <vt:lpstr>Recommendation </vt:lpstr>
      <vt:lpstr>Conclusion</vt:lpstr>
      <vt:lpstr>References</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My computer</dc:creator>
  <cp:lastModifiedBy>Computer Windows</cp:lastModifiedBy>
  <cp:revision>12</cp:revision>
  <dcterms:created xsi:type="dcterms:W3CDTF">2025-05-08T11:52:00Z</dcterms:created>
  <dcterms:modified xsi:type="dcterms:W3CDTF">2025-05-20T07:24:45Z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2057-12.2.0.21179</vt:lpwstr>
  </property>
  <property fmtid="{D5CDD505-2E9C-101B-9397-08002B2CF9AE}" pid="3" name="ICV">
    <vt:lpwstr>26C2CCD56970428FA104EC1134816094_12</vt:lpwstr>
  </property>
</Properties>
</file>