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3" r:id="rId1"/>
  </p:sldMasterIdLst>
  <p:sldIdLst>
    <p:sldId id="256" r:id="rId2"/>
    <p:sldId id="257" r:id="rId3"/>
    <p:sldId id="258" r:id="rId4"/>
    <p:sldId id="264" r:id="rId5"/>
    <p:sldId id="263" r:id="rId6"/>
    <p:sldId id="260" r:id="rId7"/>
    <p:sldId id="266" r:id="rId8"/>
    <p:sldId id="267" r:id="rId9"/>
    <p:sldId id="268" r:id="rId10"/>
    <p:sldId id="270" r:id="rId11"/>
    <p:sldId id="271" r:id="rId12"/>
    <p:sldId id="261" r:id="rId13"/>
    <p:sldId id="262" r:id="rId14"/>
    <p:sldId id="265" r:id="rId15"/>
    <p:sldId id="272" r:id="rId16"/>
    <p:sldId id="259"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1B4AD6-92F8-9633-EFC5-A4F92D5F26FF}" v="293" dt="2024-10-25T22:16:43.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300652_student_uwtsd_ac_uk/Documents/Book.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rgbClr val="000000"/>
              </a:solidFill>
              <a:latin typeface="+mn-lt"/>
              <a:ea typeface="+mn-ea"/>
              <a:cs typeface="+mn-cs"/>
            </a:defRPr>
          </a:pPr>
          <a:endParaRPr lang="en-US"/>
        </a:p>
      </c:txPr>
    </c:title>
    <c:autoTitleDeleted val="0"/>
    <c:plotArea>
      <c:layout/>
      <c:barChart>
        <c:barDir val="col"/>
        <c:grouping val="clustered"/>
        <c:varyColors val="0"/>
        <c:ser>
          <c:idx val="0"/>
          <c:order val="0"/>
          <c:tx>
            <c:strRef>
              <c:f>'https://uowtsd-my.sharepoint.com/personal/2300652_student_uwtsd_ac_uk/Documents/[Book.xlsx]Sheet1'!$A$2</c:f>
              <c:strCache>
                <c:ptCount val="1"/>
                <c:pt idx="0">
                  <c:v>People killed or seriously injured in road collisions (2018-2022)</c:v>
                </c:pt>
              </c:strCache>
            </c:strRef>
          </c:tx>
          <c:spPr>
            <a:solidFill>
              <a:srgbClr val="FF0000"/>
            </a:solidFill>
            <a:ln>
              <a:solidFill>
                <a:srgbClr val="FF0000"/>
              </a:solidFill>
              <a:prstDash val="solid"/>
            </a:ln>
            <a:effectLst/>
          </c:spPr>
          <c:invertIfNegative val="0"/>
          <c:cat>
            <c:strRef>
              <c:f>'https://uowtsd-my.sharepoint.com/personal/2300652_student_uwtsd_ac_uk/Documents/[Book.xlsx]Sheet1'!$B$1:$E$1</c:f>
              <c:strCache>
                <c:ptCount val="4"/>
                <c:pt idx="0">
                  <c:v>Speeding </c:v>
                </c:pt>
                <c:pt idx="1">
                  <c:v>Driving under influence of alcohol and drugs </c:v>
                </c:pt>
                <c:pt idx="2">
                  <c:v>Not wearing seatbelt</c:v>
                </c:pt>
                <c:pt idx="3">
                  <c:v>Use of mobile phone while driving</c:v>
                </c:pt>
              </c:strCache>
            </c:strRef>
          </c:cat>
          <c:val>
            <c:numRef>
              <c:f>'https://uowtsd-my.sharepoint.com/personal/2300652_student_uwtsd_ac_uk/Documents/[Book.xlsx]Sheet1'!$B$2:$E$2</c:f>
              <c:numCache>
                <c:formatCode>General</c:formatCode>
                <c:ptCount val="4"/>
                <c:pt idx="0">
                  <c:v>14074</c:v>
                </c:pt>
                <c:pt idx="1">
                  <c:v>9097</c:v>
                </c:pt>
                <c:pt idx="2">
                  <c:v>3055</c:v>
                </c:pt>
                <c:pt idx="3">
                  <c:v>627</c:v>
                </c:pt>
              </c:numCache>
            </c:numRef>
          </c:val>
          <c:extLst>
            <c:ext xmlns:c16="http://schemas.microsoft.com/office/drawing/2014/chart" uri="{C3380CC4-5D6E-409C-BE32-E72D297353CC}">
              <c16:uniqueId val="{00000000-978D-40D5-B250-4E3586D8A29B}"/>
            </c:ext>
          </c:extLst>
        </c:ser>
        <c:dLbls>
          <c:showLegendKey val="0"/>
          <c:showVal val="0"/>
          <c:showCatName val="0"/>
          <c:showSerName val="0"/>
          <c:showPercent val="0"/>
          <c:showBubbleSize val="0"/>
        </c:dLbls>
        <c:gapWidth val="219"/>
        <c:overlap val="-27"/>
        <c:axId val="1227974664"/>
        <c:axId val="1227980808"/>
      </c:barChart>
      <c:catAx>
        <c:axId val="12279746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crossAx val="1227980808"/>
        <c:crosses val="autoZero"/>
        <c:auto val="1"/>
        <c:lblAlgn val="ctr"/>
        <c:lblOffset val="100"/>
        <c:noMultiLvlLbl val="0"/>
      </c:catAx>
      <c:valAx>
        <c:axId val="12279808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crossAx val="12279746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rgbClr val="000000"/>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10/25/2024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76853331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10/25/2024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577135443"/>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10/25/2024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310253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10/25/2024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5613021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10/25/2024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753322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10/25/2024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362738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10/25/2024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6522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10/25/2024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648632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10/25/2024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7325316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10/25/2024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89483536"/>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10/25/2024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87627896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10/25/2024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617112"/>
      </p:ext>
    </p:extLst>
  </p:cSld>
  <p:clrMap bg1="lt1" tx1="dk1" bg2="lt2" tx2="dk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nation.cymru/news/new-data-confirms-positive-impact-of-20mph-speed-limit/" TargetMode="External"/><Relationship Id="rId3" Type="http://schemas.openxmlformats.org/officeDocument/2006/relationships/hyperlink" Target="https://www.gov.uk/speeding-penalties" TargetMode="External"/><Relationship Id="rId7" Type="http://schemas.openxmlformats.org/officeDocument/2006/relationships/hyperlink" Target="https://news.npcc.police.uk/releases/fatal-4-behaviours-drive-up-road-collisions-by-20-percent-in-july" TargetMode="External"/><Relationship Id="rId2" Type="http://schemas.openxmlformats.org/officeDocument/2006/relationships/hyperlink" Target="https://www.cps.gov.uk/legal-guidance/road-traffic-drink-and-drug-driving" TargetMode="External"/><Relationship Id="rId1" Type="http://schemas.openxmlformats.org/officeDocument/2006/relationships/slideLayout" Target="../slideLayouts/slideLayout2.xml"/><Relationship Id="rId6" Type="http://schemas.openxmlformats.org/officeDocument/2006/relationships/hyperlink" Target="https://www.theguardian.com/world/2024/apr/26/20mph-speed-limit-splits-opinion-in-welsh-market-town" TargetMode="External"/><Relationship Id="rId5" Type="http://schemas.openxmlformats.org/officeDocument/2006/relationships/hyperlink" Target="http://ihttps/www.slaterheelis.co.uk/articles/crime-category/private-crime/drink-driving-christmas/" TargetMode="External"/><Relationship Id="rId4" Type="http://schemas.openxmlformats.org/officeDocument/2006/relationships/hyperlink" Target="https://www.gov.uk/government/collections/drug-driving" TargetMode="External"/><Relationship Id="rId9" Type="http://schemas.openxmlformats.org/officeDocument/2006/relationships/hyperlink" Target="https://www.legislation.gov.uk/ukpga/1984/27/part/VI#commentary-key-32eba159d06ee3e9c050d1daa275133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8/52/section/41D" TargetMode="External"/><Relationship Id="rId2" Type="http://schemas.openxmlformats.org/officeDocument/2006/relationships/hyperlink" Target="https://www.legislation.gov.uk/ukpga/1988/52/section/14" TargetMode="External"/><Relationship Id="rId1" Type="http://schemas.openxmlformats.org/officeDocument/2006/relationships/slideLayout" Target="../slideLayouts/slideLayout2.xml"/><Relationship Id="rId6" Type="http://schemas.openxmlformats.org/officeDocument/2006/relationships/hyperlink" Target="https://www.gov.wales/police-recorded-road-collisions-january-march-2024-provisional-html" TargetMode="External"/><Relationship Id="rId5" Type="http://schemas.openxmlformats.org/officeDocument/2006/relationships/hyperlink" Target="https://www.uksafetystore.com/media/webps/jpg/media/catalog/product/cache/5a5714b4e692509b59f19d44d4abc274/image/907d13f/seat-belts-must-be-worn-sign.webp" TargetMode="External"/><Relationship Id="rId4" Type="http://schemas.openxmlformats.org/officeDocument/2006/relationships/hyperlink" Target="http://trhttps/tfw.wales/sites/default/files/2024-09/20mph-national-monitoring-report-to-Apr-20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329462"/>
            <a:ext cx="5797883" cy="850727"/>
          </a:xfrm>
        </p:spPr>
        <p:txBody>
          <a:bodyPr anchor="b">
            <a:normAutofit/>
          </a:bodyPr>
          <a:lstStyle/>
          <a:p>
            <a:pPr algn="l">
              <a:lnSpc>
                <a:spcPct val="90000"/>
              </a:lnSpc>
            </a:pPr>
            <a:endParaRPr lang="en-US" sz="2100">
              <a:solidFill>
                <a:schemeClr val="tx2"/>
              </a:solidFill>
              <a:latin typeface="Arial"/>
              <a:cs typeface="Arial"/>
            </a:endParaRPr>
          </a:p>
          <a:p>
            <a:pPr algn="l">
              <a:lnSpc>
                <a:spcPct val="90000"/>
              </a:lnSpc>
            </a:pPr>
            <a:endParaRPr lang="en-US" sz="2100">
              <a:solidFill>
                <a:schemeClr val="tx2"/>
              </a:solidFill>
            </a:endParaRPr>
          </a:p>
        </p:txBody>
      </p:sp>
      <p:sp>
        <p:nvSpPr>
          <p:cNvPr id="3" name="TextBox 2">
            <a:extLst>
              <a:ext uri="{FF2B5EF4-FFF2-40B4-BE49-F238E27FC236}">
                <a16:creationId xmlns:a16="http://schemas.microsoft.com/office/drawing/2014/main" id="{BAF9290A-2747-B18E-BA3F-D3C9A64612E0}"/>
              </a:ext>
            </a:extLst>
          </p:cNvPr>
          <p:cNvSpPr txBox="1"/>
          <p:nvPr/>
        </p:nvSpPr>
        <p:spPr>
          <a:xfrm>
            <a:off x="848713" y="1393782"/>
            <a:ext cx="10523013"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latin typeface="Arial"/>
                <a:cs typeface="Arial"/>
              </a:rPr>
              <a:t>Response and Roads Policing</a:t>
            </a:r>
            <a:endParaRPr lang="en-US" dirty="0"/>
          </a:p>
          <a:p>
            <a:endParaRPr lang="en-US" sz="4000">
              <a:latin typeface="Arial"/>
              <a:cs typeface="Arial"/>
            </a:endParaRPr>
          </a:p>
          <a:p>
            <a:r>
              <a:rPr lang="en-US" sz="1100" dirty="0">
                <a:solidFill>
                  <a:schemeClr val="bg1"/>
                </a:solidFill>
                <a:latin typeface="Arial"/>
                <a:cs typeface="Arial"/>
              </a:rPr>
              <a:t>By Nikola</a:t>
            </a:r>
          </a:p>
          <a:p>
            <a:endParaRPr lang="en-US" sz="4000">
              <a:latin typeface="Arial"/>
              <a:cs typeface="Arial"/>
            </a:endParaRPr>
          </a:p>
          <a:p>
            <a:endParaRPr lang="en-US" sz="4000">
              <a:latin typeface="Arial"/>
              <a:cs typeface="Arial"/>
            </a:endParaRPr>
          </a:p>
          <a:p>
            <a:endParaRPr lang="en-US" sz="4000">
              <a:latin typeface="Arial"/>
              <a:cs typeface="Arial"/>
            </a:endParaRPr>
          </a:p>
          <a:p>
            <a:r>
              <a:rPr lang="en-US" sz="1600" dirty="0">
                <a:latin typeface="Arial"/>
                <a:cs typeface="Arial"/>
              </a:rPr>
              <a:t>By Nikola</a:t>
            </a:r>
          </a:p>
          <a:p>
            <a:endParaRPr lang="en-US" sz="40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497D6-90C0-FE89-A132-E55BA00E403B}"/>
              </a:ext>
            </a:extLst>
          </p:cNvPr>
          <p:cNvSpPr>
            <a:spLocks noGrp="1"/>
          </p:cNvSpPr>
          <p:nvPr>
            <p:ph idx="1"/>
          </p:nvPr>
        </p:nvSpPr>
        <p:spPr>
          <a:xfrm>
            <a:off x="745459" y="1889714"/>
            <a:ext cx="10691265" cy="3636088"/>
          </a:xfrm>
        </p:spPr>
        <p:txBody>
          <a:bodyPr vert="horz" lIns="91440" tIns="45720" rIns="91440" bIns="45720" rtlCol="0" anchor="t">
            <a:noAutofit/>
          </a:bodyPr>
          <a:lstStyle/>
          <a:p>
            <a:pPr marL="0" indent="0">
              <a:buNone/>
            </a:pPr>
            <a:r>
              <a:rPr lang="en-US" dirty="0">
                <a:solidFill>
                  <a:schemeClr val="tx2"/>
                </a:solidFill>
                <a:latin typeface="Arial"/>
                <a:cs typeface="Arial"/>
              </a:rPr>
              <a:t>Analyse, the impact of the 20mph speed limit in Wales, on driver </a:t>
            </a:r>
            <a:r>
              <a:rPr lang="en-US" dirty="0" err="1">
                <a:solidFill>
                  <a:schemeClr val="tx2"/>
                </a:solidFill>
                <a:latin typeface="Arial"/>
                <a:cs typeface="Arial"/>
              </a:rPr>
              <a:t>behaviour</a:t>
            </a:r>
            <a:r>
              <a:rPr lang="en-US" dirty="0">
                <a:solidFill>
                  <a:schemeClr val="tx2"/>
                </a:solidFill>
                <a:latin typeface="Arial"/>
                <a:cs typeface="Arial"/>
              </a:rPr>
              <a:t> and reduction in drivers reported for the National Police Chief Councils Fatal Four offences, and the change in statistics for injury Road Traffic Collisions since its introduction.</a:t>
            </a:r>
            <a:endParaRPr lang="en-US" dirty="0">
              <a:solidFill>
                <a:schemeClr val="tx2"/>
              </a:solidFill>
            </a:endParaRPr>
          </a:p>
          <a:p>
            <a:pPr marL="0" indent="0">
              <a:buNone/>
            </a:pPr>
            <a:endParaRPr lang="en-US" sz="2100">
              <a:solidFill>
                <a:schemeClr val="tx2"/>
              </a:solidFill>
              <a:latin typeface="Arial"/>
              <a:cs typeface="Arial"/>
            </a:endParaRPr>
          </a:p>
          <a:p>
            <a:pPr marL="0" indent="0">
              <a:buNone/>
            </a:pPr>
            <a:r>
              <a:rPr lang="en-US" sz="2100" dirty="0">
                <a:solidFill>
                  <a:schemeClr val="tx2"/>
                </a:solidFill>
                <a:latin typeface="Arial"/>
                <a:cs typeface="Arial"/>
              </a:rPr>
              <a:t>On </a:t>
            </a:r>
            <a:r>
              <a:rPr lang="en-US" sz="2100">
                <a:solidFill>
                  <a:schemeClr val="tx2"/>
                </a:solidFill>
                <a:latin typeface="Arial"/>
                <a:cs typeface="Arial"/>
              </a:rPr>
              <a:t>17th September 2023,</a:t>
            </a:r>
            <a:r>
              <a:rPr lang="en-US" sz="2100" dirty="0">
                <a:solidFill>
                  <a:schemeClr val="tx2"/>
                </a:solidFill>
                <a:latin typeface="Arial"/>
                <a:cs typeface="Arial"/>
              </a:rPr>
              <a:t> the 20mph speed limit was introduced in Wales. </a:t>
            </a:r>
            <a:endParaRPr lang="en-US" dirty="0">
              <a:solidFill>
                <a:schemeClr val="tx2"/>
              </a:solidFill>
            </a:endParaRPr>
          </a:p>
          <a:p>
            <a:pPr marL="0" indent="0">
              <a:buNone/>
            </a:pPr>
            <a:endParaRPr lang="en-US" sz="2100">
              <a:solidFill>
                <a:schemeClr val="tx2"/>
              </a:solidFill>
              <a:latin typeface="Arial"/>
              <a:cs typeface="Arial"/>
            </a:endParaRPr>
          </a:p>
          <a:p>
            <a:pPr marL="0" indent="0">
              <a:buNone/>
            </a:pPr>
            <a:endParaRPr lang="en-US" sz="2100">
              <a:solidFill>
                <a:schemeClr val="tx2"/>
              </a:solidFill>
              <a:latin typeface="Arial"/>
              <a:cs typeface="Arial"/>
            </a:endParaRPr>
          </a:p>
        </p:txBody>
      </p:sp>
      <p:sp>
        <p:nvSpPr>
          <p:cNvPr id="4" name="Date Placeholder 3">
            <a:extLst>
              <a:ext uri="{FF2B5EF4-FFF2-40B4-BE49-F238E27FC236}">
                <a16:creationId xmlns:a16="http://schemas.microsoft.com/office/drawing/2014/main" id="{26928003-8A53-862E-7214-418BD2C6BF40}"/>
              </a:ext>
            </a:extLst>
          </p:cNvPr>
          <p:cNvSpPr>
            <a:spLocks noGrp="1"/>
          </p:cNvSpPr>
          <p:nvPr>
            <p:ph type="dt" sz="half" idx="10"/>
          </p:nvPr>
        </p:nvSpPr>
        <p:spPr/>
        <p:txBody>
          <a:bodyPr/>
          <a:lstStyle/>
          <a:p>
            <a:fld id="{6525DCB8-778B-47CF-AC76-04F00E34D182}" type="datetime1">
              <a:t>10/25/2024</a:t>
            </a:fld>
            <a:endParaRPr lang="en-US"/>
          </a:p>
        </p:txBody>
      </p:sp>
      <p:sp>
        <p:nvSpPr>
          <p:cNvPr id="5" name="Footer Placeholder 4">
            <a:extLst>
              <a:ext uri="{FF2B5EF4-FFF2-40B4-BE49-F238E27FC236}">
                <a16:creationId xmlns:a16="http://schemas.microsoft.com/office/drawing/2014/main" id="{952B804C-C9BB-63B1-B859-A2691F8C08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717A53-70F2-0AA6-6A11-5D12FCE898EF}"/>
              </a:ext>
            </a:extLst>
          </p:cNvPr>
          <p:cNvSpPr>
            <a:spLocks noGrp="1"/>
          </p:cNvSpPr>
          <p:nvPr>
            <p:ph type="sldNum" sz="quarter" idx="12"/>
          </p:nvPr>
        </p:nvSpPr>
        <p:spPr/>
        <p:txBody>
          <a:bodyPr/>
          <a:lstStyle/>
          <a:p>
            <a:fld id="{E30AF5A0-43BB-4336-8627-9123B9144D80}" type="slidenum">
              <a:rPr lang="en-US" dirty="0"/>
              <a:t>2</a:t>
            </a:fld>
            <a:endParaRPr lang="en-US"/>
          </a:p>
        </p:txBody>
      </p:sp>
      <p:sp>
        <p:nvSpPr>
          <p:cNvPr id="9" name="TextBox 8">
            <a:extLst>
              <a:ext uri="{FF2B5EF4-FFF2-40B4-BE49-F238E27FC236}">
                <a16:creationId xmlns:a16="http://schemas.microsoft.com/office/drawing/2014/main" id="{3F0A962F-41B8-7137-AC50-F0B73DD52FC8}"/>
              </a:ext>
            </a:extLst>
          </p:cNvPr>
          <p:cNvSpPr txBox="1"/>
          <p:nvPr/>
        </p:nvSpPr>
        <p:spPr>
          <a:xfrm>
            <a:off x="742048" y="938061"/>
            <a:ext cx="1066869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Introduction  </a:t>
            </a:r>
          </a:p>
        </p:txBody>
      </p:sp>
    </p:spTree>
    <p:extLst>
      <p:ext uri="{BB962C8B-B14F-4D97-AF65-F5344CB8AC3E}">
        <p14:creationId xmlns:p14="http://schemas.microsoft.com/office/powerpoint/2010/main" val="3268858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78F7FD-C694-5A7A-0E81-FC4792A92CB8}"/>
              </a:ext>
            </a:extLst>
          </p:cNvPr>
          <p:cNvSpPr>
            <a:spLocks noGrp="1"/>
          </p:cNvSpPr>
          <p:nvPr>
            <p:ph idx="1"/>
          </p:nvPr>
        </p:nvSpPr>
        <p:spPr>
          <a:xfrm>
            <a:off x="716194" y="1726699"/>
            <a:ext cx="10906925" cy="4182426"/>
          </a:xfrm>
        </p:spPr>
        <p:txBody>
          <a:bodyPr vert="horz" lIns="91440" tIns="45720" rIns="91440" bIns="45720" rtlCol="0" anchor="t">
            <a:normAutofit fontScale="85000" lnSpcReduction="10000"/>
          </a:bodyPr>
          <a:lstStyle/>
          <a:p>
            <a:r>
              <a:rPr lang="en-US" dirty="0">
                <a:latin typeface="Arial"/>
                <a:cs typeface="Arial"/>
              </a:rPr>
              <a:t>To reduce the traffic accidents among the pedestrians and cyclists</a:t>
            </a:r>
          </a:p>
          <a:p>
            <a:r>
              <a:rPr lang="en-US" dirty="0">
                <a:latin typeface="Arial"/>
                <a:cs typeface="Arial"/>
              </a:rPr>
              <a:t>Improving public safety and wellbeing by encouraging people to take different types of travelling journeys</a:t>
            </a:r>
          </a:p>
          <a:p>
            <a:r>
              <a:rPr lang="en-US" dirty="0">
                <a:latin typeface="Arial"/>
                <a:cs typeface="Arial"/>
              </a:rPr>
              <a:t>Encouraging people to do more physical activities such as walking for shorter journeys in built up areas </a:t>
            </a:r>
          </a:p>
          <a:p>
            <a:r>
              <a:rPr lang="en-US" dirty="0">
                <a:latin typeface="Arial"/>
                <a:cs typeface="Arial"/>
              </a:rPr>
              <a:t>Reduce carbon emissions by maintaining the less braking and acceleration</a:t>
            </a:r>
          </a:p>
          <a:p>
            <a:r>
              <a:rPr lang="en-US" dirty="0">
                <a:latin typeface="Arial"/>
                <a:cs typeface="Arial"/>
              </a:rPr>
              <a:t>Improved air quality in the area </a:t>
            </a:r>
          </a:p>
          <a:p>
            <a:r>
              <a:rPr lang="en-US" dirty="0">
                <a:latin typeface="Arial"/>
                <a:cs typeface="Arial"/>
              </a:rPr>
              <a:t>Lower workload for the NHS and taxpayers as a result of traffic accidents and less severe injuries and trauma</a:t>
            </a:r>
          </a:p>
          <a:p>
            <a:r>
              <a:rPr lang="en-US" dirty="0">
                <a:latin typeface="Arial"/>
                <a:cs typeface="Arial"/>
              </a:rPr>
              <a:t>Lower NHS expenses as a result of greater active travel's positive effects on mental and physical health</a:t>
            </a:r>
          </a:p>
          <a:p>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(Transport for Wales, 2024) </a:t>
            </a:r>
          </a:p>
          <a:p>
            <a:pPr marL="0" indent="0">
              <a:buNone/>
            </a:pPr>
            <a:endParaRPr lang="en-US">
              <a:ea typeface="+mn-lt"/>
              <a:cs typeface="+mn-lt"/>
            </a:endParaRPr>
          </a:p>
        </p:txBody>
      </p:sp>
      <p:sp>
        <p:nvSpPr>
          <p:cNvPr id="4" name="Date Placeholder 3">
            <a:extLst>
              <a:ext uri="{FF2B5EF4-FFF2-40B4-BE49-F238E27FC236}">
                <a16:creationId xmlns:a16="http://schemas.microsoft.com/office/drawing/2014/main" id="{ACF8D596-0263-6AF2-3537-F1BCC9DA6ACA}"/>
              </a:ext>
            </a:extLst>
          </p:cNvPr>
          <p:cNvSpPr>
            <a:spLocks noGrp="1"/>
          </p:cNvSpPr>
          <p:nvPr>
            <p:ph type="dt" sz="half" idx="10"/>
          </p:nvPr>
        </p:nvSpPr>
        <p:spPr/>
        <p:txBody>
          <a:bodyPr/>
          <a:lstStyle/>
          <a:p>
            <a:fld id="{3552C979-345A-4FB4-9AE7-3431429693EA}" type="datetime1">
              <a:t>10/25/2024</a:t>
            </a:fld>
            <a:endParaRPr lang="en-US"/>
          </a:p>
        </p:txBody>
      </p:sp>
      <p:sp>
        <p:nvSpPr>
          <p:cNvPr id="5" name="Footer Placeholder 4">
            <a:extLst>
              <a:ext uri="{FF2B5EF4-FFF2-40B4-BE49-F238E27FC236}">
                <a16:creationId xmlns:a16="http://schemas.microsoft.com/office/drawing/2014/main" id="{BAC6BDE8-3C28-0599-402A-5DF336965C9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4EA3EC-979A-5FF4-B556-8117182D355E}"/>
              </a:ext>
            </a:extLst>
          </p:cNvPr>
          <p:cNvSpPr>
            <a:spLocks noGrp="1"/>
          </p:cNvSpPr>
          <p:nvPr>
            <p:ph type="sldNum" sz="quarter" idx="12"/>
          </p:nvPr>
        </p:nvSpPr>
        <p:spPr/>
        <p:txBody>
          <a:bodyPr/>
          <a:lstStyle/>
          <a:p>
            <a:fld id="{E30AF5A0-43BB-4336-8627-9123B9144D80}" type="slidenum">
              <a:rPr lang="en-US" dirty="0"/>
              <a:t>3</a:t>
            </a:fld>
            <a:endParaRPr lang="en-US"/>
          </a:p>
        </p:txBody>
      </p:sp>
      <p:sp>
        <p:nvSpPr>
          <p:cNvPr id="7" name="TextBox 6">
            <a:extLst>
              <a:ext uri="{FF2B5EF4-FFF2-40B4-BE49-F238E27FC236}">
                <a16:creationId xmlns:a16="http://schemas.microsoft.com/office/drawing/2014/main" id="{C6DD2D58-AED6-2737-3015-35EF127DA2CC}"/>
              </a:ext>
            </a:extLst>
          </p:cNvPr>
          <p:cNvSpPr txBox="1"/>
          <p:nvPr/>
        </p:nvSpPr>
        <p:spPr>
          <a:xfrm>
            <a:off x="770050" y="994064"/>
            <a:ext cx="106126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Arial"/>
                <a:cs typeface="Arial"/>
              </a:rPr>
              <a:t>Why was the 20mph speed limit introduced in Wales </a:t>
            </a:r>
          </a:p>
        </p:txBody>
      </p:sp>
    </p:spTree>
    <p:extLst>
      <p:ext uri="{BB962C8B-B14F-4D97-AF65-F5344CB8AC3E}">
        <p14:creationId xmlns:p14="http://schemas.microsoft.com/office/powerpoint/2010/main" val="124006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CA4D92-A5F6-FD41-7037-E785E6D395DD}"/>
              </a:ext>
            </a:extLst>
          </p:cNvPr>
          <p:cNvSpPr>
            <a:spLocks noGrp="1"/>
          </p:cNvSpPr>
          <p:nvPr>
            <p:ph idx="1"/>
          </p:nvPr>
        </p:nvSpPr>
        <p:spPr>
          <a:xfrm>
            <a:off x="878087" y="1844277"/>
            <a:ext cx="10910469" cy="4168443"/>
          </a:xfrm>
        </p:spPr>
        <p:txBody>
          <a:bodyPr vert="horz" lIns="91440" tIns="45720" rIns="91440" bIns="45720" rtlCol="0" anchor="t">
            <a:normAutofit fontScale="85000" lnSpcReduction="10000"/>
          </a:bodyPr>
          <a:lstStyle/>
          <a:p>
            <a:r>
              <a:rPr lang="en-US" dirty="0">
                <a:latin typeface="Arial"/>
                <a:cs typeface="Arial"/>
              </a:rPr>
              <a:t>20 per cent decrease in car damages reported by insurance company. </a:t>
            </a:r>
          </a:p>
          <a:p>
            <a:r>
              <a:rPr lang="en-US" dirty="0">
                <a:latin typeface="Arial"/>
                <a:cs typeface="Arial"/>
              </a:rPr>
              <a:t>Improved awareness of hazards and more time to response as a result are fewer collisions and injuries </a:t>
            </a:r>
          </a:p>
          <a:p>
            <a:r>
              <a:rPr lang="en-US" dirty="0">
                <a:latin typeface="Arial"/>
                <a:cs typeface="Arial"/>
              </a:rPr>
              <a:t>In October to December of 2023 were the lowest recorded figures of casualties excluding the covid pandemic period. It shows that the 20mph speed limit policy is working.  </a:t>
            </a: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(National Cymru, 2024) </a:t>
            </a:r>
          </a:p>
        </p:txBody>
      </p:sp>
      <p:sp>
        <p:nvSpPr>
          <p:cNvPr id="4" name="Date Placeholder 3">
            <a:extLst>
              <a:ext uri="{FF2B5EF4-FFF2-40B4-BE49-F238E27FC236}">
                <a16:creationId xmlns:a16="http://schemas.microsoft.com/office/drawing/2014/main" id="{1BB2D69D-B278-2C73-5B6D-BF7A2ED77DA1}"/>
              </a:ext>
            </a:extLst>
          </p:cNvPr>
          <p:cNvSpPr>
            <a:spLocks noGrp="1"/>
          </p:cNvSpPr>
          <p:nvPr>
            <p:ph type="dt" sz="half" idx="10"/>
          </p:nvPr>
        </p:nvSpPr>
        <p:spPr/>
        <p:txBody>
          <a:bodyPr/>
          <a:lstStyle/>
          <a:p>
            <a:fld id="{2D5517E8-DFFC-4C05-96C0-C71AF018A3B7}" type="datetime1">
              <a:t>10/25/2024</a:t>
            </a:fld>
            <a:endParaRPr lang="en-US"/>
          </a:p>
        </p:txBody>
      </p:sp>
      <p:sp>
        <p:nvSpPr>
          <p:cNvPr id="5" name="Footer Placeholder 4">
            <a:extLst>
              <a:ext uri="{FF2B5EF4-FFF2-40B4-BE49-F238E27FC236}">
                <a16:creationId xmlns:a16="http://schemas.microsoft.com/office/drawing/2014/main" id="{011DE7A0-3BBA-DE18-6EC8-3FE0E828F40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6E9506-39CD-F28A-6F52-7F86D56608D5}"/>
              </a:ext>
            </a:extLst>
          </p:cNvPr>
          <p:cNvSpPr>
            <a:spLocks noGrp="1"/>
          </p:cNvSpPr>
          <p:nvPr>
            <p:ph type="sldNum" sz="quarter" idx="12"/>
          </p:nvPr>
        </p:nvSpPr>
        <p:spPr/>
        <p:txBody>
          <a:bodyPr/>
          <a:lstStyle/>
          <a:p>
            <a:fld id="{E30AF5A0-43BB-4336-8627-9123B9144D80}" type="slidenum">
              <a:rPr lang="en-US" dirty="0"/>
              <a:t>4</a:t>
            </a:fld>
            <a:endParaRPr lang="en-US"/>
          </a:p>
        </p:txBody>
      </p:sp>
      <p:sp>
        <p:nvSpPr>
          <p:cNvPr id="8" name="TextBox 7">
            <a:extLst>
              <a:ext uri="{FF2B5EF4-FFF2-40B4-BE49-F238E27FC236}">
                <a16:creationId xmlns:a16="http://schemas.microsoft.com/office/drawing/2014/main" id="{EE17C934-088D-45A9-4C0A-8497D8EB8E6B}"/>
              </a:ext>
            </a:extLst>
          </p:cNvPr>
          <p:cNvSpPr txBox="1"/>
          <p:nvPr/>
        </p:nvSpPr>
        <p:spPr>
          <a:xfrm>
            <a:off x="872871" y="998097"/>
            <a:ext cx="103436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Positive impact of 20mph </a:t>
            </a:r>
          </a:p>
        </p:txBody>
      </p:sp>
    </p:spTree>
    <p:extLst>
      <p:ext uri="{BB962C8B-B14F-4D97-AF65-F5344CB8AC3E}">
        <p14:creationId xmlns:p14="http://schemas.microsoft.com/office/powerpoint/2010/main" val="408962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CA042C-2C02-6D3C-25BE-F2136A25BC1D}"/>
              </a:ext>
            </a:extLst>
          </p:cNvPr>
          <p:cNvSpPr>
            <a:spLocks noGrp="1"/>
          </p:cNvSpPr>
          <p:nvPr>
            <p:ph idx="1"/>
          </p:nvPr>
        </p:nvSpPr>
        <p:spPr>
          <a:xfrm>
            <a:off x="729390" y="1718032"/>
            <a:ext cx="10691265" cy="3636088"/>
          </a:xfrm>
        </p:spPr>
        <p:txBody>
          <a:bodyPr vert="horz" lIns="91440" tIns="45720" rIns="91440" bIns="45720" rtlCol="0" anchor="t">
            <a:normAutofit/>
          </a:bodyPr>
          <a:lstStyle/>
          <a:p>
            <a:pPr marL="0" indent="0">
              <a:buNone/>
            </a:pPr>
            <a:r>
              <a:rPr lang="en-US" dirty="0">
                <a:latin typeface="Arial"/>
                <a:cs typeface="Arial"/>
              </a:rPr>
              <a:t>According to Morris and Hall (2024) people still have mixed feelings in town of </a:t>
            </a:r>
            <a:r>
              <a:rPr lang="en-US" dirty="0" err="1">
                <a:latin typeface="Arial"/>
                <a:cs typeface="Arial"/>
              </a:rPr>
              <a:t>Rhayader</a:t>
            </a:r>
            <a:r>
              <a:rPr lang="en-US" dirty="0">
                <a:latin typeface="Arial"/>
                <a:cs typeface="Arial"/>
              </a:rPr>
              <a:t>. </a:t>
            </a:r>
          </a:p>
          <a:p>
            <a:pPr marL="0" indent="0">
              <a:buNone/>
            </a:pPr>
            <a:r>
              <a:rPr lang="en-US" dirty="0">
                <a:latin typeface="Arial"/>
                <a:cs typeface="Arial"/>
              </a:rPr>
              <a:t>Rhys Thomas, the mayor of </a:t>
            </a:r>
            <a:r>
              <a:rPr lang="en-US" dirty="0" err="1">
                <a:latin typeface="Arial"/>
                <a:cs typeface="Arial"/>
              </a:rPr>
              <a:t>Rhayader</a:t>
            </a:r>
            <a:r>
              <a:rPr lang="en-US" dirty="0">
                <a:latin typeface="Arial"/>
                <a:cs typeface="Arial"/>
              </a:rPr>
              <a:t> said "</a:t>
            </a:r>
            <a:r>
              <a:rPr lang="en-US" dirty="0">
                <a:solidFill>
                  <a:srgbClr val="121212"/>
                </a:solidFill>
                <a:latin typeface="Arial"/>
                <a:ea typeface="+mn-lt"/>
                <a:cs typeface="+mn-lt"/>
              </a:rPr>
              <a:t>It was evident that a 20mph suits-all option was not the correct one. In areas such as heavy pedestrian zones, schools and gathering places ... it is the right to have 20mph limits". </a:t>
            </a:r>
            <a:endParaRPr lang="en-US" dirty="0">
              <a:latin typeface="Arial"/>
              <a:cs typeface="Arial"/>
            </a:endParaRPr>
          </a:p>
          <a:p>
            <a:pPr marL="0" indent="0">
              <a:buNone/>
            </a:pPr>
            <a:endParaRPr lang="en-US" dirty="0">
              <a:solidFill>
                <a:srgbClr val="121212"/>
              </a:solidFill>
              <a:latin typeface="Arial"/>
              <a:cs typeface="Arial"/>
            </a:endParaRPr>
          </a:p>
          <a:p>
            <a:pPr marL="0" indent="0">
              <a:buNone/>
            </a:pPr>
            <a:r>
              <a:rPr lang="en-US" dirty="0">
                <a:solidFill>
                  <a:srgbClr val="121212"/>
                </a:solidFill>
                <a:latin typeface="Arial"/>
                <a:cs typeface="Arial"/>
              </a:rPr>
              <a:t>The main problem is the change of the speed limit every few miles. </a:t>
            </a:r>
          </a:p>
          <a:p>
            <a:pPr marL="0" indent="0">
              <a:buNone/>
            </a:pPr>
            <a:r>
              <a:rPr lang="en-US" dirty="0">
                <a:latin typeface="Arial"/>
                <a:cs typeface="Arial"/>
              </a:rPr>
              <a:t>Nearly half a million individuals endorsed a petition advocating for the abolition of the program. </a:t>
            </a:r>
          </a:p>
          <a:p>
            <a:pPr marL="0" indent="0">
              <a:buNone/>
            </a:pPr>
            <a:endParaRPr lang="en-US">
              <a:latin typeface="Arial"/>
              <a:cs typeface="Arial"/>
            </a:endParaRPr>
          </a:p>
        </p:txBody>
      </p:sp>
      <p:sp>
        <p:nvSpPr>
          <p:cNvPr id="4" name="Date Placeholder 3">
            <a:extLst>
              <a:ext uri="{FF2B5EF4-FFF2-40B4-BE49-F238E27FC236}">
                <a16:creationId xmlns:a16="http://schemas.microsoft.com/office/drawing/2014/main" id="{63C0111B-4B21-1304-F423-1F9CE855E0EB}"/>
              </a:ext>
            </a:extLst>
          </p:cNvPr>
          <p:cNvSpPr>
            <a:spLocks noGrp="1"/>
          </p:cNvSpPr>
          <p:nvPr>
            <p:ph type="dt" sz="half" idx="10"/>
          </p:nvPr>
        </p:nvSpPr>
        <p:spPr/>
        <p:txBody>
          <a:bodyPr/>
          <a:lstStyle/>
          <a:p>
            <a:fld id="{033B97FA-914F-4F9B-B8E2-8C733D7F834C}" type="datetime1">
              <a:t>10/25/2024</a:t>
            </a:fld>
            <a:endParaRPr lang="en-US"/>
          </a:p>
        </p:txBody>
      </p:sp>
      <p:sp>
        <p:nvSpPr>
          <p:cNvPr id="5" name="Footer Placeholder 4">
            <a:extLst>
              <a:ext uri="{FF2B5EF4-FFF2-40B4-BE49-F238E27FC236}">
                <a16:creationId xmlns:a16="http://schemas.microsoft.com/office/drawing/2014/main" id="{65CA16C4-F8DD-1E06-BD92-C04ED9B32A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C75F18A-341F-A653-0B8A-91F856560053}"/>
              </a:ext>
            </a:extLst>
          </p:cNvPr>
          <p:cNvSpPr>
            <a:spLocks noGrp="1"/>
          </p:cNvSpPr>
          <p:nvPr>
            <p:ph type="sldNum" sz="quarter" idx="12"/>
          </p:nvPr>
        </p:nvSpPr>
        <p:spPr/>
        <p:txBody>
          <a:bodyPr/>
          <a:lstStyle/>
          <a:p>
            <a:fld id="{E30AF5A0-43BB-4336-8627-9123B9144D80}" type="slidenum">
              <a:rPr lang="en-US" dirty="0"/>
              <a:t>5</a:t>
            </a:fld>
            <a:endParaRPr lang="en-US"/>
          </a:p>
        </p:txBody>
      </p:sp>
      <p:sp>
        <p:nvSpPr>
          <p:cNvPr id="7" name="TextBox 6">
            <a:extLst>
              <a:ext uri="{FF2B5EF4-FFF2-40B4-BE49-F238E27FC236}">
                <a16:creationId xmlns:a16="http://schemas.microsoft.com/office/drawing/2014/main" id="{C06513B5-640B-FC63-A381-47B841B8890E}"/>
              </a:ext>
            </a:extLst>
          </p:cNvPr>
          <p:cNvSpPr txBox="1"/>
          <p:nvPr/>
        </p:nvSpPr>
        <p:spPr>
          <a:xfrm>
            <a:off x="670841" y="1017081"/>
            <a:ext cx="108200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rial"/>
                <a:cs typeface="Arial"/>
              </a:rPr>
              <a:t>Public opinion on 20mph speed limit </a:t>
            </a:r>
          </a:p>
        </p:txBody>
      </p:sp>
    </p:spTree>
    <p:extLst>
      <p:ext uri="{BB962C8B-B14F-4D97-AF65-F5344CB8AC3E}">
        <p14:creationId xmlns:p14="http://schemas.microsoft.com/office/powerpoint/2010/main" val="216583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F1EEDF-54C2-0975-1BE3-54F1882F03AA}"/>
              </a:ext>
            </a:extLst>
          </p:cNvPr>
          <p:cNvSpPr>
            <a:spLocks noGrp="1"/>
          </p:cNvSpPr>
          <p:nvPr>
            <p:ph idx="1"/>
          </p:nvPr>
        </p:nvSpPr>
        <p:spPr>
          <a:xfrm>
            <a:off x="916295" y="1991201"/>
            <a:ext cx="10691265" cy="3636088"/>
          </a:xfrm>
        </p:spPr>
        <p:txBody>
          <a:bodyPr vert="horz" lIns="91440" tIns="45720" rIns="91440" bIns="45720" rtlCol="0" anchor="t">
            <a:normAutofit fontScale="92500" lnSpcReduction="20000"/>
          </a:bodyPr>
          <a:lstStyle/>
          <a:p>
            <a:r>
              <a:rPr lang="en-US" sz="2400" dirty="0">
                <a:latin typeface="Arial"/>
                <a:cs typeface="Arial"/>
              </a:rPr>
              <a:t>Speeding </a:t>
            </a:r>
          </a:p>
          <a:p>
            <a:r>
              <a:rPr lang="en-US" sz="2400" dirty="0">
                <a:latin typeface="Arial"/>
                <a:cs typeface="Arial"/>
              </a:rPr>
              <a:t>Driving under influence of alcohol and drugs</a:t>
            </a:r>
          </a:p>
          <a:p>
            <a:r>
              <a:rPr lang="en-US" sz="2400" dirty="0">
                <a:latin typeface="Arial"/>
                <a:cs typeface="Arial"/>
              </a:rPr>
              <a:t>Not wearing seatbelt </a:t>
            </a:r>
          </a:p>
          <a:p>
            <a:r>
              <a:rPr lang="en-US" sz="2400" dirty="0">
                <a:latin typeface="Arial"/>
                <a:cs typeface="Arial"/>
              </a:rPr>
              <a:t>Use of mobile phone while driving </a:t>
            </a:r>
          </a:p>
          <a:p>
            <a:pPr marL="0" indent="0">
              <a:buNone/>
            </a:pPr>
            <a:endParaRPr lang="en-US" sz="2400" dirty="0">
              <a:latin typeface="Arial"/>
              <a:cs typeface="Arial"/>
            </a:endParaRPr>
          </a:p>
          <a:p>
            <a:pPr marL="0" indent="0">
              <a:buNone/>
            </a:pPr>
            <a:r>
              <a:rPr lang="en-US" sz="2400" dirty="0">
                <a:latin typeface="Arial"/>
                <a:cs typeface="Arial"/>
              </a:rPr>
              <a:t>This fatal 4 are the habits of drivers that lead to increase in traffic fatalities and serious injuries. </a:t>
            </a:r>
            <a:endParaRPr lang="en-US"/>
          </a:p>
          <a:p>
            <a:pPr marL="0" indent="0">
              <a:buNone/>
            </a:pPr>
            <a:endParaRPr lang="en-US" sz="2400">
              <a:latin typeface="Arial"/>
              <a:cs typeface="Arial"/>
            </a:endParaRPr>
          </a:p>
          <a:p>
            <a:pPr marL="0" indent="0">
              <a:buNone/>
            </a:pPr>
            <a:r>
              <a:rPr lang="en-US" sz="1400" dirty="0">
                <a:latin typeface="Arial"/>
                <a:cs typeface="Arial"/>
              </a:rPr>
              <a:t>(National Police Chiefs Council, 2024) </a:t>
            </a:r>
            <a:endParaRPr lang="en-US" dirty="0"/>
          </a:p>
        </p:txBody>
      </p:sp>
      <p:sp>
        <p:nvSpPr>
          <p:cNvPr id="4" name="Date Placeholder 3">
            <a:extLst>
              <a:ext uri="{FF2B5EF4-FFF2-40B4-BE49-F238E27FC236}">
                <a16:creationId xmlns:a16="http://schemas.microsoft.com/office/drawing/2014/main" id="{5765BA6B-C9AE-0A3A-B3FF-DC09BD7E90DA}"/>
              </a:ext>
            </a:extLst>
          </p:cNvPr>
          <p:cNvSpPr>
            <a:spLocks noGrp="1"/>
          </p:cNvSpPr>
          <p:nvPr>
            <p:ph type="dt" sz="half" idx="10"/>
          </p:nvPr>
        </p:nvSpPr>
        <p:spPr/>
        <p:txBody>
          <a:bodyPr/>
          <a:lstStyle/>
          <a:p>
            <a:fld id="{A7804268-1E21-4E14-AA44-91FCFBA0E4F1}" type="datetime1">
              <a:t>10/25/2024</a:t>
            </a:fld>
            <a:endParaRPr lang="en-US"/>
          </a:p>
        </p:txBody>
      </p:sp>
      <p:sp>
        <p:nvSpPr>
          <p:cNvPr id="5" name="Footer Placeholder 4">
            <a:extLst>
              <a:ext uri="{FF2B5EF4-FFF2-40B4-BE49-F238E27FC236}">
                <a16:creationId xmlns:a16="http://schemas.microsoft.com/office/drawing/2014/main" id="{EF89E553-1467-F2CD-A3F3-2B6BBAD9E6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FD10C9-BB42-0789-CE18-7FE926E23F65}"/>
              </a:ext>
            </a:extLst>
          </p:cNvPr>
          <p:cNvSpPr>
            <a:spLocks noGrp="1"/>
          </p:cNvSpPr>
          <p:nvPr>
            <p:ph type="sldNum" sz="quarter" idx="12"/>
          </p:nvPr>
        </p:nvSpPr>
        <p:spPr/>
        <p:txBody>
          <a:bodyPr/>
          <a:lstStyle/>
          <a:p>
            <a:fld id="{E30AF5A0-43BB-4336-8627-9123B9144D80}" type="slidenum">
              <a:rPr lang="en-US" dirty="0"/>
              <a:t>6</a:t>
            </a:fld>
            <a:endParaRPr lang="en-US"/>
          </a:p>
        </p:txBody>
      </p:sp>
      <p:sp>
        <p:nvSpPr>
          <p:cNvPr id="7" name="TextBox 6">
            <a:extLst>
              <a:ext uri="{FF2B5EF4-FFF2-40B4-BE49-F238E27FC236}">
                <a16:creationId xmlns:a16="http://schemas.microsoft.com/office/drawing/2014/main" id="{20AC524E-5507-923A-048A-7FC8752FEF89}"/>
              </a:ext>
            </a:extLst>
          </p:cNvPr>
          <p:cNvSpPr txBox="1"/>
          <p:nvPr/>
        </p:nvSpPr>
        <p:spPr>
          <a:xfrm>
            <a:off x="870857" y="1006928"/>
            <a:ext cx="91167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What is Fatal Four </a:t>
            </a:r>
          </a:p>
        </p:txBody>
      </p:sp>
    </p:spTree>
    <p:extLst>
      <p:ext uri="{BB962C8B-B14F-4D97-AF65-F5344CB8AC3E}">
        <p14:creationId xmlns:p14="http://schemas.microsoft.com/office/powerpoint/2010/main" val="192181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F3B120-48F8-FB36-EE30-FC0108AB2839}"/>
              </a:ext>
            </a:extLst>
          </p:cNvPr>
          <p:cNvSpPr>
            <a:spLocks noGrp="1"/>
          </p:cNvSpPr>
          <p:nvPr>
            <p:ph idx="1"/>
          </p:nvPr>
        </p:nvSpPr>
        <p:spPr/>
        <p:txBody>
          <a:bodyPr vert="horz" lIns="91440" tIns="45720" rIns="91440" bIns="45720" rtlCol="0" anchor="t">
            <a:normAutofit/>
          </a:bodyPr>
          <a:lstStyle/>
          <a:p>
            <a:r>
              <a:rPr lang="en-US" dirty="0">
                <a:latin typeface="Arial"/>
                <a:cs typeface="Arial"/>
              </a:rPr>
              <a:t>General speed limit for restricted roads under Section 81, it is illegal to operate the motor vehicle at the speed higher than thirty miles per hour on restricted roads. </a:t>
            </a:r>
          </a:p>
          <a:p>
            <a:r>
              <a:rPr lang="en-US" dirty="0">
                <a:latin typeface="Arial"/>
                <a:cs typeface="Arial"/>
              </a:rPr>
              <a:t>What roads are restricted roads under Section 82, in England and Wales the street lighting are provided with lamps no more than 200 yards apart. </a:t>
            </a:r>
          </a:p>
          <a:p>
            <a:r>
              <a:rPr lang="en-US" dirty="0">
                <a:latin typeface="Arial"/>
                <a:cs typeface="Arial"/>
              </a:rPr>
              <a:t>Penalty for speeding is 3 points and minimum of one hundred pounds fine added to license. The driving license can be taking away if you get 12 points or more within 3 years.</a:t>
            </a:r>
          </a:p>
          <a:p>
            <a:pPr marL="0" indent="0">
              <a:buNone/>
            </a:pPr>
            <a:endParaRPr lang="en-US">
              <a:latin typeface="Arial"/>
              <a:cs typeface="Arial"/>
            </a:endParaRPr>
          </a:p>
          <a:p>
            <a:pPr marL="0" indent="0">
              <a:buNone/>
            </a:pPr>
            <a:endParaRPr lang="en-US">
              <a:latin typeface="Arial"/>
              <a:cs typeface="Arial"/>
            </a:endParaRPr>
          </a:p>
          <a:p>
            <a:pPr marL="0" indent="0">
              <a:buNone/>
            </a:pPr>
            <a:r>
              <a:rPr lang="en-US" sz="1400" dirty="0">
                <a:latin typeface="Arial"/>
                <a:cs typeface="Arial"/>
              </a:rPr>
              <a:t>(Road Traffic Regulation Act 1984 ) (Gov.UK, no date)   </a:t>
            </a:r>
            <a:endParaRPr lang="en-US" sz="1400" dirty="0"/>
          </a:p>
        </p:txBody>
      </p:sp>
      <p:sp>
        <p:nvSpPr>
          <p:cNvPr id="4" name="Date Placeholder 3">
            <a:extLst>
              <a:ext uri="{FF2B5EF4-FFF2-40B4-BE49-F238E27FC236}">
                <a16:creationId xmlns:a16="http://schemas.microsoft.com/office/drawing/2014/main" id="{20A96962-4C06-897E-5285-2477EAAA6EC5}"/>
              </a:ext>
            </a:extLst>
          </p:cNvPr>
          <p:cNvSpPr>
            <a:spLocks noGrp="1"/>
          </p:cNvSpPr>
          <p:nvPr>
            <p:ph type="dt" sz="half" idx="10"/>
          </p:nvPr>
        </p:nvSpPr>
        <p:spPr/>
        <p:txBody>
          <a:bodyPr/>
          <a:lstStyle/>
          <a:p>
            <a:fld id="{5B5F4428-6B35-4FD7-8E73-09E00530CA7A}" type="datetime1">
              <a:t>10/25/2024</a:t>
            </a:fld>
            <a:endParaRPr lang="en-US"/>
          </a:p>
        </p:txBody>
      </p:sp>
      <p:sp>
        <p:nvSpPr>
          <p:cNvPr id="5" name="Footer Placeholder 4">
            <a:extLst>
              <a:ext uri="{FF2B5EF4-FFF2-40B4-BE49-F238E27FC236}">
                <a16:creationId xmlns:a16="http://schemas.microsoft.com/office/drawing/2014/main" id="{F2776300-E995-25EC-D8CF-6FB68AB526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1911D42-028E-5F29-CFCD-245796E7E9DB}"/>
              </a:ext>
            </a:extLst>
          </p:cNvPr>
          <p:cNvSpPr>
            <a:spLocks noGrp="1"/>
          </p:cNvSpPr>
          <p:nvPr>
            <p:ph type="sldNum" sz="quarter" idx="12"/>
          </p:nvPr>
        </p:nvSpPr>
        <p:spPr/>
        <p:txBody>
          <a:bodyPr/>
          <a:lstStyle/>
          <a:p>
            <a:fld id="{E30AF5A0-43BB-4336-8627-9123B9144D80}" type="slidenum">
              <a:rPr lang="en-US" dirty="0"/>
              <a:t>7</a:t>
            </a:fld>
            <a:endParaRPr lang="en-US"/>
          </a:p>
        </p:txBody>
      </p:sp>
      <p:sp>
        <p:nvSpPr>
          <p:cNvPr id="7" name="TextBox 6">
            <a:extLst>
              <a:ext uri="{FF2B5EF4-FFF2-40B4-BE49-F238E27FC236}">
                <a16:creationId xmlns:a16="http://schemas.microsoft.com/office/drawing/2014/main" id="{44F63579-3B6C-5E74-46E8-95E376CF96BB}"/>
              </a:ext>
            </a:extLst>
          </p:cNvPr>
          <p:cNvSpPr txBox="1"/>
          <p:nvPr/>
        </p:nvSpPr>
        <p:spPr>
          <a:xfrm>
            <a:off x="812052" y="994064"/>
            <a:ext cx="1064069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Speeding is an offences under Road Traffic Regulation Act 1984</a:t>
            </a:r>
          </a:p>
        </p:txBody>
      </p:sp>
    </p:spTree>
    <p:extLst>
      <p:ext uri="{BB962C8B-B14F-4D97-AF65-F5344CB8AC3E}">
        <p14:creationId xmlns:p14="http://schemas.microsoft.com/office/powerpoint/2010/main" val="2342775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917604-5209-3090-60B4-9BA5AB55F2F0}"/>
              </a:ext>
            </a:extLst>
          </p:cNvPr>
          <p:cNvSpPr>
            <a:spLocks noGrp="1"/>
          </p:cNvSpPr>
          <p:nvPr>
            <p:ph idx="1"/>
          </p:nvPr>
        </p:nvSpPr>
        <p:spPr>
          <a:xfrm>
            <a:off x="797397" y="2268936"/>
            <a:ext cx="10691265" cy="3636088"/>
          </a:xfrm>
        </p:spPr>
        <p:txBody>
          <a:bodyPr vert="horz" lIns="91440" tIns="45720" rIns="91440" bIns="45720" rtlCol="0" anchor="t">
            <a:normAutofit/>
          </a:bodyPr>
          <a:lstStyle/>
          <a:p>
            <a:r>
              <a:rPr lang="en-US">
                <a:latin typeface="Arial"/>
                <a:cs typeface="Arial"/>
              </a:rPr>
              <a:t>Section 5 (RTA 1988) - a person is guilty of an offence, if driving, trying to drive or who is in charge of motor vehicle on a public road or elsewhere upon consuming enough alcohol to go over the legal limit in their breath, blood or urine.                                                 </a:t>
            </a:r>
            <a:r>
              <a:rPr lang="en-US" sz="1400">
                <a:latin typeface="Arial"/>
                <a:cs typeface="Arial"/>
              </a:rPr>
              <a:t>(CPS, 2024)</a:t>
            </a:r>
            <a:r>
              <a:rPr lang="en-US">
                <a:latin typeface="Arial"/>
                <a:cs typeface="Arial"/>
              </a:rPr>
              <a:t> </a:t>
            </a:r>
          </a:p>
          <a:p>
            <a:pPr marL="0" indent="0">
              <a:buNone/>
            </a:pPr>
            <a:r>
              <a:rPr lang="en-US">
                <a:latin typeface="Arial"/>
                <a:cs typeface="Arial"/>
              </a:rPr>
              <a:t>  </a:t>
            </a:r>
          </a:p>
        </p:txBody>
      </p:sp>
      <p:sp>
        <p:nvSpPr>
          <p:cNvPr id="4" name="Date Placeholder 3">
            <a:extLst>
              <a:ext uri="{FF2B5EF4-FFF2-40B4-BE49-F238E27FC236}">
                <a16:creationId xmlns:a16="http://schemas.microsoft.com/office/drawing/2014/main" id="{27895E72-63CA-A77A-C82E-FE8C06773075}"/>
              </a:ext>
            </a:extLst>
          </p:cNvPr>
          <p:cNvSpPr>
            <a:spLocks noGrp="1"/>
          </p:cNvSpPr>
          <p:nvPr>
            <p:ph type="dt" sz="half" idx="10"/>
          </p:nvPr>
        </p:nvSpPr>
        <p:spPr/>
        <p:txBody>
          <a:bodyPr/>
          <a:lstStyle/>
          <a:p>
            <a:fld id="{4EE436A5-5C82-4AEF-A95B-BB3D2CE61027}" type="datetime1">
              <a:t>10/25/2024</a:t>
            </a:fld>
            <a:endParaRPr lang="en-US"/>
          </a:p>
        </p:txBody>
      </p:sp>
      <p:sp>
        <p:nvSpPr>
          <p:cNvPr id="6" name="Slide Number Placeholder 5">
            <a:extLst>
              <a:ext uri="{FF2B5EF4-FFF2-40B4-BE49-F238E27FC236}">
                <a16:creationId xmlns:a16="http://schemas.microsoft.com/office/drawing/2014/main" id="{E8455CFC-3134-F1BF-9E80-98982AD9EF6B}"/>
              </a:ext>
            </a:extLst>
          </p:cNvPr>
          <p:cNvSpPr>
            <a:spLocks noGrp="1"/>
          </p:cNvSpPr>
          <p:nvPr>
            <p:ph type="sldNum" sz="quarter" idx="12"/>
          </p:nvPr>
        </p:nvSpPr>
        <p:spPr/>
        <p:txBody>
          <a:bodyPr/>
          <a:lstStyle/>
          <a:p>
            <a:fld id="{E30AF5A0-43BB-4336-8627-9123B9144D80}" type="slidenum">
              <a:rPr lang="en-US" dirty="0"/>
              <a:t>8</a:t>
            </a:fld>
            <a:endParaRPr lang="en-US"/>
          </a:p>
        </p:txBody>
      </p:sp>
      <p:sp>
        <p:nvSpPr>
          <p:cNvPr id="7" name="TextBox 6">
            <a:extLst>
              <a:ext uri="{FF2B5EF4-FFF2-40B4-BE49-F238E27FC236}">
                <a16:creationId xmlns:a16="http://schemas.microsoft.com/office/drawing/2014/main" id="{09ECD15D-9947-4D7C-A74B-DCE1A26B4144}"/>
              </a:ext>
            </a:extLst>
          </p:cNvPr>
          <p:cNvSpPr txBox="1"/>
          <p:nvPr/>
        </p:nvSpPr>
        <p:spPr>
          <a:xfrm>
            <a:off x="800912" y="936915"/>
            <a:ext cx="1059319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Arial"/>
                <a:cs typeface="Arial"/>
              </a:rPr>
              <a:t>Driving under influence of drink and drugs is an offence under Road Traffic Regulation Act 1988 </a:t>
            </a:r>
          </a:p>
        </p:txBody>
      </p:sp>
      <p:pic>
        <p:nvPicPr>
          <p:cNvPr id="8" name="Picture 7" descr="A green and white chart with white text&#10;&#10;Description automatically generated">
            <a:extLst>
              <a:ext uri="{FF2B5EF4-FFF2-40B4-BE49-F238E27FC236}">
                <a16:creationId xmlns:a16="http://schemas.microsoft.com/office/drawing/2014/main" id="{F759E807-FB1E-0B31-706D-FCB89E8D02F0}"/>
              </a:ext>
            </a:extLst>
          </p:cNvPr>
          <p:cNvPicPr>
            <a:picLocks noChangeAspect="1"/>
          </p:cNvPicPr>
          <p:nvPr/>
        </p:nvPicPr>
        <p:blipFill>
          <a:blip r:embed="rId2"/>
          <a:stretch>
            <a:fillRect/>
          </a:stretch>
        </p:blipFill>
        <p:spPr>
          <a:xfrm>
            <a:off x="1138135" y="3642580"/>
            <a:ext cx="5748067" cy="1852537"/>
          </a:xfrm>
          <a:prstGeom prst="rect">
            <a:avLst/>
          </a:prstGeom>
        </p:spPr>
      </p:pic>
      <p:sp>
        <p:nvSpPr>
          <p:cNvPr id="9" name="TextBox 8">
            <a:extLst>
              <a:ext uri="{FF2B5EF4-FFF2-40B4-BE49-F238E27FC236}">
                <a16:creationId xmlns:a16="http://schemas.microsoft.com/office/drawing/2014/main" id="{34E77392-21F6-BEB7-197B-B28EEE6FFAAB}"/>
              </a:ext>
            </a:extLst>
          </p:cNvPr>
          <p:cNvSpPr txBox="1"/>
          <p:nvPr/>
        </p:nvSpPr>
        <p:spPr>
          <a:xfrm>
            <a:off x="1381172" y="5725104"/>
            <a:ext cx="79334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(Image: Mason, 2020)</a:t>
            </a:r>
          </a:p>
        </p:txBody>
      </p:sp>
    </p:spTree>
    <p:extLst>
      <p:ext uri="{BB962C8B-B14F-4D97-AF65-F5344CB8AC3E}">
        <p14:creationId xmlns:p14="http://schemas.microsoft.com/office/powerpoint/2010/main" val="2601583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B0B8D9-DA7E-C0FD-A75D-A5DB59D34E05}"/>
              </a:ext>
            </a:extLst>
          </p:cNvPr>
          <p:cNvSpPr>
            <a:spLocks noGrp="1"/>
          </p:cNvSpPr>
          <p:nvPr>
            <p:ph idx="1"/>
          </p:nvPr>
        </p:nvSpPr>
        <p:spPr>
          <a:xfrm>
            <a:off x="752827" y="1019647"/>
            <a:ext cx="10691265" cy="3636088"/>
          </a:xfrm>
        </p:spPr>
        <p:txBody>
          <a:bodyPr vert="horz" lIns="91440" tIns="45720" rIns="91440" bIns="45720" rtlCol="0" anchor="t">
            <a:normAutofit/>
          </a:bodyPr>
          <a:lstStyle/>
          <a:p>
            <a:r>
              <a:rPr lang="en-US">
                <a:latin typeface="Arial"/>
                <a:cs typeface="Arial"/>
              </a:rPr>
              <a:t>Section 5A (RTA 1988) - a person is guilty of an offence, if driving, trying to drive or being in charge of motor vehicle with specified controlled substance in the blood or urine in excess of the legal limit.                                                                                                         </a:t>
            </a:r>
            <a:r>
              <a:rPr lang="en-US" sz="1400">
                <a:latin typeface="Arial"/>
                <a:cs typeface="Arial"/>
              </a:rPr>
              <a:t>(CPS, 2024) </a:t>
            </a:r>
            <a:endParaRPr lang="en-US" sz="1400"/>
          </a:p>
        </p:txBody>
      </p:sp>
      <p:sp>
        <p:nvSpPr>
          <p:cNvPr id="4" name="Date Placeholder 3">
            <a:extLst>
              <a:ext uri="{FF2B5EF4-FFF2-40B4-BE49-F238E27FC236}">
                <a16:creationId xmlns:a16="http://schemas.microsoft.com/office/drawing/2014/main" id="{4EC62BEA-8A41-2832-3777-0116AABDA546}"/>
              </a:ext>
            </a:extLst>
          </p:cNvPr>
          <p:cNvSpPr>
            <a:spLocks noGrp="1"/>
          </p:cNvSpPr>
          <p:nvPr>
            <p:ph type="dt" sz="half" idx="10"/>
          </p:nvPr>
        </p:nvSpPr>
        <p:spPr/>
        <p:txBody>
          <a:bodyPr/>
          <a:lstStyle/>
          <a:p>
            <a:fld id="{04406138-4ED6-451E-A5B3-4064602D2373}" type="datetime1">
              <a:t>10/25/2024</a:t>
            </a:fld>
            <a:endParaRPr lang="en-US"/>
          </a:p>
        </p:txBody>
      </p:sp>
      <p:sp>
        <p:nvSpPr>
          <p:cNvPr id="5" name="Footer Placeholder 4">
            <a:extLst>
              <a:ext uri="{FF2B5EF4-FFF2-40B4-BE49-F238E27FC236}">
                <a16:creationId xmlns:a16="http://schemas.microsoft.com/office/drawing/2014/main" id="{3169558C-232E-2B46-7917-E57045D695C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42249E2-DFA7-B76D-FFD4-017EB434A287}"/>
              </a:ext>
            </a:extLst>
          </p:cNvPr>
          <p:cNvSpPr>
            <a:spLocks noGrp="1"/>
          </p:cNvSpPr>
          <p:nvPr>
            <p:ph type="sldNum" sz="quarter" idx="12"/>
          </p:nvPr>
        </p:nvSpPr>
        <p:spPr/>
        <p:txBody>
          <a:bodyPr/>
          <a:lstStyle/>
          <a:p>
            <a:fld id="{E30AF5A0-43BB-4336-8627-9123B9144D80}" type="slidenum">
              <a:rPr lang="en-US" dirty="0"/>
              <a:t>9</a:t>
            </a:fld>
            <a:endParaRPr lang="en-US"/>
          </a:p>
        </p:txBody>
      </p:sp>
      <p:pic>
        <p:nvPicPr>
          <p:cNvPr id="7" name="Picture 6" descr="A table with text and images">
            <a:extLst>
              <a:ext uri="{FF2B5EF4-FFF2-40B4-BE49-F238E27FC236}">
                <a16:creationId xmlns:a16="http://schemas.microsoft.com/office/drawing/2014/main" id="{1C23092D-DA7E-8A16-EACF-79B3BC49A953}"/>
              </a:ext>
            </a:extLst>
          </p:cNvPr>
          <p:cNvPicPr>
            <a:picLocks noChangeAspect="1"/>
          </p:cNvPicPr>
          <p:nvPr/>
        </p:nvPicPr>
        <p:blipFill>
          <a:blip r:embed="rId2"/>
          <a:stretch>
            <a:fillRect/>
          </a:stretch>
        </p:blipFill>
        <p:spPr>
          <a:xfrm>
            <a:off x="4441902" y="2041524"/>
            <a:ext cx="4951998" cy="3800977"/>
          </a:xfrm>
          <a:prstGeom prst="rect">
            <a:avLst/>
          </a:prstGeom>
        </p:spPr>
      </p:pic>
      <p:sp>
        <p:nvSpPr>
          <p:cNvPr id="8" name="TextBox 7">
            <a:extLst>
              <a:ext uri="{FF2B5EF4-FFF2-40B4-BE49-F238E27FC236}">
                <a16:creationId xmlns:a16="http://schemas.microsoft.com/office/drawing/2014/main" id="{B408EED7-1FF1-7E58-9585-6BE9E1EBFD55}"/>
              </a:ext>
            </a:extLst>
          </p:cNvPr>
          <p:cNvSpPr txBox="1"/>
          <p:nvPr/>
        </p:nvSpPr>
        <p:spPr>
          <a:xfrm>
            <a:off x="882618" y="5839729"/>
            <a:ext cx="255631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(Image: Gov.UK, 2017</a:t>
            </a:r>
          </a:p>
        </p:txBody>
      </p:sp>
    </p:spTree>
    <p:extLst>
      <p:ext uri="{BB962C8B-B14F-4D97-AF65-F5344CB8AC3E}">
        <p14:creationId xmlns:p14="http://schemas.microsoft.com/office/powerpoint/2010/main" val="2955346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39061C-4829-70F1-4249-305A3C78A9A0}"/>
              </a:ext>
            </a:extLst>
          </p:cNvPr>
          <p:cNvSpPr>
            <a:spLocks noGrp="1"/>
          </p:cNvSpPr>
          <p:nvPr>
            <p:ph idx="1"/>
          </p:nvPr>
        </p:nvSpPr>
        <p:spPr/>
        <p:txBody>
          <a:bodyPr vert="horz" lIns="91440" tIns="45720" rIns="91440" bIns="45720" rtlCol="0" anchor="t">
            <a:normAutofit/>
          </a:bodyPr>
          <a:lstStyle/>
          <a:p>
            <a:r>
              <a:rPr lang="en-US" dirty="0">
                <a:latin typeface="Arial"/>
                <a:cs typeface="Arial"/>
              </a:rPr>
              <a:t>Section 14(1) (RTA 1988) - the secretary of state may issue regulations mandating that seat belts of the type specified be worn by anybody operating a motor vehicle on a public road, with the exceptions under Section (2)b (</a:t>
            </a:r>
            <a:r>
              <a:rPr lang="en-US" dirty="0" err="1">
                <a:latin typeface="Arial"/>
                <a:cs typeface="Arial"/>
              </a:rPr>
              <a:t>i,ii,iii</a:t>
            </a:r>
            <a:r>
              <a:rPr lang="en-US" dirty="0">
                <a:latin typeface="Arial"/>
                <a:cs typeface="Arial"/>
              </a:rPr>
              <a:t>) of medical certificate, revering vehicles and transporting products. </a:t>
            </a:r>
          </a:p>
          <a:p>
            <a:endParaRPr lang="en-US">
              <a:latin typeface="Arial"/>
              <a:cs typeface="Arial"/>
            </a:endParaRPr>
          </a:p>
          <a:p>
            <a:pPr marL="0" indent="0">
              <a:buNone/>
            </a:pPr>
            <a:endParaRPr lang="en-US">
              <a:latin typeface="Calisto MT"/>
              <a:cs typeface="Arial"/>
            </a:endParaRPr>
          </a:p>
          <a:p>
            <a:endParaRPr lang="en-US">
              <a:latin typeface="Arial"/>
              <a:cs typeface="Arial"/>
            </a:endParaRPr>
          </a:p>
          <a:p>
            <a:endParaRPr lang="en-US" sz="1400">
              <a:latin typeface="Arial"/>
              <a:cs typeface="Arial"/>
            </a:endParaRPr>
          </a:p>
          <a:p>
            <a:pPr marL="0" indent="0">
              <a:buNone/>
            </a:pPr>
            <a:r>
              <a:rPr lang="en-US" sz="1400" dirty="0">
                <a:latin typeface="Arial"/>
                <a:cs typeface="Arial"/>
              </a:rPr>
              <a:t>(Road Traffic Act 1988)</a:t>
            </a:r>
          </a:p>
        </p:txBody>
      </p:sp>
      <p:sp>
        <p:nvSpPr>
          <p:cNvPr id="4" name="Date Placeholder 3">
            <a:extLst>
              <a:ext uri="{FF2B5EF4-FFF2-40B4-BE49-F238E27FC236}">
                <a16:creationId xmlns:a16="http://schemas.microsoft.com/office/drawing/2014/main" id="{67AF4B8E-8534-E9B8-8C49-ABC99B2744C8}"/>
              </a:ext>
            </a:extLst>
          </p:cNvPr>
          <p:cNvSpPr>
            <a:spLocks noGrp="1"/>
          </p:cNvSpPr>
          <p:nvPr>
            <p:ph type="dt" sz="half" idx="10"/>
          </p:nvPr>
        </p:nvSpPr>
        <p:spPr/>
        <p:txBody>
          <a:bodyPr/>
          <a:lstStyle/>
          <a:p>
            <a:fld id="{C5657E0B-6749-4FFF-B21B-D735F3374AAC}" type="datetime1">
              <a:t>10/25/2024</a:t>
            </a:fld>
            <a:endParaRPr lang="en-US"/>
          </a:p>
        </p:txBody>
      </p:sp>
      <p:sp>
        <p:nvSpPr>
          <p:cNvPr id="5" name="Footer Placeholder 4">
            <a:extLst>
              <a:ext uri="{FF2B5EF4-FFF2-40B4-BE49-F238E27FC236}">
                <a16:creationId xmlns:a16="http://schemas.microsoft.com/office/drawing/2014/main" id="{AE38A348-E8A8-3520-29DC-498F423C25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D4E2CA-F52B-85B2-63A3-59C41E61D47C}"/>
              </a:ext>
            </a:extLst>
          </p:cNvPr>
          <p:cNvSpPr>
            <a:spLocks noGrp="1"/>
          </p:cNvSpPr>
          <p:nvPr>
            <p:ph type="sldNum" sz="quarter" idx="12"/>
          </p:nvPr>
        </p:nvSpPr>
        <p:spPr/>
        <p:txBody>
          <a:bodyPr/>
          <a:lstStyle/>
          <a:p>
            <a:fld id="{E30AF5A0-43BB-4336-8627-9123B9144D80}" type="slidenum">
              <a:rPr lang="en-US" dirty="0"/>
              <a:t>10</a:t>
            </a:fld>
            <a:endParaRPr lang="en-US"/>
          </a:p>
        </p:txBody>
      </p:sp>
      <p:sp>
        <p:nvSpPr>
          <p:cNvPr id="7" name="TextBox 6">
            <a:extLst>
              <a:ext uri="{FF2B5EF4-FFF2-40B4-BE49-F238E27FC236}">
                <a16:creationId xmlns:a16="http://schemas.microsoft.com/office/drawing/2014/main" id="{7B8B6D66-9AF0-3AF0-070E-F2EA55C35CC9}"/>
              </a:ext>
            </a:extLst>
          </p:cNvPr>
          <p:cNvSpPr txBox="1"/>
          <p:nvPr/>
        </p:nvSpPr>
        <p:spPr>
          <a:xfrm>
            <a:off x="805638" y="988738"/>
            <a:ext cx="10607575"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Not wearing seatbelt is an offence under </a:t>
            </a:r>
            <a:r>
              <a:rPr lang="en-US" sz="3600">
                <a:latin typeface="Arial"/>
                <a:cs typeface="Arial"/>
              </a:rPr>
              <a:t>Road Traffic Regulation Act 1988 </a:t>
            </a:r>
            <a:endParaRPr lang="en-US" sz="4000">
              <a:latin typeface="Arial"/>
              <a:cs typeface="Arial"/>
            </a:endParaRPr>
          </a:p>
        </p:txBody>
      </p:sp>
      <p:pic>
        <p:nvPicPr>
          <p:cNvPr id="2" name="Picture 1" descr="A blue sign with white text and a seat belt&#10;&#10;Description automatically generated">
            <a:extLst>
              <a:ext uri="{FF2B5EF4-FFF2-40B4-BE49-F238E27FC236}">
                <a16:creationId xmlns:a16="http://schemas.microsoft.com/office/drawing/2014/main" id="{BA8E2117-7C36-4704-A689-182E82759C7D}"/>
              </a:ext>
            </a:extLst>
          </p:cNvPr>
          <p:cNvPicPr>
            <a:picLocks noChangeAspect="1"/>
          </p:cNvPicPr>
          <p:nvPr/>
        </p:nvPicPr>
        <p:blipFill>
          <a:blip r:embed="rId2"/>
          <a:stretch>
            <a:fillRect/>
          </a:stretch>
        </p:blipFill>
        <p:spPr>
          <a:xfrm>
            <a:off x="6273113" y="3430416"/>
            <a:ext cx="1880287" cy="2509709"/>
          </a:xfrm>
          <a:prstGeom prst="rect">
            <a:avLst/>
          </a:prstGeom>
        </p:spPr>
      </p:pic>
    </p:spTree>
    <p:extLst>
      <p:ext uri="{BB962C8B-B14F-4D97-AF65-F5344CB8AC3E}">
        <p14:creationId xmlns:p14="http://schemas.microsoft.com/office/powerpoint/2010/main" val="257482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18D509-91BF-882F-7583-6B66DBF66A9D}"/>
              </a:ext>
            </a:extLst>
          </p:cNvPr>
          <p:cNvSpPr>
            <a:spLocks noGrp="1"/>
          </p:cNvSpPr>
          <p:nvPr>
            <p:ph idx="1"/>
          </p:nvPr>
        </p:nvSpPr>
        <p:spPr>
          <a:xfrm>
            <a:off x="712412" y="2536688"/>
            <a:ext cx="10816524" cy="3823978"/>
          </a:xfrm>
        </p:spPr>
        <p:txBody>
          <a:bodyPr vert="horz" lIns="91440" tIns="45720" rIns="91440" bIns="45720" rtlCol="0" anchor="t">
            <a:normAutofit/>
          </a:bodyPr>
          <a:lstStyle/>
          <a:p>
            <a:pPr marL="342900" indent="-342900"/>
            <a:r>
              <a:rPr lang="en-US" dirty="0">
                <a:latin typeface="Arial"/>
                <a:cs typeface="Arial"/>
              </a:rPr>
              <a:t>Section 41D (b) not operating a motor vehicle or supervising the operation of a motor vehicle while in possession of hand-held mobile phone or other interactive communication device, or to not encouraging or allowing by another person to possession of one of these devices. Is guilty of an offence.</a:t>
            </a:r>
            <a:endParaRPr lang="en-US"/>
          </a:p>
          <a:p>
            <a:pPr marL="0" indent="0">
              <a:buNone/>
            </a:pPr>
            <a:endParaRPr lang="en-US">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pPr marL="0" indent="0">
              <a:buNone/>
            </a:pPr>
            <a:r>
              <a:rPr lang="en-US" sz="1400" dirty="0">
                <a:latin typeface="Arial"/>
                <a:cs typeface="Arial"/>
              </a:rPr>
              <a:t>(Road Traffic Act 1988)</a:t>
            </a:r>
          </a:p>
        </p:txBody>
      </p:sp>
      <p:sp>
        <p:nvSpPr>
          <p:cNvPr id="4" name="Date Placeholder 3">
            <a:extLst>
              <a:ext uri="{FF2B5EF4-FFF2-40B4-BE49-F238E27FC236}">
                <a16:creationId xmlns:a16="http://schemas.microsoft.com/office/drawing/2014/main" id="{4160EDD2-FABB-425B-754B-A6A42E91933C}"/>
              </a:ext>
            </a:extLst>
          </p:cNvPr>
          <p:cNvSpPr>
            <a:spLocks noGrp="1"/>
          </p:cNvSpPr>
          <p:nvPr>
            <p:ph type="dt" sz="half" idx="10"/>
          </p:nvPr>
        </p:nvSpPr>
        <p:spPr/>
        <p:txBody>
          <a:bodyPr/>
          <a:lstStyle/>
          <a:p>
            <a:fld id="{B20D407A-8160-45E2-B81B-FADC0BBD6BDD}" type="datetime1">
              <a:t>10/25/2024</a:t>
            </a:fld>
            <a:endParaRPr lang="en-US"/>
          </a:p>
        </p:txBody>
      </p:sp>
      <p:sp>
        <p:nvSpPr>
          <p:cNvPr id="5" name="Footer Placeholder 4">
            <a:extLst>
              <a:ext uri="{FF2B5EF4-FFF2-40B4-BE49-F238E27FC236}">
                <a16:creationId xmlns:a16="http://schemas.microsoft.com/office/drawing/2014/main" id="{21C2FA47-6F69-920D-4901-A20ACE1758C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A8CD0B4-08BD-CB09-1C13-79E166D1AD25}"/>
              </a:ext>
            </a:extLst>
          </p:cNvPr>
          <p:cNvSpPr>
            <a:spLocks noGrp="1"/>
          </p:cNvSpPr>
          <p:nvPr>
            <p:ph type="sldNum" sz="quarter" idx="12"/>
          </p:nvPr>
        </p:nvSpPr>
        <p:spPr/>
        <p:txBody>
          <a:bodyPr/>
          <a:lstStyle/>
          <a:p>
            <a:fld id="{E30AF5A0-43BB-4336-8627-9123B9144D80}" type="slidenum">
              <a:rPr lang="en-US" dirty="0"/>
              <a:t>11</a:t>
            </a:fld>
            <a:endParaRPr lang="en-US"/>
          </a:p>
        </p:txBody>
      </p:sp>
      <p:sp>
        <p:nvSpPr>
          <p:cNvPr id="7" name="TextBox 6">
            <a:extLst>
              <a:ext uri="{FF2B5EF4-FFF2-40B4-BE49-F238E27FC236}">
                <a16:creationId xmlns:a16="http://schemas.microsoft.com/office/drawing/2014/main" id="{F4D22CE0-C20D-B36A-C034-63F9019943B7}"/>
              </a:ext>
            </a:extLst>
          </p:cNvPr>
          <p:cNvSpPr txBox="1"/>
          <p:nvPr/>
        </p:nvSpPr>
        <p:spPr>
          <a:xfrm>
            <a:off x="772134" y="952298"/>
            <a:ext cx="1060397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Use of Mobile Phone while driving is an offence under Road Traffic Act 1988 </a:t>
            </a:r>
          </a:p>
        </p:txBody>
      </p:sp>
    </p:spTree>
    <p:extLst>
      <p:ext uri="{BB962C8B-B14F-4D97-AF65-F5344CB8AC3E}">
        <p14:creationId xmlns:p14="http://schemas.microsoft.com/office/powerpoint/2010/main" val="266269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2FB180-C413-F772-306E-B17DF680268B}"/>
              </a:ext>
            </a:extLst>
          </p:cNvPr>
          <p:cNvSpPr>
            <a:spLocks noGrp="1"/>
          </p:cNvSpPr>
          <p:nvPr>
            <p:ph idx="1"/>
          </p:nvPr>
        </p:nvSpPr>
        <p:spPr>
          <a:xfrm>
            <a:off x="825169" y="1703655"/>
            <a:ext cx="11017714" cy="4650536"/>
          </a:xfrm>
        </p:spPr>
        <p:txBody>
          <a:bodyPr vert="horz" lIns="91440" tIns="45720" rIns="91440" bIns="45720" rtlCol="0" anchor="t">
            <a:normAutofit/>
          </a:bodyPr>
          <a:lstStyle/>
          <a:p>
            <a:r>
              <a:rPr lang="en-US" sz="1800" dirty="0">
                <a:latin typeface="Arial"/>
                <a:cs typeface="Arial"/>
              </a:rPr>
              <a:t>According to National Roads Policing Operations Intelligence and Investiagation the statistics had showed the increased of number of people killed and seriously injured on the roads by over 20 per cent from 2018-2022. </a:t>
            </a: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r>
              <a:rPr lang="en-US" sz="1400" dirty="0">
                <a:latin typeface="Arial"/>
                <a:cs typeface="Arial"/>
              </a:rPr>
              <a:t>(National Police Chiefs Council, 2024) </a:t>
            </a:r>
          </a:p>
          <a:p>
            <a:endParaRPr lang="en-US">
              <a:latin typeface="Arial"/>
              <a:cs typeface="Arial"/>
            </a:endParaRPr>
          </a:p>
          <a:p>
            <a:endParaRPr lang="en-US" dirty="0">
              <a:latin typeface="Arial"/>
              <a:cs typeface="Arial"/>
            </a:endParaRPr>
          </a:p>
          <a:p>
            <a:endParaRPr lang="en-US" dirty="0">
              <a:latin typeface="Arial"/>
              <a:cs typeface="Arial"/>
            </a:endParaRPr>
          </a:p>
          <a:p>
            <a:pPr marL="0" indent="0">
              <a:buNone/>
            </a:pPr>
            <a:endParaRPr lang="en-US" dirty="0">
              <a:latin typeface="Arial"/>
              <a:cs typeface="Arial"/>
            </a:endParaRPr>
          </a:p>
        </p:txBody>
      </p:sp>
      <p:sp>
        <p:nvSpPr>
          <p:cNvPr id="4" name="Date Placeholder 3">
            <a:extLst>
              <a:ext uri="{FF2B5EF4-FFF2-40B4-BE49-F238E27FC236}">
                <a16:creationId xmlns:a16="http://schemas.microsoft.com/office/drawing/2014/main" id="{F893FED8-3ADA-3C9D-9AF0-79EFA819E5A1}"/>
              </a:ext>
            </a:extLst>
          </p:cNvPr>
          <p:cNvSpPr>
            <a:spLocks noGrp="1"/>
          </p:cNvSpPr>
          <p:nvPr>
            <p:ph type="dt" sz="half" idx="10"/>
          </p:nvPr>
        </p:nvSpPr>
        <p:spPr/>
        <p:txBody>
          <a:bodyPr/>
          <a:lstStyle/>
          <a:p>
            <a:fld id="{4A565F2A-8795-48F9-A0B4-0171C4C3CA72}" type="datetime1">
              <a:t>10/25/2024</a:t>
            </a:fld>
            <a:endParaRPr lang="en-US"/>
          </a:p>
        </p:txBody>
      </p:sp>
      <p:sp>
        <p:nvSpPr>
          <p:cNvPr id="5" name="Footer Placeholder 4">
            <a:extLst>
              <a:ext uri="{FF2B5EF4-FFF2-40B4-BE49-F238E27FC236}">
                <a16:creationId xmlns:a16="http://schemas.microsoft.com/office/drawing/2014/main" id="{BC2FDAB5-BC12-9875-FA7E-F95188C97E8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177DBE-2BDA-526D-FC78-30651BD5379A}"/>
              </a:ext>
            </a:extLst>
          </p:cNvPr>
          <p:cNvSpPr>
            <a:spLocks noGrp="1"/>
          </p:cNvSpPr>
          <p:nvPr>
            <p:ph type="sldNum" sz="quarter" idx="12"/>
          </p:nvPr>
        </p:nvSpPr>
        <p:spPr/>
        <p:txBody>
          <a:bodyPr/>
          <a:lstStyle/>
          <a:p>
            <a:fld id="{E30AF5A0-43BB-4336-8627-9123B9144D80}" type="slidenum">
              <a:rPr lang="en-US" dirty="0"/>
              <a:t>12</a:t>
            </a:fld>
            <a:endParaRPr lang="en-US"/>
          </a:p>
        </p:txBody>
      </p:sp>
      <p:sp>
        <p:nvSpPr>
          <p:cNvPr id="7" name="TextBox 6">
            <a:extLst>
              <a:ext uri="{FF2B5EF4-FFF2-40B4-BE49-F238E27FC236}">
                <a16:creationId xmlns:a16="http://schemas.microsoft.com/office/drawing/2014/main" id="{C3659B1A-CC8D-A08F-A1C4-3E11E60801F0}"/>
              </a:ext>
            </a:extLst>
          </p:cNvPr>
          <p:cNvSpPr txBox="1"/>
          <p:nvPr/>
        </p:nvSpPr>
        <p:spPr>
          <a:xfrm>
            <a:off x="816428" y="979714"/>
            <a:ext cx="104502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Statistics of fatal 4 </a:t>
            </a:r>
            <a:r>
              <a:rPr lang="en-US" sz="4000" err="1">
                <a:latin typeface="Arial"/>
                <a:cs typeface="Arial"/>
              </a:rPr>
              <a:t>behaviours</a:t>
            </a:r>
            <a:r>
              <a:rPr lang="en-US" sz="4000">
                <a:latin typeface="Arial"/>
                <a:cs typeface="Arial"/>
              </a:rPr>
              <a:t> </a:t>
            </a:r>
          </a:p>
        </p:txBody>
      </p:sp>
      <p:graphicFrame>
        <p:nvGraphicFramePr>
          <p:cNvPr id="2" name="Chart 1">
            <a:extLst>
              <a:ext uri="{FF2B5EF4-FFF2-40B4-BE49-F238E27FC236}">
                <a16:creationId xmlns:a16="http://schemas.microsoft.com/office/drawing/2014/main" id="{6034D88C-BCBE-C3EB-D679-89560188F4AB}"/>
              </a:ext>
            </a:extLst>
          </p:cNvPr>
          <p:cNvGraphicFramePr>
            <a:graphicFrameLocks/>
          </p:cNvGraphicFramePr>
          <p:nvPr>
            <p:extLst>
              <p:ext uri="{D42A27DB-BD31-4B8C-83A1-F6EECF244321}">
                <p14:modId xmlns:p14="http://schemas.microsoft.com/office/powerpoint/2010/main" val="789389953"/>
              </p:ext>
            </p:extLst>
          </p:nvPr>
        </p:nvGraphicFramePr>
        <p:xfrm>
          <a:off x="3175244" y="2663337"/>
          <a:ext cx="7600461" cy="322189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725606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E25BC-0346-61B5-0612-03C5C55DC5E5}"/>
              </a:ext>
            </a:extLst>
          </p:cNvPr>
          <p:cNvSpPr>
            <a:spLocks noGrp="1"/>
          </p:cNvSpPr>
          <p:nvPr>
            <p:ph idx="1"/>
          </p:nvPr>
        </p:nvSpPr>
        <p:spPr>
          <a:xfrm>
            <a:off x="729390" y="927277"/>
            <a:ext cx="10720019" cy="5088201"/>
          </a:xfrm>
        </p:spPr>
        <p:txBody>
          <a:bodyPr vert="horz" lIns="91440" tIns="45720" rIns="91440" bIns="45720" rtlCol="0" anchor="t">
            <a:normAutofit/>
          </a:bodyPr>
          <a:lstStyle/>
          <a:p>
            <a:pPr marL="0" indent="0">
              <a:buNone/>
            </a:pPr>
            <a:r>
              <a:rPr lang="en-US" sz="2400">
                <a:solidFill>
                  <a:srgbClr val="1F2025"/>
                </a:solidFill>
                <a:latin typeface="Arial"/>
                <a:ea typeface="+mn-lt"/>
                <a:cs typeface="+mn-lt"/>
              </a:rPr>
              <a:t>In the statement the Chief Constable Jo Shiner is National Police Chiefs’ Council lead for roads policing said: </a:t>
            </a:r>
            <a:endParaRPr lang="en-US" sz="2400">
              <a:solidFill>
                <a:srgbClr val="1F2025"/>
              </a:solidFill>
              <a:latin typeface="Arial"/>
              <a:ea typeface="+mn-lt"/>
              <a:cs typeface="Arial"/>
            </a:endParaRPr>
          </a:p>
          <a:p>
            <a:pPr marL="0" indent="0">
              <a:buNone/>
            </a:pPr>
            <a:r>
              <a:rPr lang="en-US" sz="2400" b="1">
                <a:solidFill>
                  <a:srgbClr val="1F2025"/>
                </a:solidFill>
                <a:latin typeface="Arial"/>
                <a:ea typeface="+mn-lt"/>
                <a:cs typeface="+mn-lt"/>
              </a:rPr>
              <a:t>"The key fact that stands out to me is that each and every one of these incidents was completely avoidable. Driving in excess of the speed limit is a conscious decision, driving or travelling without wearing a seatbelt is a conscious decision, driving under the influence of drink or drugs is a conscious decision and using a mobile phone while behind the wheel is a conscious decision. You can choose not to do these things, and many lives can be saved as a result."</a:t>
            </a:r>
          </a:p>
          <a:p>
            <a:pPr marL="0" indent="0">
              <a:buNone/>
            </a:pPr>
            <a:endParaRPr lang="en-US" sz="2400" b="1">
              <a:solidFill>
                <a:srgbClr val="1F2025"/>
              </a:solidFill>
              <a:latin typeface="Arial"/>
              <a:cs typeface="Arial"/>
            </a:endParaRPr>
          </a:p>
          <a:p>
            <a:pPr marL="0" indent="0">
              <a:buNone/>
            </a:pPr>
            <a:r>
              <a:rPr lang="en-US" sz="1400">
                <a:solidFill>
                  <a:srgbClr val="000000"/>
                </a:solidFill>
                <a:latin typeface="Arial"/>
                <a:cs typeface="Arial"/>
              </a:rPr>
              <a:t>(National Police Chiefs Council, 2024) </a:t>
            </a:r>
            <a:endParaRPr lang="en-US" sz="1400"/>
          </a:p>
        </p:txBody>
      </p:sp>
      <p:sp>
        <p:nvSpPr>
          <p:cNvPr id="4" name="Date Placeholder 3">
            <a:extLst>
              <a:ext uri="{FF2B5EF4-FFF2-40B4-BE49-F238E27FC236}">
                <a16:creationId xmlns:a16="http://schemas.microsoft.com/office/drawing/2014/main" id="{BD3A0C25-84AD-0299-BE50-0EBCFCE8EFB2}"/>
              </a:ext>
            </a:extLst>
          </p:cNvPr>
          <p:cNvSpPr>
            <a:spLocks noGrp="1"/>
          </p:cNvSpPr>
          <p:nvPr>
            <p:ph type="dt" sz="half" idx="10"/>
          </p:nvPr>
        </p:nvSpPr>
        <p:spPr/>
        <p:txBody>
          <a:bodyPr/>
          <a:lstStyle/>
          <a:p>
            <a:fld id="{4764F618-029B-4559-A6E4-D43FE5695839}" type="datetime1">
              <a:t>10/25/2024</a:t>
            </a:fld>
            <a:endParaRPr lang="en-US"/>
          </a:p>
        </p:txBody>
      </p:sp>
      <p:sp>
        <p:nvSpPr>
          <p:cNvPr id="5" name="Footer Placeholder 4">
            <a:extLst>
              <a:ext uri="{FF2B5EF4-FFF2-40B4-BE49-F238E27FC236}">
                <a16:creationId xmlns:a16="http://schemas.microsoft.com/office/drawing/2014/main" id="{B50A0744-E748-B49C-6C85-6ACB8BE1356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2A27389-4791-083D-274A-E5794F5BFA5C}"/>
              </a:ext>
            </a:extLst>
          </p:cNvPr>
          <p:cNvSpPr>
            <a:spLocks noGrp="1"/>
          </p:cNvSpPr>
          <p:nvPr>
            <p:ph type="sldNum" sz="quarter" idx="12"/>
          </p:nvPr>
        </p:nvSpPr>
        <p:spPr/>
        <p:txBody>
          <a:bodyPr/>
          <a:lstStyle/>
          <a:p>
            <a:fld id="{E30AF5A0-43BB-4336-8627-9123B9144D80}" type="slidenum">
              <a:rPr lang="en-US" dirty="0"/>
              <a:t>13</a:t>
            </a:fld>
            <a:endParaRPr lang="en-US"/>
          </a:p>
        </p:txBody>
      </p:sp>
    </p:spTree>
    <p:extLst>
      <p:ext uri="{BB962C8B-B14F-4D97-AF65-F5344CB8AC3E}">
        <p14:creationId xmlns:p14="http://schemas.microsoft.com/office/powerpoint/2010/main" val="187811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2B9039-2764-F884-DBEA-72F002464DB2}"/>
              </a:ext>
            </a:extLst>
          </p:cNvPr>
          <p:cNvSpPr>
            <a:spLocks noGrp="1"/>
          </p:cNvSpPr>
          <p:nvPr>
            <p:ph idx="1"/>
          </p:nvPr>
        </p:nvSpPr>
        <p:spPr>
          <a:xfrm>
            <a:off x="721512" y="2397509"/>
            <a:ext cx="5273758" cy="3636088"/>
          </a:xfrm>
        </p:spPr>
        <p:txBody>
          <a:bodyPr vert="horz" lIns="91440" tIns="45720" rIns="91440" bIns="45720" rtlCol="0" anchor="t">
            <a:normAutofit fontScale="85000" lnSpcReduction="20000"/>
          </a:bodyPr>
          <a:lstStyle/>
          <a:p>
            <a:r>
              <a:rPr lang="en-US" sz="2400" dirty="0">
                <a:latin typeface="Arial"/>
                <a:ea typeface="+mn-lt"/>
                <a:cs typeface="+mn-lt"/>
              </a:rPr>
              <a:t>According to police reports there were six hundred and six of road collisions. In with sixteen were fatal, hundred sixty-three were serious collisions and four hundred twenty-seven were slight collisions. </a:t>
            </a:r>
            <a:endParaRPr lang="en-US" sz="2400" dirty="0">
              <a:latin typeface="Arial"/>
              <a:cs typeface="Arial"/>
            </a:endParaRPr>
          </a:p>
          <a:p>
            <a:r>
              <a:rPr lang="en-US" sz="2400" dirty="0">
                <a:latin typeface="Arial"/>
                <a:ea typeface="+mn-lt"/>
                <a:cs typeface="+mn-lt"/>
              </a:rPr>
              <a:t>This is 17 percent lower than in 2023 (733). However, the numbers of road collisions were decreasing since 2010 in Wales.  </a:t>
            </a:r>
            <a:endParaRPr lang="en-US" sz="2400" dirty="0">
              <a:latin typeface="Arial"/>
              <a:cs typeface="Arial"/>
            </a:endParaRPr>
          </a:p>
          <a:p>
            <a:pPr marL="0" indent="0">
              <a:buNone/>
            </a:pPr>
            <a:endParaRPr lang="en-US">
              <a:latin typeface="Arial"/>
              <a:ea typeface="+mn-lt"/>
              <a:cs typeface="+mn-lt"/>
            </a:endParaRPr>
          </a:p>
          <a:p>
            <a:pPr marL="0" indent="0">
              <a:buNone/>
            </a:pPr>
            <a:r>
              <a:rPr lang="en-US" sz="1400" dirty="0">
                <a:latin typeface="Arial"/>
                <a:ea typeface="+mn-lt"/>
                <a:cs typeface="+mn-lt"/>
              </a:rPr>
              <a:t>(Welsh Government, 2024)  </a:t>
            </a:r>
          </a:p>
          <a:p>
            <a:pPr marL="0" indent="0">
              <a:buNone/>
            </a:pPr>
            <a:r>
              <a:rPr lang="en-US" sz="1400" dirty="0">
                <a:latin typeface="Arial"/>
                <a:ea typeface="+mn-lt"/>
                <a:cs typeface="+mn-lt"/>
              </a:rPr>
              <a:t>(Figure 3: Road Collision Statistics, Welsh Government)</a:t>
            </a:r>
            <a:endParaRPr lang="en-US"/>
          </a:p>
        </p:txBody>
      </p:sp>
      <p:sp>
        <p:nvSpPr>
          <p:cNvPr id="4" name="Date Placeholder 3">
            <a:extLst>
              <a:ext uri="{FF2B5EF4-FFF2-40B4-BE49-F238E27FC236}">
                <a16:creationId xmlns:a16="http://schemas.microsoft.com/office/drawing/2014/main" id="{34F251A2-1C79-C5CD-A32D-F6C4D524F933}"/>
              </a:ext>
            </a:extLst>
          </p:cNvPr>
          <p:cNvSpPr>
            <a:spLocks noGrp="1"/>
          </p:cNvSpPr>
          <p:nvPr>
            <p:ph type="dt" sz="half" idx="10"/>
          </p:nvPr>
        </p:nvSpPr>
        <p:spPr/>
        <p:txBody>
          <a:bodyPr/>
          <a:lstStyle/>
          <a:p>
            <a:fld id="{D8D82718-E596-4EA7-A31C-67414941CD68}" type="datetime1">
              <a:t>10/25/2024</a:t>
            </a:fld>
            <a:endParaRPr lang="en-US"/>
          </a:p>
        </p:txBody>
      </p:sp>
      <p:sp>
        <p:nvSpPr>
          <p:cNvPr id="5" name="Footer Placeholder 4">
            <a:extLst>
              <a:ext uri="{FF2B5EF4-FFF2-40B4-BE49-F238E27FC236}">
                <a16:creationId xmlns:a16="http://schemas.microsoft.com/office/drawing/2014/main" id="{D1778853-F7C1-42FA-F3C3-00F76029EB0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DCEF669-D3B5-74B0-A606-9AB1736206E5}"/>
              </a:ext>
            </a:extLst>
          </p:cNvPr>
          <p:cNvSpPr>
            <a:spLocks noGrp="1"/>
          </p:cNvSpPr>
          <p:nvPr>
            <p:ph type="sldNum" sz="quarter" idx="12"/>
          </p:nvPr>
        </p:nvSpPr>
        <p:spPr/>
        <p:txBody>
          <a:bodyPr/>
          <a:lstStyle/>
          <a:p>
            <a:fld id="{E30AF5A0-43BB-4336-8627-9123B9144D80}" type="slidenum">
              <a:rPr lang="en-US" dirty="0"/>
              <a:t>14</a:t>
            </a:fld>
            <a:endParaRPr lang="en-US"/>
          </a:p>
        </p:txBody>
      </p:sp>
      <p:sp>
        <p:nvSpPr>
          <p:cNvPr id="9" name="TextBox 8">
            <a:extLst>
              <a:ext uri="{FF2B5EF4-FFF2-40B4-BE49-F238E27FC236}">
                <a16:creationId xmlns:a16="http://schemas.microsoft.com/office/drawing/2014/main" id="{4F1273A4-37AF-6935-FE45-231A250BBDDE}"/>
              </a:ext>
            </a:extLst>
          </p:cNvPr>
          <p:cNvSpPr txBox="1"/>
          <p:nvPr/>
        </p:nvSpPr>
        <p:spPr>
          <a:xfrm>
            <a:off x="710483" y="944687"/>
            <a:ext cx="106867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a:latin typeface="Arial"/>
                <a:cs typeface="Arial"/>
              </a:rPr>
              <a:t>Statistics of road collisions and casualties between January – March 2024 </a:t>
            </a:r>
          </a:p>
        </p:txBody>
      </p:sp>
      <p:pic>
        <p:nvPicPr>
          <p:cNvPr id="2" name="Picture 1" descr="A graph with blue lines&#10;&#10;Description automatically generated">
            <a:extLst>
              <a:ext uri="{FF2B5EF4-FFF2-40B4-BE49-F238E27FC236}">
                <a16:creationId xmlns:a16="http://schemas.microsoft.com/office/drawing/2014/main" id="{2C5C4780-B208-CE42-7463-4134D74848FC}"/>
              </a:ext>
            </a:extLst>
          </p:cNvPr>
          <p:cNvPicPr>
            <a:picLocks noChangeAspect="1"/>
          </p:cNvPicPr>
          <p:nvPr/>
        </p:nvPicPr>
        <p:blipFill>
          <a:blip r:embed="rId2"/>
          <a:srcRect r="215" b="-301"/>
          <a:stretch/>
        </p:blipFill>
        <p:spPr>
          <a:xfrm>
            <a:off x="6218911" y="1711891"/>
            <a:ext cx="4848116" cy="4303057"/>
          </a:xfrm>
          <a:prstGeom prst="rect">
            <a:avLst/>
          </a:prstGeom>
        </p:spPr>
      </p:pic>
    </p:spTree>
    <p:extLst>
      <p:ext uri="{BB962C8B-B14F-4D97-AF65-F5344CB8AC3E}">
        <p14:creationId xmlns:p14="http://schemas.microsoft.com/office/powerpoint/2010/main" val="3523232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945050-293A-A753-E8CA-57C972C3F935}"/>
              </a:ext>
            </a:extLst>
          </p:cNvPr>
          <p:cNvSpPr>
            <a:spLocks noGrp="1"/>
          </p:cNvSpPr>
          <p:nvPr>
            <p:ph idx="1"/>
          </p:nvPr>
        </p:nvSpPr>
        <p:spPr>
          <a:xfrm>
            <a:off x="898964" y="1927783"/>
            <a:ext cx="10691265" cy="3636088"/>
          </a:xfrm>
        </p:spPr>
        <p:txBody>
          <a:bodyPr vert="horz" lIns="91440" tIns="45720" rIns="91440" bIns="45720" rtlCol="0" anchor="t">
            <a:normAutofit/>
          </a:bodyPr>
          <a:lstStyle/>
          <a:p>
            <a:r>
              <a:rPr lang="en-US" dirty="0">
                <a:latin typeface="Arial"/>
                <a:cs typeface="Arial"/>
              </a:rPr>
              <a:t>The impact of 20mph speed limit in Wales had positive in reduction of collisions and fatalities. However, people in Wales do not agree with the new legislation due locations of 20mph speed limit.  </a:t>
            </a:r>
          </a:p>
          <a:p>
            <a:r>
              <a:rPr lang="en-US" dirty="0">
                <a:latin typeface="Arial"/>
                <a:cs typeface="Arial"/>
              </a:rPr>
              <a:t>The fatal 4 are the drives </a:t>
            </a:r>
            <a:r>
              <a:rPr lang="en-GB" dirty="0">
                <a:latin typeface="Arial"/>
                <a:cs typeface="Arial"/>
              </a:rPr>
              <a:t>behaviours</a:t>
            </a:r>
            <a:r>
              <a:rPr lang="en-US" dirty="0">
                <a:latin typeface="Arial"/>
                <a:cs typeface="Arial"/>
              </a:rPr>
              <a:t> that </a:t>
            </a:r>
            <a:r>
              <a:rPr lang="en-US" dirty="0">
                <a:latin typeface="Arial"/>
                <a:ea typeface="+mn-lt"/>
                <a:cs typeface="+mn-lt"/>
              </a:rPr>
              <a:t>contribute </a:t>
            </a:r>
            <a:r>
              <a:rPr lang="en-US" dirty="0">
                <a:latin typeface="Arial"/>
                <a:cs typeface="Arial"/>
              </a:rPr>
              <a:t>to collisions and fatalities. </a:t>
            </a:r>
          </a:p>
          <a:p>
            <a:r>
              <a:rPr lang="en-US" dirty="0">
                <a:latin typeface="Arial"/>
                <a:cs typeface="Arial"/>
              </a:rPr>
              <a:t>The statistics had shown the decrease in number to people killed or seriously injured in 2024 compared to 2018 to 2022 due to speed limit change from 30mph to 20mph. </a:t>
            </a:r>
          </a:p>
        </p:txBody>
      </p:sp>
      <p:sp>
        <p:nvSpPr>
          <p:cNvPr id="4" name="Date Placeholder 3">
            <a:extLst>
              <a:ext uri="{FF2B5EF4-FFF2-40B4-BE49-F238E27FC236}">
                <a16:creationId xmlns:a16="http://schemas.microsoft.com/office/drawing/2014/main" id="{375E4425-E0C9-48F8-6C29-72B92AFABDFD}"/>
              </a:ext>
            </a:extLst>
          </p:cNvPr>
          <p:cNvSpPr>
            <a:spLocks noGrp="1"/>
          </p:cNvSpPr>
          <p:nvPr>
            <p:ph type="dt" sz="half" idx="10"/>
          </p:nvPr>
        </p:nvSpPr>
        <p:spPr/>
        <p:txBody>
          <a:bodyPr/>
          <a:lstStyle/>
          <a:p>
            <a:fld id="{A2341E67-1EA2-401C-A764-454BAD2DF76C}" type="datetime1">
              <a:t>10/25/2024</a:t>
            </a:fld>
            <a:endParaRPr lang="en-US"/>
          </a:p>
        </p:txBody>
      </p:sp>
      <p:sp>
        <p:nvSpPr>
          <p:cNvPr id="5" name="Footer Placeholder 4">
            <a:extLst>
              <a:ext uri="{FF2B5EF4-FFF2-40B4-BE49-F238E27FC236}">
                <a16:creationId xmlns:a16="http://schemas.microsoft.com/office/drawing/2014/main" id="{B14EF681-2F2B-7B02-155C-74499F206D3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2D84B9A-C41E-94B0-19AE-340C14EB4912}"/>
              </a:ext>
            </a:extLst>
          </p:cNvPr>
          <p:cNvSpPr>
            <a:spLocks noGrp="1"/>
          </p:cNvSpPr>
          <p:nvPr>
            <p:ph type="sldNum" sz="quarter" idx="12"/>
          </p:nvPr>
        </p:nvSpPr>
        <p:spPr/>
        <p:txBody>
          <a:bodyPr/>
          <a:lstStyle/>
          <a:p>
            <a:fld id="{E30AF5A0-43BB-4336-8627-9123B9144D80}" type="slidenum">
              <a:rPr lang="en-US" dirty="0"/>
              <a:t>15</a:t>
            </a:fld>
            <a:endParaRPr lang="en-US"/>
          </a:p>
        </p:txBody>
      </p:sp>
      <p:sp>
        <p:nvSpPr>
          <p:cNvPr id="7" name="TextBox 6">
            <a:extLst>
              <a:ext uri="{FF2B5EF4-FFF2-40B4-BE49-F238E27FC236}">
                <a16:creationId xmlns:a16="http://schemas.microsoft.com/office/drawing/2014/main" id="{6D04D1BF-5316-3E15-E8FE-19D9D691AFBB}"/>
              </a:ext>
            </a:extLst>
          </p:cNvPr>
          <p:cNvSpPr txBox="1"/>
          <p:nvPr/>
        </p:nvSpPr>
        <p:spPr>
          <a:xfrm>
            <a:off x="805638" y="1037565"/>
            <a:ext cx="1068081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Arial"/>
                <a:cs typeface="Arial"/>
              </a:rPr>
              <a:t>Conclusion </a:t>
            </a:r>
          </a:p>
        </p:txBody>
      </p:sp>
    </p:spTree>
    <p:extLst>
      <p:ext uri="{BB962C8B-B14F-4D97-AF65-F5344CB8AC3E}">
        <p14:creationId xmlns:p14="http://schemas.microsoft.com/office/powerpoint/2010/main" val="175051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52971-8D6A-2BD5-3108-A683C2FD1FA7}"/>
              </a:ext>
            </a:extLst>
          </p:cNvPr>
          <p:cNvSpPr>
            <a:spLocks noGrp="1"/>
          </p:cNvSpPr>
          <p:nvPr>
            <p:ph idx="1"/>
          </p:nvPr>
        </p:nvSpPr>
        <p:spPr>
          <a:xfrm>
            <a:off x="758144" y="1588636"/>
            <a:ext cx="10734397" cy="4743143"/>
          </a:xfrm>
        </p:spPr>
        <p:txBody>
          <a:bodyPr vert="horz" lIns="91440" tIns="45720" rIns="91440" bIns="45720" rtlCol="0" anchor="t">
            <a:noAutofit/>
          </a:bodyPr>
          <a:lstStyle/>
          <a:p>
            <a:r>
              <a:rPr lang="en-US" sz="1400" dirty="0">
                <a:latin typeface="Arial"/>
                <a:cs typeface="Arial"/>
              </a:rPr>
              <a:t>CPS (2024) Road Traffic – Drink and Drug Driving. Available at: </a:t>
            </a:r>
            <a:r>
              <a:rPr lang="en-US" sz="1400" dirty="0">
                <a:latin typeface="Arial"/>
                <a:cs typeface="Arial"/>
                <a:hlinkClick r:id="rId2"/>
              </a:rPr>
              <a:t>https://www.cps.gov.uk/legal-guidance/road-traffic-drink-and-drug-driving</a:t>
            </a:r>
            <a:r>
              <a:rPr lang="en-US" sz="1400" dirty="0">
                <a:latin typeface="Arial"/>
                <a:cs typeface="Arial"/>
              </a:rPr>
              <a:t> (Accessed: 15/10/2024).  </a:t>
            </a:r>
            <a:endParaRPr lang="en-US" dirty="0"/>
          </a:p>
          <a:p>
            <a:r>
              <a:rPr lang="en-US" sz="1400" dirty="0">
                <a:latin typeface="Arial"/>
                <a:cs typeface="Arial"/>
              </a:rPr>
              <a:t>Gov.UK (no date) speeding penalties. Available: </a:t>
            </a:r>
            <a:r>
              <a:rPr lang="en-US" sz="1400" dirty="0">
                <a:latin typeface="Arial"/>
                <a:cs typeface="Arial"/>
                <a:hlinkClick r:id="rId3"/>
              </a:rPr>
              <a:t>https://www.gov.uk/speeding-penalties</a:t>
            </a:r>
            <a:r>
              <a:rPr lang="en-US" sz="1400" dirty="0">
                <a:latin typeface="Arial"/>
                <a:cs typeface="Arial"/>
              </a:rPr>
              <a:t> (Accessed: 14/10/24). </a:t>
            </a:r>
            <a:endParaRPr lang="en-US" dirty="0">
              <a:latin typeface="Calisto MT" panose="02040603050505030304"/>
              <a:cs typeface="Arial"/>
            </a:endParaRPr>
          </a:p>
          <a:p>
            <a:r>
              <a:rPr lang="en-US" sz="1400" dirty="0">
                <a:latin typeface="Arial"/>
                <a:cs typeface="Arial"/>
              </a:rPr>
              <a:t>Gov.UK (2017) Changes to drug driving law. Available at: </a:t>
            </a:r>
            <a:r>
              <a:rPr lang="en-US" sz="1400" dirty="0">
                <a:latin typeface="Arial"/>
                <a:cs typeface="Arial"/>
                <a:hlinkClick r:id="rId4"/>
              </a:rPr>
              <a:t>https://www.gov.uk/government/collections/drug-driving</a:t>
            </a:r>
            <a:r>
              <a:rPr lang="en-US" sz="1400" dirty="0">
                <a:latin typeface="Arial"/>
                <a:cs typeface="Arial"/>
              </a:rPr>
              <a:t> (Accessed: 15/10/2024). </a:t>
            </a:r>
            <a:endParaRPr lang="en-US" dirty="0"/>
          </a:p>
          <a:p>
            <a:r>
              <a:rPr lang="en-US" sz="1400" dirty="0">
                <a:latin typeface="Arial"/>
                <a:ea typeface="+mn-lt"/>
                <a:cs typeface="Arial"/>
              </a:rPr>
              <a:t>Mason, R. (2024) Don't risk drink driving, be sensible this Christmas. Alcohol limits. Available at: </a:t>
            </a:r>
            <a:r>
              <a:rPr lang="en-US" sz="1400" dirty="0">
                <a:solidFill>
                  <a:srgbClr val="778BA2"/>
                </a:solidFill>
                <a:latin typeface="Arial"/>
                <a:ea typeface="+mn-lt"/>
                <a:cs typeface="Arial"/>
                <a:hlinkClick r:id="rId5">
                  <a:extLst>
                    <a:ext uri="{A12FA001-AC4F-418D-AE19-62706E023703}">
                      <ahyp:hlinkClr xmlns:ahyp="http://schemas.microsoft.com/office/drawing/2018/hyperlinkcolor" val="tx"/>
                    </a:ext>
                  </a:extLst>
                </a:hlinkClick>
              </a:rPr>
              <a:t>https://www.slaterheelis.co.uk/articles/crime-category/private-crime/drink-driving-christmas/</a:t>
            </a:r>
            <a:r>
              <a:rPr lang="en-US" sz="1400" dirty="0">
                <a:latin typeface="Arial"/>
                <a:ea typeface="+mn-lt"/>
                <a:cs typeface="Arial"/>
              </a:rPr>
              <a:t> (Accessed: 15/10/2024). </a:t>
            </a:r>
            <a:endParaRPr lang="en-US" sz="1400" dirty="0">
              <a:latin typeface="Arial"/>
              <a:ea typeface="+mn-lt"/>
              <a:cs typeface="+mn-lt"/>
            </a:endParaRPr>
          </a:p>
          <a:p>
            <a:r>
              <a:rPr lang="en-US" sz="1400" dirty="0">
                <a:latin typeface="Arial"/>
                <a:ea typeface="+mn-lt"/>
                <a:cs typeface="+mn-lt"/>
              </a:rPr>
              <a:t>Morris, S and Hall, R. (2024) 20mph speed limit splits opinion in Welsh market town. Available: </a:t>
            </a:r>
            <a:r>
              <a:rPr lang="en-US" sz="1400" dirty="0">
                <a:latin typeface="Arial"/>
                <a:ea typeface="+mn-lt"/>
                <a:cs typeface="+mn-lt"/>
                <a:hlinkClick r:id="rId6"/>
              </a:rPr>
              <a:t>https://www.theguardian.com/world/2024/apr/26/20mph-speed-limit-splits-opinion-in-welsh-market-town</a:t>
            </a:r>
            <a:r>
              <a:rPr lang="en-US" sz="1400" dirty="0">
                <a:latin typeface="Arial"/>
                <a:ea typeface="+mn-lt"/>
                <a:cs typeface="+mn-lt"/>
              </a:rPr>
              <a:t> (Accessed: 12/10/24). </a:t>
            </a:r>
          </a:p>
          <a:p>
            <a:r>
              <a:rPr lang="en-US" sz="1400" dirty="0">
                <a:latin typeface="Arial"/>
                <a:ea typeface="+mn-lt"/>
                <a:cs typeface="Arial"/>
              </a:rPr>
              <a:t>National Police Chiefs Council (2024) 'Fatal 4' </a:t>
            </a:r>
            <a:r>
              <a:rPr lang="en-US" sz="1400" dirty="0" err="1">
                <a:latin typeface="Arial"/>
                <a:ea typeface="+mn-lt"/>
                <a:cs typeface="Arial"/>
              </a:rPr>
              <a:t>behaviours</a:t>
            </a:r>
            <a:r>
              <a:rPr lang="en-US" sz="1400" dirty="0">
                <a:latin typeface="Arial"/>
                <a:ea typeface="+mn-lt"/>
                <a:cs typeface="Arial"/>
              </a:rPr>
              <a:t> drive up road collisions by 20% in July. Available: </a:t>
            </a:r>
            <a:r>
              <a:rPr lang="en-US" sz="1400" dirty="0">
                <a:latin typeface="Arial"/>
                <a:ea typeface="+mn-lt"/>
                <a:cs typeface="Arial"/>
                <a:hlinkClick r:id="rId7"/>
              </a:rPr>
              <a:t>https://news.npcc.police.uk/releases/fatal-4-behaviours-drive-up-road-collisions-by-20-percent-in-july</a:t>
            </a:r>
            <a:r>
              <a:rPr lang="en-US" sz="1400" dirty="0">
                <a:latin typeface="Arial"/>
                <a:ea typeface="+mn-lt"/>
                <a:cs typeface="Arial"/>
              </a:rPr>
              <a:t> (Accessed: 12/10/24). </a:t>
            </a:r>
          </a:p>
          <a:p>
            <a:r>
              <a:rPr lang="en-US" sz="1400" dirty="0">
                <a:latin typeface="Arial"/>
                <a:ea typeface="+mn-lt"/>
                <a:cs typeface="Arial"/>
              </a:rPr>
              <a:t>National Cymru (2024) New data confirms positive impact of 20mph speed limit. Available: </a:t>
            </a:r>
            <a:r>
              <a:rPr lang="en-US" sz="1400" dirty="0">
                <a:latin typeface="Arial"/>
                <a:ea typeface="+mn-lt"/>
                <a:cs typeface="Arial"/>
                <a:hlinkClick r:id="rId8"/>
              </a:rPr>
              <a:t>https://nation.cymru/news/new-data-confirms-positive-impact-of-20mph-speed-limit/</a:t>
            </a:r>
            <a:r>
              <a:rPr lang="en-US" sz="1400" dirty="0">
                <a:latin typeface="Arial"/>
                <a:ea typeface="+mn-lt"/>
                <a:cs typeface="Arial"/>
              </a:rPr>
              <a:t> (Accessed: 13/10/24). </a:t>
            </a:r>
          </a:p>
          <a:p>
            <a:r>
              <a:rPr lang="en-US" sz="1400" dirty="0">
                <a:latin typeface="Arial"/>
                <a:ea typeface="+mn-lt"/>
                <a:cs typeface="Arial"/>
              </a:rPr>
              <a:t>Road Traffic Regulation Act 1984 c.27 Part IV. Available: </a:t>
            </a:r>
            <a:r>
              <a:rPr lang="en-US" sz="1400" dirty="0">
                <a:latin typeface="Arial"/>
                <a:ea typeface="+mn-lt"/>
                <a:cs typeface="Arial"/>
                <a:hlinkClick r:id="rId9"/>
              </a:rPr>
              <a:t>https://www.legislation.gov.uk/ukpga/1984/27/part/VI#commentary-key-32eba159d06ee3e9c050d1daa275133f</a:t>
            </a:r>
            <a:r>
              <a:rPr lang="en-US" sz="1400" dirty="0">
                <a:latin typeface="Arial"/>
                <a:ea typeface="+mn-lt"/>
                <a:cs typeface="Arial"/>
              </a:rPr>
              <a:t> (Accessed: 14/10/24). </a:t>
            </a:r>
            <a:endParaRPr lang="en-US" dirty="0"/>
          </a:p>
          <a:p>
            <a:pPr marL="0" indent="0">
              <a:buNone/>
            </a:pPr>
            <a:endParaRPr lang="en-US" sz="1400" dirty="0">
              <a:latin typeface="Arial"/>
              <a:ea typeface="+mn-lt"/>
              <a:cs typeface="Arial"/>
            </a:endParaRPr>
          </a:p>
        </p:txBody>
      </p:sp>
      <p:sp>
        <p:nvSpPr>
          <p:cNvPr id="4" name="Date Placeholder 3">
            <a:extLst>
              <a:ext uri="{FF2B5EF4-FFF2-40B4-BE49-F238E27FC236}">
                <a16:creationId xmlns:a16="http://schemas.microsoft.com/office/drawing/2014/main" id="{B55640D4-E858-A9CF-1C58-FA297B0EAE60}"/>
              </a:ext>
            </a:extLst>
          </p:cNvPr>
          <p:cNvSpPr>
            <a:spLocks noGrp="1"/>
          </p:cNvSpPr>
          <p:nvPr>
            <p:ph type="dt" sz="half" idx="10"/>
          </p:nvPr>
        </p:nvSpPr>
        <p:spPr/>
        <p:txBody>
          <a:bodyPr/>
          <a:lstStyle/>
          <a:p>
            <a:fld id="{A435468C-7B32-4705-A672-30959A7CE8CC}" type="datetime1">
              <a:t>10/25/2024</a:t>
            </a:fld>
            <a:endParaRPr lang="en-US"/>
          </a:p>
        </p:txBody>
      </p:sp>
      <p:sp>
        <p:nvSpPr>
          <p:cNvPr id="5" name="Footer Placeholder 4">
            <a:extLst>
              <a:ext uri="{FF2B5EF4-FFF2-40B4-BE49-F238E27FC236}">
                <a16:creationId xmlns:a16="http://schemas.microsoft.com/office/drawing/2014/main" id="{7C0416AF-2DC1-F759-F723-F668E4795E7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DAC86E7-28C9-DE3D-4A86-75223D25A97F}"/>
              </a:ext>
            </a:extLst>
          </p:cNvPr>
          <p:cNvSpPr>
            <a:spLocks noGrp="1"/>
          </p:cNvSpPr>
          <p:nvPr>
            <p:ph type="sldNum" sz="quarter" idx="12"/>
          </p:nvPr>
        </p:nvSpPr>
        <p:spPr/>
        <p:txBody>
          <a:bodyPr/>
          <a:lstStyle/>
          <a:p>
            <a:fld id="{E30AF5A0-43BB-4336-8627-9123B9144D80}" type="slidenum">
              <a:rPr lang="en-US" dirty="0"/>
              <a:t>16</a:t>
            </a:fld>
            <a:endParaRPr lang="en-US"/>
          </a:p>
        </p:txBody>
      </p:sp>
      <p:sp>
        <p:nvSpPr>
          <p:cNvPr id="7" name="TextBox 6">
            <a:extLst>
              <a:ext uri="{FF2B5EF4-FFF2-40B4-BE49-F238E27FC236}">
                <a16:creationId xmlns:a16="http://schemas.microsoft.com/office/drawing/2014/main" id="{1F1C3473-8D29-870A-BC16-6F084FD98803}"/>
              </a:ext>
            </a:extLst>
          </p:cNvPr>
          <p:cNvSpPr txBox="1"/>
          <p:nvPr/>
        </p:nvSpPr>
        <p:spPr>
          <a:xfrm>
            <a:off x="779041" y="930521"/>
            <a:ext cx="10733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Bibliography List  </a:t>
            </a:r>
          </a:p>
        </p:txBody>
      </p:sp>
    </p:spTree>
    <p:extLst>
      <p:ext uri="{BB962C8B-B14F-4D97-AF65-F5344CB8AC3E}">
        <p14:creationId xmlns:p14="http://schemas.microsoft.com/office/powerpoint/2010/main" val="76814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F0030-75EA-6F4D-A862-28846BE4F087}"/>
              </a:ext>
            </a:extLst>
          </p:cNvPr>
          <p:cNvSpPr>
            <a:spLocks noGrp="1"/>
          </p:cNvSpPr>
          <p:nvPr>
            <p:ph idx="1"/>
          </p:nvPr>
        </p:nvSpPr>
        <p:spPr>
          <a:xfrm>
            <a:off x="742656" y="601979"/>
            <a:ext cx="10705642" cy="5648918"/>
          </a:xfrm>
        </p:spPr>
        <p:txBody>
          <a:bodyPr vert="horz" lIns="91440" tIns="45720" rIns="91440" bIns="45720" rtlCol="0" anchor="t">
            <a:normAutofit/>
          </a:bodyPr>
          <a:lstStyle/>
          <a:p>
            <a:pPr marL="0" indent="0">
              <a:buNone/>
            </a:pPr>
            <a:endParaRPr lang="en-US" sz="1400" dirty="0">
              <a:latin typeface="Arial"/>
              <a:cs typeface="Arial"/>
            </a:endParaRPr>
          </a:p>
          <a:p>
            <a:pPr marL="285750" indent="-285750"/>
            <a:r>
              <a:rPr lang="en-US" sz="1400" dirty="0">
                <a:latin typeface="Arial"/>
                <a:ea typeface="+mn-lt"/>
                <a:cs typeface="+mn-lt"/>
              </a:rPr>
              <a:t>Road Traffic Act 1988 c. 52 Part I Section 14. Available at: </a:t>
            </a:r>
            <a:r>
              <a:rPr lang="en-US" sz="1400" dirty="0">
                <a:latin typeface="Arial"/>
                <a:ea typeface="+mn-lt"/>
                <a:cs typeface="+mn-lt"/>
                <a:hlinkClick r:id="rId2"/>
              </a:rPr>
              <a:t>https://www.legislation.gov.uk/ukpga/1988/52/section/14</a:t>
            </a:r>
            <a:r>
              <a:rPr lang="en-US" sz="1400" dirty="0">
                <a:latin typeface="Arial"/>
                <a:ea typeface="+mn-lt"/>
                <a:cs typeface="+mn-lt"/>
              </a:rPr>
              <a:t> (Accessed: 17/10/2024). </a:t>
            </a:r>
            <a:endParaRPr lang="en-US" sz="1400">
              <a:latin typeface="Arial"/>
              <a:ea typeface="+mn-lt"/>
              <a:cs typeface="Arial"/>
            </a:endParaRPr>
          </a:p>
          <a:p>
            <a:r>
              <a:rPr lang="en-US" sz="1400" dirty="0">
                <a:latin typeface="Arial"/>
                <a:ea typeface="+mn-lt"/>
                <a:cs typeface="Arial"/>
              </a:rPr>
              <a:t>Road Traffic Act 1988 c.52 Part II Section 41D. Available at: </a:t>
            </a:r>
            <a:r>
              <a:rPr lang="en-US" sz="1400" dirty="0">
                <a:latin typeface="Arial"/>
                <a:ea typeface="+mn-lt"/>
                <a:cs typeface="Arial"/>
                <a:hlinkClick r:id="rId3"/>
              </a:rPr>
              <a:t>https://www.legislation.gov.uk/ukpga/1988/52/section/41D</a:t>
            </a:r>
            <a:r>
              <a:rPr lang="en-US" sz="1400" dirty="0">
                <a:latin typeface="Arial"/>
                <a:ea typeface="+mn-lt"/>
                <a:cs typeface="Arial"/>
              </a:rPr>
              <a:t> (Accessed: 17/10/2024). </a:t>
            </a:r>
          </a:p>
          <a:p>
            <a:r>
              <a:rPr lang="en-US" sz="1400" dirty="0">
                <a:latin typeface="Arial"/>
                <a:ea typeface="+mn-lt"/>
                <a:cs typeface="Arial"/>
              </a:rPr>
              <a:t>Transport for Wales (2024) Default 20mph speed limit on restricted roads, National monitoring report (September 2023 – April 2024). Available: </a:t>
            </a:r>
            <a:r>
              <a:rPr lang="en-US" sz="1400" dirty="0">
                <a:latin typeface="Arial"/>
                <a:ea typeface="+mn-lt"/>
                <a:cs typeface="Arial"/>
                <a:hlinkClick r:id="rId4"/>
              </a:rPr>
              <a:t>https://tfw.wales/sites/default/files/2024-09/20mph-national-monitoring-report-to-Apr-2024.pdf</a:t>
            </a:r>
            <a:r>
              <a:rPr lang="en-US" sz="1400" dirty="0">
                <a:latin typeface="Arial"/>
                <a:ea typeface="+mn-lt"/>
                <a:cs typeface="Arial"/>
              </a:rPr>
              <a:t> (Accessed: 12/10/24). </a:t>
            </a:r>
          </a:p>
          <a:p>
            <a:r>
              <a:rPr lang="en-US" sz="1400" dirty="0">
                <a:latin typeface="Arial"/>
                <a:ea typeface="+mn-lt"/>
                <a:cs typeface="Arial"/>
              </a:rPr>
              <a:t>UK safety store (no date) Available at: </a:t>
            </a:r>
            <a:r>
              <a:rPr lang="en-US" sz="1400" dirty="0">
                <a:latin typeface="Arial"/>
                <a:ea typeface="+mn-lt"/>
                <a:cs typeface="Arial"/>
                <a:hlinkClick r:id="rId5"/>
              </a:rPr>
              <a:t>https://www.uksafetystore.com/media/webps/jpg/media/catalog/product/cache/5a5714b4e692509b59f19d44d4abc274/image/907d13f/seat-belts-must-be-worn-sign.webp</a:t>
            </a:r>
            <a:r>
              <a:rPr lang="en-US" sz="1400" dirty="0">
                <a:latin typeface="Arial"/>
                <a:ea typeface="+mn-lt"/>
                <a:cs typeface="Arial"/>
              </a:rPr>
              <a:t> (Accessed: 17/10/2024). </a:t>
            </a:r>
          </a:p>
          <a:p>
            <a:r>
              <a:rPr lang="en-US" sz="1400" dirty="0">
                <a:latin typeface="Arial"/>
                <a:ea typeface="+mn-lt"/>
                <a:cs typeface="Arial"/>
              </a:rPr>
              <a:t>Welsh Government (2024) Police recorded road collisions: January to March 2024 (provisional). Available: </a:t>
            </a:r>
            <a:r>
              <a:rPr lang="en-US" sz="1400" dirty="0">
                <a:latin typeface="Arial"/>
                <a:ea typeface="+mn-lt"/>
                <a:cs typeface="Arial"/>
                <a:hlinkClick r:id="rId6"/>
              </a:rPr>
              <a:t>https://www.gov.wales/police-recorded-road-collisions-january-march-2024-provisional-html</a:t>
            </a:r>
            <a:r>
              <a:rPr lang="en-US" sz="1400" dirty="0">
                <a:latin typeface="Arial"/>
                <a:ea typeface="+mn-lt"/>
                <a:cs typeface="Arial"/>
              </a:rPr>
              <a:t> (Accessed: 13/10/24).</a:t>
            </a:r>
            <a:endParaRPr lang="en-US" dirty="0"/>
          </a:p>
          <a:p>
            <a:pPr marL="0" indent="0">
              <a:buNone/>
            </a:pPr>
            <a:endParaRPr lang="en-US" sz="1400" dirty="0">
              <a:latin typeface="Arial"/>
              <a:cs typeface="Arial"/>
            </a:endParaRPr>
          </a:p>
          <a:p>
            <a:endParaRPr lang="en-US" sz="1400" dirty="0">
              <a:latin typeface="Arial"/>
              <a:ea typeface="+mn-lt"/>
              <a:cs typeface="Arial"/>
            </a:endParaRPr>
          </a:p>
        </p:txBody>
      </p:sp>
      <p:sp>
        <p:nvSpPr>
          <p:cNvPr id="4" name="Date Placeholder 3">
            <a:extLst>
              <a:ext uri="{FF2B5EF4-FFF2-40B4-BE49-F238E27FC236}">
                <a16:creationId xmlns:a16="http://schemas.microsoft.com/office/drawing/2014/main" id="{70321CBD-92EF-4104-366B-8C437428F984}"/>
              </a:ext>
            </a:extLst>
          </p:cNvPr>
          <p:cNvSpPr>
            <a:spLocks noGrp="1"/>
          </p:cNvSpPr>
          <p:nvPr>
            <p:ph type="dt" sz="half" idx="10"/>
          </p:nvPr>
        </p:nvSpPr>
        <p:spPr/>
        <p:txBody>
          <a:bodyPr/>
          <a:lstStyle/>
          <a:p>
            <a:fld id="{918A8388-9F80-467F-9FB0-23F7CB59297D}" type="datetime1">
              <a:t>10/25/2024</a:t>
            </a:fld>
            <a:endParaRPr lang="en-US"/>
          </a:p>
        </p:txBody>
      </p:sp>
      <p:sp>
        <p:nvSpPr>
          <p:cNvPr id="5" name="Footer Placeholder 4">
            <a:extLst>
              <a:ext uri="{FF2B5EF4-FFF2-40B4-BE49-F238E27FC236}">
                <a16:creationId xmlns:a16="http://schemas.microsoft.com/office/drawing/2014/main" id="{E95B02C5-1E82-652B-DE87-CADB981C56E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31FFE8-05E3-95FD-9A46-A493EFA14D1F}"/>
              </a:ext>
            </a:extLst>
          </p:cNvPr>
          <p:cNvSpPr>
            <a:spLocks noGrp="1"/>
          </p:cNvSpPr>
          <p:nvPr>
            <p:ph type="sldNum" sz="quarter" idx="12"/>
          </p:nvPr>
        </p:nvSpPr>
        <p:spPr/>
        <p:txBody>
          <a:bodyPr/>
          <a:lstStyle/>
          <a:p>
            <a:fld id="{E30AF5A0-43BB-4336-8627-9123B9144D80}" type="slidenum">
              <a:rPr lang="en-US" dirty="0"/>
              <a:t>17</a:t>
            </a:fld>
            <a:endParaRPr lang="en-US"/>
          </a:p>
        </p:txBody>
      </p:sp>
    </p:spTree>
    <p:extLst>
      <p:ext uri="{BB962C8B-B14F-4D97-AF65-F5344CB8AC3E}">
        <p14:creationId xmlns:p14="http://schemas.microsoft.com/office/powerpoint/2010/main" val="213060552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ChronicleVTI</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423</cp:revision>
  <dcterms:created xsi:type="dcterms:W3CDTF">2024-10-09T16:12:55Z</dcterms:created>
  <dcterms:modified xsi:type="dcterms:W3CDTF">2024-10-25T22:16:58Z</dcterms:modified>
</cp:coreProperties>
</file>