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946B"/>
    <a:srgbClr val="F2F2F2"/>
    <a:srgbClr val="FAFAFA"/>
    <a:srgbClr val="FBFBFB"/>
    <a:srgbClr val="FCFCFC"/>
    <a:srgbClr val="F9F9F9"/>
    <a:srgbClr val="1B98CC"/>
    <a:srgbClr val="286D9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6A6B31-6A2D-4B04-A18A-6777D239BD0C}"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FCA051A7-CAAB-4396-8FF6-72229930FA02}">
      <dgm:prSet phldrT="[Text]"/>
      <dgm:spPr/>
      <dgm:t>
        <a:bodyPr/>
        <a:lstStyle/>
        <a:p>
          <a:r>
            <a:rPr lang="en-GB" dirty="0"/>
            <a:t>Learning by Doing</a:t>
          </a:r>
        </a:p>
        <a:p>
          <a:r>
            <a:rPr lang="en-GB" dirty="0"/>
            <a:t>John Dewey</a:t>
          </a:r>
        </a:p>
      </dgm:t>
    </dgm:pt>
    <dgm:pt modelId="{D6FBF8F3-FAAA-4A46-8101-8E4B668D8C37}" type="parTrans" cxnId="{92827F62-1A15-4A8B-85C2-ED55AFE4F373}">
      <dgm:prSet/>
      <dgm:spPr/>
      <dgm:t>
        <a:bodyPr/>
        <a:lstStyle/>
        <a:p>
          <a:endParaRPr lang="en-GB"/>
        </a:p>
      </dgm:t>
    </dgm:pt>
    <dgm:pt modelId="{80FF6804-7C0D-4B20-ABB2-D30482024D96}" type="sibTrans" cxnId="{92827F62-1A15-4A8B-85C2-ED55AFE4F373}">
      <dgm:prSet/>
      <dgm:spPr/>
      <dgm:t>
        <a:bodyPr/>
        <a:lstStyle/>
        <a:p>
          <a:endParaRPr lang="en-GB"/>
        </a:p>
      </dgm:t>
    </dgm:pt>
    <dgm:pt modelId="{A1F012B3-39E6-4CC9-85A5-40C948BEDF4F}">
      <dgm:prSet phldrT="[Text]"/>
      <dgm:spPr/>
      <dgm:t>
        <a:bodyPr/>
        <a:lstStyle/>
        <a:p>
          <a:r>
            <a:rPr lang="en-GB" dirty="0"/>
            <a:t>Concrete Experience</a:t>
          </a:r>
        </a:p>
      </dgm:t>
    </dgm:pt>
    <dgm:pt modelId="{BCC95BFD-69E2-4465-8FAE-12AD7167DAFC}" type="parTrans" cxnId="{719922C6-D8DD-420A-AFF3-F6D8726F5D6B}">
      <dgm:prSet/>
      <dgm:spPr/>
      <dgm:t>
        <a:bodyPr/>
        <a:lstStyle/>
        <a:p>
          <a:endParaRPr lang="en-GB"/>
        </a:p>
      </dgm:t>
    </dgm:pt>
    <dgm:pt modelId="{2D38D48A-5164-4EBE-B44F-2C836CBD77A7}" type="sibTrans" cxnId="{719922C6-D8DD-420A-AFF3-F6D8726F5D6B}">
      <dgm:prSet/>
      <dgm:spPr>
        <a:solidFill>
          <a:schemeClr val="accent1">
            <a:lumMod val="60000"/>
            <a:lumOff val="40000"/>
          </a:schemeClr>
        </a:solidFill>
      </dgm:spPr>
      <dgm:t>
        <a:bodyPr/>
        <a:lstStyle/>
        <a:p>
          <a:endParaRPr lang="en-GB"/>
        </a:p>
      </dgm:t>
    </dgm:pt>
    <dgm:pt modelId="{1959447E-28CE-4454-8193-37D97ADF5E46}">
      <dgm:prSet phldrT="[Text]"/>
      <dgm:spPr/>
      <dgm:t>
        <a:bodyPr/>
        <a:lstStyle/>
        <a:p>
          <a:r>
            <a:rPr lang="en-GB" dirty="0"/>
            <a:t>Observations and reflections</a:t>
          </a:r>
        </a:p>
      </dgm:t>
    </dgm:pt>
    <dgm:pt modelId="{BC9B6BF9-2D6F-40AA-9001-99B4EFA045B7}" type="parTrans" cxnId="{AD59BD4A-E6D5-4E97-8FD9-50EEA9F16322}">
      <dgm:prSet/>
      <dgm:spPr/>
      <dgm:t>
        <a:bodyPr/>
        <a:lstStyle/>
        <a:p>
          <a:endParaRPr lang="en-GB"/>
        </a:p>
      </dgm:t>
    </dgm:pt>
    <dgm:pt modelId="{A17CB7E7-2909-4C1F-A9E4-A8E028D07738}" type="sibTrans" cxnId="{AD59BD4A-E6D5-4E97-8FD9-50EEA9F16322}">
      <dgm:prSet/>
      <dgm:spPr>
        <a:solidFill>
          <a:schemeClr val="accent1">
            <a:lumMod val="60000"/>
            <a:lumOff val="40000"/>
          </a:schemeClr>
        </a:solidFill>
      </dgm:spPr>
      <dgm:t>
        <a:bodyPr/>
        <a:lstStyle/>
        <a:p>
          <a:endParaRPr lang="en-GB"/>
        </a:p>
      </dgm:t>
    </dgm:pt>
    <dgm:pt modelId="{F9840902-B667-48E2-9655-714D608CB6E2}">
      <dgm:prSet phldrT="[Text]"/>
      <dgm:spPr/>
      <dgm:t>
        <a:bodyPr/>
        <a:lstStyle/>
        <a:p>
          <a:r>
            <a:rPr lang="en-GB" dirty="0"/>
            <a:t>Forming abstract concepts</a:t>
          </a:r>
        </a:p>
      </dgm:t>
    </dgm:pt>
    <dgm:pt modelId="{8D83A0DA-2041-44EB-887F-CD967561294F}" type="parTrans" cxnId="{FD04C83E-8830-4EBB-B87D-CD28E257D46D}">
      <dgm:prSet/>
      <dgm:spPr/>
      <dgm:t>
        <a:bodyPr/>
        <a:lstStyle/>
        <a:p>
          <a:endParaRPr lang="en-GB"/>
        </a:p>
      </dgm:t>
    </dgm:pt>
    <dgm:pt modelId="{FB786102-13D8-4530-95EF-F4AF6081169E}" type="sibTrans" cxnId="{FD04C83E-8830-4EBB-B87D-CD28E257D46D}">
      <dgm:prSet/>
      <dgm:spPr>
        <a:solidFill>
          <a:schemeClr val="accent1">
            <a:lumMod val="60000"/>
            <a:lumOff val="40000"/>
          </a:schemeClr>
        </a:solidFill>
      </dgm:spPr>
      <dgm:t>
        <a:bodyPr/>
        <a:lstStyle/>
        <a:p>
          <a:endParaRPr lang="en-GB"/>
        </a:p>
      </dgm:t>
    </dgm:pt>
    <dgm:pt modelId="{F47772A0-0433-4006-BE1F-3E2688A44363}">
      <dgm:prSet phldrT="[Text]"/>
      <dgm:spPr/>
      <dgm:t>
        <a:bodyPr/>
        <a:lstStyle/>
        <a:p>
          <a:r>
            <a:rPr lang="en-GB" dirty="0"/>
            <a:t>Testing in new Situations </a:t>
          </a:r>
        </a:p>
      </dgm:t>
    </dgm:pt>
    <dgm:pt modelId="{E00B75F1-5C73-48D1-BACA-7A2DECD3E5CF}" type="parTrans" cxnId="{F5F95B5E-E4EB-44A6-8957-039C4FFC2BBC}">
      <dgm:prSet/>
      <dgm:spPr/>
      <dgm:t>
        <a:bodyPr/>
        <a:lstStyle/>
        <a:p>
          <a:endParaRPr lang="en-GB"/>
        </a:p>
      </dgm:t>
    </dgm:pt>
    <dgm:pt modelId="{6DFDFD75-F587-41B7-A3A5-453A06EBDFBA}" type="sibTrans" cxnId="{F5F95B5E-E4EB-44A6-8957-039C4FFC2BBC}">
      <dgm:prSet/>
      <dgm:spPr>
        <a:solidFill>
          <a:schemeClr val="accent1">
            <a:lumMod val="60000"/>
            <a:lumOff val="40000"/>
          </a:schemeClr>
        </a:solidFill>
      </dgm:spPr>
      <dgm:t>
        <a:bodyPr/>
        <a:lstStyle/>
        <a:p>
          <a:endParaRPr lang="en-GB"/>
        </a:p>
      </dgm:t>
    </dgm:pt>
    <dgm:pt modelId="{894EA46F-062C-4DBE-86FB-6066D12A458E}" type="pres">
      <dgm:prSet presAssocID="{D26A6B31-6A2D-4B04-A18A-6777D239BD0C}" presName="Name0" presStyleCnt="0">
        <dgm:presLayoutVars>
          <dgm:chMax val="1"/>
          <dgm:dir/>
          <dgm:animLvl val="ctr"/>
          <dgm:resizeHandles val="exact"/>
        </dgm:presLayoutVars>
      </dgm:prSet>
      <dgm:spPr/>
    </dgm:pt>
    <dgm:pt modelId="{CA913692-017E-4791-A61A-C136D29D9ED1}" type="pres">
      <dgm:prSet presAssocID="{FCA051A7-CAAB-4396-8FF6-72229930FA02}" presName="centerShape" presStyleLbl="node0" presStyleIdx="0" presStyleCnt="1"/>
      <dgm:spPr/>
    </dgm:pt>
    <dgm:pt modelId="{75EE19FE-B99D-43D2-BB10-0B06EBE42DF1}" type="pres">
      <dgm:prSet presAssocID="{A1F012B3-39E6-4CC9-85A5-40C948BEDF4F}" presName="node" presStyleLbl="node1" presStyleIdx="0" presStyleCnt="4">
        <dgm:presLayoutVars>
          <dgm:bulletEnabled val="1"/>
        </dgm:presLayoutVars>
      </dgm:prSet>
      <dgm:spPr/>
    </dgm:pt>
    <dgm:pt modelId="{11C3F61F-7DDE-4634-829F-9BEA7C023E80}" type="pres">
      <dgm:prSet presAssocID="{A1F012B3-39E6-4CC9-85A5-40C948BEDF4F}" presName="dummy" presStyleCnt="0"/>
      <dgm:spPr/>
    </dgm:pt>
    <dgm:pt modelId="{342B1EF7-FDD8-4052-894A-65E64C6D179F}" type="pres">
      <dgm:prSet presAssocID="{2D38D48A-5164-4EBE-B44F-2C836CBD77A7}" presName="sibTrans" presStyleLbl="sibTrans2D1" presStyleIdx="0" presStyleCnt="4"/>
      <dgm:spPr/>
    </dgm:pt>
    <dgm:pt modelId="{24879B49-97A5-4898-8B07-91CD7AA6E27F}" type="pres">
      <dgm:prSet presAssocID="{1959447E-28CE-4454-8193-37D97ADF5E46}" presName="node" presStyleLbl="node1" presStyleIdx="1" presStyleCnt="4">
        <dgm:presLayoutVars>
          <dgm:bulletEnabled val="1"/>
        </dgm:presLayoutVars>
      </dgm:prSet>
      <dgm:spPr/>
    </dgm:pt>
    <dgm:pt modelId="{C493ACBD-53F5-44A6-AFFA-59C2A44C0B50}" type="pres">
      <dgm:prSet presAssocID="{1959447E-28CE-4454-8193-37D97ADF5E46}" presName="dummy" presStyleCnt="0"/>
      <dgm:spPr/>
    </dgm:pt>
    <dgm:pt modelId="{F3544301-0758-44BC-8FF4-480AFE058873}" type="pres">
      <dgm:prSet presAssocID="{A17CB7E7-2909-4C1F-A9E4-A8E028D07738}" presName="sibTrans" presStyleLbl="sibTrans2D1" presStyleIdx="1" presStyleCnt="4"/>
      <dgm:spPr/>
    </dgm:pt>
    <dgm:pt modelId="{2C02C20B-C29F-4792-A867-05CAE47B9ECA}" type="pres">
      <dgm:prSet presAssocID="{F9840902-B667-48E2-9655-714D608CB6E2}" presName="node" presStyleLbl="node1" presStyleIdx="2" presStyleCnt="4">
        <dgm:presLayoutVars>
          <dgm:bulletEnabled val="1"/>
        </dgm:presLayoutVars>
      </dgm:prSet>
      <dgm:spPr/>
    </dgm:pt>
    <dgm:pt modelId="{19266905-CE31-4EC8-8042-7CD5A29FA0F1}" type="pres">
      <dgm:prSet presAssocID="{F9840902-B667-48E2-9655-714D608CB6E2}" presName="dummy" presStyleCnt="0"/>
      <dgm:spPr/>
    </dgm:pt>
    <dgm:pt modelId="{4AD38867-6050-4EF3-819C-BC581F4F22E2}" type="pres">
      <dgm:prSet presAssocID="{FB786102-13D8-4530-95EF-F4AF6081169E}" presName="sibTrans" presStyleLbl="sibTrans2D1" presStyleIdx="2" presStyleCnt="4"/>
      <dgm:spPr/>
    </dgm:pt>
    <dgm:pt modelId="{DB59ADCF-ADD7-4C84-ABA9-ABA2A3F504CA}" type="pres">
      <dgm:prSet presAssocID="{F47772A0-0433-4006-BE1F-3E2688A44363}" presName="node" presStyleLbl="node1" presStyleIdx="3" presStyleCnt="4">
        <dgm:presLayoutVars>
          <dgm:bulletEnabled val="1"/>
        </dgm:presLayoutVars>
      </dgm:prSet>
      <dgm:spPr/>
    </dgm:pt>
    <dgm:pt modelId="{6BA4686E-CA87-4B1F-B548-0DABEA50365E}" type="pres">
      <dgm:prSet presAssocID="{F47772A0-0433-4006-BE1F-3E2688A44363}" presName="dummy" presStyleCnt="0"/>
      <dgm:spPr/>
    </dgm:pt>
    <dgm:pt modelId="{AE08B2FE-3E0B-4E1B-A582-19D7ACD5CE98}" type="pres">
      <dgm:prSet presAssocID="{6DFDFD75-F587-41B7-A3A5-453A06EBDFBA}" presName="sibTrans" presStyleLbl="sibTrans2D1" presStyleIdx="3" presStyleCnt="4"/>
      <dgm:spPr/>
    </dgm:pt>
  </dgm:ptLst>
  <dgm:cxnLst>
    <dgm:cxn modelId="{4C30F315-6980-41CB-AA84-7A3565D3BE47}" type="presOf" srcId="{F47772A0-0433-4006-BE1F-3E2688A44363}" destId="{DB59ADCF-ADD7-4C84-ABA9-ABA2A3F504CA}" srcOrd="0" destOrd="0" presId="urn:microsoft.com/office/officeart/2005/8/layout/radial6"/>
    <dgm:cxn modelId="{DF02462E-9EBF-4632-B811-137F01DA73D1}" type="presOf" srcId="{1959447E-28CE-4454-8193-37D97ADF5E46}" destId="{24879B49-97A5-4898-8B07-91CD7AA6E27F}" srcOrd="0" destOrd="0" presId="urn:microsoft.com/office/officeart/2005/8/layout/radial6"/>
    <dgm:cxn modelId="{FC145F30-43E5-4A78-8FE1-F4C2923612FE}" type="presOf" srcId="{F9840902-B667-48E2-9655-714D608CB6E2}" destId="{2C02C20B-C29F-4792-A867-05CAE47B9ECA}" srcOrd="0" destOrd="0" presId="urn:microsoft.com/office/officeart/2005/8/layout/radial6"/>
    <dgm:cxn modelId="{FD04C83E-8830-4EBB-B87D-CD28E257D46D}" srcId="{FCA051A7-CAAB-4396-8FF6-72229930FA02}" destId="{F9840902-B667-48E2-9655-714D608CB6E2}" srcOrd="2" destOrd="0" parTransId="{8D83A0DA-2041-44EB-887F-CD967561294F}" sibTransId="{FB786102-13D8-4530-95EF-F4AF6081169E}"/>
    <dgm:cxn modelId="{F5F95B5E-E4EB-44A6-8957-039C4FFC2BBC}" srcId="{FCA051A7-CAAB-4396-8FF6-72229930FA02}" destId="{F47772A0-0433-4006-BE1F-3E2688A44363}" srcOrd="3" destOrd="0" parTransId="{E00B75F1-5C73-48D1-BACA-7A2DECD3E5CF}" sibTransId="{6DFDFD75-F587-41B7-A3A5-453A06EBDFBA}"/>
    <dgm:cxn modelId="{92827F62-1A15-4A8B-85C2-ED55AFE4F373}" srcId="{D26A6B31-6A2D-4B04-A18A-6777D239BD0C}" destId="{FCA051A7-CAAB-4396-8FF6-72229930FA02}" srcOrd="0" destOrd="0" parTransId="{D6FBF8F3-FAAA-4A46-8101-8E4B668D8C37}" sibTransId="{80FF6804-7C0D-4B20-ABB2-D30482024D96}"/>
    <dgm:cxn modelId="{AD59BD4A-E6D5-4E97-8FD9-50EEA9F16322}" srcId="{FCA051A7-CAAB-4396-8FF6-72229930FA02}" destId="{1959447E-28CE-4454-8193-37D97ADF5E46}" srcOrd="1" destOrd="0" parTransId="{BC9B6BF9-2D6F-40AA-9001-99B4EFA045B7}" sibTransId="{A17CB7E7-2909-4C1F-A9E4-A8E028D07738}"/>
    <dgm:cxn modelId="{E3DC3381-19AE-42F8-9E88-D69EA51688A0}" type="presOf" srcId="{A1F012B3-39E6-4CC9-85A5-40C948BEDF4F}" destId="{75EE19FE-B99D-43D2-BB10-0B06EBE42DF1}" srcOrd="0" destOrd="0" presId="urn:microsoft.com/office/officeart/2005/8/layout/radial6"/>
    <dgm:cxn modelId="{B3486C8D-7195-4C20-BAD4-F9CE219BBE48}" type="presOf" srcId="{2D38D48A-5164-4EBE-B44F-2C836CBD77A7}" destId="{342B1EF7-FDD8-4052-894A-65E64C6D179F}" srcOrd="0" destOrd="0" presId="urn:microsoft.com/office/officeart/2005/8/layout/radial6"/>
    <dgm:cxn modelId="{E91E8793-B338-480B-9BD2-A99AFFF68975}" type="presOf" srcId="{6DFDFD75-F587-41B7-A3A5-453A06EBDFBA}" destId="{AE08B2FE-3E0B-4E1B-A582-19D7ACD5CE98}" srcOrd="0" destOrd="0" presId="urn:microsoft.com/office/officeart/2005/8/layout/radial6"/>
    <dgm:cxn modelId="{04F9DB98-D8C2-4CD2-8AE8-ABB6D0A5CC4A}" type="presOf" srcId="{FCA051A7-CAAB-4396-8FF6-72229930FA02}" destId="{CA913692-017E-4791-A61A-C136D29D9ED1}" srcOrd="0" destOrd="0" presId="urn:microsoft.com/office/officeart/2005/8/layout/radial6"/>
    <dgm:cxn modelId="{719922C6-D8DD-420A-AFF3-F6D8726F5D6B}" srcId="{FCA051A7-CAAB-4396-8FF6-72229930FA02}" destId="{A1F012B3-39E6-4CC9-85A5-40C948BEDF4F}" srcOrd="0" destOrd="0" parTransId="{BCC95BFD-69E2-4465-8FAE-12AD7167DAFC}" sibTransId="{2D38D48A-5164-4EBE-B44F-2C836CBD77A7}"/>
    <dgm:cxn modelId="{A388A5C9-B541-4083-89B0-5A59E25B1AE4}" type="presOf" srcId="{D26A6B31-6A2D-4B04-A18A-6777D239BD0C}" destId="{894EA46F-062C-4DBE-86FB-6066D12A458E}" srcOrd="0" destOrd="0" presId="urn:microsoft.com/office/officeart/2005/8/layout/radial6"/>
    <dgm:cxn modelId="{D02A0CEA-4B22-4225-B99E-2D57D9594381}" type="presOf" srcId="{A17CB7E7-2909-4C1F-A9E4-A8E028D07738}" destId="{F3544301-0758-44BC-8FF4-480AFE058873}" srcOrd="0" destOrd="0" presId="urn:microsoft.com/office/officeart/2005/8/layout/radial6"/>
    <dgm:cxn modelId="{D47B10F9-EEA2-4B4A-999F-10CF7AF45500}" type="presOf" srcId="{FB786102-13D8-4530-95EF-F4AF6081169E}" destId="{4AD38867-6050-4EF3-819C-BC581F4F22E2}" srcOrd="0" destOrd="0" presId="urn:microsoft.com/office/officeart/2005/8/layout/radial6"/>
    <dgm:cxn modelId="{16EF486E-0605-466B-BEDA-47DEA90082D2}" type="presParOf" srcId="{894EA46F-062C-4DBE-86FB-6066D12A458E}" destId="{CA913692-017E-4791-A61A-C136D29D9ED1}" srcOrd="0" destOrd="0" presId="urn:microsoft.com/office/officeart/2005/8/layout/radial6"/>
    <dgm:cxn modelId="{43CF7B92-E88B-4896-92C4-445C19FFFC83}" type="presParOf" srcId="{894EA46F-062C-4DBE-86FB-6066D12A458E}" destId="{75EE19FE-B99D-43D2-BB10-0B06EBE42DF1}" srcOrd="1" destOrd="0" presId="urn:microsoft.com/office/officeart/2005/8/layout/radial6"/>
    <dgm:cxn modelId="{D355F63E-749F-449E-ACD9-A29B0B1A0418}" type="presParOf" srcId="{894EA46F-062C-4DBE-86FB-6066D12A458E}" destId="{11C3F61F-7DDE-4634-829F-9BEA7C023E80}" srcOrd="2" destOrd="0" presId="urn:microsoft.com/office/officeart/2005/8/layout/radial6"/>
    <dgm:cxn modelId="{2678709C-DCD7-4D82-B024-5E60FF9B80C0}" type="presParOf" srcId="{894EA46F-062C-4DBE-86FB-6066D12A458E}" destId="{342B1EF7-FDD8-4052-894A-65E64C6D179F}" srcOrd="3" destOrd="0" presId="urn:microsoft.com/office/officeart/2005/8/layout/radial6"/>
    <dgm:cxn modelId="{37A68AE4-C9B3-4547-835B-D9DD2AE726E3}" type="presParOf" srcId="{894EA46F-062C-4DBE-86FB-6066D12A458E}" destId="{24879B49-97A5-4898-8B07-91CD7AA6E27F}" srcOrd="4" destOrd="0" presId="urn:microsoft.com/office/officeart/2005/8/layout/radial6"/>
    <dgm:cxn modelId="{C4005780-B972-4EC5-8C00-6FEB478E2633}" type="presParOf" srcId="{894EA46F-062C-4DBE-86FB-6066D12A458E}" destId="{C493ACBD-53F5-44A6-AFFA-59C2A44C0B50}" srcOrd="5" destOrd="0" presId="urn:microsoft.com/office/officeart/2005/8/layout/radial6"/>
    <dgm:cxn modelId="{E0A750EC-BDD1-4880-BC8D-DCCEF76ABAAA}" type="presParOf" srcId="{894EA46F-062C-4DBE-86FB-6066D12A458E}" destId="{F3544301-0758-44BC-8FF4-480AFE058873}" srcOrd="6" destOrd="0" presId="urn:microsoft.com/office/officeart/2005/8/layout/radial6"/>
    <dgm:cxn modelId="{9C45705F-5827-4F17-89DA-975E9EFA49EB}" type="presParOf" srcId="{894EA46F-062C-4DBE-86FB-6066D12A458E}" destId="{2C02C20B-C29F-4792-A867-05CAE47B9ECA}" srcOrd="7" destOrd="0" presId="urn:microsoft.com/office/officeart/2005/8/layout/radial6"/>
    <dgm:cxn modelId="{9852D8C1-3ADC-4820-A223-C3FD929D6E07}" type="presParOf" srcId="{894EA46F-062C-4DBE-86FB-6066D12A458E}" destId="{19266905-CE31-4EC8-8042-7CD5A29FA0F1}" srcOrd="8" destOrd="0" presId="urn:microsoft.com/office/officeart/2005/8/layout/radial6"/>
    <dgm:cxn modelId="{54B66170-3046-49B7-89C4-166BE804FBB8}" type="presParOf" srcId="{894EA46F-062C-4DBE-86FB-6066D12A458E}" destId="{4AD38867-6050-4EF3-819C-BC581F4F22E2}" srcOrd="9" destOrd="0" presId="urn:microsoft.com/office/officeart/2005/8/layout/radial6"/>
    <dgm:cxn modelId="{0628FF30-241C-48D0-9BD9-E7F66EEFDA68}" type="presParOf" srcId="{894EA46F-062C-4DBE-86FB-6066D12A458E}" destId="{DB59ADCF-ADD7-4C84-ABA9-ABA2A3F504CA}" srcOrd="10" destOrd="0" presId="urn:microsoft.com/office/officeart/2005/8/layout/radial6"/>
    <dgm:cxn modelId="{9BB5D5C4-DBCA-454B-A58F-B52C80CF7DA4}" type="presParOf" srcId="{894EA46F-062C-4DBE-86FB-6066D12A458E}" destId="{6BA4686E-CA87-4B1F-B548-0DABEA50365E}" srcOrd="11" destOrd="0" presId="urn:microsoft.com/office/officeart/2005/8/layout/radial6"/>
    <dgm:cxn modelId="{7C1D2913-9B06-4D98-BDBB-9E6665ED85CB}" type="presParOf" srcId="{894EA46F-062C-4DBE-86FB-6066D12A458E}" destId="{AE08B2FE-3E0B-4E1B-A582-19D7ACD5CE98}"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8B2FE-3E0B-4E1B-A582-19D7ACD5CE98}">
      <dsp:nvSpPr>
        <dsp:cNvPr id="0" name=""/>
        <dsp:cNvSpPr/>
      </dsp:nvSpPr>
      <dsp:spPr>
        <a:xfrm>
          <a:off x="499818" y="300878"/>
          <a:ext cx="2012039" cy="2012039"/>
        </a:xfrm>
        <a:prstGeom prst="blockArc">
          <a:avLst>
            <a:gd name="adj1" fmla="val 10800000"/>
            <a:gd name="adj2" fmla="val 162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4AD38867-6050-4EF3-819C-BC581F4F22E2}">
      <dsp:nvSpPr>
        <dsp:cNvPr id="0" name=""/>
        <dsp:cNvSpPr/>
      </dsp:nvSpPr>
      <dsp:spPr>
        <a:xfrm>
          <a:off x="499818" y="300878"/>
          <a:ext cx="2012039" cy="2012039"/>
        </a:xfrm>
        <a:prstGeom prst="blockArc">
          <a:avLst>
            <a:gd name="adj1" fmla="val 5400000"/>
            <a:gd name="adj2" fmla="val 108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F3544301-0758-44BC-8FF4-480AFE058873}">
      <dsp:nvSpPr>
        <dsp:cNvPr id="0" name=""/>
        <dsp:cNvSpPr/>
      </dsp:nvSpPr>
      <dsp:spPr>
        <a:xfrm>
          <a:off x="499818" y="300878"/>
          <a:ext cx="2012039" cy="2012039"/>
        </a:xfrm>
        <a:prstGeom prst="blockArc">
          <a:avLst>
            <a:gd name="adj1" fmla="val 0"/>
            <a:gd name="adj2" fmla="val 540000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342B1EF7-FDD8-4052-894A-65E64C6D179F}">
      <dsp:nvSpPr>
        <dsp:cNvPr id="0" name=""/>
        <dsp:cNvSpPr/>
      </dsp:nvSpPr>
      <dsp:spPr>
        <a:xfrm>
          <a:off x="499818" y="300878"/>
          <a:ext cx="2012039" cy="2012039"/>
        </a:xfrm>
        <a:prstGeom prst="blockArc">
          <a:avLst>
            <a:gd name="adj1" fmla="val 16200000"/>
            <a:gd name="adj2" fmla="val 0"/>
            <a:gd name="adj3" fmla="val 4634"/>
          </a:avLst>
        </a:prstGeom>
        <a:solidFill>
          <a:schemeClr val="accent1">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sp>
    <dsp:sp modelId="{CA913692-017E-4791-A61A-C136D29D9ED1}">
      <dsp:nvSpPr>
        <dsp:cNvPr id="0" name=""/>
        <dsp:cNvSpPr/>
      </dsp:nvSpPr>
      <dsp:spPr>
        <a:xfrm>
          <a:off x="1043351" y="844411"/>
          <a:ext cx="924973" cy="92497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Learning by Doing</a:t>
          </a:r>
        </a:p>
        <a:p>
          <a:pPr marL="0" lvl="0" indent="0" algn="ctr" defTabSz="488950">
            <a:lnSpc>
              <a:spcPct val="90000"/>
            </a:lnSpc>
            <a:spcBef>
              <a:spcPct val="0"/>
            </a:spcBef>
            <a:spcAft>
              <a:spcPct val="35000"/>
            </a:spcAft>
            <a:buNone/>
          </a:pPr>
          <a:r>
            <a:rPr lang="en-GB" sz="1100" kern="1200" dirty="0"/>
            <a:t>John Dewey</a:t>
          </a:r>
        </a:p>
      </dsp:txBody>
      <dsp:txXfrm>
        <a:off x="1178810" y="979870"/>
        <a:ext cx="654055" cy="654055"/>
      </dsp:txXfrm>
    </dsp:sp>
    <dsp:sp modelId="{75EE19FE-B99D-43D2-BB10-0B06EBE42DF1}">
      <dsp:nvSpPr>
        <dsp:cNvPr id="0" name=""/>
        <dsp:cNvSpPr/>
      </dsp:nvSpPr>
      <dsp:spPr>
        <a:xfrm>
          <a:off x="1182097" y="44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Concrete Experience</a:t>
          </a:r>
        </a:p>
      </dsp:txBody>
      <dsp:txXfrm>
        <a:off x="1276918" y="95268"/>
        <a:ext cx="457839" cy="457839"/>
      </dsp:txXfrm>
    </dsp:sp>
    <dsp:sp modelId="{24879B49-97A5-4898-8B07-91CD7AA6E27F}">
      <dsp:nvSpPr>
        <dsp:cNvPr id="0" name=""/>
        <dsp:cNvSpPr/>
      </dsp:nvSpPr>
      <dsp:spPr>
        <a:xfrm>
          <a:off x="2164808" y="98315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Observations and reflections</a:t>
          </a:r>
        </a:p>
      </dsp:txBody>
      <dsp:txXfrm>
        <a:off x="2259629" y="1077978"/>
        <a:ext cx="457839" cy="457839"/>
      </dsp:txXfrm>
    </dsp:sp>
    <dsp:sp modelId="{2C02C20B-C29F-4792-A867-05CAE47B9ECA}">
      <dsp:nvSpPr>
        <dsp:cNvPr id="0" name=""/>
        <dsp:cNvSpPr/>
      </dsp:nvSpPr>
      <dsp:spPr>
        <a:xfrm>
          <a:off x="1182097" y="1965868"/>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Forming abstract concepts</a:t>
          </a:r>
        </a:p>
      </dsp:txBody>
      <dsp:txXfrm>
        <a:off x="1276918" y="2060689"/>
        <a:ext cx="457839" cy="457839"/>
      </dsp:txXfrm>
    </dsp:sp>
    <dsp:sp modelId="{DB59ADCF-ADD7-4C84-ABA9-ABA2A3F504CA}">
      <dsp:nvSpPr>
        <dsp:cNvPr id="0" name=""/>
        <dsp:cNvSpPr/>
      </dsp:nvSpPr>
      <dsp:spPr>
        <a:xfrm>
          <a:off x="199387" y="983157"/>
          <a:ext cx="647481" cy="647481"/>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266700">
            <a:lnSpc>
              <a:spcPct val="90000"/>
            </a:lnSpc>
            <a:spcBef>
              <a:spcPct val="0"/>
            </a:spcBef>
            <a:spcAft>
              <a:spcPct val="35000"/>
            </a:spcAft>
            <a:buNone/>
          </a:pPr>
          <a:r>
            <a:rPr lang="en-GB" sz="600" kern="1200" dirty="0"/>
            <a:t>Testing in new Situations </a:t>
          </a:r>
        </a:p>
      </dsp:txBody>
      <dsp:txXfrm>
        <a:off x="294208" y="1077978"/>
        <a:ext cx="457839" cy="457839"/>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810E9510-413C-4BE6-8F49-EE3CEA605CC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807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9773312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8239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3927768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88E849-B257-42D9-B7AB-4ECA4E365B22}" type="datetimeFigureOut">
              <a:rPr lang="en-GB" smtClean="0"/>
              <a:t>01/11/2019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0E9510-413C-4BE6-8F49-EE3CEA605CC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71678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88E849-B257-42D9-B7AB-4ECA4E365B22}" type="datetimeFigureOut">
              <a:rPr lang="en-GB" smtClean="0"/>
              <a:t>01/11/2019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675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88E849-B257-42D9-B7AB-4ECA4E365B22}" type="datetimeFigureOut">
              <a:rPr lang="en-GB" smtClean="0"/>
              <a:t>01/11/2019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2703923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0963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4085684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288E849-B257-42D9-B7AB-4ECA4E365B22}" type="datetimeFigureOut">
              <a:rPr lang="en-GB" smtClean="0"/>
              <a:t>01/11/2019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3411585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0411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5125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Tree>
    <p:extLst>
      <p:ext uri="{BB962C8B-B14F-4D97-AF65-F5344CB8AC3E}">
        <p14:creationId xmlns:p14="http://schemas.microsoft.com/office/powerpoint/2010/main" val="1073051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2850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08884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12159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88E849-B257-42D9-B7AB-4ECA4E365B22}" type="datetimeFigureOut">
              <a:rPr lang="en-GB" smtClean="0"/>
              <a:t>01/11/2019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0E9510-413C-4BE6-8F49-EE3CEA605CC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8293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288E849-B257-42D9-B7AB-4ECA4E365B22}" type="datetimeFigureOut">
              <a:rPr lang="en-GB" smtClean="0"/>
              <a:t>01/11/2019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10E9510-413C-4BE6-8F49-EE3CEA605CC1}" type="slidenum">
              <a:rPr lang="en-GB" smtClean="0"/>
              <a:t>‹#›</a:t>
            </a:fld>
            <a:endParaRPr lang="en-GB"/>
          </a:p>
        </p:txBody>
      </p:sp>
    </p:spTree>
    <p:extLst>
      <p:ext uri="{BB962C8B-B14F-4D97-AF65-F5344CB8AC3E}">
        <p14:creationId xmlns:p14="http://schemas.microsoft.com/office/powerpoint/2010/main" val="3652263894"/>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g"/><Relationship Id="rId4" Type="http://schemas.openxmlformats.org/officeDocument/2006/relationships/image" Target="../media/image11.jp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8" Type="http://schemas.openxmlformats.org/officeDocument/2006/relationships/hyperlink" Target="https://www.psychologytoday.com/gb/blog/consumed/201808/social-psychology-v-behavioral-economics-3-key-differences" TargetMode="External"/><Relationship Id="rId3" Type="http://schemas.openxmlformats.org/officeDocument/2006/relationships/hyperlink" Target="https://autismslt.wordpress.com/" TargetMode="External"/><Relationship Id="rId7" Type="http://schemas.openxmlformats.org/officeDocument/2006/relationships/hyperlink" Target="https://pecs-unitedkingdom.com/pecs/" TargetMode="External"/><Relationship Id="rId2" Type="http://schemas.openxmlformats.org/officeDocument/2006/relationships/hyperlink" Target="https://dandradebehaviorism.weebly.com/index.html" TargetMode="External"/><Relationship Id="rId1" Type="http://schemas.openxmlformats.org/officeDocument/2006/relationships/slideLayout" Target="../slideLayouts/slideLayout2.xml"/><Relationship Id="rId6" Type="http://schemas.openxmlformats.org/officeDocument/2006/relationships/hyperlink" Target="https://www.psychologized.org/everyday-examples-of-operant-conditioning/" TargetMode="External"/><Relationship Id="rId11" Type="http://schemas.openxmlformats.org/officeDocument/2006/relationships/hyperlink" Target="https://www.teachthought.com/learning/pedagogy-john-dewey-summary/" TargetMode="External"/><Relationship Id="rId5" Type="http://schemas.openxmlformats.org/officeDocument/2006/relationships/hyperlink" Target="https://www.simplypsychology.org/operant-conditioning.html" TargetMode="External"/><Relationship Id="rId10" Type="http://schemas.openxmlformats.org/officeDocument/2006/relationships/hyperlink" Target="https://hwb.gov.wales/draft-curriculum-for-wales-2022/?_ga=2.10980727.27881833.1572189512-798220165.1505337428" TargetMode="External"/><Relationship Id="rId4" Type="http://schemas.openxmlformats.org/officeDocument/2006/relationships/hyperlink" Target="https://chartered.college/psychology-classroom-book-review-research-teachers" TargetMode="External"/><Relationship Id="rId9" Type="http://schemas.openxmlformats.org/officeDocument/2006/relationships/hyperlink" Target="https://education.ucsb.edu/about/dewey-giving-society/about-john-dew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6DFDA1-7FA8-4B02-BCA3-4F9053A2D966}"/>
              </a:ext>
            </a:extLst>
          </p:cNvPr>
          <p:cNvSpPr txBox="1"/>
          <p:nvPr/>
        </p:nvSpPr>
        <p:spPr>
          <a:xfrm>
            <a:off x="241823" y="125523"/>
            <a:ext cx="7167282" cy="923330"/>
          </a:xfrm>
          <a:prstGeom prst="rect">
            <a:avLst/>
          </a:prstGeom>
          <a:noFill/>
        </p:spPr>
        <p:txBody>
          <a:bodyPr wrap="square" rtlCol="0">
            <a:spAutoFit/>
          </a:bodyPr>
          <a:lstStyle/>
          <a:p>
            <a:r>
              <a:rPr lang="en-GB" sz="54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Academic</a:t>
            </a:r>
            <a:r>
              <a:rPr lang="en-GB" sz="5400" u="sng" dirty="0">
                <a:latin typeface="Arial" panose="020B0604020202020204" pitchFamily="34" charset="0"/>
                <a:cs typeface="Arial" panose="020B0604020202020204" pitchFamily="34" charset="0"/>
              </a:rPr>
              <a:t> </a:t>
            </a:r>
            <a:r>
              <a:rPr lang="en-GB" sz="5400" u="sng"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Scrapbook</a:t>
            </a:r>
            <a:endParaRPr lang="en-GB" sz="5400" u="sng"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3662ED9-8B7D-454F-ADC9-1F20235FAD02}"/>
              </a:ext>
            </a:extLst>
          </p:cNvPr>
          <p:cNvSpPr>
            <a:spLocks noGrp="1"/>
          </p:cNvSpPr>
          <p:nvPr>
            <p:ph type="ctrTitle"/>
          </p:nvPr>
        </p:nvSpPr>
        <p:spPr>
          <a:xfrm>
            <a:off x="3144803" y="2378382"/>
            <a:ext cx="5919683" cy="1945638"/>
          </a:xfrm>
          <a:solidFill>
            <a:srgbClr val="F2F2F2"/>
          </a:solidFill>
          <a:ln w="47625">
            <a:solidFill>
              <a:srgbClr val="AB946B"/>
            </a:solidFill>
            <a:prstDash val="lgDash"/>
          </a:ln>
        </p:spPr>
        <p:txBody>
          <a:bodyPr anchor="ctr">
            <a:noAutofit/>
          </a:bodyPr>
          <a:lstStyle/>
          <a:p>
            <a:r>
              <a:rPr lang="en-GB" sz="1800" dirty="0">
                <a:solidFill>
                  <a:schemeClr val="tx1"/>
                </a:solidFill>
                <a:latin typeface="Arial" panose="020B0604020202020204" pitchFamily="34" charset="0"/>
                <a:cs typeface="Arial" panose="020B0604020202020204" pitchFamily="34" charset="0"/>
              </a:rPr>
              <a:t>This academic scrapbook will discuss how theoretical approaches to learning underpin classroom practice. Along with an insight into the theory the approach will be linked to classroom practice whilst explaining how the theory has influence current practice in education.</a:t>
            </a:r>
          </a:p>
        </p:txBody>
      </p:sp>
      <p:pic>
        <p:nvPicPr>
          <p:cNvPr id="1026" name="Picture 2" descr="Creative Commons">
            <a:extLst>
              <a:ext uri="{FF2B5EF4-FFF2-40B4-BE49-F238E27FC236}">
                <a16:creationId xmlns:a16="http://schemas.microsoft.com/office/drawing/2014/main" id="{7DDB6599-D184-4458-AB0E-0CB46D13D2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4846" y="213025"/>
            <a:ext cx="2211568" cy="16716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093EE05-3B51-4914-80A7-147ADB8FD276}"/>
              </a:ext>
            </a:extLst>
          </p:cNvPr>
          <p:cNvSpPr txBox="1"/>
          <p:nvPr/>
        </p:nvSpPr>
        <p:spPr>
          <a:xfrm>
            <a:off x="10397511" y="1857433"/>
            <a:ext cx="2037806" cy="276999"/>
          </a:xfrm>
          <a:prstGeom prst="rect">
            <a:avLst/>
          </a:prstGeom>
          <a:noFill/>
        </p:spPr>
        <p:txBody>
          <a:bodyPr wrap="square" rtlCol="0">
            <a:spAutoFit/>
          </a:bodyPr>
          <a:lstStyle/>
          <a:p>
            <a:r>
              <a:rPr lang="en-GB" sz="1200" dirty="0"/>
              <a:t>(Samson, 2008)</a:t>
            </a:r>
          </a:p>
        </p:txBody>
      </p:sp>
      <p:pic>
        <p:nvPicPr>
          <p:cNvPr id="1028" name="Picture 4" descr="Psychology in the Classroom cover">
            <a:extLst>
              <a:ext uri="{FF2B5EF4-FFF2-40B4-BE49-F238E27FC236}">
                <a16:creationId xmlns:a16="http://schemas.microsoft.com/office/drawing/2014/main" id="{593FE829-2293-417E-81C7-ADB635B978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100" y="4422786"/>
            <a:ext cx="3299909" cy="219993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0B316A0-E0D8-43BA-8CF4-86AD26D73A4B}"/>
              </a:ext>
            </a:extLst>
          </p:cNvPr>
          <p:cNvSpPr txBox="1"/>
          <p:nvPr/>
        </p:nvSpPr>
        <p:spPr>
          <a:xfrm>
            <a:off x="2417450" y="6581001"/>
            <a:ext cx="2037806" cy="276999"/>
          </a:xfrm>
          <a:prstGeom prst="rect">
            <a:avLst/>
          </a:prstGeom>
          <a:noFill/>
        </p:spPr>
        <p:txBody>
          <a:bodyPr wrap="square" rtlCol="0">
            <a:spAutoFit/>
          </a:bodyPr>
          <a:lstStyle/>
          <a:p>
            <a:r>
              <a:rPr lang="en-GB" sz="1200" dirty="0"/>
              <a:t>(Berryman, 2008)</a:t>
            </a:r>
          </a:p>
        </p:txBody>
      </p:sp>
      <p:sp>
        <p:nvSpPr>
          <p:cNvPr id="11" name="Title 1">
            <a:extLst>
              <a:ext uri="{FF2B5EF4-FFF2-40B4-BE49-F238E27FC236}">
                <a16:creationId xmlns:a16="http://schemas.microsoft.com/office/drawing/2014/main" id="{25A1F530-5F7C-4DE1-A166-72FEF43D49EB}"/>
              </a:ext>
            </a:extLst>
          </p:cNvPr>
          <p:cNvSpPr txBox="1">
            <a:spLocks/>
          </p:cNvSpPr>
          <p:nvPr/>
        </p:nvSpPr>
        <p:spPr>
          <a:xfrm>
            <a:off x="4829944" y="1611839"/>
            <a:ext cx="3062193" cy="922143"/>
          </a:xfrm>
          <a:prstGeom prst="rect">
            <a:avLst/>
          </a:prstGeom>
          <a:ln w="47625">
            <a:noFill/>
          </a:ln>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br>
              <a:rPr lang="en-GB" sz="3600" dirty="0"/>
            </a:br>
            <a:br>
              <a:rPr lang="en-GB" sz="3600" dirty="0">
                <a:latin typeface="Arial" panose="020B0604020202020204" pitchFamily="34" charset="0"/>
                <a:cs typeface="Arial" panose="020B0604020202020204" pitchFamily="34" charset="0"/>
              </a:rPr>
            </a:br>
            <a:r>
              <a:rPr lang="en-GB" sz="3000" b="1" u="sng" dirty="0">
                <a:solidFill>
                  <a:schemeClr val="tx1"/>
                </a:solidFill>
                <a:latin typeface="Arial" panose="020B0604020202020204" pitchFamily="34" charset="0"/>
                <a:cs typeface="Arial" panose="020B0604020202020204" pitchFamily="34" charset="0"/>
              </a:rPr>
              <a:t>Introduction</a:t>
            </a:r>
            <a:br>
              <a:rPr lang="en-GB" sz="3600" dirty="0">
                <a:solidFill>
                  <a:schemeClr val="tx1"/>
                </a:solidFill>
                <a:latin typeface="Arial" panose="020B0604020202020204" pitchFamily="34" charset="0"/>
                <a:cs typeface="Arial" panose="020B0604020202020204" pitchFamily="34" charset="0"/>
              </a:rPr>
            </a:b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48958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DE90C-F31A-4DBA-B695-5EEFF2FEF4BF}"/>
              </a:ext>
            </a:extLst>
          </p:cNvPr>
          <p:cNvSpPr>
            <a:spLocks noGrp="1"/>
          </p:cNvSpPr>
          <p:nvPr>
            <p:ph idx="1"/>
          </p:nvPr>
        </p:nvSpPr>
        <p:spPr>
          <a:xfrm>
            <a:off x="600501" y="858077"/>
            <a:ext cx="9250469" cy="1721451"/>
          </a:xfrm>
          <a:solidFill>
            <a:srgbClr val="FAFAFA"/>
          </a:solidFill>
        </p:spPr>
        <p:txBody>
          <a:bodyPr vert="horz" lIns="91440" tIns="45720" rIns="91440" bIns="45720" rtlCol="0">
            <a:normAutofit/>
          </a:bodyPr>
          <a:lstStyle/>
          <a:p>
            <a:pPr marL="0" indent="0" algn="ctr">
              <a:buNone/>
            </a:pPr>
            <a:r>
              <a:rPr lang="en-US" sz="1400" kern="1200" dirty="0">
                <a:solidFill>
                  <a:schemeClr val="tx1"/>
                </a:solidFill>
                <a:latin typeface="Arial" panose="020B0604020202020204" pitchFamily="34" charset="0"/>
                <a:cs typeface="Arial" panose="020B0604020202020204" pitchFamily="34" charset="0"/>
              </a:rPr>
              <a:t>B.F. Skinner developed a theory on behaviour. His theory originated with an experiment with rat’s. He developed a theory which looks at the consequence of receiving a desirable stimulus would result in an action being repeated. Skinners worked with parents and his work was applied to child development however his experiments were generally carried out on animals. His theory was named operant conditioning, “Operant conditioning is a method of learning that occurs through rewards and punishments for behaviour” (McLeod, 2018).</a:t>
            </a:r>
            <a:r>
              <a:rPr lang="en-GB" sz="1400" dirty="0">
                <a:solidFill>
                  <a:schemeClr val="tx1"/>
                </a:solidFill>
                <a:latin typeface="Arial" panose="020B0604020202020204" pitchFamily="34" charset="0"/>
                <a:cs typeface="Arial" panose="020B0604020202020204" pitchFamily="34" charset="0"/>
              </a:rPr>
              <a:t> According to Green (2002) Skinner also believed that language could also be shaped using the same method because parents and carers give praise to babies for correct speech ad pronunciation, therefore the baby is likely to repeat the sounds again.</a:t>
            </a:r>
          </a:p>
          <a:p>
            <a:pPr marL="0" indent="0" algn="ctr">
              <a:buNone/>
            </a:pPr>
            <a:endParaRPr lang="en-US" sz="1400" kern="1200" dirty="0">
              <a:solidFill>
                <a:schemeClr val="tx1"/>
              </a:solidFill>
              <a:latin typeface="Arial" panose="020B0604020202020204" pitchFamily="34" charset="0"/>
              <a:cs typeface="Arial" panose="020B0604020202020204" pitchFamily="34" charset="0"/>
            </a:endParaRPr>
          </a:p>
          <a:p>
            <a:pPr marL="0"/>
            <a:endParaRPr lang="en-US" sz="1400" kern="1200"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26D73B3-948F-4DE3-94E8-AC11BE773F70}"/>
              </a:ext>
            </a:extLst>
          </p:cNvPr>
          <p:cNvSpPr txBox="1"/>
          <p:nvPr/>
        </p:nvSpPr>
        <p:spPr>
          <a:xfrm>
            <a:off x="766057" y="0"/>
            <a:ext cx="4174433" cy="553741"/>
          </a:xfrm>
          <a:prstGeom prst="rect">
            <a:avLst/>
          </a:prstGeom>
        </p:spPr>
        <p:txBody>
          <a:bodyPr vert="horz" lIns="91440" tIns="45720" rIns="91440" bIns="45720" rtlCol="0">
            <a:noAutofit/>
          </a:bodyPr>
          <a:lstStyle/>
          <a:p>
            <a:pPr algn="ctr">
              <a:lnSpc>
                <a:spcPct val="90000"/>
              </a:lnSpc>
              <a:spcAft>
                <a:spcPts val="600"/>
              </a:spcAft>
            </a:pPr>
            <a:r>
              <a:rPr lang="en-US" sz="2800" b="1" u="sng" kern="1200" dirty="0">
                <a:solidFill>
                  <a:schemeClr val="tx1"/>
                </a:solidFill>
                <a:latin typeface="Arial" panose="020B0604020202020204" pitchFamily="34" charset="0"/>
                <a:cs typeface="Arial" panose="020B0604020202020204" pitchFamily="34" charset="0"/>
              </a:rPr>
              <a:t>Operant Conditioning.</a:t>
            </a:r>
          </a:p>
        </p:txBody>
      </p:sp>
      <p:pic>
        <p:nvPicPr>
          <p:cNvPr id="9" name="Picture 2" descr="Picture">
            <a:extLst>
              <a:ext uri="{FF2B5EF4-FFF2-40B4-BE49-F238E27FC236}">
                <a16:creationId xmlns:a16="http://schemas.microsoft.com/office/drawing/2014/main" id="{AE114D71-8ABC-431C-95FC-E03BD20C03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355" y="139280"/>
            <a:ext cx="1864479" cy="2482252"/>
          </a:xfrm>
          <a:prstGeom prst="rect">
            <a:avLst/>
          </a:prstGeom>
          <a:solidFill>
            <a:srgbClr val="286D9F"/>
          </a:solidFill>
          <a:ln w="57150">
            <a:solidFill>
              <a:srgbClr val="AB946B"/>
            </a:solidFill>
          </a:ln>
        </p:spPr>
      </p:pic>
      <p:sp>
        <p:nvSpPr>
          <p:cNvPr id="10" name="TextBox 9">
            <a:extLst>
              <a:ext uri="{FF2B5EF4-FFF2-40B4-BE49-F238E27FC236}">
                <a16:creationId xmlns:a16="http://schemas.microsoft.com/office/drawing/2014/main" id="{6013266D-513B-4D0E-B63F-026A0B2960CF}"/>
              </a:ext>
            </a:extLst>
          </p:cNvPr>
          <p:cNvSpPr txBox="1"/>
          <p:nvPr/>
        </p:nvSpPr>
        <p:spPr>
          <a:xfrm rot="1160105">
            <a:off x="8224798" y="3697307"/>
            <a:ext cx="3252342" cy="1292662"/>
          </a:xfrm>
          <a:prstGeom prst="rect">
            <a:avLst/>
          </a:prstGeom>
          <a:noFill/>
          <a:ln w="38100">
            <a:noFill/>
          </a:ln>
        </p:spPr>
        <p:txBody>
          <a:bodyPr wrap="square" rtlCol="0">
            <a:spAutoFit/>
          </a:bodyPr>
          <a:lstStyle/>
          <a:p>
            <a:r>
              <a:rPr lang="en-GB" i="1" dirty="0">
                <a:latin typeface="Arial" panose="020B0604020202020204" pitchFamily="34" charset="0"/>
                <a:cs typeface="Arial" panose="020B0604020202020204" pitchFamily="34" charset="0"/>
              </a:rPr>
              <a:t>"</a:t>
            </a:r>
            <a:r>
              <a:rPr lang="en-GB" sz="1600" i="1" dirty="0">
                <a:latin typeface="Arial" panose="020B0604020202020204" pitchFamily="34" charset="0"/>
                <a:cs typeface="Arial" panose="020B0604020202020204" pitchFamily="34" charset="0"/>
              </a:rPr>
              <a:t>The consequences of behaviour determine the probability that the behaviour will occur again"</a:t>
            </a:r>
            <a:br>
              <a:rPr lang="en-GB" sz="1600" i="1"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--B. F. Skinner</a:t>
            </a:r>
          </a:p>
          <a:p>
            <a:r>
              <a:rPr lang="en-GB" sz="1200" dirty="0">
                <a:latin typeface="Arial" panose="020B0604020202020204" pitchFamily="34" charset="0"/>
                <a:cs typeface="Arial" panose="020B0604020202020204" pitchFamily="34" charset="0"/>
              </a:rPr>
              <a:t>(Andrade, no date)</a:t>
            </a:r>
          </a:p>
        </p:txBody>
      </p:sp>
      <p:sp>
        <p:nvSpPr>
          <p:cNvPr id="11" name="TextBox 10">
            <a:extLst>
              <a:ext uri="{FF2B5EF4-FFF2-40B4-BE49-F238E27FC236}">
                <a16:creationId xmlns:a16="http://schemas.microsoft.com/office/drawing/2014/main" id="{78E48CD3-998D-49FC-974F-338CE2B1176B}"/>
              </a:ext>
            </a:extLst>
          </p:cNvPr>
          <p:cNvSpPr txBox="1"/>
          <p:nvPr/>
        </p:nvSpPr>
        <p:spPr>
          <a:xfrm rot="20997491">
            <a:off x="4859382" y="2920255"/>
            <a:ext cx="3082835" cy="1169551"/>
          </a:xfrm>
          <a:prstGeom prst="rect">
            <a:avLst/>
          </a:prstGeom>
          <a:noFill/>
          <a:ln>
            <a:noFill/>
          </a:ln>
        </p:spPr>
        <p:txBody>
          <a:bodyPr wrap="square" rtlCol="0">
            <a:spAutoFit/>
          </a:bodyPr>
          <a:lstStyle/>
          <a:p>
            <a:r>
              <a:rPr lang="en-GB" sz="1400" dirty="0">
                <a:latin typeface="Arial" panose="020B0604020202020204" pitchFamily="34" charset="0"/>
                <a:cs typeface="Arial" panose="020B0604020202020204" pitchFamily="34" charset="0"/>
              </a:rPr>
              <a:t>Skinner emphasised rewards he believed that “behaviour is shaped by punishment and rewards- that humans act to avoid punishment and gain reward”. (Pound, 2008).</a:t>
            </a:r>
          </a:p>
        </p:txBody>
      </p:sp>
      <p:sp>
        <p:nvSpPr>
          <p:cNvPr id="5" name="AutoShape 2" descr="operant conditioning">
            <a:extLst>
              <a:ext uri="{FF2B5EF4-FFF2-40B4-BE49-F238E27FC236}">
                <a16:creationId xmlns:a16="http://schemas.microsoft.com/office/drawing/2014/main" id="{A5937711-0D43-496C-A4CB-0323BDCA3DF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a:extLst>
              <a:ext uri="{FF2B5EF4-FFF2-40B4-BE49-F238E27FC236}">
                <a16:creationId xmlns:a16="http://schemas.microsoft.com/office/drawing/2014/main" id="{DB89EAEC-C7D7-4C62-8730-50DF5B4E327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4" name="Picture 10" descr="OC">
            <a:extLst>
              <a:ext uri="{FF2B5EF4-FFF2-40B4-BE49-F238E27FC236}">
                <a16:creationId xmlns:a16="http://schemas.microsoft.com/office/drawing/2014/main" id="{79D965C4-2F2F-4075-B83D-5F69823D06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057" y="3214682"/>
            <a:ext cx="3799461" cy="2590749"/>
          </a:xfrm>
          <a:prstGeom prst="rect">
            <a:avLst/>
          </a:prstGeom>
          <a:noFill/>
          <a:ln w="38100">
            <a:solidFill>
              <a:srgbClr val="AB946B"/>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4397D260-6ABB-4D47-B2D8-D32E179D460B}"/>
              </a:ext>
            </a:extLst>
          </p:cNvPr>
          <p:cNvSpPr txBox="1"/>
          <p:nvPr/>
        </p:nvSpPr>
        <p:spPr>
          <a:xfrm>
            <a:off x="2939455" y="5824765"/>
            <a:ext cx="1672046" cy="276999"/>
          </a:xfrm>
          <a:prstGeom prst="rect">
            <a:avLst/>
          </a:prstGeom>
          <a:noFill/>
        </p:spPr>
        <p:txBody>
          <a:bodyPr wrap="square" rtlCol="0">
            <a:spAutoFit/>
          </a:bodyPr>
          <a:lstStyle/>
          <a:p>
            <a:r>
              <a:rPr lang="en-GB" sz="1200" dirty="0"/>
              <a:t>(Psychologized, 2019)</a:t>
            </a:r>
          </a:p>
        </p:txBody>
      </p:sp>
      <p:sp>
        <p:nvSpPr>
          <p:cNvPr id="16" name="TextBox 15">
            <a:extLst>
              <a:ext uri="{FF2B5EF4-FFF2-40B4-BE49-F238E27FC236}">
                <a16:creationId xmlns:a16="http://schemas.microsoft.com/office/drawing/2014/main" id="{0ED53F3B-7594-4C6F-8C24-1521948DF7AF}"/>
              </a:ext>
            </a:extLst>
          </p:cNvPr>
          <p:cNvSpPr txBox="1"/>
          <p:nvPr/>
        </p:nvSpPr>
        <p:spPr>
          <a:xfrm rot="499495">
            <a:off x="6319213" y="4964993"/>
            <a:ext cx="2629735" cy="116955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Watson (1994) states that the theoretical goal of psychology as the behaviourist views it is the prediction and control of behaviour. </a:t>
            </a:r>
          </a:p>
        </p:txBody>
      </p:sp>
      <p:sp>
        <p:nvSpPr>
          <p:cNvPr id="13" name="TextBox 12">
            <a:extLst>
              <a:ext uri="{FF2B5EF4-FFF2-40B4-BE49-F238E27FC236}">
                <a16:creationId xmlns:a16="http://schemas.microsoft.com/office/drawing/2014/main" id="{524D8BE9-D0E7-4154-A84A-94054BCF2073}"/>
              </a:ext>
            </a:extLst>
          </p:cNvPr>
          <p:cNvSpPr txBox="1"/>
          <p:nvPr/>
        </p:nvSpPr>
        <p:spPr>
          <a:xfrm>
            <a:off x="10497907" y="2649159"/>
            <a:ext cx="1419656" cy="276999"/>
          </a:xfrm>
          <a:prstGeom prst="rect">
            <a:avLst/>
          </a:prstGeom>
          <a:noFill/>
        </p:spPr>
        <p:txBody>
          <a:bodyPr wrap="square" rtlCol="0">
            <a:spAutoFit/>
          </a:bodyPr>
          <a:lstStyle/>
          <a:p>
            <a:r>
              <a:rPr lang="en-GB" sz="1200" dirty="0"/>
              <a:t>(Andrade, no date)</a:t>
            </a:r>
          </a:p>
        </p:txBody>
      </p:sp>
    </p:spTree>
    <p:extLst>
      <p:ext uri="{BB962C8B-B14F-4D97-AF65-F5344CB8AC3E}">
        <p14:creationId xmlns:p14="http://schemas.microsoft.com/office/powerpoint/2010/main" val="937148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532589-0378-4348-A6A2-4BF590752A4E}"/>
              </a:ext>
            </a:extLst>
          </p:cNvPr>
          <p:cNvSpPr txBox="1"/>
          <p:nvPr/>
        </p:nvSpPr>
        <p:spPr>
          <a:xfrm rot="1072217">
            <a:off x="8282229" y="648886"/>
            <a:ext cx="3462211" cy="2031325"/>
          </a:xfrm>
          <a:prstGeom prst="rect">
            <a:avLst/>
          </a:prstGeom>
          <a:solidFill>
            <a:srgbClr val="F9F9F9"/>
          </a:solidFill>
          <a:ln w="60325" cap="sq" cmpd="dbl">
            <a:solidFill>
              <a:schemeClr val="accent1">
                <a:lumMod val="75000"/>
              </a:schemeClr>
            </a:solidFill>
            <a:extLst>
              <a:ext uri="{C807C97D-BFC1-408E-A445-0C87EB9F89A2}">
                <ask:lineSketchStyleProps xmlns:ask="http://schemas.microsoft.com/office/drawing/2018/sketchyshapes" sd="1219033472">
                  <a:custGeom>
                    <a:avLst/>
                    <a:gdLst>
                      <a:gd name="connsiteX0" fmla="*/ 0 w 5157159"/>
                      <a:gd name="connsiteY0" fmla="*/ 0 h 1169551"/>
                      <a:gd name="connsiteX1" fmla="*/ 5157159 w 5157159"/>
                      <a:gd name="connsiteY1" fmla="*/ 0 h 1169551"/>
                      <a:gd name="connsiteX2" fmla="*/ 5157159 w 5157159"/>
                      <a:gd name="connsiteY2" fmla="*/ 1169551 h 1169551"/>
                      <a:gd name="connsiteX3" fmla="*/ 0 w 5157159"/>
                      <a:gd name="connsiteY3" fmla="*/ 1169551 h 1169551"/>
                      <a:gd name="connsiteX4" fmla="*/ 0 w 5157159"/>
                      <a:gd name="connsiteY4" fmla="*/ 0 h 11695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57159" h="1169551" extrusionOk="0">
                        <a:moveTo>
                          <a:pt x="0" y="0"/>
                        </a:moveTo>
                        <a:cubicBezTo>
                          <a:pt x="713252" y="118645"/>
                          <a:pt x="4436713" y="116012"/>
                          <a:pt x="5157159" y="0"/>
                        </a:cubicBezTo>
                        <a:cubicBezTo>
                          <a:pt x="5227798" y="408482"/>
                          <a:pt x="5204130" y="614300"/>
                          <a:pt x="5157159" y="1169551"/>
                        </a:cubicBezTo>
                        <a:cubicBezTo>
                          <a:pt x="4507774" y="1304151"/>
                          <a:pt x="1030426" y="1012355"/>
                          <a:pt x="0" y="1169551"/>
                        </a:cubicBezTo>
                        <a:cubicBezTo>
                          <a:pt x="58594" y="645650"/>
                          <a:pt x="43718" y="237135"/>
                          <a:pt x="0" y="0"/>
                        </a:cubicBezTo>
                        <a:close/>
                      </a:path>
                    </a:pathLst>
                  </a:custGeom>
                  <ask:type>
                    <ask:lineSketchNone/>
                  </ask:type>
                </ask:lineSketchStyleProps>
              </a:ext>
            </a:extLst>
          </a:ln>
        </p:spPr>
        <p:txBody>
          <a:bodyPr wrap="square" rtlCol="0">
            <a:spAutoFit/>
          </a:bodyPr>
          <a:lstStyle/>
          <a:p>
            <a:pPr algn="ctr"/>
            <a:r>
              <a:rPr lang="en-GB" u="sng" dirty="0">
                <a:latin typeface="Arial" panose="020B0604020202020204" pitchFamily="34" charset="0"/>
                <a:cs typeface="Arial" panose="020B0604020202020204" pitchFamily="34" charset="0"/>
              </a:rPr>
              <a:t>Picture Exchange Communication System (PECS).</a:t>
            </a:r>
          </a:p>
          <a:p>
            <a:pPr algn="ctr"/>
            <a:r>
              <a:rPr lang="en-GB" sz="1200" dirty="0">
                <a:latin typeface="Arial" panose="020B0604020202020204" pitchFamily="34" charset="0"/>
                <a:cs typeface="Arial" panose="020B0604020202020204" pitchFamily="34" charset="0"/>
              </a:rPr>
              <a:t>PECS offers children who are unable to communicate a structured way to learn how to make their wants and  needs known. This is done through stages. It offers children a desired item as a reward for exchanging a symbol. </a:t>
            </a:r>
          </a:p>
          <a:p>
            <a:pPr algn="ctr"/>
            <a:endParaRPr lang="en-GB" sz="1200" dirty="0">
              <a:highlight>
                <a:srgbClr val="FFFF00"/>
              </a:highlight>
              <a:latin typeface="Arial" panose="020B0604020202020204" pitchFamily="34" charset="0"/>
              <a:cs typeface="Arial" panose="020B0604020202020204" pitchFamily="34" charset="0"/>
            </a:endParaRPr>
          </a:p>
        </p:txBody>
      </p:sp>
      <p:pic>
        <p:nvPicPr>
          <p:cNvPr id="5" name="Picture 2" descr="20150827_202837">
            <a:extLst>
              <a:ext uri="{FF2B5EF4-FFF2-40B4-BE49-F238E27FC236}">
                <a16:creationId xmlns:a16="http://schemas.microsoft.com/office/drawing/2014/main" id="{B155C60A-1369-4F3D-8A3D-04E13374D7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2195" y="2932849"/>
            <a:ext cx="1190936" cy="2119583"/>
          </a:xfrm>
          <a:prstGeom prst="rect">
            <a:avLst/>
          </a:prstGeom>
          <a:noFill/>
          <a:ln w="66675" cmpd="dbl">
            <a:solidFill>
              <a:schemeClr val="accent1">
                <a:lumMod val="75000"/>
              </a:schemeClr>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55CE5A6-00A9-474C-A078-CDE2C655DB6D}"/>
              </a:ext>
            </a:extLst>
          </p:cNvPr>
          <p:cNvSpPr txBox="1"/>
          <p:nvPr/>
        </p:nvSpPr>
        <p:spPr>
          <a:xfrm>
            <a:off x="10802195" y="5140799"/>
            <a:ext cx="1802674" cy="276999"/>
          </a:xfrm>
          <a:prstGeom prst="rect">
            <a:avLst/>
          </a:prstGeom>
          <a:noFill/>
        </p:spPr>
        <p:txBody>
          <a:bodyPr wrap="square" rtlCol="0">
            <a:spAutoFit/>
          </a:bodyPr>
          <a:lstStyle/>
          <a:p>
            <a:r>
              <a:rPr lang="en-GB" sz="1200" dirty="0"/>
              <a:t>(Autism SLT, 2015)</a:t>
            </a:r>
          </a:p>
        </p:txBody>
      </p:sp>
      <p:sp>
        <p:nvSpPr>
          <p:cNvPr id="7" name="TextBox 6">
            <a:extLst>
              <a:ext uri="{FF2B5EF4-FFF2-40B4-BE49-F238E27FC236}">
                <a16:creationId xmlns:a16="http://schemas.microsoft.com/office/drawing/2014/main" id="{D0CD24B3-A0E9-4055-8E6E-CA2945E01441}"/>
              </a:ext>
            </a:extLst>
          </p:cNvPr>
          <p:cNvSpPr txBox="1"/>
          <p:nvPr/>
        </p:nvSpPr>
        <p:spPr>
          <a:xfrm>
            <a:off x="6933406" y="3050697"/>
            <a:ext cx="3470949" cy="1384995"/>
          </a:xfrm>
          <a:prstGeom prst="rect">
            <a:avLst/>
          </a:prstGeom>
          <a:noFill/>
          <a:ln w="44450" cmpd="dbl">
            <a:solidFill>
              <a:schemeClr val="accent1">
                <a:lumMod val="75000"/>
              </a:schemeClr>
            </a:solidFill>
          </a:ln>
        </p:spPr>
        <p:txBody>
          <a:bodyPr wrap="square" rtlCol="0">
            <a:spAutoFit/>
          </a:bodyPr>
          <a:lstStyle/>
          <a:p>
            <a:pPr algn="ctr"/>
            <a:r>
              <a:rPr lang="en-GB" sz="1200" dirty="0">
                <a:latin typeface="Arial" panose="020B0604020202020204" pitchFamily="34" charset="0"/>
                <a:cs typeface="Arial" panose="020B0604020202020204" pitchFamily="34" charset="0"/>
              </a:rPr>
              <a:t>“The PECS teaching protocol is based on B.F. Skinner’s book, </a:t>
            </a:r>
            <a:r>
              <a:rPr lang="en-GB" sz="1200" i="1" dirty="0">
                <a:latin typeface="Arial" panose="020B0604020202020204" pitchFamily="34" charset="0"/>
                <a:cs typeface="Arial" panose="020B0604020202020204" pitchFamily="34" charset="0"/>
              </a:rPr>
              <a:t>Verbal Behaviour, </a:t>
            </a:r>
            <a:r>
              <a:rPr lang="en-GB" sz="1200" dirty="0">
                <a:latin typeface="Arial" panose="020B0604020202020204" pitchFamily="34" charset="0"/>
                <a:cs typeface="Arial" panose="020B0604020202020204" pitchFamily="34" charset="0"/>
              </a:rPr>
              <a:t>and broad spectrum applied behaviour analysis. Specific prompting and reinforcement strategies that will lead to independent communication are used throughout the protocol” (Pyramid Educational Consultants, 2019)</a:t>
            </a:r>
          </a:p>
        </p:txBody>
      </p:sp>
      <p:sp>
        <p:nvSpPr>
          <p:cNvPr id="8" name="TextBox 7">
            <a:extLst>
              <a:ext uri="{FF2B5EF4-FFF2-40B4-BE49-F238E27FC236}">
                <a16:creationId xmlns:a16="http://schemas.microsoft.com/office/drawing/2014/main" id="{FF43A005-C152-4B97-A7B2-75D91B7A3940}"/>
              </a:ext>
            </a:extLst>
          </p:cNvPr>
          <p:cNvSpPr txBox="1"/>
          <p:nvPr/>
        </p:nvSpPr>
        <p:spPr>
          <a:xfrm>
            <a:off x="486249" y="1160249"/>
            <a:ext cx="6187505" cy="2308324"/>
          </a:xfrm>
          <a:prstGeom prst="rect">
            <a:avLst/>
          </a:prstGeom>
          <a:solidFill>
            <a:srgbClr val="FBFBFB"/>
          </a:solidFill>
        </p:spPr>
        <p:txBody>
          <a:bodyPr wrap="square" rtlCol="0">
            <a:spAutoFit/>
          </a:bodyPr>
          <a:lstStyle/>
          <a:p>
            <a:r>
              <a:rPr lang="en-US" sz="1200" dirty="0">
                <a:latin typeface="Arial" panose="020B0604020202020204" pitchFamily="34" charset="0"/>
                <a:cs typeface="Arial" panose="020B0604020202020204" pitchFamily="34" charset="0"/>
              </a:rPr>
              <a:t>Children need to be motivated to be engaged in all aspects of life. It is important that we reward them for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we want repeated. A Skinner suggested rewarding behavior will result in the </a:t>
            </a:r>
            <a:r>
              <a:rPr lang="en-US" sz="1200" dirty="0" err="1">
                <a:latin typeface="Arial" panose="020B0604020202020204" pitchFamily="34" charset="0"/>
                <a:cs typeface="Arial" panose="020B0604020202020204" pitchFamily="34" charset="0"/>
              </a:rPr>
              <a:t>behaviour</a:t>
            </a:r>
            <a:r>
              <a:rPr lang="en-US" sz="1200" dirty="0">
                <a:latin typeface="Arial" panose="020B0604020202020204" pitchFamily="34" charset="0"/>
                <a:cs typeface="Arial" panose="020B0604020202020204" pitchFamily="34" charset="0"/>
              </a:rPr>
              <a:t> is more likely to be repeated. A</a:t>
            </a:r>
            <a:r>
              <a:rPr lang="en-GB" sz="1200" dirty="0">
                <a:latin typeface="Arial" panose="020B0604020202020204" pitchFamily="34" charset="0"/>
                <a:cs typeface="Arial" panose="020B0604020202020204" pitchFamily="34" charset="0"/>
              </a:rPr>
              <a:t>s with anything the reward needs to be appropriate and motivating for the learner and must be adapted to suit the individual.</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896E7F0-ECF3-4F6B-8C6D-0EB2885C4BA8}"/>
              </a:ext>
            </a:extLst>
          </p:cNvPr>
          <p:cNvSpPr txBox="1"/>
          <p:nvPr/>
        </p:nvSpPr>
        <p:spPr>
          <a:xfrm>
            <a:off x="586896" y="22341"/>
            <a:ext cx="7684268" cy="553741"/>
          </a:xfrm>
          <a:prstGeom prst="rect">
            <a:avLst/>
          </a:prstGeom>
        </p:spPr>
        <p:txBody>
          <a:bodyPr vert="horz" lIns="91440" tIns="45720" rIns="91440" bIns="45720" rtlCol="0">
            <a:noAutofit/>
          </a:bodyPr>
          <a:lstStyle/>
          <a:p>
            <a:pPr algn="ctr">
              <a:lnSpc>
                <a:spcPct val="90000"/>
              </a:lnSpc>
              <a:spcAft>
                <a:spcPts val="600"/>
              </a:spcAft>
            </a:pPr>
            <a:r>
              <a:rPr lang="en-US" sz="2800" u="sng" kern="1200" dirty="0">
                <a:solidFill>
                  <a:schemeClr val="tx1"/>
                </a:solidFill>
                <a:latin typeface="Arial" panose="020B0604020202020204" pitchFamily="34" charset="0"/>
                <a:cs typeface="Arial" panose="020B0604020202020204" pitchFamily="34" charset="0"/>
              </a:rPr>
              <a:t>Operant Conditioning and Classroom </a:t>
            </a:r>
            <a:r>
              <a:rPr lang="en-US" sz="2800" u="sng" dirty="0">
                <a:latin typeface="Arial" panose="020B0604020202020204" pitchFamily="34" charset="0"/>
                <a:cs typeface="Arial" panose="020B0604020202020204" pitchFamily="34" charset="0"/>
              </a:rPr>
              <a:t>P</a:t>
            </a:r>
            <a:r>
              <a:rPr lang="en-US" sz="2800" u="sng" kern="1200" dirty="0">
                <a:solidFill>
                  <a:schemeClr val="tx1"/>
                </a:solidFill>
                <a:latin typeface="Arial" panose="020B0604020202020204" pitchFamily="34" charset="0"/>
                <a:cs typeface="Arial" panose="020B0604020202020204" pitchFamily="34" charset="0"/>
              </a:rPr>
              <a:t>ractice.</a:t>
            </a:r>
            <a:endParaRPr lang="en-US" sz="2800" u="sng" kern="1200" dirty="0">
              <a:solidFill>
                <a:schemeClr val="tx1"/>
              </a:solidFill>
              <a:latin typeface="+mn-lt"/>
              <a:ea typeface="+mn-ea"/>
              <a:cs typeface="+mn-cs"/>
            </a:endParaRPr>
          </a:p>
        </p:txBody>
      </p:sp>
      <p:sp>
        <p:nvSpPr>
          <p:cNvPr id="10" name="TextBox 9">
            <a:extLst>
              <a:ext uri="{FF2B5EF4-FFF2-40B4-BE49-F238E27FC236}">
                <a16:creationId xmlns:a16="http://schemas.microsoft.com/office/drawing/2014/main" id="{7F4741CC-F7B5-4876-81E0-A3861C718097}"/>
              </a:ext>
            </a:extLst>
          </p:cNvPr>
          <p:cNvSpPr txBox="1"/>
          <p:nvPr/>
        </p:nvSpPr>
        <p:spPr>
          <a:xfrm rot="1396656">
            <a:off x="7789851" y="5057685"/>
            <a:ext cx="2554261" cy="830997"/>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“An approving look, a smile or a word of praise encourages a child to repeat an action, gesture or response” (Green, 2002, p. 278). </a:t>
            </a:r>
          </a:p>
        </p:txBody>
      </p:sp>
      <p:pic>
        <p:nvPicPr>
          <p:cNvPr id="3" name="Picture 2" descr="A picture containing table, wooden, sitting, white&#10;&#10;Description automatically generated">
            <a:extLst>
              <a:ext uri="{FF2B5EF4-FFF2-40B4-BE49-F238E27FC236}">
                <a16:creationId xmlns:a16="http://schemas.microsoft.com/office/drawing/2014/main" id="{17AC3DB6-DBA9-47EB-B03A-904EFC4EDAD4}"/>
              </a:ext>
            </a:extLst>
          </p:cNvPr>
          <p:cNvPicPr>
            <a:picLocks noChangeAspect="1"/>
          </p:cNvPicPr>
          <p:nvPr/>
        </p:nvPicPr>
        <p:blipFill rotWithShape="1">
          <a:blip r:embed="rId3">
            <a:extLst>
              <a:ext uri="{28A0092B-C50C-407E-A947-70E740481C1C}">
                <a14:useLocalDpi xmlns:a14="http://schemas.microsoft.com/office/drawing/2010/main" val="0"/>
              </a:ext>
            </a:extLst>
          </a:blip>
          <a:srcRect l="2338" t="31048" r="-210" b="22476"/>
          <a:stretch/>
        </p:blipFill>
        <p:spPr>
          <a:xfrm>
            <a:off x="625259" y="2184799"/>
            <a:ext cx="1980601" cy="1254034"/>
          </a:xfrm>
          <a:prstGeom prst="rect">
            <a:avLst/>
          </a:prstGeom>
        </p:spPr>
      </p:pic>
      <p:sp>
        <p:nvSpPr>
          <p:cNvPr id="11" name="TextBox 10">
            <a:extLst>
              <a:ext uri="{FF2B5EF4-FFF2-40B4-BE49-F238E27FC236}">
                <a16:creationId xmlns:a16="http://schemas.microsoft.com/office/drawing/2014/main" id="{3195C167-705D-425E-A844-BDF550F8F11F}"/>
              </a:ext>
            </a:extLst>
          </p:cNvPr>
          <p:cNvSpPr txBox="1"/>
          <p:nvPr/>
        </p:nvSpPr>
        <p:spPr>
          <a:xfrm>
            <a:off x="854527" y="3466196"/>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2" name="TextBox 11">
            <a:extLst>
              <a:ext uri="{FF2B5EF4-FFF2-40B4-BE49-F238E27FC236}">
                <a16:creationId xmlns:a16="http://schemas.microsoft.com/office/drawing/2014/main" id="{9252BC44-1B10-42BD-B654-C9F54BC898C4}"/>
              </a:ext>
            </a:extLst>
          </p:cNvPr>
          <p:cNvSpPr txBox="1"/>
          <p:nvPr/>
        </p:nvSpPr>
        <p:spPr>
          <a:xfrm>
            <a:off x="2761502" y="3488464"/>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pic>
        <p:nvPicPr>
          <p:cNvPr id="14" name="Picture 13">
            <a:extLst>
              <a:ext uri="{FF2B5EF4-FFF2-40B4-BE49-F238E27FC236}">
                <a16:creationId xmlns:a16="http://schemas.microsoft.com/office/drawing/2014/main" id="{D3D6A267-FB3B-4D95-98D5-106C2C686B55}"/>
              </a:ext>
            </a:extLst>
          </p:cNvPr>
          <p:cNvPicPr>
            <a:picLocks noChangeAspect="1"/>
          </p:cNvPicPr>
          <p:nvPr/>
        </p:nvPicPr>
        <p:blipFill rotWithShape="1">
          <a:blip r:embed="rId4">
            <a:extLst>
              <a:ext uri="{28A0092B-C50C-407E-A947-70E740481C1C}">
                <a14:useLocalDpi xmlns:a14="http://schemas.microsoft.com/office/drawing/2010/main" val="0"/>
              </a:ext>
            </a:extLst>
          </a:blip>
          <a:srcRect l="38072" t="26923" r="38071" b="27709"/>
          <a:stretch/>
        </p:blipFill>
        <p:spPr>
          <a:xfrm>
            <a:off x="4475460" y="2197273"/>
            <a:ext cx="1229716" cy="1254034"/>
          </a:xfrm>
          <a:prstGeom prst="rect">
            <a:avLst/>
          </a:prstGeom>
        </p:spPr>
      </p:pic>
      <p:pic>
        <p:nvPicPr>
          <p:cNvPr id="16" name="Picture 15" descr="A blue teddy bear sitting on top of a stuffed animal&#10;&#10;Description automatically generated">
            <a:extLst>
              <a:ext uri="{FF2B5EF4-FFF2-40B4-BE49-F238E27FC236}">
                <a16:creationId xmlns:a16="http://schemas.microsoft.com/office/drawing/2014/main" id="{B1B4D9A6-97B7-4132-9CF7-028E21DC2F2A}"/>
              </a:ext>
            </a:extLst>
          </p:cNvPr>
          <p:cNvPicPr>
            <a:picLocks noChangeAspect="1"/>
          </p:cNvPicPr>
          <p:nvPr/>
        </p:nvPicPr>
        <p:blipFill rotWithShape="1">
          <a:blip r:embed="rId5">
            <a:extLst>
              <a:ext uri="{28A0092B-C50C-407E-A947-70E740481C1C}">
                <a14:useLocalDpi xmlns:a14="http://schemas.microsoft.com/office/drawing/2010/main" val="0"/>
              </a:ext>
            </a:extLst>
          </a:blip>
          <a:srcRect t="7429" r="-210" b="28748"/>
          <a:stretch/>
        </p:blipFill>
        <p:spPr>
          <a:xfrm>
            <a:off x="2721627" y="2185899"/>
            <a:ext cx="1503539" cy="1276783"/>
          </a:xfrm>
          <a:prstGeom prst="rect">
            <a:avLst/>
          </a:prstGeom>
        </p:spPr>
      </p:pic>
      <p:sp>
        <p:nvSpPr>
          <p:cNvPr id="17" name="TextBox 16">
            <a:extLst>
              <a:ext uri="{FF2B5EF4-FFF2-40B4-BE49-F238E27FC236}">
                <a16:creationId xmlns:a16="http://schemas.microsoft.com/office/drawing/2014/main" id="{4905FC27-E7C7-4DC3-A283-5FE4A459A4EB}"/>
              </a:ext>
            </a:extLst>
          </p:cNvPr>
          <p:cNvSpPr txBox="1"/>
          <p:nvPr/>
        </p:nvSpPr>
        <p:spPr>
          <a:xfrm>
            <a:off x="4448164" y="3512558"/>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8" name="TextBox 17">
            <a:extLst>
              <a:ext uri="{FF2B5EF4-FFF2-40B4-BE49-F238E27FC236}">
                <a16:creationId xmlns:a16="http://schemas.microsoft.com/office/drawing/2014/main" id="{3186124F-F2D4-413C-A6BA-28AF153A8020}"/>
              </a:ext>
            </a:extLst>
          </p:cNvPr>
          <p:cNvSpPr txBox="1"/>
          <p:nvPr/>
        </p:nvSpPr>
        <p:spPr>
          <a:xfrm>
            <a:off x="644729" y="3894304"/>
            <a:ext cx="1892891" cy="1384995"/>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An individual reward chart where rewards are given after 5 steps as the pupil is unable to wait long periods and isn’t interested about class or school rewards.</a:t>
            </a:r>
          </a:p>
        </p:txBody>
      </p:sp>
      <p:sp>
        <p:nvSpPr>
          <p:cNvPr id="19" name="TextBox 18">
            <a:extLst>
              <a:ext uri="{FF2B5EF4-FFF2-40B4-BE49-F238E27FC236}">
                <a16:creationId xmlns:a16="http://schemas.microsoft.com/office/drawing/2014/main" id="{53194762-A25D-4538-ADD6-FC7CCA588B48}"/>
              </a:ext>
            </a:extLst>
          </p:cNvPr>
          <p:cNvSpPr txBox="1"/>
          <p:nvPr/>
        </p:nvSpPr>
        <p:spPr>
          <a:xfrm>
            <a:off x="4393572" y="3822024"/>
            <a:ext cx="2348419" cy="2492990"/>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Each child has one of these displayed in the classroom. They receive a smiley face each time they do something that deserves a positive reward. At the end of the day we count them up and get awarded gold coins which then go into the whole school reward system. The winning team receives a prize, for example, jelly and ice cream or film and popcorn afternoon.</a:t>
            </a:r>
          </a:p>
        </p:txBody>
      </p:sp>
      <p:sp>
        <p:nvSpPr>
          <p:cNvPr id="20" name="TextBox 19">
            <a:extLst>
              <a:ext uri="{FF2B5EF4-FFF2-40B4-BE49-F238E27FC236}">
                <a16:creationId xmlns:a16="http://schemas.microsoft.com/office/drawing/2014/main" id="{296D2200-504E-410A-B045-8D7006F8A836}"/>
              </a:ext>
            </a:extLst>
          </p:cNvPr>
          <p:cNvSpPr txBox="1"/>
          <p:nvPr/>
        </p:nvSpPr>
        <p:spPr>
          <a:xfrm>
            <a:off x="2732648" y="3853362"/>
            <a:ext cx="1503539" cy="1938992"/>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The pupil who receives the star award on a Friday gets to take the class mascot home for the weekend. It is always so exciting to find out who is the lucky pupil!</a:t>
            </a:r>
          </a:p>
        </p:txBody>
      </p:sp>
      <p:sp>
        <p:nvSpPr>
          <p:cNvPr id="21" name="Rectangle 20">
            <a:extLst>
              <a:ext uri="{FF2B5EF4-FFF2-40B4-BE49-F238E27FC236}">
                <a16:creationId xmlns:a16="http://schemas.microsoft.com/office/drawing/2014/main" id="{3B9A4376-8272-496E-8442-0D984F49D42D}"/>
              </a:ext>
            </a:extLst>
          </p:cNvPr>
          <p:cNvSpPr/>
          <p:nvPr/>
        </p:nvSpPr>
        <p:spPr>
          <a:xfrm>
            <a:off x="1733230" y="627027"/>
            <a:ext cx="3961342" cy="523220"/>
          </a:xfrm>
          <a:prstGeom prst="rect">
            <a:avLst/>
          </a:prstGeom>
          <a:noFill/>
        </p:spPr>
        <p:txBody>
          <a:bodyPr wrap="none" lIns="91440" tIns="45720" rIns="91440" bIns="45720">
            <a:spAutoFit/>
          </a:bodyPr>
          <a:lstStyle/>
          <a:p>
            <a:pPr algn="ctr"/>
            <a:r>
              <a:rPr lang="en-US" sz="2800"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Positive Reinforcement</a:t>
            </a:r>
            <a:r>
              <a:rPr lang="en-US" sz="2800" u="sng" dirty="0">
                <a:ln w="0"/>
                <a:solidFill>
                  <a:schemeClr val="accent1"/>
                </a:solidFill>
                <a:effectLst>
                  <a:outerShdw blurRad="38100" dist="25400" dir="5400000" algn="ctr" rotWithShape="0">
                    <a:srgbClr val="6E747A">
                      <a:alpha val="43000"/>
                    </a:srgbClr>
                  </a:outerShdw>
                </a:effectLst>
              </a:rPr>
              <a:t>.</a:t>
            </a:r>
            <a:endParaRPr lang="en-US" sz="2800" b="0" u="sng"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32770543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662DCE3B-237A-46FD-B6CE-AAD23A423D26}"/>
              </a:ext>
            </a:extLst>
          </p:cNvPr>
          <p:cNvSpPr txBox="1">
            <a:spLocks/>
          </p:cNvSpPr>
          <p:nvPr/>
        </p:nvSpPr>
        <p:spPr>
          <a:xfrm>
            <a:off x="2644619" y="2479034"/>
            <a:ext cx="6576108" cy="4504619"/>
          </a:xfrm>
          <a:prstGeom prst="rect">
            <a:avLst/>
          </a:prstGeom>
        </p:spPr>
        <p:txBody>
          <a:bodyPr vert="horz" lIns="91440" tIns="45720" rIns="91440" bIns="45720" rtlCol="0">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70000"/>
              </a:lnSpc>
              <a:buNone/>
            </a:pPr>
            <a:r>
              <a:rPr lang="en-GB" sz="3700" dirty="0">
                <a:latin typeface="Arial" panose="020B0604020202020204" pitchFamily="34" charset="0"/>
                <a:cs typeface="Arial" panose="020B0604020202020204" pitchFamily="34" charset="0"/>
              </a:rPr>
              <a:t>John Dewey explored ways to improve education. His theory suggested that children learn by doing, he believed that it was beneficial to base education on real life situations. Dewey influenced so many areas of the educational reform, he believed that children should take an active role in the process of their learning and that “children learn best when they interacted with their environments and were actively involved with the school curriculum” (Wheeler, 2016). We live in an ever-changing world. The first statutory national curriculum was written in 1988, long before technology advanced to what it is used for today. Students are brought up using technology and are therefore very comfortable with using it. There is a need for change, Williams (2017) considers that there is a requirement to meet the social needs of students using appropriately aligned technology, Dewey’s social learning theory is evident in the classrooms that practice this way of teaching. </a:t>
            </a:r>
          </a:p>
          <a:p>
            <a:pPr marL="0" indent="0" algn="ctr">
              <a:lnSpc>
                <a:spcPct val="170000"/>
              </a:lnSpc>
              <a:buNone/>
            </a:pPr>
            <a:r>
              <a:rPr lang="en-GB" sz="3700" dirty="0">
                <a:latin typeface="Arial" panose="020B0604020202020204" pitchFamily="34" charset="0"/>
                <a:cs typeface="Arial" panose="020B0604020202020204" pitchFamily="34" charset="0"/>
              </a:rPr>
              <a:t>Teaching should be “representative of real life situations allowing children to participate in learning activities interchangeably and flexibly in a variety of school settings” (Williams, 2017).</a:t>
            </a:r>
          </a:p>
          <a:p>
            <a:pPr marL="0" indent="0" algn="ctr">
              <a:buFont typeface="Arial" panose="020B0604020202020204" pitchFamily="34" charset="0"/>
              <a:buNone/>
            </a:pPr>
            <a:endParaRPr lang="en-GB" sz="2000" dirty="0">
              <a:solidFill>
                <a:schemeClr val="accent1">
                  <a:lumMod val="75000"/>
                </a:schemeClr>
              </a:solidFill>
              <a:latin typeface="Arial" panose="020B0604020202020204" pitchFamily="34" charset="0"/>
              <a:cs typeface="Arial" panose="020B0604020202020204" pitchFamily="34" charset="0"/>
            </a:endParaRPr>
          </a:p>
        </p:txBody>
      </p:sp>
      <p:sp>
        <p:nvSpPr>
          <p:cNvPr id="7" name="Title 1">
            <a:extLst>
              <a:ext uri="{FF2B5EF4-FFF2-40B4-BE49-F238E27FC236}">
                <a16:creationId xmlns:a16="http://schemas.microsoft.com/office/drawing/2014/main" id="{0F8D3299-1EA4-48E7-B745-FE22358727F1}"/>
              </a:ext>
            </a:extLst>
          </p:cNvPr>
          <p:cNvSpPr txBox="1">
            <a:spLocks/>
          </p:cNvSpPr>
          <p:nvPr/>
        </p:nvSpPr>
        <p:spPr>
          <a:xfrm>
            <a:off x="-2292532" y="-199156"/>
            <a:ext cx="10515600" cy="79024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000" b="1" u="sng" dirty="0">
                <a:latin typeface="Arial" panose="020B0604020202020204" pitchFamily="34" charset="0"/>
                <a:cs typeface="Arial" panose="020B0604020202020204" pitchFamily="34" charset="0"/>
              </a:rPr>
              <a:t>Social</a:t>
            </a:r>
            <a:r>
              <a:rPr lang="en-GB" sz="3600" b="1" u="sng" dirty="0">
                <a:latin typeface="Arial" panose="020B0604020202020204" pitchFamily="34" charset="0"/>
                <a:cs typeface="Arial" panose="020B0604020202020204" pitchFamily="34" charset="0"/>
              </a:rPr>
              <a:t> </a:t>
            </a:r>
            <a:r>
              <a:rPr lang="en-GB" sz="3000" b="1" u="sng" dirty="0">
                <a:latin typeface="Arial" panose="020B0604020202020204" pitchFamily="34" charset="0"/>
                <a:cs typeface="Arial" panose="020B0604020202020204" pitchFamily="34" charset="0"/>
              </a:rPr>
              <a:t>Constructivism</a:t>
            </a:r>
            <a:r>
              <a:rPr lang="en-GB" sz="3600" b="1" u="sng" dirty="0">
                <a:solidFill>
                  <a:schemeClr val="accent1">
                    <a:lumMod val="75000"/>
                  </a:schemeClr>
                </a:solidFill>
                <a:latin typeface="Arial" panose="020B0604020202020204" pitchFamily="34" charset="0"/>
                <a:cs typeface="Arial" panose="020B0604020202020204" pitchFamily="34" charset="0"/>
              </a:rPr>
              <a:t> </a:t>
            </a:r>
          </a:p>
        </p:txBody>
      </p:sp>
      <p:sp>
        <p:nvSpPr>
          <p:cNvPr id="8" name="TextBox 7">
            <a:extLst>
              <a:ext uri="{FF2B5EF4-FFF2-40B4-BE49-F238E27FC236}">
                <a16:creationId xmlns:a16="http://schemas.microsoft.com/office/drawing/2014/main" id="{9FC0C8EC-679D-4A61-AF45-FFEBAF156219}"/>
              </a:ext>
            </a:extLst>
          </p:cNvPr>
          <p:cNvSpPr txBox="1"/>
          <p:nvPr/>
        </p:nvSpPr>
        <p:spPr>
          <a:xfrm rot="20761206">
            <a:off x="866706" y="3155060"/>
            <a:ext cx="1758661" cy="2139047"/>
          </a:xfrm>
          <a:prstGeom prst="rect">
            <a:avLst/>
          </a:prstGeom>
          <a:noFill/>
          <a:ln>
            <a:solidFill>
              <a:srgbClr val="AB946B"/>
            </a:solidFill>
            <a:prstDash val="lgDash"/>
          </a:ln>
        </p:spPr>
        <p:txBody>
          <a:bodyPr wrap="square" rtlCol="0">
            <a:spAutoFit/>
          </a:bodyPr>
          <a:lstStyle/>
          <a:p>
            <a:r>
              <a:rPr lang="en-GB" dirty="0">
                <a:latin typeface="Arial" panose="020B0604020202020204" pitchFamily="34" charset="0"/>
                <a:cs typeface="Arial" panose="020B0604020202020204" pitchFamily="34" charset="0"/>
              </a:rPr>
              <a:t>“</a:t>
            </a:r>
            <a:r>
              <a:rPr lang="en-GB" sz="1500" dirty="0">
                <a:latin typeface="Arial" panose="020B0604020202020204" pitchFamily="34" charset="0"/>
                <a:cs typeface="Arial" panose="020B0604020202020204" pitchFamily="34" charset="0"/>
              </a:rPr>
              <a:t>Dewey is said to have been responsible for project approaches linking learning across the curriculum” </a:t>
            </a:r>
            <a:r>
              <a:rPr lang="en-GB" sz="1000" dirty="0">
                <a:latin typeface="Arial" panose="020B0604020202020204" pitchFamily="34" charset="0"/>
                <a:cs typeface="Arial" panose="020B0604020202020204" pitchFamily="34" charset="0"/>
              </a:rPr>
              <a:t>(Pound, 2008).</a:t>
            </a:r>
          </a:p>
        </p:txBody>
      </p:sp>
      <p:sp>
        <p:nvSpPr>
          <p:cNvPr id="2" name="Rectangle 1">
            <a:extLst>
              <a:ext uri="{FF2B5EF4-FFF2-40B4-BE49-F238E27FC236}">
                <a16:creationId xmlns:a16="http://schemas.microsoft.com/office/drawing/2014/main" id="{3276E6FF-27D5-4500-87E7-F6E91914F34C}"/>
              </a:ext>
            </a:extLst>
          </p:cNvPr>
          <p:cNvSpPr/>
          <p:nvPr/>
        </p:nvSpPr>
        <p:spPr>
          <a:xfrm rot="654572">
            <a:off x="5911829" y="789927"/>
            <a:ext cx="3068638"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000" b="1" dirty="0">
                <a:ln/>
                <a:solidFill>
                  <a:schemeClr val="accent4"/>
                </a:solidFill>
              </a:rPr>
              <a:t>The social context of learning.</a:t>
            </a:r>
          </a:p>
        </p:txBody>
      </p:sp>
      <p:sp>
        <p:nvSpPr>
          <p:cNvPr id="9" name="Rectangle 8">
            <a:extLst>
              <a:ext uri="{FF2B5EF4-FFF2-40B4-BE49-F238E27FC236}">
                <a16:creationId xmlns:a16="http://schemas.microsoft.com/office/drawing/2014/main" id="{272792A0-108E-4198-8270-0C1FD6BABEF0}"/>
              </a:ext>
            </a:extLst>
          </p:cNvPr>
          <p:cNvSpPr/>
          <p:nvPr/>
        </p:nvSpPr>
        <p:spPr>
          <a:xfrm rot="19291008">
            <a:off x="24039" y="1093219"/>
            <a:ext cx="3068638" cy="707886"/>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000" b="1" dirty="0">
                <a:ln/>
                <a:solidFill>
                  <a:schemeClr val="accent4"/>
                </a:solidFill>
              </a:rPr>
              <a:t>Interactive and experiential learning</a:t>
            </a:r>
          </a:p>
        </p:txBody>
      </p:sp>
      <p:pic>
        <p:nvPicPr>
          <p:cNvPr id="2050" name="Picture 2" descr="John Dewey">
            <a:extLst>
              <a:ext uri="{FF2B5EF4-FFF2-40B4-BE49-F238E27FC236}">
                <a16:creationId xmlns:a16="http://schemas.microsoft.com/office/drawing/2014/main" id="{0DD6E4C8-E707-4D9F-8B45-2E021538609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7535"/>
          <a:stretch/>
        </p:blipFill>
        <p:spPr bwMode="auto">
          <a:xfrm>
            <a:off x="2929358" y="784382"/>
            <a:ext cx="3181132" cy="13255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0A60027-FC55-4485-B7E6-1BC452BAF61D}"/>
              </a:ext>
            </a:extLst>
          </p:cNvPr>
          <p:cNvSpPr txBox="1"/>
          <p:nvPr/>
        </p:nvSpPr>
        <p:spPr>
          <a:xfrm>
            <a:off x="4478044" y="2150889"/>
            <a:ext cx="2037806" cy="276999"/>
          </a:xfrm>
          <a:prstGeom prst="rect">
            <a:avLst/>
          </a:prstGeom>
          <a:noFill/>
        </p:spPr>
        <p:txBody>
          <a:bodyPr wrap="square" rtlCol="0">
            <a:spAutoFit/>
          </a:bodyPr>
          <a:lstStyle/>
          <a:p>
            <a:r>
              <a:rPr lang="en-GB" sz="1200" dirty="0"/>
              <a:t>(The </a:t>
            </a:r>
            <a:r>
              <a:rPr lang="en-GB" sz="1200" dirty="0" err="1"/>
              <a:t>Gevitz</a:t>
            </a:r>
            <a:r>
              <a:rPr lang="en-GB" sz="1200" dirty="0"/>
              <a:t> School, 2014)</a:t>
            </a:r>
          </a:p>
        </p:txBody>
      </p:sp>
      <p:graphicFrame>
        <p:nvGraphicFramePr>
          <p:cNvPr id="5" name="Diagram 4">
            <a:extLst>
              <a:ext uri="{FF2B5EF4-FFF2-40B4-BE49-F238E27FC236}">
                <a16:creationId xmlns:a16="http://schemas.microsoft.com/office/drawing/2014/main" id="{07674437-8506-4243-A4A5-15F251C0A506}"/>
              </a:ext>
            </a:extLst>
          </p:cNvPr>
          <p:cNvGraphicFramePr/>
          <p:nvPr>
            <p:extLst>
              <p:ext uri="{D42A27DB-BD31-4B8C-83A1-F6EECF244321}">
                <p14:modId xmlns:p14="http://schemas.microsoft.com/office/powerpoint/2010/main" val="2153563508"/>
              </p:ext>
            </p:extLst>
          </p:nvPr>
        </p:nvGraphicFramePr>
        <p:xfrm>
          <a:off x="8813700" y="3542367"/>
          <a:ext cx="3011677" cy="26137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30373B05-F655-4000-86B4-EECC58A41F8D}"/>
              </a:ext>
            </a:extLst>
          </p:cNvPr>
          <p:cNvSpPr txBox="1"/>
          <p:nvPr/>
        </p:nvSpPr>
        <p:spPr>
          <a:xfrm rot="1756462">
            <a:off x="9202846" y="874685"/>
            <a:ext cx="2060930" cy="1938992"/>
          </a:xfrm>
          <a:prstGeom prst="rect">
            <a:avLst/>
          </a:prstGeom>
          <a:solidFill>
            <a:srgbClr val="FBFBFB"/>
          </a:solidFill>
          <a:ln w="28575">
            <a:solidFill>
              <a:srgbClr val="AB946B"/>
            </a:solidFill>
            <a:prstDash val="lgDash"/>
          </a:ln>
        </p:spPr>
        <p:txBody>
          <a:bodyPr wrap="square" rtlCol="0">
            <a:spAutoFit/>
          </a:bodyPr>
          <a:lstStyle/>
          <a:p>
            <a:r>
              <a:rPr lang="en-GB" sz="1500" dirty="0">
                <a:latin typeface="Arial" panose="020B0604020202020204" pitchFamily="34" charset="0"/>
                <a:cs typeface="Arial" panose="020B0604020202020204" pitchFamily="34" charset="0"/>
              </a:rPr>
              <a:t>“Learning should be a continuous experience, building progressively as children and young people grow and mature”</a:t>
            </a:r>
          </a:p>
          <a:p>
            <a:r>
              <a:rPr lang="en-GB" sz="1500"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(Successful Futures, 2016 p.7)</a:t>
            </a:r>
          </a:p>
        </p:txBody>
      </p:sp>
    </p:spTree>
    <p:extLst>
      <p:ext uri="{BB962C8B-B14F-4D97-AF65-F5344CB8AC3E}">
        <p14:creationId xmlns:p14="http://schemas.microsoft.com/office/powerpoint/2010/main" val="809635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new curriculum wales">
            <a:extLst>
              <a:ext uri="{FF2B5EF4-FFF2-40B4-BE49-F238E27FC236}">
                <a16:creationId xmlns:a16="http://schemas.microsoft.com/office/drawing/2014/main" id="{C26B1443-C675-4D67-8CFF-A7353D9F08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299" y="2063555"/>
            <a:ext cx="1745882" cy="173812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B491DB-1BC3-40FD-A7A7-FEE944685F0A}"/>
              </a:ext>
            </a:extLst>
          </p:cNvPr>
          <p:cNvSpPr txBox="1"/>
          <p:nvPr/>
        </p:nvSpPr>
        <p:spPr>
          <a:xfrm>
            <a:off x="533187" y="3897836"/>
            <a:ext cx="207863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(Successful Futures 2015)</a:t>
            </a:r>
          </a:p>
        </p:txBody>
      </p:sp>
      <p:pic>
        <p:nvPicPr>
          <p:cNvPr id="9" name="Picture 8">
            <a:extLst>
              <a:ext uri="{FF2B5EF4-FFF2-40B4-BE49-F238E27FC236}">
                <a16:creationId xmlns:a16="http://schemas.microsoft.com/office/drawing/2014/main" id="{6974F825-67AB-4240-86A7-41AD01A52156}"/>
              </a:ext>
            </a:extLst>
          </p:cNvPr>
          <p:cNvPicPr>
            <a:picLocks noChangeAspect="1"/>
          </p:cNvPicPr>
          <p:nvPr/>
        </p:nvPicPr>
        <p:blipFill>
          <a:blip r:embed="rId3"/>
          <a:stretch>
            <a:fillRect/>
          </a:stretch>
        </p:blipFill>
        <p:spPr>
          <a:xfrm>
            <a:off x="2263946" y="1834241"/>
            <a:ext cx="2245228" cy="927279"/>
          </a:xfrm>
          <a:prstGeom prst="rect">
            <a:avLst/>
          </a:prstGeom>
        </p:spPr>
      </p:pic>
      <p:sp>
        <p:nvSpPr>
          <p:cNvPr id="10" name="Rectangle 9">
            <a:extLst>
              <a:ext uri="{FF2B5EF4-FFF2-40B4-BE49-F238E27FC236}">
                <a16:creationId xmlns:a16="http://schemas.microsoft.com/office/drawing/2014/main" id="{36AF768E-D20C-421F-9395-14BB042E5B24}"/>
              </a:ext>
            </a:extLst>
          </p:cNvPr>
          <p:cNvSpPr/>
          <p:nvPr/>
        </p:nvSpPr>
        <p:spPr>
          <a:xfrm>
            <a:off x="2460620" y="2782669"/>
            <a:ext cx="2820039" cy="1292662"/>
          </a:xfrm>
          <a:prstGeom prst="rect">
            <a:avLst/>
          </a:prstGeom>
        </p:spPr>
        <p:txBody>
          <a:bodyPr wrap="square">
            <a:spAutoFit/>
          </a:bodyPr>
          <a:lstStyle/>
          <a:p>
            <a:pPr algn="ctr"/>
            <a:r>
              <a:rPr lang="en-GB" sz="1100" dirty="0">
                <a:solidFill>
                  <a:srgbClr val="1F1F1F"/>
                </a:solidFill>
                <a:latin typeface="Arial" panose="020B0604020202020204" pitchFamily="34" charset="0"/>
                <a:cs typeface="Arial" panose="020B0604020202020204" pitchFamily="34" charset="0"/>
              </a:rPr>
              <a:t>“The areas of learning and experience are designed to operate together as part of a holistic curriculum. They are not intended to be watertight compartments but instead allow learning to be drawn from across the areas of learning and experience” (Welsh Government, No date</a:t>
            </a:r>
            <a:r>
              <a:rPr lang="en-GB" sz="1200" dirty="0">
                <a:solidFill>
                  <a:srgbClr val="1F1F1F"/>
                </a:solidFill>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9966BCE-40DB-427C-8FB4-13BFE8D6D3EC}"/>
              </a:ext>
            </a:extLst>
          </p:cNvPr>
          <p:cNvSpPr txBox="1"/>
          <p:nvPr/>
        </p:nvSpPr>
        <p:spPr>
          <a:xfrm>
            <a:off x="7194471" y="2987921"/>
            <a:ext cx="4356061" cy="2031325"/>
          </a:xfrm>
          <a:prstGeom prst="rect">
            <a:avLst/>
          </a:prstGeom>
          <a:noFill/>
        </p:spPr>
        <p:txBody>
          <a:bodyPr wrap="square" rtlCol="0">
            <a:spAutoFit/>
          </a:bodyPr>
          <a:lstStyle/>
          <a:p>
            <a:pPr algn="just"/>
            <a:r>
              <a:rPr lang="en-GB" sz="1200" dirty="0">
                <a:latin typeface="Arial" panose="020B0604020202020204" pitchFamily="34" charset="0"/>
                <a:cs typeface="Arial" panose="020B0604020202020204" pitchFamily="34" charset="0"/>
              </a:rPr>
              <a:t>Watkins (2011) reviews classroom responsibilities,. He discussed how classrooms ca become anonymous places, therefore it is important to delegate responsibilities to students. He suggested that professionals should consider delegating responsibility and a range of roles in the classroom throughout the day. Within the classroom every student has a role which rotates every Monday. This gives the students a responsibility within the classroom and allows them to take charge of tasks throughout the week.</a:t>
            </a:r>
          </a:p>
          <a:p>
            <a:endParaRPr lang="en-GB" dirty="0"/>
          </a:p>
        </p:txBody>
      </p:sp>
      <p:sp>
        <p:nvSpPr>
          <p:cNvPr id="8" name="TextBox 7">
            <a:extLst>
              <a:ext uri="{FF2B5EF4-FFF2-40B4-BE49-F238E27FC236}">
                <a16:creationId xmlns:a16="http://schemas.microsoft.com/office/drawing/2014/main" id="{6F7F460D-8CFE-4723-9D9A-2D641290E2B0}"/>
              </a:ext>
            </a:extLst>
          </p:cNvPr>
          <p:cNvSpPr txBox="1"/>
          <p:nvPr/>
        </p:nvSpPr>
        <p:spPr>
          <a:xfrm>
            <a:off x="4633152" y="901366"/>
            <a:ext cx="5657667" cy="1569660"/>
          </a:xfrm>
          <a:prstGeom prst="rect">
            <a:avLst/>
          </a:prstGeom>
          <a:solidFill>
            <a:srgbClr val="FAFAFA"/>
          </a:solidFill>
        </p:spPr>
        <p:txBody>
          <a:bodyPr wrap="square" rtlCol="0">
            <a:spAutoFit/>
          </a:bodyPr>
          <a:lstStyle/>
          <a:p>
            <a:r>
              <a:rPr lang="en-GB" sz="1200" dirty="0">
                <a:latin typeface="Arial" panose="020B0604020202020204" pitchFamily="34" charset="0"/>
                <a:cs typeface="Arial" panose="020B0604020202020204" pitchFamily="34" charset="0"/>
              </a:rPr>
              <a:t>Role play is vital to children's learning and development. It provides endless opportunity for children to develop their social skills as well as develop skills that can be applied to real life situations. My setting provides role play areas both inside and outside the classroom. The classroom role play area is linked to the term's topic. For example, this term we have a bakery, linked to the great fire of London. The children play and explore in the bakery using skills that allow them to achieve their individual targets. Linked to Dewey's approach of learning by doing, we will visit a real bakery and use the skills in a real life situation.</a:t>
            </a:r>
          </a:p>
        </p:txBody>
      </p:sp>
      <p:sp>
        <p:nvSpPr>
          <p:cNvPr id="11" name="Rectangle 10">
            <a:extLst>
              <a:ext uri="{FF2B5EF4-FFF2-40B4-BE49-F238E27FC236}">
                <a16:creationId xmlns:a16="http://schemas.microsoft.com/office/drawing/2014/main" id="{5679F8C6-55D8-4919-BB75-2DCF8E44F9DD}"/>
              </a:ext>
            </a:extLst>
          </p:cNvPr>
          <p:cNvSpPr/>
          <p:nvPr/>
        </p:nvSpPr>
        <p:spPr>
          <a:xfrm rot="21023519">
            <a:off x="7996482" y="4791530"/>
            <a:ext cx="825867" cy="523220"/>
          </a:xfrm>
          <a:prstGeom prst="rect">
            <a:avLst/>
          </a:prstGeom>
          <a:noFill/>
        </p:spPr>
        <p:txBody>
          <a:bodyPr wrap="none" lIns="91440" tIns="45720" rIns="91440" bIns="45720">
            <a:spAutoFit/>
          </a:bodyPr>
          <a:lstStyle/>
          <a:p>
            <a:pPr algn="ctr"/>
            <a:r>
              <a:rPr lang="en-US" sz="2800" b="0" u="sng" cap="none" spc="0" dirty="0">
                <a:ln w="0"/>
                <a:solidFill>
                  <a:schemeClr val="accent1"/>
                </a:solidFill>
                <a:effectLst>
                  <a:outerShdw blurRad="38100" dist="25400" dir="5400000" algn="ctr" rotWithShape="0">
                    <a:srgbClr val="6E747A">
                      <a:alpha val="43000"/>
                    </a:srgbClr>
                  </a:outerShdw>
                </a:effectLst>
              </a:rPr>
              <a:t>EPIC</a:t>
            </a:r>
          </a:p>
        </p:txBody>
      </p:sp>
      <p:pic>
        <p:nvPicPr>
          <p:cNvPr id="13" name="Picture 12">
            <a:extLst>
              <a:ext uri="{FF2B5EF4-FFF2-40B4-BE49-F238E27FC236}">
                <a16:creationId xmlns:a16="http://schemas.microsoft.com/office/drawing/2014/main" id="{1090708B-58F3-47D6-9AC2-76970E950DEC}"/>
              </a:ext>
            </a:extLst>
          </p:cNvPr>
          <p:cNvPicPr>
            <a:picLocks noChangeAspect="1"/>
          </p:cNvPicPr>
          <p:nvPr/>
        </p:nvPicPr>
        <p:blipFill rotWithShape="1">
          <a:blip r:embed="rId4">
            <a:extLst>
              <a:ext uri="{28A0092B-C50C-407E-A947-70E740481C1C}">
                <a14:useLocalDpi xmlns:a14="http://schemas.microsoft.com/office/drawing/2010/main" val="0"/>
              </a:ext>
            </a:extLst>
          </a:blip>
          <a:srcRect l="10522" r="14203"/>
          <a:stretch/>
        </p:blipFill>
        <p:spPr>
          <a:xfrm>
            <a:off x="5646705" y="2701369"/>
            <a:ext cx="1423788" cy="2521966"/>
          </a:xfrm>
          <a:prstGeom prst="rect">
            <a:avLst/>
          </a:prstGeom>
        </p:spPr>
      </p:pic>
      <p:sp>
        <p:nvSpPr>
          <p:cNvPr id="14" name="TextBox 13">
            <a:extLst>
              <a:ext uri="{FF2B5EF4-FFF2-40B4-BE49-F238E27FC236}">
                <a16:creationId xmlns:a16="http://schemas.microsoft.com/office/drawing/2014/main" id="{975420D4-4448-468B-96AF-296AC18A142C}"/>
              </a:ext>
            </a:extLst>
          </p:cNvPr>
          <p:cNvSpPr txBox="1"/>
          <p:nvPr/>
        </p:nvSpPr>
        <p:spPr>
          <a:xfrm>
            <a:off x="5737476" y="5236531"/>
            <a:ext cx="142378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15" name="Rectangle 14">
            <a:extLst>
              <a:ext uri="{FF2B5EF4-FFF2-40B4-BE49-F238E27FC236}">
                <a16:creationId xmlns:a16="http://schemas.microsoft.com/office/drawing/2014/main" id="{F9E11816-0C3C-447A-8D5E-FDB3B628F224}"/>
              </a:ext>
            </a:extLst>
          </p:cNvPr>
          <p:cNvSpPr/>
          <p:nvPr/>
        </p:nvSpPr>
        <p:spPr>
          <a:xfrm>
            <a:off x="7194471" y="2478327"/>
            <a:ext cx="3886000" cy="461665"/>
          </a:xfrm>
          <a:prstGeom prst="rect">
            <a:avLst/>
          </a:prstGeom>
          <a:solidFill>
            <a:srgbClr val="FAFAFA"/>
          </a:solidFill>
        </p:spPr>
        <p:txBody>
          <a:bodyPr wrap="none" lIns="91440" tIns="45720" rIns="91440" bIns="45720">
            <a:spAutoFit/>
          </a:bodyPr>
          <a:lstStyle/>
          <a:p>
            <a:pPr algn="ctr"/>
            <a:r>
              <a:rPr lang="en-US" sz="2400"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Classroom Responsibilities</a:t>
            </a:r>
            <a:endParaRPr lang="en-US" sz="2400"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
        <p:nvSpPr>
          <p:cNvPr id="16" name="Rectangle 15">
            <a:extLst>
              <a:ext uri="{FF2B5EF4-FFF2-40B4-BE49-F238E27FC236}">
                <a16:creationId xmlns:a16="http://schemas.microsoft.com/office/drawing/2014/main" id="{BC269DE9-D161-4F53-B057-AD9E8A9013D4}"/>
              </a:ext>
            </a:extLst>
          </p:cNvPr>
          <p:cNvSpPr/>
          <p:nvPr/>
        </p:nvSpPr>
        <p:spPr>
          <a:xfrm>
            <a:off x="699960" y="1341656"/>
            <a:ext cx="3317960" cy="369332"/>
          </a:xfrm>
          <a:prstGeom prst="rect">
            <a:avLst/>
          </a:prstGeom>
          <a:noFill/>
        </p:spPr>
        <p:txBody>
          <a:bodyPr wrap="none" lIns="91440" tIns="45720" rIns="91440" bIns="45720">
            <a:spAutoFit/>
          </a:bodyPr>
          <a:lstStyle/>
          <a:p>
            <a:pPr algn="ctr"/>
            <a:r>
              <a:rPr lang="en-US" u="sng"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The New Curriculum for Wales</a:t>
            </a:r>
            <a:endParaRPr lang="en-US" b="0" u="sng" cap="none" spc="0" dirty="0">
              <a:ln w="0"/>
              <a:solidFill>
                <a:schemeClr val="accent1"/>
              </a:solidFill>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pic>
        <p:nvPicPr>
          <p:cNvPr id="18" name="Picture 17" descr="A picture containing outdoor, building, table, sitting&#10;&#10;Description automatically generated">
            <a:extLst>
              <a:ext uri="{FF2B5EF4-FFF2-40B4-BE49-F238E27FC236}">
                <a16:creationId xmlns:a16="http://schemas.microsoft.com/office/drawing/2014/main" id="{2974D4A5-AF76-425B-BD11-ADD64D2F75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5400000">
            <a:off x="10039209" y="402149"/>
            <a:ext cx="2012881" cy="1509661"/>
          </a:xfrm>
          <a:prstGeom prst="rect">
            <a:avLst/>
          </a:prstGeom>
        </p:spPr>
      </p:pic>
      <p:sp>
        <p:nvSpPr>
          <p:cNvPr id="23" name="Rectangle 22">
            <a:extLst>
              <a:ext uri="{FF2B5EF4-FFF2-40B4-BE49-F238E27FC236}">
                <a16:creationId xmlns:a16="http://schemas.microsoft.com/office/drawing/2014/main" id="{32637DF5-B1A1-4F6C-B9CE-4CFD58FE690A}"/>
              </a:ext>
            </a:extLst>
          </p:cNvPr>
          <p:cNvSpPr/>
          <p:nvPr/>
        </p:nvSpPr>
        <p:spPr>
          <a:xfrm>
            <a:off x="7677622" y="420755"/>
            <a:ext cx="2365199" cy="523220"/>
          </a:xfrm>
          <a:prstGeom prst="rect">
            <a:avLst/>
          </a:prstGeom>
          <a:noFill/>
        </p:spPr>
        <p:txBody>
          <a:bodyPr wrap="none" lIns="91440" tIns="45720" rIns="91440" bIns="45720">
            <a:spAutoFit/>
          </a:bodyPr>
          <a:lstStyle/>
          <a:p>
            <a:pPr algn="ctr"/>
            <a:r>
              <a:rPr lang="en-US" sz="2800" u="sng" dirty="0">
                <a:ln w="0"/>
                <a:solidFill>
                  <a:schemeClr val="accent1"/>
                </a:solidFill>
                <a:effectLst>
                  <a:outerShdw blurRad="38100" dist="25400" dir="5400000" algn="ctr" rotWithShape="0">
                    <a:srgbClr val="6E747A">
                      <a:alpha val="43000"/>
                    </a:srgbClr>
                  </a:outerShdw>
                </a:effectLst>
              </a:rPr>
              <a:t>Role play areas</a:t>
            </a:r>
            <a:endParaRPr lang="en-US" sz="2800" b="0" u="sng" cap="none" spc="0" dirty="0">
              <a:ln w="0"/>
              <a:solidFill>
                <a:schemeClr val="accent1"/>
              </a:solidFill>
              <a:effectLst>
                <a:outerShdw blurRad="38100" dist="25400" dir="5400000" algn="ctr" rotWithShape="0">
                  <a:srgbClr val="6E747A">
                    <a:alpha val="43000"/>
                  </a:srgbClr>
                </a:outerShdw>
              </a:effectLst>
            </a:endParaRPr>
          </a:p>
        </p:txBody>
      </p:sp>
      <p:sp>
        <p:nvSpPr>
          <p:cNvPr id="24" name="TextBox 23">
            <a:extLst>
              <a:ext uri="{FF2B5EF4-FFF2-40B4-BE49-F238E27FC236}">
                <a16:creationId xmlns:a16="http://schemas.microsoft.com/office/drawing/2014/main" id="{511A032D-0B74-4507-861A-E15E17C48D0C}"/>
              </a:ext>
            </a:extLst>
          </p:cNvPr>
          <p:cNvSpPr txBox="1"/>
          <p:nvPr/>
        </p:nvSpPr>
        <p:spPr>
          <a:xfrm rot="21011007">
            <a:off x="8238681" y="4984016"/>
            <a:ext cx="3500845" cy="1015663"/>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Children play an active role in planning for the term's topics. This is known as ‘EPIC’ (everyone planning in class). The reason for this is to engage pupils’ interests. It allows the children to have input into how they learn. </a:t>
            </a:r>
          </a:p>
        </p:txBody>
      </p:sp>
      <p:sp>
        <p:nvSpPr>
          <p:cNvPr id="25" name="TextBox 24">
            <a:extLst>
              <a:ext uri="{FF2B5EF4-FFF2-40B4-BE49-F238E27FC236}">
                <a16:creationId xmlns:a16="http://schemas.microsoft.com/office/drawing/2014/main" id="{8C1B8B68-7CFA-4DBB-B0E6-75C191A898FE}"/>
              </a:ext>
            </a:extLst>
          </p:cNvPr>
          <p:cNvSpPr txBox="1"/>
          <p:nvPr/>
        </p:nvSpPr>
        <p:spPr>
          <a:xfrm>
            <a:off x="10070179" y="2211349"/>
            <a:ext cx="1423788" cy="276999"/>
          </a:xfrm>
          <a:prstGeom prst="rect">
            <a:avLst/>
          </a:prstGeom>
          <a:solidFill>
            <a:srgbClr val="FAFAFA"/>
          </a:solidFill>
        </p:spPr>
        <p:txBody>
          <a:bodyPr wrap="square" rtlCol="0">
            <a:spAutoFit/>
          </a:bodyPr>
          <a:lstStyle/>
          <a:p>
            <a:r>
              <a:rPr lang="en-GB" sz="1200" dirty="0">
                <a:latin typeface="Arial" panose="020B0604020202020204" pitchFamily="34" charset="0"/>
                <a:cs typeface="Arial" panose="020B0604020202020204" pitchFamily="34" charset="0"/>
              </a:rPr>
              <a:t>(Author’s image)</a:t>
            </a:r>
          </a:p>
        </p:txBody>
      </p:sp>
      <p:sp>
        <p:nvSpPr>
          <p:cNvPr id="26" name="TextBox 25">
            <a:extLst>
              <a:ext uri="{FF2B5EF4-FFF2-40B4-BE49-F238E27FC236}">
                <a16:creationId xmlns:a16="http://schemas.microsoft.com/office/drawing/2014/main" id="{251E5E0A-5F02-4BAE-A6AB-37AF0E89397D}"/>
              </a:ext>
            </a:extLst>
          </p:cNvPr>
          <p:cNvSpPr txBox="1"/>
          <p:nvPr/>
        </p:nvSpPr>
        <p:spPr>
          <a:xfrm>
            <a:off x="251459" y="4417914"/>
            <a:ext cx="5029200" cy="2123658"/>
          </a:xfrm>
          <a:prstGeom prst="rect">
            <a:avLst/>
          </a:prstGeom>
          <a:solidFill>
            <a:srgbClr val="FAFAFA"/>
          </a:solidFill>
          <a:ln w="57150">
            <a:solidFill>
              <a:srgbClr val="AB946B"/>
            </a:solidFill>
            <a:prstDash val="lgDash"/>
          </a:ln>
        </p:spPr>
        <p:txBody>
          <a:bodyPr wrap="square" rtlCol="0">
            <a:spAutoFit/>
          </a:bodyPr>
          <a:lstStyle/>
          <a:p>
            <a:r>
              <a:rPr lang="en-GB" sz="1200" u="sng" dirty="0"/>
              <a:t>Conclusion.</a:t>
            </a:r>
          </a:p>
          <a:p>
            <a:r>
              <a:rPr lang="en-GB" sz="1200" dirty="0"/>
              <a:t>It is interesting to see how many strategies and ways of teaching link back to Skinner and Dewey’s approaches. It is pleasing to see that the new curriculum is moving towards a different way of teaching and placing more emphasis on learning by doing. The experience provided to the children in my setting, I feel are already inline with the new curriculum and I feel the biggest change will be for comprehensive schools. Which leads onto positive reinforcement which could also be more challenging in comprehensive schools. I would imagine it is harder to tap into individual interests as well as to motivate students of a certain age. This is something I am intrigued to research as I have no experience in working in that type of setting.</a:t>
            </a:r>
          </a:p>
        </p:txBody>
      </p:sp>
      <p:sp>
        <p:nvSpPr>
          <p:cNvPr id="27" name="Rectangle 26">
            <a:extLst>
              <a:ext uri="{FF2B5EF4-FFF2-40B4-BE49-F238E27FC236}">
                <a16:creationId xmlns:a16="http://schemas.microsoft.com/office/drawing/2014/main" id="{D2D74A0A-44D1-4659-BEF1-B6317F4E5D90}"/>
              </a:ext>
            </a:extLst>
          </p:cNvPr>
          <p:cNvSpPr/>
          <p:nvPr/>
        </p:nvSpPr>
        <p:spPr>
          <a:xfrm>
            <a:off x="384056" y="-15923"/>
            <a:ext cx="6420348" cy="523220"/>
          </a:xfrm>
          <a:prstGeom prst="rect">
            <a:avLst/>
          </a:prstGeom>
          <a:noFill/>
        </p:spPr>
        <p:txBody>
          <a:bodyPr wrap="none" lIns="91440" tIns="45720" rIns="91440" bIns="45720">
            <a:spAutoFit/>
          </a:bodyPr>
          <a:lstStyle/>
          <a:p>
            <a:pPr algn="ctr"/>
            <a:r>
              <a:rPr lang="en-US" sz="2800" u="sng"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rPr>
              <a:t>Social Constructivism in the Classroom</a:t>
            </a:r>
            <a:endParaRPr lang="en-US" sz="2800" b="0" u="sng" cap="none" spc="0" dirty="0">
              <a:ln w="0"/>
              <a:effectLst>
                <a:outerShdw blurRad="38100" dist="25400" dir="5400000" algn="ctr" rotWithShape="0">
                  <a:srgbClr val="6E747A">
                    <a:alpha val="43000"/>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03250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68E03-466C-4C9E-9C33-7823347F0A5A}"/>
              </a:ext>
            </a:extLst>
          </p:cNvPr>
          <p:cNvSpPr>
            <a:spLocks noGrp="1"/>
          </p:cNvSpPr>
          <p:nvPr>
            <p:ph type="title"/>
          </p:nvPr>
        </p:nvSpPr>
        <p:spPr>
          <a:xfrm>
            <a:off x="838200" y="-172275"/>
            <a:ext cx="10515600" cy="574766"/>
          </a:xfrm>
        </p:spPr>
        <p:txBody>
          <a:bodyPr>
            <a:normAutofit fontScale="90000"/>
          </a:bodyPr>
          <a:lstStyle/>
          <a:p>
            <a:pPr algn="l"/>
            <a:r>
              <a:rPr lang="en-GB" sz="2800" u="sng" dirty="0">
                <a:solidFill>
                  <a:schemeClr val="tx1"/>
                </a:solidFill>
                <a:latin typeface="Arial" panose="020B0604020202020204" pitchFamily="34" charset="0"/>
                <a:cs typeface="Arial" panose="020B0604020202020204" pitchFamily="34" charset="0"/>
              </a:rPr>
              <a:t>References</a:t>
            </a:r>
            <a:r>
              <a:rPr lang="en-GB" u="sng" dirty="0">
                <a:solidFill>
                  <a:schemeClr val="accent1">
                    <a:lumMod val="75000"/>
                  </a:schemeClr>
                </a:solidFill>
              </a:rPr>
              <a:t>.</a:t>
            </a:r>
          </a:p>
        </p:txBody>
      </p:sp>
      <p:sp>
        <p:nvSpPr>
          <p:cNvPr id="3" name="Content Placeholder 2">
            <a:extLst>
              <a:ext uri="{FF2B5EF4-FFF2-40B4-BE49-F238E27FC236}">
                <a16:creationId xmlns:a16="http://schemas.microsoft.com/office/drawing/2014/main" id="{9B93F356-5A6A-4F7C-A867-4EF8CEAA00CA}"/>
              </a:ext>
            </a:extLst>
          </p:cNvPr>
          <p:cNvSpPr>
            <a:spLocks noGrp="1"/>
          </p:cNvSpPr>
          <p:nvPr>
            <p:ph idx="1"/>
          </p:nvPr>
        </p:nvSpPr>
        <p:spPr>
          <a:xfrm>
            <a:off x="0" y="-172275"/>
            <a:ext cx="12191999" cy="7142918"/>
          </a:xfrm>
          <a:solidFill>
            <a:srgbClr val="FAFAFA"/>
          </a:solidFill>
        </p:spPr>
        <p:txBody>
          <a:bodyPr>
            <a:noAutofit/>
          </a:bodyPr>
          <a:lstStyle/>
          <a:p>
            <a:pPr marL="0" indent="0" algn="just">
              <a:buNone/>
            </a:pPr>
            <a:r>
              <a:rPr lang="en-GB" sz="2000" u="sng" dirty="0">
                <a:latin typeface="Arial" panose="020B0604020202020204" pitchFamily="34" charset="0"/>
                <a:cs typeface="Arial" panose="020B0604020202020204" pitchFamily="34" charset="0"/>
              </a:rPr>
              <a:t>References</a:t>
            </a:r>
          </a:p>
          <a:p>
            <a:pPr algn="just"/>
            <a:r>
              <a:rPr lang="en-GB" sz="1200" dirty="0">
                <a:latin typeface="Arial" panose="020B0604020202020204" pitchFamily="34" charset="0"/>
                <a:cs typeface="Arial" panose="020B0604020202020204" pitchFamily="34" charset="0"/>
              </a:rPr>
              <a:t>Andrade, D. (no date) </a:t>
            </a:r>
            <a:r>
              <a:rPr lang="en-GB" sz="1200" i="1" dirty="0">
                <a:latin typeface="Arial" panose="020B0604020202020204" pitchFamily="34" charset="0"/>
                <a:cs typeface="Arial" panose="020B0604020202020204" pitchFamily="34" charset="0"/>
              </a:rPr>
              <a:t>Behaviourism. </a:t>
            </a:r>
            <a:r>
              <a:rPr lang="en-GB" sz="1200" dirty="0">
                <a:latin typeface="Arial" panose="020B0604020202020204" pitchFamily="34" charset="0"/>
                <a:cs typeface="Arial" panose="020B0604020202020204" pitchFamily="34" charset="0"/>
              </a:rPr>
              <a:t>Available at: </a:t>
            </a:r>
            <a:r>
              <a:rPr lang="en-GB" sz="1200" dirty="0">
                <a:solidFill>
                  <a:srgbClr val="0070C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https://dandradebehaviorism.weebly.com/index.html</a:t>
            </a:r>
            <a:r>
              <a:rPr lang="en-GB" sz="1200" dirty="0">
                <a:latin typeface="Arial" panose="020B0604020202020204" pitchFamily="34" charset="0"/>
                <a:cs typeface="Arial" panose="020B0604020202020204" pitchFamily="34" charset="0"/>
              </a:rPr>
              <a:t> (Accessed on: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Autism SLT. (2015) </a:t>
            </a:r>
            <a:r>
              <a:rPr lang="en-GB" sz="1200" i="1" dirty="0">
                <a:latin typeface="Arial" panose="020B0604020202020204" pitchFamily="34" charset="0"/>
                <a:cs typeface="Arial" panose="020B0604020202020204" pitchFamily="34" charset="0"/>
              </a:rPr>
              <a:t>Discovering the fascinating world of Autism as a Speech and Language Therapist (SLT).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3"/>
              </a:rPr>
              <a:t>https://autismslt.wordpress.com</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Berryman, S (2008) Chartered College of Teaching. Available at: </a:t>
            </a:r>
            <a:r>
              <a:rPr lang="en-GB" sz="1200" dirty="0">
                <a:hlinkClick r:id="rId4"/>
              </a:rPr>
              <a:t>https://chartered.college/psychology-classroom-book-review-research-teachers</a:t>
            </a:r>
            <a:r>
              <a:rPr lang="en-GB" sz="1200" dirty="0"/>
              <a:t> (Accessed on: 1</a:t>
            </a:r>
            <a:r>
              <a:rPr lang="en-GB" sz="1200" baseline="30000" dirty="0"/>
              <a:t>st</a:t>
            </a:r>
            <a:r>
              <a:rPr lang="en-GB" sz="1200" dirty="0"/>
              <a:t> October 2019).</a:t>
            </a: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Green, S. (2002) </a:t>
            </a:r>
            <a:r>
              <a:rPr lang="en-GB" sz="1200" i="1" dirty="0">
                <a:latin typeface="Arial" panose="020B0604020202020204" pitchFamily="34" charset="0"/>
                <a:cs typeface="Arial" panose="020B0604020202020204" pitchFamily="34" charset="0"/>
              </a:rPr>
              <a:t>BTEC National Early Years</a:t>
            </a:r>
            <a:r>
              <a:rPr lang="en-GB" sz="1200" dirty="0">
                <a:latin typeface="Arial" panose="020B0604020202020204" pitchFamily="34" charset="0"/>
                <a:cs typeface="Arial" panose="020B0604020202020204" pitchFamily="34" charset="0"/>
              </a:rPr>
              <a:t>. Cheltenham: Nelson Thornes Ltd. </a:t>
            </a:r>
          </a:p>
          <a:p>
            <a:pPr algn="just"/>
            <a:r>
              <a:rPr lang="en-GB" sz="1200" dirty="0">
                <a:latin typeface="Arial" panose="020B0604020202020204" pitchFamily="34" charset="0"/>
                <a:cs typeface="Arial" panose="020B0604020202020204" pitchFamily="34" charset="0"/>
              </a:rPr>
              <a:t>McLeod, S. (2018) </a:t>
            </a:r>
            <a:r>
              <a:rPr lang="en-GB" sz="1200" i="1" dirty="0">
                <a:latin typeface="Arial" panose="020B0604020202020204" pitchFamily="34" charset="0"/>
                <a:cs typeface="Arial" panose="020B0604020202020204" pitchFamily="34" charset="0"/>
              </a:rPr>
              <a:t>Simply Psychology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https://www.simplypsychology.org/operant-conditioning.html </a:t>
            </a:r>
            <a:r>
              <a:rPr lang="en-GB" sz="1200" dirty="0">
                <a:latin typeface="Arial" panose="020B0604020202020204" pitchFamily="34" charset="0"/>
                <a:cs typeface="Arial" panose="020B0604020202020204" pitchFamily="34" charset="0"/>
              </a:rPr>
              <a:t> (Accessed: 20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Pound, L. (2008) </a:t>
            </a:r>
            <a:r>
              <a:rPr lang="en-GB" sz="1200" i="1" dirty="0">
                <a:latin typeface="Arial" panose="020B0604020202020204" pitchFamily="34" charset="0"/>
                <a:cs typeface="Arial" panose="020B0604020202020204" pitchFamily="34" charset="0"/>
              </a:rPr>
              <a:t>How Children learn.</a:t>
            </a:r>
            <a:r>
              <a:rPr lang="en-GB" sz="1200" dirty="0">
                <a:latin typeface="Arial" panose="020B0604020202020204" pitchFamily="34" charset="0"/>
                <a:cs typeface="Arial" panose="020B0604020202020204" pitchFamily="34" charset="0"/>
              </a:rPr>
              <a:t> London: Step Forward Publishing Limited.</a:t>
            </a:r>
          </a:p>
          <a:p>
            <a:pPr algn="just"/>
            <a:r>
              <a:rPr lang="en-GB" sz="1200" dirty="0">
                <a:latin typeface="Arial" panose="020B0604020202020204" pitchFamily="34" charset="0"/>
                <a:cs typeface="Arial" panose="020B0604020202020204" pitchFamily="34" charset="0"/>
              </a:rPr>
              <a:t>Psychologized (2019) Psychology is Everywhere. Available at: </a:t>
            </a:r>
            <a:r>
              <a:rPr lang="en-GB" sz="1200" dirty="0">
                <a:latin typeface="Arial" panose="020B0604020202020204" pitchFamily="34" charset="0"/>
                <a:cs typeface="Arial" panose="020B0604020202020204" pitchFamily="34" charset="0"/>
                <a:hlinkClick r:id="rId6"/>
              </a:rPr>
              <a:t>https://www.psychologized.org/everyday-examples-of-operant-conditioning/</a:t>
            </a:r>
            <a:r>
              <a:rPr lang="en-GB" sz="1200" dirty="0">
                <a:latin typeface="Arial" panose="020B0604020202020204" pitchFamily="34" charset="0"/>
                <a:cs typeface="Arial" panose="020B0604020202020204" pitchFamily="34" charset="0"/>
              </a:rPr>
              <a:t> (Accessed on: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fontAlgn="base"/>
            <a:r>
              <a:rPr lang="en-GB" sz="1200" dirty="0">
                <a:latin typeface="Arial" panose="020B0604020202020204" pitchFamily="34" charset="0"/>
                <a:cs typeface="Arial" panose="020B0604020202020204" pitchFamily="34" charset="0"/>
              </a:rPr>
              <a:t>Pyramid Educational Consultants UK Ltd. </a:t>
            </a:r>
            <a:r>
              <a:rPr lang="en-GB" sz="1200" cap="all" dirty="0">
                <a:latin typeface="Arial" panose="020B0604020202020204" pitchFamily="34" charset="0"/>
                <a:cs typeface="Arial" panose="020B0604020202020204" pitchFamily="34" charset="0"/>
              </a:rPr>
              <a:t>(2019) P</a:t>
            </a:r>
            <a:r>
              <a:rPr lang="en-GB" sz="1200" i="1" dirty="0">
                <a:latin typeface="Arial" panose="020B0604020202020204" pitchFamily="34" charset="0"/>
                <a:cs typeface="Arial" panose="020B0604020202020204" pitchFamily="34" charset="0"/>
              </a:rPr>
              <a:t>icture Exchange Communication System (PECS).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7"/>
              </a:rPr>
              <a:t>https://pecs-unitedkingdom.com/pecs/</a:t>
            </a:r>
            <a:r>
              <a:rPr lang="en-GB" sz="1200" dirty="0">
                <a:latin typeface="Arial" panose="020B0604020202020204" pitchFamily="34" charset="0"/>
                <a:cs typeface="Arial" panose="020B0604020202020204" pitchFamily="34" charset="0"/>
              </a:rPr>
              <a:t> (Accessed on:26</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fontAlgn="base"/>
            <a:r>
              <a:rPr lang="en-GB" sz="1200" dirty="0">
                <a:latin typeface="Arial" panose="020B0604020202020204" pitchFamily="34" charset="0"/>
                <a:cs typeface="Arial" panose="020B0604020202020204" pitchFamily="34" charset="0"/>
              </a:rPr>
              <a:t>Samson, A (2008) </a:t>
            </a:r>
            <a:r>
              <a:rPr lang="en-GB" sz="1200" i="1" dirty="0">
                <a:latin typeface="Arial" panose="020B0604020202020204" pitchFamily="34" charset="0"/>
                <a:cs typeface="Arial" panose="020B0604020202020204" pitchFamily="34" charset="0"/>
              </a:rPr>
              <a:t>Psychology today. </a:t>
            </a:r>
            <a:r>
              <a:rPr lang="en-GB" sz="1200" dirty="0">
                <a:latin typeface="Arial" panose="020B0604020202020204" pitchFamily="34" charset="0"/>
                <a:cs typeface="Arial" panose="020B0604020202020204" pitchFamily="34" charset="0"/>
              </a:rPr>
              <a:t>Available at: </a:t>
            </a:r>
            <a:r>
              <a:rPr lang="en-GB" sz="1200" dirty="0">
                <a:hlinkClick r:id="rId8"/>
              </a:rPr>
              <a:t>https://www.psychologytoday.com/gb/blog/consumed/201808/social-psychology-v-behavioral-economics-3-key-differences</a:t>
            </a:r>
            <a:r>
              <a:rPr lang="en-GB" sz="1200" dirty="0"/>
              <a:t> (Accessed on: 1st November 2019).</a:t>
            </a:r>
            <a:endParaRPr lang="en-GB" sz="1200"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Successful Futures. (2015) </a:t>
            </a:r>
            <a:r>
              <a:rPr lang="en-GB" sz="1200" i="1" dirty="0">
                <a:latin typeface="Arial" panose="020B0604020202020204" pitchFamily="34" charset="0"/>
                <a:cs typeface="Arial" panose="020B0604020202020204" pitchFamily="34" charset="0"/>
              </a:rPr>
              <a:t>Looking at the Curriculum Assessment Arrangements in Wales. </a:t>
            </a:r>
            <a:r>
              <a:rPr lang="en-GB" sz="1200" dirty="0">
                <a:highlight>
                  <a:srgbClr val="FFFF00"/>
                </a:highlight>
                <a:latin typeface="Arial" panose="020B0604020202020204" pitchFamily="34" charset="0"/>
                <a:cs typeface="Arial" panose="020B0604020202020204" pitchFamily="34" charset="0"/>
              </a:rPr>
              <a:t>A Summary of Professor Graham Donaldson's Report. Welsh Government.</a:t>
            </a:r>
          </a:p>
          <a:p>
            <a:pPr algn="just"/>
            <a:r>
              <a:rPr lang="en-GB" sz="1200" dirty="0">
                <a:highlight>
                  <a:srgbClr val="FFFF00"/>
                </a:highlight>
                <a:latin typeface="Arial" panose="020B0604020202020204" pitchFamily="34" charset="0"/>
                <a:cs typeface="Arial" panose="020B0604020202020204" pitchFamily="34" charset="0"/>
              </a:rPr>
              <a:t>The </a:t>
            </a:r>
            <a:r>
              <a:rPr lang="en-GB" sz="1200" dirty="0" err="1">
                <a:highlight>
                  <a:srgbClr val="FFFF00"/>
                </a:highlight>
                <a:latin typeface="Arial" panose="020B0604020202020204" pitchFamily="34" charset="0"/>
                <a:cs typeface="Arial" panose="020B0604020202020204" pitchFamily="34" charset="0"/>
              </a:rPr>
              <a:t>Gevirtz</a:t>
            </a:r>
            <a:r>
              <a:rPr lang="en-GB" sz="1200" dirty="0">
                <a:highlight>
                  <a:srgbClr val="FFFF00"/>
                </a:highlight>
                <a:latin typeface="Arial" panose="020B0604020202020204" pitchFamily="34" charset="0"/>
                <a:cs typeface="Arial" panose="020B0604020202020204" pitchFamily="34" charset="0"/>
              </a:rPr>
              <a:t> Graduate School of Education. (2014) </a:t>
            </a:r>
            <a:r>
              <a:rPr lang="en-GB" sz="1200" i="1" dirty="0">
                <a:highlight>
                  <a:srgbClr val="FFFF00"/>
                </a:highlight>
                <a:latin typeface="Arial" panose="020B0604020202020204" pitchFamily="34" charset="0"/>
                <a:cs typeface="Arial" panose="020B0604020202020204" pitchFamily="34" charset="0"/>
              </a:rPr>
              <a:t>UC Santa Barbara About John Dewey Available at: </a:t>
            </a:r>
            <a:r>
              <a:rPr lang="en-GB" sz="1200" dirty="0">
                <a:highlight>
                  <a:srgbClr val="FFFF00"/>
                </a:highlight>
                <a:hlinkClick r:id="rId9"/>
              </a:rPr>
              <a:t>https://education.ucsb.edu/about/dewey-giving-society/about-john-dewey</a:t>
            </a:r>
            <a:r>
              <a:rPr lang="en-GB" sz="1200" dirty="0">
                <a:highlight>
                  <a:srgbClr val="FFFF00"/>
                </a:highlight>
              </a:rPr>
              <a:t> (Accessed on: 28</a:t>
            </a:r>
            <a:r>
              <a:rPr lang="en-GB" sz="1200" baseline="30000" dirty="0">
                <a:highlight>
                  <a:srgbClr val="FFFF00"/>
                </a:highlight>
              </a:rPr>
              <a:t>th</a:t>
            </a:r>
            <a:r>
              <a:rPr lang="en-GB" sz="1200" dirty="0">
                <a:highlight>
                  <a:srgbClr val="FFFF00"/>
                </a:highlight>
              </a:rPr>
              <a:t> October 2019).</a:t>
            </a:r>
            <a:endParaRPr lang="en-GB" sz="1200" i="1" dirty="0">
              <a:highlight>
                <a:srgbClr val="FFFF00"/>
              </a:highlight>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Watkins, C. (2011) </a:t>
            </a:r>
            <a:r>
              <a:rPr lang="en-GB" sz="1200" i="1" dirty="0">
                <a:latin typeface="Arial" panose="020B0604020202020204" pitchFamily="34" charset="0"/>
                <a:cs typeface="Arial" panose="020B0604020202020204" pitchFamily="34" charset="0"/>
              </a:rPr>
              <a:t>Managing Classroom Behaviour.</a:t>
            </a:r>
            <a:r>
              <a:rPr lang="en-GB" sz="1200" dirty="0">
                <a:latin typeface="Arial" panose="020B0604020202020204" pitchFamily="34" charset="0"/>
                <a:cs typeface="Arial" panose="020B0604020202020204" pitchFamily="34" charset="0"/>
              </a:rPr>
              <a:t> London: ATL.</a:t>
            </a:r>
          </a:p>
          <a:p>
            <a:pPr algn="just"/>
            <a:r>
              <a:rPr lang="en-GB" sz="1200" dirty="0">
                <a:latin typeface="Arial" panose="020B0604020202020204" pitchFamily="34" charset="0"/>
                <a:cs typeface="Arial" panose="020B0604020202020204" pitchFamily="34" charset="0"/>
              </a:rPr>
              <a:t>Watson, J. (1994) ‘Psychology as the Behaviourist Views it’, </a:t>
            </a:r>
            <a:r>
              <a:rPr lang="en-GB" sz="1200" i="1" dirty="0">
                <a:latin typeface="Arial" panose="020B0604020202020204" pitchFamily="34" charset="0"/>
                <a:cs typeface="Arial" panose="020B0604020202020204" pitchFamily="34" charset="0"/>
              </a:rPr>
              <a:t>Psychological review, 15(2), pp. 248-253.</a:t>
            </a:r>
          </a:p>
          <a:p>
            <a:pPr algn="just"/>
            <a:r>
              <a:rPr lang="en-GB" sz="1200" dirty="0">
                <a:latin typeface="Arial" panose="020B0604020202020204" pitchFamily="34" charset="0"/>
                <a:cs typeface="Arial" panose="020B0604020202020204" pitchFamily="34" charset="0"/>
              </a:rPr>
              <a:t>Welsh Government. (No date) </a:t>
            </a:r>
            <a:r>
              <a:rPr lang="en-GB" sz="1200" i="1" dirty="0">
                <a:latin typeface="Arial" panose="020B0604020202020204" pitchFamily="34" charset="0"/>
                <a:cs typeface="Arial" panose="020B0604020202020204" pitchFamily="34" charset="0"/>
              </a:rPr>
              <a:t>Draft Curriculum for Wales 2022.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0"/>
              </a:rPr>
              <a:t>https://hwb.gov.wales/draft-curriculum-for-wales-2022/?_ga=2.10980727.27881833.1572189512-798220165.1505337428</a:t>
            </a:r>
            <a:r>
              <a:rPr lang="en-GB" sz="1200" dirty="0">
                <a:latin typeface="Arial" panose="020B0604020202020204" pitchFamily="34" charset="0"/>
                <a:cs typeface="Arial" panose="020B0604020202020204" pitchFamily="34" charset="0"/>
              </a:rPr>
              <a:t> (Accessed on: 27</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endParaRPr lang="en-GB" sz="1200" i="1" dirty="0">
              <a:latin typeface="Arial" panose="020B0604020202020204" pitchFamily="34" charset="0"/>
              <a:cs typeface="Arial" panose="020B0604020202020204" pitchFamily="34" charset="0"/>
            </a:endParaRPr>
          </a:p>
          <a:p>
            <a:pPr algn="just"/>
            <a:r>
              <a:rPr lang="en-GB" sz="1200" dirty="0">
                <a:latin typeface="Arial" panose="020B0604020202020204" pitchFamily="34" charset="0"/>
                <a:cs typeface="Arial" panose="020B0604020202020204" pitchFamily="34" charset="0"/>
              </a:rPr>
              <a:t>Wheler, S. (2016) </a:t>
            </a:r>
            <a:r>
              <a:rPr lang="en-GB" sz="1200" i="1" dirty="0">
                <a:latin typeface="Arial" panose="020B0604020202020204" pitchFamily="34" charset="0"/>
                <a:cs typeface="Arial" panose="020B0604020202020204" pitchFamily="34" charset="0"/>
              </a:rPr>
              <a:t>The Pedagogy of John Dewey: A Summary</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11"/>
              </a:rPr>
              <a:t>https://www.teachthought.com/learning/pedagogy-john-dewey-summary/</a:t>
            </a:r>
            <a:r>
              <a:rPr lang="en-GB" sz="1200" dirty="0">
                <a:latin typeface="Arial" panose="020B0604020202020204" pitchFamily="34" charset="0"/>
                <a:cs typeface="Arial" panose="020B0604020202020204" pitchFamily="34" charset="0"/>
              </a:rPr>
              <a:t> (Accessed on 28</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October 2019).</a:t>
            </a:r>
          </a:p>
          <a:p>
            <a:pPr algn="just"/>
            <a:r>
              <a:rPr lang="en-GB" sz="1200" dirty="0">
                <a:latin typeface="Arial" panose="020B0604020202020204" pitchFamily="34" charset="0"/>
                <a:cs typeface="Arial" panose="020B0604020202020204" pitchFamily="34" charset="0"/>
              </a:rPr>
              <a:t>Williams, M. (2017) ‘John Dewey in the 21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Century’. </a:t>
            </a:r>
            <a:r>
              <a:rPr lang="en-GB" sz="1200" i="1" dirty="0">
                <a:latin typeface="Arial" panose="020B0604020202020204" pitchFamily="34" charset="0"/>
                <a:cs typeface="Arial" panose="020B0604020202020204" pitchFamily="34" charset="0"/>
              </a:rPr>
              <a:t>Journal of Inquiry and action in Education. </a:t>
            </a:r>
            <a:r>
              <a:rPr lang="en-GB" sz="1200" dirty="0">
                <a:latin typeface="Arial" panose="020B0604020202020204" pitchFamily="34" charset="0"/>
                <a:cs typeface="Arial" panose="020B0604020202020204" pitchFamily="34" charset="0"/>
              </a:rPr>
              <a:t>9(1) pp. 92-102.</a:t>
            </a:r>
          </a:p>
        </p:txBody>
      </p:sp>
    </p:spTree>
    <p:extLst>
      <p:ext uri="{BB962C8B-B14F-4D97-AF65-F5344CB8AC3E}">
        <p14:creationId xmlns:p14="http://schemas.microsoft.com/office/powerpoint/2010/main" val="211029468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docProps/app.xml><?xml version="1.0" encoding="utf-8"?>
<Properties xmlns="http://schemas.openxmlformats.org/officeDocument/2006/extended-properties" xmlns:vt="http://schemas.openxmlformats.org/officeDocument/2006/docPropsVTypes">
  <Template/>
  <TotalTime>1117</TotalTime>
  <Words>1886</Words>
  <Application>Microsoft Office PowerPoint</Application>
  <PresentationFormat>Widescreen</PresentationFormat>
  <Paragraphs>79</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Garamond</vt:lpstr>
      <vt:lpstr>Organic</vt:lpstr>
      <vt:lpstr>This academic scrapbook will discuss how theoretical approaches to learning underpin classroom practice. Along with an insight into the theory the approach will be linked to classroom practice whilst explaining how the theory has influence current practice in education.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Scrapbook</dc:title>
  <dc:creator>Bethan Dean</dc:creator>
  <cp:lastModifiedBy>Bethan Dean</cp:lastModifiedBy>
  <cp:revision>118</cp:revision>
  <dcterms:created xsi:type="dcterms:W3CDTF">2019-10-20T14:29:23Z</dcterms:created>
  <dcterms:modified xsi:type="dcterms:W3CDTF">2019-11-01T20:20:56Z</dcterms:modified>
</cp:coreProperties>
</file>