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8"/>
  </p:notesMasterIdLst>
  <p:handoutMasterIdLst>
    <p:handoutMasterId r:id="rId19"/>
  </p:handoutMasterIdLst>
  <p:sldIdLst>
    <p:sldId id="432" r:id="rId2"/>
    <p:sldId id="472" r:id="rId3"/>
    <p:sldId id="473" r:id="rId4"/>
    <p:sldId id="476" r:id="rId5"/>
    <p:sldId id="451" r:id="rId6"/>
    <p:sldId id="464" r:id="rId7"/>
    <p:sldId id="459" r:id="rId8"/>
    <p:sldId id="475" r:id="rId9"/>
    <p:sldId id="467" r:id="rId10"/>
    <p:sldId id="466" r:id="rId11"/>
    <p:sldId id="453" r:id="rId12"/>
    <p:sldId id="461" r:id="rId13"/>
    <p:sldId id="462" r:id="rId14"/>
    <p:sldId id="465" r:id="rId15"/>
    <p:sldId id="463" r:id="rId16"/>
    <p:sldId id="474" r:id="rId17"/>
  </p:sldIdLst>
  <p:sldSz cx="12192000" cy="6858000"/>
  <p:notesSz cx="6858000" cy="9144000"/>
  <p:embeddedFontLst>
    <p:embeddedFont>
      <p:font typeface="Calibri" panose="020F0502020204030204" pitchFamily="34" charset="0"/>
      <p:regular r:id="rId20"/>
      <p:bold r:id="rId21"/>
      <p:italic r:id="rId22"/>
      <p:boldItalic r:id="rId23"/>
    </p:embeddedFont>
    <p:embeddedFont>
      <p:font typeface="Calibri Light" panose="020F0302020204030204" pitchFamily="34" charset="0"/>
      <p:regular r:id="rId24"/>
      <p:italic r:id="rId25"/>
    </p:embeddedFont>
    <p:embeddedFont>
      <p:font typeface="Sagona ExtraLight" panose="02020303050505020204" pitchFamily="18" charset="0"/>
      <p:regular r:id="rId26"/>
      <p:italic r:id="rId27"/>
    </p:embeddedFont>
    <p:embeddedFont>
      <p:font typeface="Speak Pro" panose="020B0504020101020102" pitchFamily="34" charset="0"/>
      <p:regular r:id="rId28"/>
      <p:bold r:id="rId29"/>
      <p:italic r:id="rId30"/>
      <p:boldItalic r:id="rId31"/>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90" autoAdjust="0"/>
    <p:restoredTop sz="81997" autoAdjust="0"/>
  </p:normalViewPr>
  <p:slideViewPr>
    <p:cSldViewPr snapToGrid="0" snapToObjects="1">
      <p:cViewPr varScale="1">
        <p:scale>
          <a:sx n="66" d="100"/>
          <a:sy n="66" d="100"/>
        </p:scale>
        <p:origin x="1397" y="38"/>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handoutMaster" Target="handoutMasters/handout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28/11/2023</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28/11/2023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2</a:t>
            </a:fld>
            <a:endParaRPr lang="en-GB" noProof="0" dirty="0"/>
          </a:p>
        </p:txBody>
      </p:sp>
    </p:spTree>
    <p:extLst>
      <p:ext uri="{BB962C8B-B14F-4D97-AF65-F5344CB8AC3E}">
        <p14:creationId xmlns:p14="http://schemas.microsoft.com/office/powerpoint/2010/main" val="2052315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rial" panose="020B0604020202020204" pitchFamily="34" charset="0"/>
              </a:rPr>
              <a:t>Such use of art is not new. Since prehistoric times, the arts have played a crucial role in human history, development, culture, and consciousness. Such an understanding goes as far back as cave paintings, when people used imagery to express and master the world. Therapeutic rituals using the visual arts can be found in ancient cultures from hundreds of years ago, such as Navajo sand paintings and African sculpture. These ideas were the precursors of contemporary understanding of art therapy. Intellectual and sociological developments of the 1940s later provided ground for this new profession. Evolving ideas about psychology, recognition of the unconscious, and the growing acknowledgement of art as an expression of a person's inner mind gave rise to important notions that led directly to art therapy as an innovative and original mental health discipline</a:t>
            </a:r>
            <a:endParaRPr lang="en-GB" sz="1100" dirty="0"/>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3</a:t>
            </a:fld>
            <a:endParaRPr lang="en-GB" noProof="0" dirty="0"/>
          </a:p>
        </p:txBody>
      </p:sp>
    </p:spTree>
    <p:extLst>
      <p:ext uri="{BB962C8B-B14F-4D97-AF65-F5344CB8AC3E}">
        <p14:creationId xmlns:p14="http://schemas.microsoft.com/office/powerpoint/2010/main" val="685221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5</a:t>
            </a:fld>
            <a:endParaRPr lang="en-GB" noProof="0" dirty="0"/>
          </a:p>
        </p:txBody>
      </p:sp>
    </p:spTree>
    <p:extLst>
      <p:ext uri="{BB962C8B-B14F-4D97-AF65-F5344CB8AC3E}">
        <p14:creationId xmlns:p14="http://schemas.microsoft.com/office/powerpoint/2010/main" val="3008087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6</a:t>
            </a:fld>
            <a:endParaRPr lang="en-GB" noProof="0" dirty="0"/>
          </a:p>
        </p:txBody>
      </p:sp>
    </p:spTree>
    <p:extLst>
      <p:ext uri="{BB962C8B-B14F-4D97-AF65-F5344CB8AC3E}">
        <p14:creationId xmlns:p14="http://schemas.microsoft.com/office/powerpoint/2010/main" val="1623739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7</a:t>
            </a:fld>
            <a:endParaRPr lang="en-GB" noProof="0" dirty="0"/>
          </a:p>
        </p:txBody>
      </p:sp>
    </p:spTree>
    <p:extLst>
      <p:ext uri="{BB962C8B-B14F-4D97-AF65-F5344CB8AC3E}">
        <p14:creationId xmlns:p14="http://schemas.microsoft.com/office/powerpoint/2010/main" val="553721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8</a:t>
            </a:fld>
            <a:endParaRPr lang="en-GB" noProof="0" dirty="0"/>
          </a:p>
        </p:txBody>
      </p:sp>
    </p:spTree>
    <p:extLst>
      <p:ext uri="{BB962C8B-B14F-4D97-AF65-F5344CB8AC3E}">
        <p14:creationId xmlns:p14="http://schemas.microsoft.com/office/powerpoint/2010/main" val="2122654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9</a:t>
            </a:fld>
            <a:endParaRPr lang="en-GB" noProof="0" dirty="0"/>
          </a:p>
        </p:txBody>
      </p:sp>
    </p:spTree>
    <p:extLst>
      <p:ext uri="{BB962C8B-B14F-4D97-AF65-F5344CB8AC3E}">
        <p14:creationId xmlns:p14="http://schemas.microsoft.com/office/powerpoint/2010/main" val="1849895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11</a:t>
            </a:fld>
            <a:endParaRPr lang="en-GB" noProof="0" dirty="0"/>
          </a:p>
        </p:txBody>
      </p:sp>
    </p:spTree>
    <p:extLst>
      <p:ext uri="{BB962C8B-B14F-4D97-AF65-F5344CB8AC3E}">
        <p14:creationId xmlns:p14="http://schemas.microsoft.com/office/powerpoint/2010/main" val="2316969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12</a:t>
            </a:fld>
            <a:endParaRPr lang="en-GB" noProof="0" dirty="0"/>
          </a:p>
        </p:txBody>
      </p:sp>
    </p:spTree>
    <p:extLst>
      <p:ext uri="{BB962C8B-B14F-4D97-AF65-F5344CB8AC3E}">
        <p14:creationId xmlns:p14="http://schemas.microsoft.com/office/powerpoint/2010/main" val="2776585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76004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032544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28/11/2023</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83" r:id="rId13"/>
    <p:sldLayoutId id="2147483685" r:id="rId14"/>
    <p:sldLayoutId id="2147483684" r:id="rId15"/>
    <p:sldLayoutId id="2147483680" r:id="rId16"/>
    <p:sldLayoutId id="2147483691" r:id="rId17"/>
    <p:sldLayoutId id="2147483692" r:id="rId18"/>
    <p:sldLayoutId id="2147483693" r:id="rId19"/>
    <p:sldLayoutId id="2147483694" r:id="rId20"/>
    <p:sldLayoutId id="2147483688" r:id="rId21"/>
    <p:sldLayoutId id="2147483687" r:id="rId22"/>
    <p:sldLayoutId id="2147483689" r:id="rId23"/>
    <p:sldLayoutId id="2147483690" r:id="rId24"/>
    <p:sldLayoutId id="2147483695" r:id="rId25"/>
    <p:sldLayoutId id="2147483696" r:id="rId26"/>
    <p:sldLayoutId id="2147483697" r:id="rId27"/>
    <p:sldLayoutId id="2147483698" r:id="rId28"/>
    <p:sldLayoutId id="2147483703" r:id="rId29"/>
    <p:sldLayoutId id="2147483704" r:id="rId30"/>
    <p:sldLayoutId id="2147483705" r:id="rId31"/>
    <p:sldLayoutId id="2147483706" r:id="rId32"/>
    <p:sldLayoutId id="2147483700" r:id="rId33"/>
    <p:sldLayoutId id="2147483699" r:id="rId34"/>
    <p:sldLayoutId id="2147483701" r:id="rId35"/>
    <p:sldLayoutId id="2147483702" r:id="rId36"/>
    <p:sldLayoutId id="2147483708" r:id="rId37"/>
    <p:sldLayoutId id="2147483709"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hyperlink" Target="https://baat.org/art-therapy/"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876693" y="741391"/>
            <a:ext cx="3926801" cy="1616203"/>
          </a:xfrm>
        </p:spPr>
        <p:txBody>
          <a:bodyPr anchor="b">
            <a:normAutofit/>
          </a:bodyPr>
          <a:lstStyle/>
          <a:p>
            <a:r>
              <a:rPr lang="en-GB" sz="3200" b="1" dirty="0"/>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745283" y="2845576"/>
            <a:ext cx="3455821" cy="3447832"/>
          </a:xfrm>
        </p:spPr>
        <p:txBody>
          <a:bodyPr anchor="t">
            <a:normAutofit/>
          </a:bodyPr>
          <a:lstStyle/>
          <a:p>
            <a:pPr marL="0" indent="0">
              <a:buNone/>
            </a:pPr>
            <a:r>
              <a:rPr lang="en-GB" sz="3200" b="1" dirty="0"/>
              <a:t>Week 8</a:t>
            </a:r>
          </a:p>
          <a:p>
            <a:pPr marL="0" indent="0">
              <a:buNone/>
            </a:pPr>
            <a:endParaRPr lang="en-GB" sz="3200" b="1" dirty="0"/>
          </a:p>
          <a:p>
            <a:pPr marL="0" indent="0">
              <a:buNone/>
            </a:pPr>
            <a:r>
              <a:rPr lang="en-GB" sz="3200" b="1" dirty="0"/>
              <a:t>Art Therapy </a:t>
            </a:r>
          </a:p>
          <a:p>
            <a:pPr marL="0" indent="0">
              <a:buNone/>
            </a:pPr>
            <a:r>
              <a:rPr lang="en-GB" sz="3200" b="1" dirty="0"/>
              <a:t>Reflective Practice </a:t>
            </a:r>
          </a:p>
          <a:p>
            <a:pPr marL="0" indent="0">
              <a:buNone/>
            </a:pPr>
            <a:r>
              <a:rPr lang="en-GB" sz="3200" b="1" dirty="0"/>
              <a:t>Portfolio  Building </a:t>
            </a:r>
          </a:p>
          <a:p>
            <a:pPr marL="0" indent="0">
              <a:buNone/>
            </a:pPr>
            <a:endParaRPr lang="en-GB" sz="2000" b="1" dirty="0"/>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75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yeshadow powder crumbled and brush">
            <a:extLst>
              <a:ext uri="{FF2B5EF4-FFF2-40B4-BE49-F238E27FC236}">
                <a16:creationId xmlns:a16="http://schemas.microsoft.com/office/drawing/2014/main" id="{2DFED3C5-DD77-CB9F-6574-D28BEDE0FEF7}"/>
              </a:ext>
            </a:extLst>
          </p:cNvPr>
          <p:cNvPicPr>
            <a:picLocks noChangeAspect="1"/>
          </p:cNvPicPr>
          <p:nvPr/>
        </p:nvPicPr>
        <p:blipFill rotWithShape="1">
          <a:blip r:embed="rId3"/>
          <a:srcRect t="6123" b="52406"/>
          <a:stretch/>
        </p:blipFill>
        <p:spPr>
          <a:xfrm>
            <a:off x="20" y="4551528"/>
            <a:ext cx="12191980" cy="2415656"/>
          </a:xfrm>
          <a:prstGeom prst="rect">
            <a:avLst/>
          </a:prstGeom>
          <a:noFill/>
        </p:spPr>
      </p:pic>
      <p:sp>
        <p:nvSpPr>
          <p:cNvPr id="3" name="Content Placeholder 2">
            <a:extLst>
              <a:ext uri="{FF2B5EF4-FFF2-40B4-BE49-F238E27FC236}">
                <a16:creationId xmlns:a16="http://schemas.microsoft.com/office/drawing/2014/main" id="{2F380EC0-599B-BB1B-FCB7-EBCDAC49777E}"/>
              </a:ext>
            </a:extLst>
          </p:cNvPr>
          <p:cNvSpPr>
            <a:spLocks noGrp="1"/>
          </p:cNvSpPr>
          <p:nvPr>
            <p:ph idx="1"/>
          </p:nvPr>
        </p:nvSpPr>
        <p:spPr>
          <a:xfrm>
            <a:off x="5351244" y="479802"/>
            <a:ext cx="6002556" cy="3669117"/>
          </a:xfrm>
        </p:spPr>
        <p:txBody>
          <a:bodyPr anchor="ctr">
            <a:normAutofit lnSpcReduction="10000"/>
          </a:bodyPr>
          <a:lstStyle/>
          <a:p>
            <a:r>
              <a:rPr lang="en-GB" sz="2400" b="0" i="0" dirty="0">
                <a:effectLst/>
                <a:latin typeface="+mn-lt"/>
              </a:rPr>
              <a:t>Art therapy is a form of psychotherapy that uses visual and tactile media as a means of self-expression and communication. Art therapists aim to support people of all ages and abilities and at all stages of life, to discover an outlet for often complex and confusing feelings and foster self-awareness and growth</a:t>
            </a:r>
            <a:r>
              <a:rPr lang="en-GB" sz="2400" b="1" i="0" dirty="0">
                <a:effectLst/>
                <a:latin typeface="+mn-lt"/>
              </a:rPr>
              <a:t>.(British Association of Ar</a:t>
            </a:r>
            <a:r>
              <a:rPr lang="en-GB" sz="2400" b="1" dirty="0">
                <a:latin typeface="+mn-lt"/>
              </a:rPr>
              <a:t>t Therapy) </a:t>
            </a:r>
            <a:r>
              <a:rPr lang="en-GB" sz="2800" b="1" dirty="0">
                <a:solidFill>
                  <a:srgbClr val="0070C0"/>
                </a:solidFill>
                <a:latin typeface="+mn-lt"/>
                <a:hlinkClick r:id="rId4">
                  <a:extLst>
                    <a:ext uri="{A12FA001-AC4F-418D-AE19-62706E023703}">
                      <ahyp:hlinkClr xmlns:ahyp="http://schemas.microsoft.com/office/drawing/2018/hyperlinkcolor" val="tx"/>
                    </a:ext>
                  </a:extLst>
                </a:hlinkClick>
              </a:rPr>
              <a:t>Art therapy - The British Association Of Art Therapists (baat.org)</a:t>
            </a:r>
            <a:endParaRPr lang="en-GB" sz="2400" b="1" dirty="0">
              <a:solidFill>
                <a:srgbClr val="0070C0"/>
              </a:solidFill>
              <a:latin typeface="+mn-lt"/>
            </a:endParaRPr>
          </a:p>
        </p:txBody>
      </p:sp>
      <p:sp>
        <p:nvSpPr>
          <p:cNvPr id="2" name="Title 1">
            <a:extLst>
              <a:ext uri="{FF2B5EF4-FFF2-40B4-BE49-F238E27FC236}">
                <a16:creationId xmlns:a16="http://schemas.microsoft.com/office/drawing/2014/main" id="{506DA765-3C3C-503A-CBA9-CF315C0A1710}"/>
              </a:ext>
            </a:extLst>
          </p:cNvPr>
          <p:cNvSpPr>
            <a:spLocks noGrp="1"/>
          </p:cNvSpPr>
          <p:nvPr>
            <p:ph type="ctrTitle"/>
          </p:nvPr>
        </p:nvSpPr>
        <p:spPr>
          <a:xfrm>
            <a:off x="392623" y="568512"/>
            <a:ext cx="4179376" cy="2806512"/>
          </a:xfrm>
        </p:spPr>
        <p:txBody>
          <a:bodyPr anchor="ctr">
            <a:normAutofit/>
          </a:bodyPr>
          <a:lstStyle/>
          <a:p>
            <a:r>
              <a:rPr lang="en-GB" sz="4400" dirty="0">
                <a:solidFill>
                  <a:schemeClr val="tx1"/>
                </a:solidFill>
                <a:latin typeface="+mn-lt"/>
              </a:rPr>
              <a:t>Art Therapy – Creative Expressions </a:t>
            </a:r>
          </a:p>
        </p:txBody>
      </p:sp>
    </p:spTree>
    <p:extLst>
      <p:ext uri="{BB962C8B-B14F-4D97-AF65-F5344CB8AC3E}">
        <p14:creationId xmlns:p14="http://schemas.microsoft.com/office/powerpoint/2010/main" val="320035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3F7083-501F-82B1-74BE-01FE15073C34}"/>
              </a:ext>
            </a:extLst>
          </p:cNvPr>
          <p:cNvSpPr>
            <a:spLocks noGrp="1"/>
          </p:cNvSpPr>
          <p:nvPr>
            <p:ph type="ctrTitle"/>
          </p:nvPr>
        </p:nvSpPr>
        <p:spPr/>
        <p:txBody>
          <a:bodyPr/>
          <a:lstStyle/>
          <a:p>
            <a:r>
              <a:rPr lang="en-GB" b="1" dirty="0">
                <a:latin typeface="+mj-lt"/>
              </a:rPr>
              <a:t>History of art therapy</a:t>
            </a:r>
          </a:p>
        </p:txBody>
      </p:sp>
      <p:sp>
        <p:nvSpPr>
          <p:cNvPr id="6" name="Text Placeholder 5">
            <a:extLst>
              <a:ext uri="{FF2B5EF4-FFF2-40B4-BE49-F238E27FC236}">
                <a16:creationId xmlns:a16="http://schemas.microsoft.com/office/drawing/2014/main" id="{D30E78B9-0FF1-E0E7-2528-6ED297A75BC1}"/>
              </a:ext>
            </a:extLst>
          </p:cNvPr>
          <p:cNvSpPr>
            <a:spLocks noGrp="1"/>
          </p:cNvSpPr>
          <p:nvPr>
            <p:ph type="body" sz="quarter" idx="14"/>
          </p:nvPr>
        </p:nvSpPr>
        <p:spPr/>
        <p:txBody>
          <a:bodyPr>
            <a:normAutofit fontScale="85000" lnSpcReduction="20000"/>
          </a:bodyPr>
          <a:lstStyle/>
          <a:p>
            <a:r>
              <a:rPr lang="en-GB" sz="3200" b="0" i="0" dirty="0">
                <a:solidFill>
                  <a:srgbClr val="333333"/>
                </a:solidFill>
                <a:effectLst/>
                <a:latin typeface="Calibri" panose="020F0502020204030204" pitchFamily="34" charset="0"/>
                <a:cs typeface="Calibri" panose="020F0502020204030204" pitchFamily="34" charset="0"/>
              </a:rPr>
              <a:t>Art therapy is an interdisciplinary mix of visual arts and psychology. In the United States, it dates from the 1940s when Margaret </a:t>
            </a:r>
            <a:r>
              <a:rPr lang="en-GB" sz="3200" b="0" i="0" dirty="0" err="1">
                <a:solidFill>
                  <a:srgbClr val="333333"/>
                </a:solidFill>
                <a:effectLst/>
                <a:latin typeface="Calibri" panose="020F0502020204030204" pitchFamily="34" charset="0"/>
                <a:cs typeface="Calibri" panose="020F0502020204030204" pitchFamily="34" charset="0"/>
              </a:rPr>
              <a:t>Naumburg</a:t>
            </a:r>
            <a:r>
              <a:rPr lang="en-GB" sz="3200" b="0" i="0" dirty="0">
                <a:solidFill>
                  <a:srgbClr val="333333"/>
                </a:solidFill>
                <a:effectLst/>
                <a:latin typeface="Calibri" panose="020F0502020204030204" pitchFamily="34" charset="0"/>
                <a:cs typeface="Calibri" panose="020F0502020204030204" pitchFamily="34" charset="0"/>
              </a:rPr>
              <a:t> (called by many the "mother of art therapy") began publishing clinical cases and, in 1943, gave a name to the new field by calling her work "dynamically oriented art therapy.“</a:t>
            </a:r>
          </a:p>
          <a:p>
            <a:r>
              <a:rPr lang="en-GB" sz="3200" b="0" i="0" dirty="0">
                <a:solidFill>
                  <a:srgbClr val="333333"/>
                </a:solidFill>
                <a:effectLst/>
                <a:latin typeface="Calibri" panose="020F0502020204030204" pitchFamily="34" charset="0"/>
                <a:cs typeface="Calibri" panose="020F0502020204030204" pitchFamily="34" charset="0"/>
              </a:rPr>
              <a:t>The term "art therapy" was used in England as far back as the 1930s (Waller, 1991,1998), and artist Adrian Hill formally coined it in 1942—about the same time as </a:t>
            </a:r>
            <a:r>
              <a:rPr lang="en-GB" sz="3200" b="0" i="0" dirty="0" err="1">
                <a:solidFill>
                  <a:srgbClr val="333333"/>
                </a:solidFill>
                <a:effectLst/>
                <a:latin typeface="Calibri" panose="020F0502020204030204" pitchFamily="34" charset="0"/>
                <a:cs typeface="Calibri" panose="020F0502020204030204" pitchFamily="34" charset="0"/>
              </a:rPr>
              <a:t>Naumburg</a:t>
            </a:r>
            <a:r>
              <a:rPr lang="en-GB" sz="3200" b="0" i="0" dirty="0">
                <a:solidFill>
                  <a:srgbClr val="333333"/>
                </a:solidFill>
                <a:effectLst/>
                <a:latin typeface="Calibri" panose="020F0502020204030204" pitchFamily="34" charset="0"/>
                <a:cs typeface="Calibri" panose="020F0502020204030204" pitchFamily="34" charset="0"/>
              </a:rPr>
              <a:t> in America.</a:t>
            </a:r>
          </a:p>
          <a:p>
            <a:endParaRPr lang="en-GB" sz="3600" dirty="0">
              <a:solidFill>
                <a:srgbClr val="333333"/>
              </a:solidFill>
              <a:latin typeface="Calibri" panose="020F0502020204030204" pitchFamily="34" charset="0"/>
              <a:cs typeface="Calibri" panose="020F0502020204030204" pitchFamily="34" charset="0"/>
            </a:endParaRPr>
          </a:p>
          <a:p>
            <a:endParaRPr lang="en-GB" sz="3600" dirty="0">
              <a:solidFill>
                <a:srgbClr val="333333"/>
              </a:solidFill>
              <a:latin typeface="Calibri" panose="020F0502020204030204" pitchFamily="34" charset="0"/>
              <a:cs typeface="Calibri" panose="020F0502020204030204" pitchFamily="34" charset="0"/>
            </a:endParaRPr>
          </a:p>
          <a:p>
            <a:r>
              <a:rPr lang="en-GB" sz="1900" b="0" i="0" dirty="0" err="1">
                <a:solidFill>
                  <a:srgbClr val="333333"/>
                </a:solidFill>
                <a:effectLst/>
                <a:latin typeface="Calibri" panose="020F0502020204030204" pitchFamily="34" charset="0"/>
                <a:cs typeface="Calibri" panose="020F0502020204030204" pitchFamily="34" charset="0"/>
              </a:rPr>
              <a:t>Junge</a:t>
            </a:r>
            <a:r>
              <a:rPr lang="en-GB" sz="1900" b="0" i="0" dirty="0">
                <a:solidFill>
                  <a:srgbClr val="333333"/>
                </a:solidFill>
                <a:effectLst/>
                <a:latin typeface="Calibri" panose="020F0502020204030204" pitchFamily="34" charset="0"/>
                <a:cs typeface="Calibri" panose="020F0502020204030204" pitchFamily="34" charset="0"/>
              </a:rPr>
              <a:t>, M. B. (2016). History of art therapy. In D. E. </a:t>
            </a:r>
            <a:r>
              <a:rPr lang="en-GB" sz="1900" b="0" i="0" dirty="0" err="1">
                <a:solidFill>
                  <a:srgbClr val="333333"/>
                </a:solidFill>
                <a:effectLst/>
                <a:latin typeface="Calibri" panose="020F0502020204030204" pitchFamily="34" charset="0"/>
                <a:cs typeface="Calibri" panose="020F0502020204030204" pitchFamily="34" charset="0"/>
              </a:rPr>
              <a:t>Gussak</a:t>
            </a:r>
            <a:r>
              <a:rPr lang="en-GB" sz="1900" b="0" i="0" dirty="0">
                <a:solidFill>
                  <a:srgbClr val="333333"/>
                </a:solidFill>
                <a:effectLst/>
                <a:latin typeface="Calibri" panose="020F0502020204030204" pitchFamily="34" charset="0"/>
                <a:cs typeface="Calibri" panose="020F0502020204030204" pitchFamily="34" charset="0"/>
              </a:rPr>
              <a:t> &amp; M. L. Rosal (Eds.), </a:t>
            </a:r>
            <a:r>
              <a:rPr lang="en-GB" sz="1900" b="0" i="1" dirty="0">
                <a:solidFill>
                  <a:srgbClr val="333333"/>
                </a:solidFill>
                <a:effectLst/>
                <a:latin typeface="Calibri" panose="020F0502020204030204" pitchFamily="34" charset="0"/>
                <a:cs typeface="Calibri" panose="020F0502020204030204" pitchFamily="34" charset="0"/>
              </a:rPr>
              <a:t>The Wiley handbook of art therapy</a:t>
            </a:r>
            <a:r>
              <a:rPr lang="en-GB" sz="1900" b="0" i="0" dirty="0">
                <a:solidFill>
                  <a:srgbClr val="333333"/>
                </a:solidFill>
                <a:effectLst/>
                <a:latin typeface="Calibri" panose="020F0502020204030204" pitchFamily="34" charset="0"/>
                <a:cs typeface="Calibri" panose="020F0502020204030204" pitchFamily="34" charset="0"/>
              </a:rPr>
              <a:t> (pp. 7–16). Wiley Blackwell. </a:t>
            </a:r>
          </a:p>
          <a:p>
            <a:endParaRPr lang="en-GB" sz="3200"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3510355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56CCBF-B323-6245-670C-74BDBBA14533}"/>
              </a:ext>
            </a:extLst>
          </p:cNvPr>
          <p:cNvPicPr>
            <a:picLocks noChangeAspect="1"/>
          </p:cNvPicPr>
          <p:nvPr/>
        </p:nvPicPr>
        <p:blipFill rotWithShape="1">
          <a:blip r:embed="rId2"/>
          <a:srcRect t="9083" b="6648"/>
          <a:stretch/>
        </p:blipFill>
        <p:spPr>
          <a:xfrm>
            <a:off x="20" y="10"/>
            <a:ext cx="12191979" cy="685799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noFill/>
        </p:spPr>
      </p:pic>
      <p:sp>
        <p:nvSpPr>
          <p:cNvPr id="2" name="Title 1">
            <a:extLst>
              <a:ext uri="{FF2B5EF4-FFF2-40B4-BE49-F238E27FC236}">
                <a16:creationId xmlns:a16="http://schemas.microsoft.com/office/drawing/2014/main" id="{3C2CBDE2-6523-9DFB-11AD-B7B334C011D8}"/>
              </a:ext>
            </a:extLst>
          </p:cNvPr>
          <p:cNvSpPr>
            <a:spLocks noGrp="1"/>
          </p:cNvSpPr>
          <p:nvPr>
            <p:ph type="title"/>
          </p:nvPr>
        </p:nvSpPr>
        <p:spPr>
          <a:xfrm>
            <a:off x="838200" y="365125"/>
            <a:ext cx="10515600" cy="1325563"/>
          </a:xfrm>
        </p:spPr>
        <p:txBody>
          <a:bodyPr anchor="ctr">
            <a:normAutofit/>
          </a:bodyPr>
          <a:lstStyle/>
          <a:p>
            <a:r>
              <a:rPr lang="en-GB" sz="4800" b="1" dirty="0"/>
              <a:t>Portfolio Building </a:t>
            </a:r>
          </a:p>
        </p:txBody>
      </p:sp>
    </p:spTree>
    <p:extLst>
      <p:ext uri="{BB962C8B-B14F-4D97-AF65-F5344CB8AC3E}">
        <p14:creationId xmlns:p14="http://schemas.microsoft.com/office/powerpoint/2010/main" val="3638897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p:cNvPicPr>
            <a:picLocks noGrp="1" noChangeAspect="1"/>
          </p:cNvPicPr>
          <p:nvPr>
            <p:ph type="pic" sz="quarter" idx="13"/>
          </p:nvPr>
        </p:nvPicPr>
        <p:blipFill rotWithShape="1">
          <a:blip r:embed="rId3"/>
          <a:srcRect l="20002" r="18976" b="-1"/>
          <a:stretch/>
        </p:blipFill>
        <p:spPr>
          <a:xfrm>
            <a:off x="6993359" y="1"/>
            <a:ext cx="5198641" cy="6858002"/>
          </a:xfrm>
          <a:prstGeom prst="rect">
            <a:avLst/>
          </a:prstGeom>
          <a:noFill/>
        </p:spPr>
      </p:pic>
      <p:sp>
        <p:nvSpPr>
          <p:cNvPr id="7" name="Title 6"/>
          <p:cNvSpPr>
            <a:spLocks noGrp="1"/>
          </p:cNvSpPr>
          <p:nvPr>
            <p:ph type="ctrTitle"/>
          </p:nvPr>
        </p:nvSpPr>
        <p:spPr>
          <a:xfrm>
            <a:off x="1645581" y="285054"/>
            <a:ext cx="4890577" cy="1821538"/>
          </a:xfrm>
        </p:spPr>
        <p:txBody>
          <a:bodyPr anchor="b">
            <a:normAutofit fontScale="90000"/>
          </a:bodyPr>
          <a:lstStyle/>
          <a:p>
            <a:pPr algn="ctr"/>
            <a:br>
              <a:rPr lang="en-GB" sz="2100" b="1" dirty="0">
                <a:latin typeface="+mn-lt"/>
              </a:rPr>
            </a:br>
            <a:br>
              <a:rPr lang="en-GB" sz="2100" b="1" dirty="0">
                <a:latin typeface="+mn-lt"/>
              </a:rPr>
            </a:br>
            <a:br>
              <a:rPr lang="en-GB" sz="2100" b="1" dirty="0">
                <a:latin typeface="+mn-lt"/>
              </a:rPr>
            </a:br>
            <a:r>
              <a:rPr lang="en-GB" sz="3200" b="1" dirty="0">
                <a:latin typeface="+mn-lt"/>
              </a:rPr>
              <a:t>Reflective Exercise </a:t>
            </a:r>
            <a:br>
              <a:rPr lang="en-GB" sz="3200" b="1" dirty="0">
                <a:latin typeface="+mn-lt"/>
              </a:rPr>
            </a:br>
            <a:br>
              <a:rPr lang="en-GB" sz="3200" b="1" dirty="0">
                <a:latin typeface="+mn-lt"/>
              </a:rPr>
            </a:br>
            <a:r>
              <a:rPr lang="en-GB" sz="3200" b="1" dirty="0">
                <a:latin typeface="+mn-lt"/>
              </a:rPr>
              <a:t>Voluntary/Work experience </a:t>
            </a:r>
          </a:p>
        </p:txBody>
      </p:sp>
      <p:sp>
        <p:nvSpPr>
          <p:cNvPr id="9" name="Text Placeholder 8"/>
          <p:cNvSpPr>
            <a:spLocks noGrp="1"/>
          </p:cNvSpPr>
          <p:nvPr>
            <p:ph type="body" sz="quarter" idx="14"/>
          </p:nvPr>
        </p:nvSpPr>
        <p:spPr>
          <a:xfrm>
            <a:off x="1645581" y="2353235"/>
            <a:ext cx="4890578" cy="4003114"/>
          </a:xfrm>
        </p:spPr>
        <p:txBody>
          <a:bodyPr anchor="t">
            <a:normAutofit/>
          </a:bodyPr>
          <a:lstStyle/>
          <a:p>
            <a:r>
              <a:rPr lang="en-GB" sz="2000" b="1" dirty="0">
                <a:latin typeface="+mn-lt"/>
              </a:rPr>
              <a:t>The things I found most surprising…</a:t>
            </a:r>
          </a:p>
          <a:p>
            <a:r>
              <a:rPr lang="en-GB" sz="2000" b="1" dirty="0">
                <a:latin typeface="+mn-lt"/>
              </a:rPr>
              <a:t>The areas I found most challenging were...</a:t>
            </a:r>
          </a:p>
          <a:p>
            <a:r>
              <a:rPr lang="en-GB" sz="2000" b="1" dirty="0">
                <a:latin typeface="+mn-lt"/>
              </a:rPr>
              <a:t>The area/skills I would like to improve are...</a:t>
            </a:r>
          </a:p>
          <a:p>
            <a:r>
              <a:rPr lang="en-GB" sz="2000" b="1" dirty="0">
                <a:latin typeface="+mn-lt"/>
              </a:rPr>
              <a:t>Examples of my problem solving are...</a:t>
            </a:r>
          </a:p>
          <a:p>
            <a:r>
              <a:rPr lang="en-GB" sz="2000" b="1" dirty="0">
                <a:latin typeface="+mn-lt"/>
              </a:rPr>
              <a:t>Examples of when I used my knowledge are...</a:t>
            </a:r>
          </a:p>
          <a:p>
            <a:r>
              <a:rPr lang="en-GB" sz="2000" b="1" dirty="0">
                <a:latin typeface="+mn-lt"/>
              </a:rPr>
              <a:t>Examples of when I was given/took responsibility are...</a:t>
            </a:r>
          </a:p>
          <a:p>
            <a:r>
              <a:rPr lang="en-GB" sz="2000" b="1" dirty="0">
                <a:latin typeface="+mn-lt"/>
              </a:rPr>
              <a:t>Examples of my proactive approach to the project are</a:t>
            </a:r>
            <a:r>
              <a:rPr lang="en-GB" b="1" dirty="0"/>
              <a:t>....</a:t>
            </a:r>
          </a:p>
        </p:txBody>
      </p:sp>
    </p:spTree>
    <p:extLst>
      <p:ext uri="{BB962C8B-B14F-4D97-AF65-F5344CB8AC3E}">
        <p14:creationId xmlns:p14="http://schemas.microsoft.com/office/powerpoint/2010/main" val="231306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8880B15-6D18-40CB-C1E0-9C96477D2C26}"/>
              </a:ext>
            </a:extLst>
          </p:cNvPr>
          <p:cNvPicPr>
            <a:picLocks noChangeAspect="1"/>
          </p:cNvPicPr>
          <p:nvPr/>
        </p:nvPicPr>
        <p:blipFill rotWithShape="1">
          <a:blip r:embed="rId3"/>
          <a:srcRect t="48387" b="6783"/>
          <a:stretch/>
        </p:blipFill>
        <p:spPr>
          <a:xfrm>
            <a:off x="-18833" y="3709031"/>
            <a:ext cx="12191980" cy="3258002"/>
          </a:xfrm>
          <a:prstGeom prst="rect">
            <a:avLst/>
          </a:prstGeom>
          <a:noFill/>
        </p:spPr>
      </p:pic>
      <p:sp>
        <p:nvSpPr>
          <p:cNvPr id="11" name="Title 1">
            <a:extLst>
              <a:ext uri="{FF2B5EF4-FFF2-40B4-BE49-F238E27FC236}">
                <a16:creationId xmlns:a16="http://schemas.microsoft.com/office/drawing/2014/main" id="{86774B0C-7BEB-4850-802D-C868C56D537F}"/>
              </a:ext>
            </a:extLst>
          </p:cNvPr>
          <p:cNvSpPr>
            <a:spLocks noGrp="1"/>
          </p:cNvSpPr>
          <p:nvPr>
            <p:ph type="ctrTitle"/>
          </p:nvPr>
        </p:nvSpPr>
        <p:spPr/>
        <p:txBody>
          <a:bodyPr anchor="ctr">
            <a:normAutofit/>
          </a:bodyPr>
          <a:lstStyle/>
          <a:p>
            <a:r>
              <a:rPr lang="en-US" dirty="0">
                <a:latin typeface="+mn-lt"/>
              </a:rPr>
              <a:t>Example of Good Practice</a:t>
            </a:r>
          </a:p>
        </p:txBody>
      </p:sp>
      <p:sp>
        <p:nvSpPr>
          <p:cNvPr id="19" name="Content Placeholder 2">
            <a:extLst>
              <a:ext uri="{FF2B5EF4-FFF2-40B4-BE49-F238E27FC236}">
                <a16:creationId xmlns:a16="http://schemas.microsoft.com/office/drawing/2014/main" id="{9E3A7FFE-D1E3-4950-9186-B4FEF160EE5C}"/>
              </a:ext>
            </a:extLst>
          </p:cNvPr>
          <p:cNvSpPr>
            <a:spLocks noGrp="1"/>
          </p:cNvSpPr>
          <p:nvPr>
            <p:ph type="body" sz="quarter" idx="14"/>
          </p:nvPr>
        </p:nvSpPr>
        <p:spPr>
          <a:xfrm>
            <a:off x="411465" y="1392073"/>
            <a:ext cx="11369070" cy="5091152"/>
          </a:xfrm>
        </p:spPr>
        <p:txBody>
          <a:bodyPr anchor="ctr">
            <a:noAutofit/>
          </a:bodyPr>
          <a:lstStyle/>
          <a:p>
            <a:r>
              <a:rPr lang="en-US" sz="2800" b="1" dirty="0">
                <a:latin typeface="+mn-lt"/>
              </a:rPr>
              <a:t>Title Cover Sheet</a:t>
            </a:r>
          </a:p>
          <a:p>
            <a:r>
              <a:rPr lang="en-US" sz="2800" b="1" dirty="0">
                <a:latin typeface="+mn-lt"/>
              </a:rPr>
              <a:t>Table of Contents</a:t>
            </a:r>
          </a:p>
          <a:p>
            <a:r>
              <a:rPr lang="en-US" sz="2800" b="1" dirty="0">
                <a:latin typeface="+mn-lt"/>
              </a:rPr>
              <a:t>Example of Reflective Commentary </a:t>
            </a:r>
          </a:p>
          <a:p>
            <a:r>
              <a:rPr lang="en-US" sz="2800" b="1" dirty="0">
                <a:latin typeface="+mn-lt"/>
              </a:rPr>
              <a:t>Example of Reference List</a:t>
            </a:r>
          </a:p>
          <a:p>
            <a:r>
              <a:rPr lang="en-US" sz="2800" b="1" dirty="0">
                <a:latin typeface="+mn-lt"/>
              </a:rPr>
              <a:t>Example of Annotations on Mission Statement and Values of Organization </a:t>
            </a:r>
          </a:p>
          <a:p>
            <a:r>
              <a:rPr lang="en-US" sz="2800" b="1" dirty="0">
                <a:latin typeface="+mn-lt"/>
              </a:rPr>
              <a:t>Example of Logbook</a:t>
            </a:r>
          </a:p>
          <a:p>
            <a:r>
              <a:rPr lang="en-US" sz="2800" b="1" dirty="0">
                <a:latin typeface="+mn-lt"/>
              </a:rPr>
              <a:t>Accounting for your hours – where you are at time of submission  </a:t>
            </a:r>
            <a:r>
              <a:rPr lang="en-US" sz="2000" b="1" dirty="0">
                <a:latin typeface="+mn-lt"/>
              </a:rPr>
              <a:t>- </a:t>
            </a:r>
          </a:p>
        </p:txBody>
      </p:sp>
    </p:spTree>
    <p:extLst>
      <p:ext uri="{BB962C8B-B14F-4D97-AF65-F5344CB8AC3E}">
        <p14:creationId xmlns:p14="http://schemas.microsoft.com/office/powerpoint/2010/main" val="1733009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82CCFE2-1218-4FBB-84CF-4A32FA432598}"/>
              </a:ext>
            </a:extLst>
          </p:cNvPr>
          <p:cNvSpPr>
            <a:spLocks noGrp="1"/>
          </p:cNvSpPr>
          <p:nvPr>
            <p:ph type="title"/>
          </p:nvPr>
        </p:nvSpPr>
        <p:spPr>
          <a:xfrm>
            <a:off x="838200" y="365125"/>
            <a:ext cx="10515600" cy="1325563"/>
          </a:xfrm>
        </p:spPr>
        <p:txBody>
          <a:bodyPr anchor="ctr">
            <a:normAutofit/>
          </a:bodyPr>
          <a:lstStyle/>
          <a:p>
            <a:r>
              <a:rPr lang="en-GB" b="1" dirty="0">
                <a:solidFill>
                  <a:srgbClr val="0070C0"/>
                </a:solidFill>
              </a:rPr>
              <a:t>Portfolio Layout</a:t>
            </a:r>
          </a:p>
        </p:txBody>
      </p:sp>
      <p:sp>
        <p:nvSpPr>
          <p:cNvPr id="4" name="Text Placeholder 3">
            <a:extLst>
              <a:ext uri="{FF2B5EF4-FFF2-40B4-BE49-F238E27FC236}">
                <a16:creationId xmlns:a16="http://schemas.microsoft.com/office/drawing/2014/main" id="{28F7B9A0-913C-4401-876D-000749935445}"/>
              </a:ext>
            </a:extLst>
          </p:cNvPr>
          <p:cNvSpPr>
            <a:spLocks noGrp="1"/>
          </p:cNvSpPr>
          <p:nvPr>
            <p:ph idx="1"/>
          </p:nvPr>
        </p:nvSpPr>
        <p:spPr>
          <a:xfrm>
            <a:off x="633484" y="1576317"/>
            <a:ext cx="11383370" cy="4991621"/>
          </a:xfrm>
        </p:spPr>
        <p:txBody>
          <a:bodyPr>
            <a:normAutofit fontScale="40000" lnSpcReduction="20000"/>
          </a:bodyPr>
          <a:lstStyle/>
          <a:p>
            <a:r>
              <a:rPr lang="en-GB" sz="4500" b="1" dirty="0">
                <a:solidFill>
                  <a:srgbClr val="002060"/>
                </a:solidFill>
                <a:latin typeface="+mn-lt"/>
              </a:rPr>
              <a:t>Title Page/Cover Page</a:t>
            </a:r>
          </a:p>
          <a:p>
            <a:r>
              <a:rPr lang="en-GB" sz="4500" b="1" dirty="0">
                <a:solidFill>
                  <a:srgbClr val="002060"/>
                </a:solidFill>
                <a:latin typeface="+mn-lt"/>
              </a:rPr>
              <a:t>Table of Contents</a:t>
            </a:r>
          </a:p>
          <a:p>
            <a:r>
              <a:rPr lang="en-GB" sz="4500" b="1" dirty="0">
                <a:solidFill>
                  <a:srgbClr val="002060"/>
                </a:solidFill>
                <a:latin typeface="+mn-lt"/>
              </a:rPr>
              <a:t>Reflective Commentary/narrative essay 1, 500 Words with REFERENCE LIST</a:t>
            </a:r>
          </a:p>
          <a:p>
            <a:r>
              <a:rPr lang="en-GB" sz="4500" b="1" dirty="0">
                <a:solidFill>
                  <a:srgbClr val="002060"/>
                </a:solidFill>
                <a:latin typeface="+mn-lt"/>
              </a:rPr>
              <a:t>Portfolio of Evidence</a:t>
            </a:r>
          </a:p>
          <a:p>
            <a:r>
              <a:rPr lang="en-GB" sz="4500" b="1" dirty="0">
                <a:solidFill>
                  <a:srgbClr val="002060"/>
                </a:solidFill>
                <a:latin typeface="+mn-lt"/>
              </a:rPr>
              <a:t>Evidence 1: Background Information – Provide brief narratives as the information that is included</a:t>
            </a:r>
          </a:p>
          <a:p>
            <a:pPr marL="742950" lvl="1" indent="-285750">
              <a:buFont typeface="Courier New" panose="02070309020205020404" pitchFamily="49" charset="0"/>
              <a:buChar char="o"/>
            </a:pPr>
            <a:r>
              <a:rPr lang="en-GB" sz="4500" dirty="0">
                <a:solidFill>
                  <a:srgbClr val="002060"/>
                </a:solidFill>
                <a:latin typeface="+mn-lt"/>
              </a:rPr>
              <a:t>Mission Statement or general introduction of your organisation or project</a:t>
            </a:r>
          </a:p>
          <a:p>
            <a:pPr marL="742950" lvl="1" indent="-285750">
              <a:buFont typeface="Courier New" panose="02070309020205020404" pitchFamily="49" charset="0"/>
              <a:buChar char="o"/>
            </a:pPr>
            <a:r>
              <a:rPr lang="en-GB" sz="4500" dirty="0">
                <a:solidFill>
                  <a:srgbClr val="002060"/>
                </a:solidFill>
                <a:latin typeface="+mn-lt"/>
              </a:rPr>
              <a:t>Correspondence </a:t>
            </a:r>
          </a:p>
          <a:p>
            <a:pPr marL="742950" lvl="1" indent="-285750">
              <a:buFont typeface="Courier New" panose="02070309020205020404" pitchFamily="49" charset="0"/>
              <a:buChar char="o"/>
            </a:pPr>
            <a:r>
              <a:rPr lang="en-GB" sz="4500" dirty="0">
                <a:solidFill>
                  <a:srgbClr val="002060"/>
                </a:solidFill>
                <a:latin typeface="+mn-lt"/>
              </a:rPr>
              <a:t>Other examples</a:t>
            </a:r>
          </a:p>
          <a:p>
            <a:r>
              <a:rPr lang="en-GB" sz="4500" b="1" dirty="0">
                <a:solidFill>
                  <a:srgbClr val="002060"/>
                </a:solidFill>
                <a:latin typeface="+mn-lt"/>
              </a:rPr>
              <a:t>Evidence 2: Reflective Logs</a:t>
            </a:r>
          </a:p>
          <a:p>
            <a:pPr marL="742950" lvl="1" indent="-285750">
              <a:buFont typeface="Courier New" panose="02070309020205020404" pitchFamily="49" charset="0"/>
              <a:buChar char="o"/>
            </a:pPr>
            <a:r>
              <a:rPr lang="en-GB" sz="4500" dirty="0">
                <a:solidFill>
                  <a:srgbClr val="002060"/>
                </a:solidFill>
                <a:latin typeface="+mn-lt"/>
              </a:rPr>
              <a:t>Examples that tell what you have been reflecting on with various task – Skills that you have been developing</a:t>
            </a:r>
          </a:p>
          <a:p>
            <a:r>
              <a:rPr lang="en-GB" sz="4500" b="1" dirty="0">
                <a:solidFill>
                  <a:srgbClr val="002060"/>
                </a:solidFill>
                <a:latin typeface="+mn-lt"/>
              </a:rPr>
              <a:t>Evidence 3: Trainings/Meeting – Provide brief descriptions of the information that is included. </a:t>
            </a:r>
          </a:p>
          <a:p>
            <a:pPr marL="742950" lvl="1" indent="-285750">
              <a:buFont typeface="Courier New" panose="02070309020205020404" pitchFamily="49" charset="0"/>
              <a:buChar char="o"/>
            </a:pPr>
            <a:r>
              <a:rPr lang="en-GB" sz="4500" dirty="0">
                <a:solidFill>
                  <a:srgbClr val="002060"/>
                </a:solidFill>
                <a:latin typeface="+mn-lt"/>
              </a:rPr>
              <a:t>Training examples</a:t>
            </a:r>
          </a:p>
          <a:p>
            <a:pPr marL="742950" lvl="1" indent="-285750">
              <a:buFont typeface="Courier New" panose="02070309020205020404" pitchFamily="49" charset="0"/>
              <a:buChar char="o"/>
            </a:pPr>
            <a:r>
              <a:rPr lang="en-GB" sz="4500" dirty="0">
                <a:solidFill>
                  <a:srgbClr val="002060"/>
                </a:solidFill>
                <a:latin typeface="+mn-lt"/>
              </a:rPr>
              <a:t>Certificates]</a:t>
            </a:r>
          </a:p>
          <a:p>
            <a:pPr marL="742950" lvl="1" indent="-285750">
              <a:buFont typeface="Courier New" panose="02070309020205020404" pitchFamily="49" charset="0"/>
              <a:buChar char="o"/>
            </a:pPr>
            <a:r>
              <a:rPr lang="en-GB" sz="4500" dirty="0">
                <a:solidFill>
                  <a:srgbClr val="002060"/>
                </a:solidFill>
                <a:latin typeface="+mn-lt"/>
              </a:rPr>
              <a:t>Pictures or pamphlets</a:t>
            </a:r>
          </a:p>
          <a:p>
            <a:r>
              <a:rPr lang="en-GB" sz="4500" b="1" dirty="0">
                <a:solidFill>
                  <a:srgbClr val="002060"/>
                </a:solidFill>
                <a:latin typeface="+mn-lt"/>
              </a:rPr>
              <a:t>References </a:t>
            </a:r>
          </a:p>
          <a:p>
            <a:r>
              <a:rPr lang="en-GB" sz="4500" b="1" dirty="0">
                <a:solidFill>
                  <a:srgbClr val="002060"/>
                </a:solidFill>
                <a:latin typeface="+mn-lt"/>
              </a:rPr>
              <a:t>Appendices </a:t>
            </a:r>
          </a:p>
          <a:p>
            <a:pPr marL="742950" lvl="1" indent="-285750">
              <a:buFont typeface="Courier New" panose="02070309020205020404" pitchFamily="49" charset="0"/>
              <a:buChar char="o"/>
            </a:pPr>
            <a:endParaRPr lang="en-GB" sz="2800" dirty="0"/>
          </a:p>
          <a:p>
            <a:pPr marL="742950" lvl="1" indent="-285750">
              <a:buFont typeface="Courier New" panose="02070309020205020404" pitchFamily="49" charset="0"/>
              <a:buChar char="o"/>
            </a:pPr>
            <a:endParaRPr lang="en-GB" sz="2800" dirty="0"/>
          </a:p>
          <a:p>
            <a:pPr marL="742950" lvl="1" indent="-285750">
              <a:buFont typeface="Courier New" panose="02070309020205020404" pitchFamily="49" charset="0"/>
              <a:buChar char="o"/>
            </a:pPr>
            <a:endParaRPr lang="en-GB" sz="2800" dirty="0"/>
          </a:p>
          <a:p>
            <a:pPr marL="742950" lvl="1" indent="-285750">
              <a:buFont typeface="Courier New" panose="02070309020205020404" pitchFamily="49" charset="0"/>
              <a:buChar char="o"/>
            </a:pPr>
            <a:endParaRPr lang="en-GB" sz="2800" dirty="0"/>
          </a:p>
          <a:p>
            <a:endParaRPr lang="en-GB" dirty="0"/>
          </a:p>
        </p:txBody>
      </p:sp>
    </p:spTree>
    <p:extLst>
      <p:ext uri="{BB962C8B-B14F-4D97-AF65-F5344CB8AC3E}">
        <p14:creationId xmlns:p14="http://schemas.microsoft.com/office/powerpoint/2010/main" val="311222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D292-183B-2165-D4C7-3E52D7AF8EC9}"/>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8489F448-DC39-AC27-D174-4E83760FF6EB}"/>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905034D0-771C-7D21-0ACC-BBB0BF9FC43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08107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ADE8B5FF-04C7-DE6B-9A9F-4ED364942337}"/>
              </a:ext>
            </a:extLst>
          </p:cNvPr>
          <p:cNvSpPr>
            <a:spLocks noGrp="1"/>
          </p:cNvSpPr>
          <p:nvPr>
            <p:ph type="ctrTitle"/>
          </p:nvPr>
        </p:nvSpPr>
        <p:spPr>
          <a:xfrm>
            <a:off x="392623" y="339645"/>
            <a:ext cx="11369068" cy="1002552"/>
          </a:xfrm>
        </p:spPr>
        <p:txBody>
          <a:bodyPr/>
          <a:lstStyle/>
          <a:p>
            <a:r>
              <a:rPr lang="en-US" sz="4000" b="1" dirty="0">
                <a:latin typeface="Calibri" panose="020F0502020204030204" pitchFamily="34" charset="0"/>
                <a:cs typeface="Calibri" panose="020F0502020204030204" pitchFamily="34" charset="0"/>
              </a:rPr>
              <a:t>Reflective Commentary (1,500 words)  </a:t>
            </a:r>
          </a:p>
        </p:txBody>
      </p:sp>
      <p:pic>
        <p:nvPicPr>
          <p:cNvPr id="6" name="Picture 5">
            <a:extLst>
              <a:ext uri="{FF2B5EF4-FFF2-40B4-BE49-F238E27FC236}">
                <a16:creationId xmlns:a16="http://schemas.microsoft.com/office/drawing/2014/main" id="{038C9B09-56C7-4943-86B0-BDA8FBD99FFE}"/>
              </a:ext>
            </a:extLst>
          </p:cNvPr>
          <p:cNvPicPr>
            <a:picLocks noChangeAspect="1"/>
          </p:cNvPicPr>
          <p:nvPr/>
        </p:nvPicPr>
        <p:blipFill>
          <a:blip r:embed="rId3"/>
          <a:stretch>
            <a:fillRect/>
          </a:stretch>
        </p:blipFill>
        <p:spPr>
          <a:xfrm>
            <a:off x="392623" y="1761565"/>
            <a:ext cx="5181600" cy="4645959"/>
          </a:xfrm>
          <a:prstGeom prst="rect">
            <a:avLst/>
          </a:prstGeom>
          <a:noFill/>
        </p:spPr>
      </p:pic>
      <p:sp>
        <p:nvSpPr>
          <p:cNvPr id="18" name="Content Placeholder 3">
            <a:extLst>
              <a:ext uri="{FF2B5EF4-FFF2-40B4-BE49-F238E27FC236}">
                <a16:creationId xmlns:a16="http://schemas.microsoft.com/office/drawing/2014/main" id="{68E3EEF2-C44B-4309-87C2-BA80644F45A8}"/>
              </a:ext>
            </a:extLst>
          </p:cNvPr>
          <p:cNvSpPr>
            <a:spLocks noGrp="1"/>
          </p:cNvSpPr>
          <p:nvPr>
            <p:ph sz="half" idx="2"/>
          </p:nvPr>
        </p:nvSpPr>
        <p:spPr>
          <a:xfrm>
            <a:off x="6172200" y="2292652"/>
            <a:ext cx="5181600" cy="3846139"/>
          </a:xfrm>
        </p:spPr>
        <p:txBody>
          <a:bodyPr>
            <a:normAutofit/>
          </a:bodyPr>
          <a:lstStyle/>
          <a:p>
            <a:r>
              <a:rPr lang="en-US" sz="2000" b="1" dirty="0">
                <a:latin typeface="+mn-lt"/>
              </a:rPr>
              <a:t>Follow Gibb Reflective Cycle  - write in a narrative format - Essay</a:t>
            </a:r>
          </a:p>
          <a:p>
            <a:r>
              <a:rPr lang="en-US" sz="2000" b="1" dirty="0">
                <a:latin typeface="+mn-lt"/>
              </a:rPr>
              <a:t>Supportive Literature – journal, website of organization </a:t>
            </a:r>
          </a:p>
          <a:p>
            <a:r>
              <a:rPr lang="en-US" sz="2000" b="1" dirty="0">
                <a:latin typeface="+mn-lt"/>
              </a:rPr>
              <a:t>Refer to the Portfolio for examples </a:t>
            </a:r>
          </a:p>
        </p:txBody>
      </p:sp>
      <p:sp>
        <p:nvSpPr>
          <p:cNvPr id="22" name="Text Placeholder 5">
            <a:extLst>
              <a:ext uri="{FF2B5EF4-FFF2-40B4-BE49-F238E27FC236}">
                <a16:creationId xmlns:a16="http://schemas.microsoft.com/office/drawing/2014/main" id="{8C8D4F29-B311-11F1-E018-BA41518443DC}"/>
              </a:ext>
            </a:extLst>
          </p:cNvPr>
          <p:cNvSpPr>
            <a:spLocks noGrp="1"/>
          </p:cNvSpPr>
          <p:nvPr>
            <p:ph type="body" sz="quarter" idx="3"/>
          </p:nvPr>
        </p:nvSpPr>
        <p:spPr>
          <a:xfrm>
            <a:off x="6172200" y="1468740"/>
            <a:ext cx="5183188" cy="823912"/>
          </a:xfrm>
        </p:spPr>
        <p:txBody>
          <a:bodyPr/>
          <a:lstStyle/>
          <a:p>
            <a:r>
              <a:rPr lang="en-US" dirty="0"/>
              <a:t>What is considered: </a:t>
            </a:r>
          </a:p>
        </p:txBody>
      </p:sp>
      <p:pic>
        <p:nvPicPr>
          <p:cNvPr id="2" name="Picture 1">
            <a:extLst>
              <a:ext uri="{FF2B5EF4-FFF2-40B4-BE49-F238E27FC236}">
                <a16:creationId xmlns:a16="http://schemas.microsoft.com/office/drawing/2014/main" id="{6AC0AD7A-510C-7102-67B1-62A3FD37C28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41657" y="5262115"/>
            <a:ext cx="2584450" cy="1667286"/>
          </a:xfrm>
          <a:prstGeom prst="rect">
            <a:avLst/>
          </a:prstGeom>
          <a:noFill/>
        </p:spPr>
      </p:pic>
    </p:spTree>
    <p:extLst>
      <p:ext uri="{BB962C8B-B14F-4D97-AF65-F5344CB8AC3E}">
        <p14:creationId xmlns:p14="http://schemas.microsoft.com/office/powerpoint/2010/main" val="1919269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E1D74DE-B104-4E1C-A84E-45211C242374}"/>
              </a:ext>
            </a:extLst>
          </p:cNvPr>
          <p:cNvSpPr>
            <a:spLocks noGrp="1"/>
          </p:cNvSpPr>
          <p:nvPr>
            <p:ph type="ctrTitle"/>
          </p:nvPr>
        </p:nvSpPr>
        <p:spPr>
          <a:xfrm>
            <a:off x="392623" y="339645"/>
            <a:ext cx="10115219" cy="1002552"/>
          </a:xfrm>
        </p:spPr>
        <p:txBody>
          <a:bodyPr/>
          <a:lstStyle/>
          <a:p>
            <a:endParaRPr lang="en-US"/>
          </a:p>
        </p:txBody>
      </p:sp>
      <p:sp>
        <p:nvSpPr>
          <p:cNvPr id="11" name="Text Placeholder 2">
            <a:extLst>
              <a:ext uri="{FF2B5EF4-FFF2-40B4-BE49-F238E27FC236}">
                <a16:creationId xmlns:a16="http://schemas.microsoft.com/office/drawing/2014/main" id="{7BB29168-7E11-4C6C-9B6F-103435AAA6AC}"/>
              </a:ext>
            </a:extLst>
          </p:cNvPr>
          <p:cNvSpPr>
            <a:spLocks noGrp="1"/>
          </p:cNvSpPr>
          <p:nvPr>
            <p:ph type="body" sz="quarter" idx="14"/>
          </p:nvPr>
        </p:nvSpPr>
        <p:spPr>
          <a:xfrm>
            <a:off x="392624" y="1507066"/>
            <a:ext cx="10115221" cy="4849283"/>
          </a:xfrm>
        </p:spPr>
        <p:txBody>
          <a:bodyPr/>
          <a:lstStyle/>
          <a:p>
            <a:endParaRPr lang="en-US" dirty="0"/>
          </a:p>
        </p:txBody>
      </p:sp>
      <p:pic>
        <p:nvPicPr>
          <p:cNvPr id="6" name="Picture 5">
            <a:extLst>
              <a:ext uri="{FF2B5EF4-FFF2-40B4-BE49-F238E27FC236}">
                <a16:creationId xmlns:a16="http://schemas.microsoft.com/office/drawing/2014/main" id="{1FF68808-8DE2-42D1-B090-DAF9D7FA8F7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03921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anchor="b">
            <a:normAutofit fontScale="90000"/>
          </a:bodyPr>
          <a:lstStyle/>
          <a:p>
            <a:br>
              <a:rPr lang="en-GB" sz="3600" b="1" dirty="0">
                <a:latin typeface="+mj-lt"/>
              </a:rPr>
            </a:br>
            <a:r>
              <a:rPr lang="en-GB" sz="3600" b="1" dirty="0">
                <a:latin typeface="+mn-lt"/>
              </a:rPr>
              <a:t>Portfolio Building What to include</a:t>
            </a:r>
            <a:br>
              <a:rPr lang="en-GB" sz="2100" dirty="0"/>
            </a:br>
            <a:endParaRPr lang="en-GB" sz="2100" dirty="0"/>
          </a:p>
        </p:txBody>
      </p:sp>
      <p:sp>
        <p:nvSpPr>
          <p:cNvPr id="7" name="Content Placeholder 6"/>
          <p:cNvSpPr>
            <a:spLocks noGrp="1"/>
          </p:cNvSpPr>
          <p:nvPr>
            <p:ph sz="half" idx="1"/>
          </p:nvPr>
        </p:nvSpPr>
        <p:spPr>
          <a:xfrm>
            <a:off x="392623" y="1468740"/>
            <a:ext cx="5181600" cy="5049615"/>
          </a:xfrm>
          <a:solidFill>
            <a:schemeClr val="bg2">
              <a:lumMod val="95000"/>
            </a:schemeClr>
          </a:solidFill>
        </p:spPr>
        <p:txBody>
          <a:bodyPr>
            <a:normAutofit fontScale="92500" lnSpcReduction="10000"/>
          </a:bodyPr>
          <a:lstStyle/>
          <a:p>
            <a:pPr marL="0" indent="0">
              <a:lnSpc>
                <a:spcPct val="90000"/>
              </a:lnSpc>
              <a:buNone/>
            </a:pPr>
            <a:r>
              <a:rPr lang="en-GB" sz="1800" b="1" dirty="0">
                <a:latin typeface="+mn-lt"/>
              </a:rPr>
              <a:t>Appendices: </a:t>
            </a:r>
          </a:p>
          <a:p>
            <a:pPr>
              <a:lnSpc>
                <a:spcPct val="90000"/>
              </a:lnSpc>
              <a:buFont typeface="Courier New" panose="02070309020205020404" pitchFamily="49" charset="0"/>
              <a:buChar char="o"/>
            </a:pPr>
            <a:r>
              <a:rPr lang="en-GB" sz="1800" b="1" dirty="0">
                <a:solidFill>
                  <a:srgbClr val="FF0000"/>
                </a:solidFill>
                <a:latin typeface="+mn-lt"/>
              </a:rPr>
              <a:t>Completed information Sheet </a:t>
            </a:r>
          </a:p>
          <a:p>
            <a:pPr>
              <a:lnSpc>
                <a:spcPct val="90000"/>
              </a:lnSpc>
              <a:buFont typeface="Courier New" panose="02070309020205020404" pitchFamily="49" charset="0"/>
              <a:buChar char="o"/>
            </a:pPr>
            <a:r>
              <a:rPr lang="en-GB" sz="1800" b="1" dirty="0">
                <a:solidFill>
                  <a:srgbClr val="FF0000"/>
                </a:solidFill>
                <a:latin typeface="+mn-lt"/>
              </a:rPr>
              <a:t>Correspondence with the Organisation – confirming your spot</a:t>
            </a:r>
          </a:p>
          <a:p>
            <a:pPr>
              <a:lnSpc>
                <a:spcPct val="90000"/>
              </a:lnSpc>
              <a:buFont typeface="Courier New" panose="02070309020205020404" pitchFamily="49" charset="0"/>
              <a:buChar char="o"/>
            </a:pPr>
            <a:r>
              <a:rPr lang="en-GB" sz="1800" b="1" dirty="0">
                <a:solidFill>
                  <a:srgbClr val="FF0000"/>
                </a:solidFill>
                <a:latin typeface="+mn-lt"/>
              </a:rPr>
              <a:t>Email from Module Lead confirming your placement</a:t>
            </a:r>
          </a:p>
          <a:p>
            <a:pPr>
              <a:lnSpc>
                <a:spcPct val="90000"/>
              </a:lnSpc>
              <a:buFont typeface="Courier New" panose="02070309020205020404" pitchFamily="49" charset="0"/>
              <a:buChar char="o"/>
            </a:pPr>
            <a:r>
              <a:rPr lang="en-GB" sz="1800" b="1" dirty="0">
                <a:solidFill>
                  <a:srgbClr val="FF0000"/>
                </a:solidFill>
                <a:latin typeface="+mn-lt"/>
              </a:rPr>
              <a:t>Attendance Confirmation and own record of time spent</a:t>
            </a:r>
          </a:p>
          <a:p>
            <a:pPr marL="0" indent="0">
              <a:lnSpc>
                <a:spcPct val="90000"/>
              </a:lnSpc>
              <a:buNone/>
            </a:pPr>
            <a:r>
              <a:rPr lang="en-GB" sz="1800" b="1" dirty="0">
                <a:latin typeface="+mn-lt"/>
              </a:rPr>
              <a:t>Evidences:</a:t>
            </a:r>
          </a:p>
          <a:p>
            <a:pPr>
              <a:lnSpc>
                <a:spcPct val="90000"/>
              </a:lnSpc>
              <a:buFont typeface="Courier New" panose="02070309020205020404" pitchFamily="49" charset="0"/>
              <a:buChar char="o"/>
            </a:pPr>
            <a:r>
              <a:rPr lang="en-GB" sz="1800" b="1" dirty="0">
                <a:solidFill>
                  <a:srgbClr val="FF0000"/>
                </a:solidFill>
                <a:latin typeface="+mn-lt"/>
              </a:rPr>
              <a:t>Log Book – Reflection on various tasks, learning/trainings opportunities/ helping and listening skills </a:t>
            </a:r>
          </a:p>
          <a:p>
            <a:pPr>
              <a:lnSpc>
                <a:spcPct val="90000"/>
              </a:lnSpc>
              <a:buFont typeface="Courier New" panose="02070309020205020404" pitchFamily="49" charset="0"/>
              <a:buChar char="o"/>
            </a:pPr>
            <a:r>
              <a:rPr lang="en-GB" sz="1800" dirty="0">
                <a:latin typeface="+mn-lt"/>
              </a:rPr>
              <a:t>Training induction/information </a:t>
            </a:r>
          </a:p>
          <a:p>
            <a:pPr>
              <a:lnSpc>
                <a:spcPct val="90000"/>
              </a:lnSpc>
              <a:buFont typeface="Courier New" panose="02070309020205020404" pitchFamily="49" charset="0"/>
              <a:buChar char="o"/>
            </a:pPr>
            <a:r>
              <a:rPr lang="en-GB" sz="1800" dirty="0">
                <a:latin typeface="+mn-lt"/>
              </a:rPr>
              <a:t>Safeguarding policies – confidentiality </a:t>
            </a:r>
          </a:p>
          <a:p>
            <a:pPr>
              <a:lnSpc>
                <a:spcPct val="90000"/>
              </a:lnSpc>
              <a:buFont typeface="Courier New" panose="02070309020205020404" pitchFamily="49" charset="0"/>
              <a:buChar char="o"/>
            </a:pPr>
            <a:r>
              <a:rPr lang="en-GB" sz="1800" dirty="0">
                <a:latin typeface="+mn-lt"/>
              </a:rPr>
              <a:t>Mission Statement/Purpose of organisation. </a:t>
            </a:r>
          </a:p>
          <a:p>
            <a:pPr>
              <a:lnSpc>
                <a:spcPct val="90000"/>
              </a:lnSpc>
              <a:buFont typeface="Courier New" panose="02070309020205020404" pitchFamily="49" charset="0"/>
              <a:buChar char="o"/>
            </a:pPr>
            <a:r>
              <a:rPr lang="en-GB" sz="1800" dirty="0">
                <a:latin typeface="+mn-lt"/>
              </a:rPr>
              <a:t>Skills used within the placement  - Listening and other skills you developed while in placement </a:t>
            </a:r>
          </a:p>
          <a:p>
            <a:pPr>
              <a:lnSpc>
                <a:spcPct val="90000"/>
              </a:lnSpc>
              <a:buFont typeface="Courier New" panose="02070309020205020404" pitchFamily="49" charset="0"/>
              <a:buChar char="o"/>
            </a:pPr>
            <a:endParaRPr lang="en-GB" sz="1800" dirty="0">
              <a:latin typeface="+mn-lt"/>
            </a:endParaRPr>
          </a:p>
          <a:p>
            <a:pPr marL="0" indent="0">
              <a:lnSpc>
                <a:spcPct val="90000"/>
              </a:lnSpc>
              <a:buNone/>
            </a:pPr>
            <a:endParaRPr lang="en-GB" sz="1500" dirty="0"/>
          </a:p>
          <a:p>
            <a:pPr marL="0" indent="0">
              <a:lnSpc>
                <a:spcPct val="90000"/>
              </a:lnSpc>
              <a:buNone/>
            </a:pPr>
            <a:endParaRPr lang="en-GB" sz="1500" dirty="0"/>
          </a:p>
        </p:txBody>
      </p:sp>
      <p:sp>
        <p:nvSpPr>
          <p:cNvPr id="9" name="Content Placeholder 8"/>
          <p:cNvSpPr>
            <a:spLocks noGrp="1"/>
          </p:cNvSpPr>
          <p:nvPr>
            <p:ph sz="half" idx="2"/>
          </p:nvPr>
        </p:nvSpPr>
        <p:spPr>
          <a:xfrm>
            <a:off x="6172200" y="1468740"/>
            <a:ext cx="5181600" cy="5049615"/>
          </a:xfrm>
          <a:solidFill>
            <a:schemeClr val="bg2">
              <a:lumMod val="95000"/>
            </a:schemeClr>
          </a:solidFill>
          <a:ln>
            <a:solidFill>
              <a:schemeClr val="bg1"/>
            </a:solidFill>
          </a:ln>
        </p:spPr>
        <p:txBody>
          <a:bodyPr>
            <a:normAutofit/>
          </a:bodyPr>
          <a:lstStyle/>
          <a:p>
            <a:pPr>
              <a:buFont typeface="Courier New" panose="02070309020205020404" pitchFamily="49" charset="0"/>
              <a:buChar char="o"/>
            </a:pPr>
            <a:r>
              <a:rPr lang="en-GB" sz="2000" dirty="0">
                <a:latin typeface="+mn-lt"/>
              </a:rPr>
              <a:t>Supporting/Helping Activities/Counselling Activities</a:t>
            </a:r>
          </a:p>
          <a:p>
            <a:pPr>
              <a:buFont typeface="Courier New" panose="02070309020205020404" pitchFamily="49" charset="0"/>
              <a:buChar char="o"/>
            </a:pPr>
            <a:r>
              <a:rPr lang="en-GB" sz="2000" dirty="0">
                <a:latin typeface="+mn-lt"/>
              </a:rPr>
              <a:t>Any correspondence or inquiries/emails</a:t>
            </a:r>
          </a:p>
          <a:p>
            <a:pPr>
              <a:buFont typeface="Courier New" panose="02070309020205020404" pitchFamily="49" charset="0"/>
              <a:buChar char="o"/>
            </a:pPr>
            <a:r>
              <a:rPr lang="en-GB" sz="2000" dirty="0">
                <a:latin typeface="+mn-lt"/>
              </a:rPr>
              <a:t>Application Form/ Skills Requirements or other requirements</a:t>
            </a:r>
          </a:p>
          <a:p>
            <a:pPr>
              <a:buFont typeface="Courier New" panose="02070309020205020404" pitchFamily="49" charset="0"/>
              <a:buChar char="o"/>
            </a:pPr>
            <a:r>
              <a:rPr lang="en-GB" sz="2000" dirty="0">
                <a:latin typeface="+mn-lt"/>
              </a:rPr>
              <a:t>Annual Reports – What do these say about the organisation </a:t>
            </a:r>
          </a:p>
          <a:p>
            <a:pPr>
              <a:buFont typeface="Courier New" panose="02070309020205020404" pitchFamily="49" charset="0"/>
              <a:buChar char="o"/>
            </a:pPr>
            <a:r>
              <a:rPr lang="en-GB" sz="2000" dirty="0">
                <a:latin typeface="+mn-lt"/>
              </a:rPr>
              <a:t>Website information/Media information]</a:t>
            </a:r>
          </a:p>
          <a:p>
            <a:pPr>
              <a:buFont typeface="Courier New" panose="02070309020205020404" pitchFamily="49" charset="0"/>
              <a:buChar char="o"/>
            </a:pPr>
            <a:r>
              <a:rPr lang="en-GB" sz="2000" dirty="0">
                <a:latin typeface="+mn-lt"/>
              </a:rPr>
              <a:t>Others</a:t>
            </a:r>
          </a:p>
          <a:p>
            <a:endParaRPr lang="en-GB" dirty="0"/>
          </a:p>
          <a:p>
            <a:endParaRPr lang="en-GB" dirty="0"/>
          </a:p>
        </p:txBody>
      </p:sp>
    </p:spTree>
    <p:extLst>
      <p:ext uri="{BB962C8B-B14F-4D97-AF65-F5344CB8AC3E}">
        <p14:creationId xmlns:p14="http://schemas.microsoft.com/office/powerpoint/2010/main" val="2672212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78205-AB7B-4299-8E2A-F3597560D620}"/>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E3040970-25B9-4931-BCF4-729802CE20FC}"/>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C8D39DC7-302A-4980-9189-76513D9DF16F}"/>
              </a:ext>
            </a:extLst>
          </p:cNvPr>
          <p:cNvPicPr>
            <a:picLocks noChangeAspect="1"/>
          </p:cNvPicPr>
          <p:nvPr/>
        </p:nvPicPr>
        <p:blipFill>
          <a:blip r:embed="rId3"/>
          <a:stretch>
            <a:fillRect/>
          </a:stretch>
        </p:blipFill>
        <p:spPr>
          <a:xfrm>
            <a:off x="0" y="0"/>
            <a:ext cx="12310782" cy="6858000"/>
          </a:xfrm>
          <a:prstGeom prst="rect">
            <a:avLst/>
          </a:prstGeom>
        </p:spPr>
      </p:pic>
    </p:spTree>
    <p:extLst>
      <p:ext uri="{BB962C8B-B14F-4D97-AF65-F5344CB8AC3E}">
        <p14:creationId xmlns:p14="http://schemas.microsoft.com/office/powerpoint/2010/main" val="3477911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28EF2-94D5-496B-8767-65694A967643}"/>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F2446265-404A-4425-BD56-BB27FBBB249A}"/>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EC4FF91F-BE7D-4568-99B2-F7F847DC431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971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A89F7-2FAE-455E-A84C-CC3BAA6E8D4A}"/>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EC10FFFF-C9DF-49CD-B24F-48E2F76F5C58}"/>
              </a:ext>
            </a:extLst>
          </p:cNvPr>
          <p:cNvSpPr>
            <a:spLocks noGrp="1"/>
          </p:cNvSpPr>
          <p:nvPr>
            <p:ph type="body" sz="quarter" idx="14"/>
          </p:nvPr>
        </p:nvSpPr>
        <p:spPr/>
        <p:txBody>
          <a:bodyPr/>
          <a:lstStyle/>
          <a:p>
            <a:endParaRPr lang="en-GB" dirty="0"/>
          </a:p>
        </p:txBody>
      </p:sp>
      <p:pic>
        <p:nvPicPr>
          <p:cNvPr id="6" name="Picture 5">
            <a:extLst>
              <a:ext uri="{FF2B5EF4-FFF2-40B4-BE49-F238E27FC236}">
                <a16:creationId xmlns:a16="http://schemas.microsoft.com/office/drawing/2014/main" id="{78A91270-3858-4413-B9FA-4FEF8A033ACA}"/>
              </a:ext>
            </a:extLst>
          </p:cNvPr>
          <p:cNvPicPr>
            <a:picLocks noChangeAspect="1"/>
          </p:cNvPicPr>
          <p:nvPr/>
        </p:nvPicPr>
        <p:blipFill>
          <a:blip r:embed="rId2"/>
          <a:stretch>
            <a:fillRect/>
          </a:stretch>
        </p:blipFill>
        <p:spPr>
          <a:xfrm>
            <a:off x="-1" y="0"/>
            <a:ext cx="12277165" cy="6858000"/>
          </a:xfrm>
          <a:prstGeom prst="rect">
            <a:avLst/>
          </a:prstGeom>
        </p:spPr>
      </p:pic>
    </p:spTree>
    <p:extLst>
      <p:ext uri="{BB962C8B-B14F-4D97-AF65-F5344CB8AC3E}">
        <p14:creationId xmlns:p14="http://schemas.microsoft.com/office/powerpoint/2010/main" val="1309306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F65E6-C330-4E8C-AF51-B8D70FDFB296}"/>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6CD7E6DA-F294-488F-8CFD-A511DD8D8754}"/>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8B06C760-F9A7-42A6-B42E-316101909804}"/>
              </a:ext>
            </a:extLst>
          </p:cNvPr>
          <p:cNvPicPr>
            <a:picLocks noChangeAspect="1"/>
          </p:cNvPicPr>
          <p:nvPr/>
        </p:nvPicPr>
        <p:blipFill>
          <a:blip r:embed="rId2"/>
          <a:stretch>
            <a:fillRect/>
          </a:stretch>
        </p:blipFill>
        <p:spPr>
          <a:xfrm>
            <a:off x="20170" y="-208430"/>
            <a:ext cx="12171829" cy="7180730"/>
          </a:xfrm>
          <a:prstGeom prst="rect">
            <a:avLst/>
          </a:prstGeom>
        </p:spPr>
      </p:pic>
    </p:spTree>
    <p:extLst>
      <p:ext uri="{BB962C8B-B14F-4D97-AF65-F5344CB8AC3E}">
        <p14:creationId xmlns:p14="http://schemas.microsoft.com/office/powerpoint/2010/main" val="3465864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B399-C9CE-F884-C892-35AE17E0F812}"/>
              </a:ext>
            </a:extLst>
          </p:cNvPr>
          <p:cNvSpPr>
            <a:spLocks noGrp="1"/>
          </p:cNvSpPr>
          <p:nvPr>
            <p:ph type="ctrTitle"/>
          </p:nvPr>
        </p:nvSpPr>
        <p:spPr/>
        <p:txBody>
          <a:bodyPr/>
          <a:lstStyle/>
          <a:p>
            <a:r>
              <a:rPr lang="en-GB" b="1" dirty="0">
                <a:latin typeface="+mn-lt"/>
              </a:rPr>
              <a:t>Appendices - Example</a:t>
            </a:r>
          </a:p>
        </p:txBody>
      </p:sp>
      <p:sp>
        <p:nvSpPr>
          <p:cNvPr id="3" name="Text Placeholder 2">
            <a:extLst>
              <a:ext uri="{FF2B5EF4-FFF2-40B4-BE49-F238E27FC236}">
                <a16:creationId xmlns:a16="http://schemas.microsoft.com/office/drawing/2014/main" id="{663E8038-9376-005A-0F0A-D282A60F8EA9}"/>
              </a:ext>
            </a:extLst>
          </p:cNvPr>
          <p:cNvSpPr>
            <a:spLocks noGrp="1"/>
          </p:cNvSpPr>
          <p:nvPr>
            <p:ph type="body" sz="quarter" idx="14"/>
          </p:nvPr>
        </p:nvSpPr>
        <p:spPr/>
        <p:txBody>
          <a:bodyPr/>
          <a:lstStyle/>
          <a:p>
            <a:r>
              <a:rPr lang="en-GB" dirty="0"/>
              <a:t>A</a:t>
            </a:r>
          </a:p>
          <a:p>
            <a:r>
              <a:rPr lang="en-GB" dirty="0"/>
              <a:t> </a:t>
            </a:r>
          </a:p>
        </p:txBody>
      </p:sp>
      <p:pic>
        <p:nvPicPr>
          <p:cNvPr id="9" name="Picture 8">
            <a:extLst>
              <a:ext uri="{FF2B5EF4-FFF2-40B4-BE49-F238E27FC236}">
                <a16:creationId xmlns:a16="http://schemas.microsoft.com/office/drawing/2014/main" id="{AFFF9CEE-B249-B36D-CF68-3E6F42357F95}"/>
              </a:ext>
            </a:extLst>
          </p:cNvPr>
          <p:cNvPicPr>
            <a:picLocks noChangeAspect="1"/>
          </p:cNvPicPr>
          <p:nvPr/>
        </p:nvPicPr>
        <p:blipFill>
          <a:blip r:embed="rId2"/>
          <a:stretch>
            <a:fillRect/>
          </a:stretch>
        </p:blipFill>
        <p:spPr>
          <a:xfrm>
            <a:off x="187200" y="1425600"/>
            <a:ext cx="12004800" cy="5432400"/>
          </a:xfrm>
          <a:prstGeom prst="rect">
            <a:avLst/>
          </a:prstGeom>
        </p:spPr>
      </p:pic>
    </p:spTree>
    <p:extLst>
      <p:ext uri="{BB962C8B-B14F-4D97-AF65-F5344CB8AC3E}">
        <p14:creationId xmlns:p14="http://schemas.microsoft.com/office/powerpoint/2010/main" val="3536535316"/>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786</Words>
  <Application>Microsoft Office PowerPoint</Application>
  <PresentationFormat>Widescreen</PresentationFormat>
  <Paragraphs>88</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Calibri Light</vt:lpstr>
      <vt:lpstr>Speak Pro</vt:lpstr>
      <vt:lpstr>Sagona ExtraLight</vt:lpstr>
      <vt:lpstr>Calibri</vt:lpstr>
      <vt:lpstr>Arial</vt:lpstr>
      <vt:lpstr>Courier New</vt:lpstr>
      <vt:lpstr>Office Theme</vt:lpstr>
      <vt:lpstr>Counselling Skills and Approaches ECPS5019</vt:lpstr>
      <vt:lpstr>Art Therapy – Creative Expressions </vt:lpstr>
      <vt:lpstr>History of art therapy</vt:lpstr>
      <vt:lpstr>Portfolio Building </vt:lpstr>
      <vt:lpstr>   Reflective Exercise   Voluntary/Work experience </vt:lpstr>
      <vt:lpstr>Example of Good Practice</vt:lpstr>
      <vt:lpstr>Portfolio Layout</vt:lpstr>
      <vt:lpstr>PowerPoint Presentation</vt:lpstr>
      <vt:lpstr>Reflective Commentary (1,500 words)  </vt:lpstr>
      <vt:lpstr>PowerPoint Presentation</vt:lpstr>
      <vt:lpstr> Portfolio Building What to include </vt:lpstr>
      <vt:lpstr>PowerPoint Presentation</vt:lpstr>
      <vt:lpstr>PowerPoint Presentation</vt:lpstr>
      <vt:lpstr>PowerPoint Presentation</vt:lpstr>
      <vt:lpstr>PowerPoint Presentation</vt:lpstr>
      <vt:lpstr>Appendices - Example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2023-11-28T13:17:24Z</dcterms:modified>
</cp:coreProperties>
</file>