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30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chel Iles" userId="80abbc71-045e-409a-a317-7d3641ca40a2" providerId="ADAL" clId="{1EFA84ED-99AA-4FA2-BC10-D9149D788293}"/>
    <pc:docChg chg="custSel addSld modSld">
      <pc:chgData name="Rachel Iles" userId="80abbc71-045e-409a-a317-7d3641ca40a2" providerId="ADAL" clId="{1EFA84ED-99AA-4FA2-BC10-D9149D788293}" dt="2023-08-31T12:09:43.903" v="695" actId="20577"/>
      <pc:docMkLst>
        <pc:docMk/>
      </pc:docMkLst>
      <pc:sldChg chg="modSp mod">
        <pc:chgData name="Rachel Iles" userId="80abbc71-045e-409a-a317-7d3641ca40a2" providerId="ADAL" clId="{1EFA84ED-99AA-4FA2-BC10-D9149D788293}" dt="2023-08-31T12:09:43.903" v="695" actId="20577"/>
        <pc:sldMkLst>
          <pc:docMk/>
          <pc:sldMk cId="1012780050" sldId="256"/>
        </pc:sldMkLst>
        <pc:spChg chg="mod">
          <ac:chgData name="Rachel Iles" userId="80abbc71-045e-409a-a317-7d3641ca40a2" providerId="ADAL" clId="{1EFA84ED-99AA-4FA2-BC10-D9149D788293}" dt="2023-08-29T10:11:11.277" v="32" actId="20577"/>
          <ac:spMkLst>
            <pc:docMk/>
            <pc:sldMk cId="1012780050" sldId="256"/>
            <ac:spMk id="2" creationId="{79113155-6FE7-8B3A-F64F-EC404D255816}"/>
          </ac:spMkLst>
        </pc:spChg>
        <pc:spChg chg="mod">
          <ac:chgData name="Rachel Iles" userId="80abbc71-045e-409a-a317-7d3641ca40a2" providerId="ADAL" clId="{1EFA84ED-99AA-4FA2-BC10-D9149D788293}" dt="2023-08-31T12:01:59.026" v="98" actId="1076"/>
          <ac:spMkLst>
            <pc:docMk/>
            <pc:sldMk cId="1012780050" sldId="256"/>
            <ac:spMk id="4" creationId="{B23CDFE1-E2EE-CE2C-9CF5-7E3370AFD56D}"/>
          </ac:spMkLst>
        </pc:spChg>
        <pc:spChg chg="mod">
          <ac:chgData name="Rachel Iles" userId="80abbc71-045e-409a-a317-7d3641ca40a2" providerId="ADAL" clId="{1EFA84ED-99AA-4FA2-BC10-D9149D788293}" dt="2023-08-29T10:11:21.813" v="61" actId="20577"/>
          <ac:spMkLst>
            <pc:docMk/>
            <pc:sldMk cId="1012780050" sldId="256"/>
            <ac:spMk id="5" creationId="{ACF63810-BBC4-79EF-9855-BCE2EE40E185}"/>
          </ac:spMkLst>
        </pc:spChg>
        <pc:spChg chg="mod">
          <ac:chgData name="Rachel Iles" userId="80abbc71-045e-409a-a317-7d3641ca40a2" providerId="ADAL" clId="{1EFA84ED-99AA-4FA2-BC10-D9149D788293}" dt="2023-08-31T12:09:43.903" v="695" actId="20577"/>
          <ac:spMkLst>
            <pc:docMk/>
            <pc:sldMk cId="1012780050" sldId="256"/>
            <ac:spMk id="7" creationId="{A42CD8CD-B11A-B681-71F8-7A5DC96F76D5}"/>
          </ac:spMkLst>
        </pc:spChg>
        <pc:spChg chg="mod">
          <ac:chgData name="Rachel Iles" userId="80abbc71-045e-409a-a317-7d3641ca40a2" providerId="ADAL" clId="{1EFA84ED-99AA-4FA2-BC10-D9149D788293}" dt="2023-08-31T12:09:34.670" v="693" actId="20577"/>
          <ac:spMkLst>
            <pc:docMk/>
            <pc:sldMk cId="1012780050" sldId="256"/>
            <ac:spMk id="8" creationId="{16650D67-69E5-A7B1-BC75-AB038E7BB066}"/>
          </ac:spMkLst>
        </pc:spChg>
        <pc:spChg chg="mod">
          <ac:chgData name="Rachel Iles" userId="80abbc71-045e-409a-a317-7d3641ca40a2" providerId="ADAL" clId="{1EFA84ED-99AA-4FA2-BC10-D9149D788293}" dt="2023-08-31T12:07:57.413" v="528" actId="20577"/>
          <ac:spMkLst>
            <pc:docMk/>
            <pc:sldMk cId="1012780050" sldId="256"/>
            <ac:spMk id="9" creationId="{ED9391E3-D04A-1153-E8D1-0B7586DD70A4}"/>
          </ac:spMkLst>
        </pc:spChg>
      </pc:sldChg>
      <pc:sldChg chg="modSp new mod">
        <pc:chgData name="Rachel Iles" userId="80abbc71-045e-409a-a317-7d3641ca40a2" providerId="ADAL" clId="{1EFA84ED-99AA-4FA2-BC10-D9149D788293}" dt="2023-08-31T12:03:14.332" v="105" actId="2711"/>
        <pc:sldMkLst>
          <pc:docMk/>
          <pc:sldMk cId="1975631778" sldId="257"/>
        </pc:sldMkLst>
        <pc:spChg chg="mod">
          <ac:chgData name="Rachel Iles" userId="80abbc71-045e-409a-a317-7d3641ca40a2" providerId="ADAL" clId="{1EFA84ED-99AA-4FA2-BC10-D9149D788293}" dt="2023-08-29T10:11:42.774" v="77" actId="20577"/>
          <ac:spMkLst>
            <pc:docMk/>
            <pc:sldMk cId="1975631778" sldId="257"/>
            <ac:spMk id="2" creationId="{AB6D88D6-53C1-7330-AC54-F460EE23BAC5}"/>
          </ac:spMkLst>
        </pc:spChg>
        <pc:spChg chg="mod">
          <ac:chgData name="Rachel Iles" userId="80abbc71-045e-409a-a317-7d3641ca40a2" providerId="ADAL" clId="{1EFA84ED-99AA-4FA2-BC10-D9149D788293}" dt="2023-08-31T12:03:14.332" v="105" actId="2711"/>
          <ac:spMkLst>
            <pc:docMk/>
            <pc:sldMk cId="1975631778" sldId="257"/>
            <ac:spMk id="3" creationId="{39E64B31-9C09-6D77-12FE-7C5FCE3900ED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3CEB1-441A-CC78-8CE2-5E72E72C30D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96521D-3A11-FCA7-A8E3-55EAAA01A58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5CE474-A4D6-5219-5757-E51279571A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90B491-8288-E968-6441-9147B5BD3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EFC831-99EB-98C3-2472-8C2A2A08D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170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5C083F-2B4B-F869-F755-730A57271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9294BE-E522-82C4-794F-6C58A693F06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2963DD-7573-5798-1F30-53DBE05A9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C0C2075-3026-F64B-3E0D-BE783285C8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144A47-18FD-0075-8FF9-0316F2A11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1870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E68135-A04D-AEDC-B0D7-50B6C25E39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E1F0082-3754-1C93-31EE-F347337951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CD3798-3401-A32A-EAFF-FCE945AC1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16C08B-DCB7-BCBE-BC45-C99692A8CD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5F9B44-21D8-8554-17E8-5F13A03BCC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4174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8C8FDD-CD21-E357-F0D7-D6BA83B93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DA9185-0758-3DF3-DC23-4DBB98C4760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0543F85-70DD-6197-657E-F85C7933E2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DC3716-FF7B-3A4A-3AA3-7F1E53EA7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6977D3-B305-7620-3C85-192CC0D9BB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76949C2-6758-D83C-A1AA-20DF4314D1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421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FDFAC4-5ED5-77D5-05E2-F62660A2D6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18F7F2A-DA13-9BCC-73E0-7F969E687F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41AC17F-BD1A-98B5-8393-37D19E3C40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5EAA8E-D4E1-D30C-8C2A-F906D1AE35F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F6D983-3ED6-60D7-7C55-BAC2E6C095F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861870E-0C09-D598-7C7C-D7F7280606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B1DE69A-351D-3984-7024-5D20B2DFBA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C36EAE2-798D-3723-1CD7-E1C62ABF1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2619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C25B09-354C-67FB-AA8D-06AC8915F2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F1870CA-A701-F9D4-CD1D-A4023CBD5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1FC1481-1085-3491-1DA1-4D4E91904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9C00F5-194B-E283-8DBA-9FF92869DF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00123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657665-C373-22B7-E547-69B5E73C1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BBC1F93-ED67-851E-7B93-3C7F862C4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4AE934-7317-27A2-54FF-910385E795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39570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AA80BD-ED77-15C8-FBC1-04AE58434E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42510D-0B9B-96EA-0000-8ED71F227C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83C5F0-8CD5-3DB4-A960-05288EE9618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F44AB39-B11A-41E4-A2F7-A69066DCA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0033E6-EB71-EF1A-A74D-732F994E2A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76B5DC-D64D-790F-6A70-FF14B047AE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02178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7396D8-2310-07F8-D4AF-EFE46DBA7F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E44103F-F96A-3B0C-D5F2-7774918D12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C7A84F-3950-132A-44F8-3DF37D949C6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A291A04-9E30-A02B-11BE-CB7B033BD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A1AF9AB-16C9-23DC-8D34-232DCA12E7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AA5BFB-C214-F11B-3177-B7F3166C8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6889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788B8-5F39-9E51-DC36-A3FBA6BEB0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E7B8EE-1734-7CFB-8D04-51F55BE0A8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8FC390-E22F-8047-3808-52FDE633DC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525F2F-4FC0-79E7-60B0-29F335B288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448AF0-EF6E-D2FF-14E5-B095A6575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1952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1CEA3A8-0D97-E68D-7096-16328FC1798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C68A76-6DD6-02D2-E761-6ECD53327F1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D1011E-F9E3-15E0-FF54-65B4CD9377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640578-5812-6D72-2C7F-F4F75259B7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85776AD-9332-1F2E-9644-ECCEF84107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7672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A9AF923-C4F8-C11B-0106-DF2A9FC16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C144665-B073-E9F0-261A-F4B707A5D7E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BB48D2-88C3-724F-AA62-7648079605A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5BC63A-4883-46F5-8DAD-CD9E439F710E}" type="datetimeFigureOut">
              <a:rPr lang="en-GB" smtClean="0"/>
              <a:t>31/08/2023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21F5C14-1971-1AD8-9754-9A03891B96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6ED6C0-47CB-7A18-503C-58C143A0390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D3F603-BD23-45E4-B84D-80B45DBF3D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23997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13155-6FE7-8B3A-F64F-EC404D2558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8572" y="131771"/>
            <a:ext cx="9144000" cy="831057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accent5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Skills and personal qualities that contribute to the development of academic writing.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23CDFE1-E2EE-CE2C-9CF5-7E3370AFD56D}"/>
              </a:ext>
            </a:extLst>
          </p:cNvPr>
          <p:cNvSpPr txBox="1"/>
          <p:nvPr/>
        </p:nvSpPr>
        <p:spPr>
          <a:xfrm>
            <a:off x="11138116" y="0"/>
            <a:ext cx="232171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1601345</a:t>
            </a:r>
          </a:p>
          <a:p>
            <a:r>
              <a:rPr lang="en-GB" sz="1400" dirty="0"/>
              <a:t>ECEY4008</a:t>
            </a:r>
          </a:p>
          <a:p>
            <a:r>
              <a:rPr lang="en-GB" sz="1400" dirty="0" err="1"/>
              <a:t>xxxx</a:t>
            </a:r>
            <a:r>
              <a:rPr lang="en-GB" sz="1400" dirty="0"/>
              <a:t> words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CF63810-BBC4-79EF-9855-BCE2EE40E185}"/>
              </a:ext>
            </a:extLst>
          </p:cNvPr>
          <p:cNvSpPr txBox="1"/>
          <p:nvPr/>
        </p:nvSpPr>
        <p:spPr>
          <a:xfrm>
            <a:off x="117806" y="1073782"/>
            <a:ext cx="11883463" cy="892552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Introduction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DF52EDE-F2A7-B230-AA08-D1DB62839B07}"/>
              </a:ext>
            </a:extLst>
          </p:cNvPr>
          <p:cNvSpPr txBox="1"/>
          <p:nvPr/>
        </p:nvSpPr>
        <p:spPr>
          <a:xfrm>
            <a:off x="117806" y="6013207"/>
            <a:ext cx="7869636" cy="615553"/>
          </a:xfrm>
          <a:prstGeom prst="rect">
            <a:avLst/>
          </a:prstGeom>
          <a:noFill/>
          <a:ln w="38100">
            <a:solidFill>
              <a:schemeClr val="accent5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Conclusion: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2CD8CD-B11A-B681-71F8-7A5DC96F76D5}"/>
              </a:ext>
            </a:extLst>
          </p:cNvPr>
          <p:cNvSpPr txBox="1"/>
          <p:nvPr/>
        </p:nvSpPr>
        <p:spPr>
          <a:xfrm>
            <a:off x="117806" y="2105553"/>
            <a:ext cx="3813739" cy="3631763"/>
          </a:xfrm>
          <a:prstGeom prst="rect">
            <a:avLst/>
          </a:prstGeom>
          <a:noFill/>
          <a:ln w="38100">
            <a:solidFill>
              <a:schemeClr val="accent6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Note taking: </a:t>
            </a:r>
          </a:p>
          <a:p>
            <a:endParaRPr lang="en-GB" sz="1600" dirty="0"/>
          </a:p>
          <a:p>
            <a:r>
              <a:rPr lang="en-GB" dirty="0"/>
              <a:t>According to Cottrell (2013) note taking is an essential aspect of academic writing as note taking allows students to remember and revisit important sections of information.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6650D67-69E5-A7B1-BC75-AB038E7BB066}"/>
              </a:ext>
            </a:extLst>
          </p:cNvPr>
          <p:cNvSpPr txBox="1"/>
          <p:nvPr/>
        </p:nvSpPr>
        <p:spPr>
          <a:xfrm>
            <a:off x="4173703" y="2105055"/>
            <a:ext cx="3813739" cy="3662541"/>
          </a:xfrm>
          <a:prstGeom prst="rect">
            <a:avLst/>
          </a:prstGeom>
          <a:noFill/>
          <a:ln w="38100">
            <a:solidFill>
              <a:schemeClr val="accent4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Referencing and avoiding plagiarism:</a:t>
            </a:r>
            <a:endParaRPr lang="en-GB" dirty="0"/>
          </a:p>
          <a:p>
            <a:endParaRPr lang="en-GB" dirty="0"/>
          </a:p>
          <a:p>
            <a:r>
              <a:rPr lang="en-GB" dirty="0"/>
              <a:t>An essential skill needed to avoid plagiarism within academic writing is accurate and effective referencing (Cottrell, 2013). 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9391E3-D04A-1153-E8D1-0B7586DD70A4}"/>
              </a:ext>
            </a:extLst>
          </p:cNvPr>
          <p:cNvSpPr txBox="1"/>
          <p:nvPr/>
        </p:nvSpPr>
        <p:spPr>
          <a:xfrm>
            <a:off x="8229600" y="2108066"/>
            <a:ext cx="3771669" cy="3662541"/>
          </a:xfrm>
          <a:prstGeom prst="rect">
            <a:avLst/>
          </a:prstGeom>
          <a:noFill/>
          <a:ln w="3810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dirty="0"/>
              <a:t>Critical thinking: </a:t>
            </a:r>
          </a:p>
          <a:p>
            <a:endParaRPr lang="en-GB" dirty="0"/>
          </a:p>
          <a:p>
            <a:r>
              <a:rPr lang="en-GB" dirty="0"/>
              <a:t>Chatfield (2017) highlights the importance of critical thinking within academic writing as…….. This is supported by </a:t>
            </a:r>
            <a:r>
              <a:rPr lang="en-GB" dirty="0" err="1"/>
              <a:t>Pynn</a:t>
            </a:r>
            <a:r>
              <a:rPr lang="en-GB" dirty="0"/>
              <a:t> (2014) who suggests that………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5F7AAF2-3B9B-89C4-41F8-C91D1B5384A4}"/>
              </a:ext>
            </a:extLst>
          </p:cNvPr>
          <p:cNvSpPr txBox="1"/>
          <p:nvPr/>
        </p:nvSpPr>
        <p:spPr>
          <a:xfrm>
            <a:off x="8229600" y="6013206"/>
            <a:ext cx="3771669" cy="646331"/>
          </a:xfrm>
          <a:custGeom>
            <a:avLst/>
            <a:gdLst>
              <a:gd name="connsiteX0" fmla="*/ 0 w 3771669"/>
              <a:gd name="connsiteY0" fmla="*/ 0 h 646331"/>
              <a:gd name="connsiteX1" fmla="*/ 614243 w 3771669"/>
              <a:gd name="connsiteY1" fmla="*/ 0 h 646331"/>
              <a:gd name="connsiteX2" fmla="*/ 1115336 w 3771669"/>
              <a:gd name="connsiteY2" fmla="*/ 0 h 646331"/>
              <a:gd name="connsiteX3" fmla="*/ 1616430 w 3771669"/>
              <a:gd name="connsiteY3" fmla="*/ 0 h 646331"/>
              <a:gd name="connsiteX4" fmla="*/ 2230673 w 3771669"/>
              <a:gd name="connsiteY4" fmla="*/ 0 h 646331"/>
              <a:gd name="connsiteX5" fmla="*/ 2656333 w 3771669"/>
              <a:gd name="connsiteY5" fmla="*/ 0 h 646331"/>
              <a:gd name="connsiteX6" fmla="*/ 3081992 w 3771669"/>
              <a:gd name="connsiteY6" fmla="*/ 0 h 646331"/>
              <a:gd name="connsiteX7" fmla="*/ 3771669 w 3771669"/>
              <a:gd name="connsiteY7" fmla="*/ 0 h 646331"/>
              <a:gd name="connsiteX8" fmla="*/ 3771669 w 3771669"/>
              <a:gd name="connsiteY8" fmla="*/ 323166 h 646331"/>
              <a:gd name="connsiteX9" fmla="*/ 3771669 w 3771669"/>
              <a:gd name="connsiteY9" fmla="*/ 646331 h 646331"/>
              <a:gd name="connsiteX10" fmla="*/ 3308293 w 3771669"/>
              <a:gd name="connsiteY10" fmla="*/ 646331 h 646331"/>
              <a:gd name="connsiteX11" fmla="*/ 2694049 w 3771669"/>
              <a:gd name="connsiteY11" fmla="*/ 646331 h 646331"/>
              <a:gd name="connsiteX12" fmla="*/ 2079806 w 3771669"/>
              <a:gd name="connsiteY12" fmla="*/ 646331 h 646331"/>
              <a:gd name="connsiteX13" fmla="*/ 1654146 w 3771669"/>
              <a:gd name="connsiteY13" fmla="*/ 646331 h 646331"/>
              <a:gd name="connsiteX14" fmla="*/ 1153053 w 3771669"/>
              <a:gd name="connsiteY14" fmla="*/ 646331 h 646331"/>
              <a:gd name="connsiteX15" fmla="*/ 538810 w 3771669"/>
              <a:gd name="connsiteY15" fmla="*/ 646331 h 646331"/>
              <a:gd name="connsiteX16" fmla="*/ 0 w 3771669"/>
              <a:gd name="connsiteY16" fmla="*/ 646331 h 646331"/>
              <a:gd name="connsiteX17" fmla="*/ 0 w 3771669"/>
              <a:gd name="connsiteY17" fmla="*/ 316702 h 646331"/>
              <a:gd name="connsiteX18" fmla="*/ 0 w 3771669"/>
              <a:gd name="connsiteY18" fmla="*/ 0 h 646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3771669" h="646331" extrusionOk="0">
                <a:moveTo>
                  <a:pt x="0" y="0"/>
                </a:moveTo>
                <a:cubicBezTo>
                  <a:pt x="291728" y="-70690"/>
                  <a:pt x="370653" y="28835"/>
                  <a:pt x="614243" y="0"/>
                </a:cubicBezTo>
                <a:cubicBezTo>
                  <a:pt x="857833" y="-28835"/>
                  <a:pt x="893070" y="2396"/>
                  <a:pt x="1115336" y="0"/>
                </a:cubicBezTo>
                <a:cubicBezTo>
                  <a:pt x="1337602" y="-2396"/>
                  <a:pt x="1476650" y="14254"/>
                  <a:pt x="1616430" y="0"/>
                </a:cubicBezTo>
                <a:cubicBezTo>
                  <a:pt x="1756210" y="-14254"/>
                  <a:pt x="2040666" y="46191"/>
                  <a:pt x="2230673" y="0"/>
                </a:cubicBezTo>
                <a:cubicBezTo>
                  <a:pt x="2420680" y="-46191"/>
                  <a:pt x="2451842" y="11617"/>
                  <a:pt x="2656333" y="0"/>
                </a:cubicBezTo>
                <a:cubicBezTo>
                  <a:pt x="2860824" y="-11617"/>
                  <a:pt x="2879986" y="16069"/>
                  <a:pt x="3081992" y="0"/>
                </a:cubicBezTo>
                <a:cubicBezTo>
                  <a:pt x="3283998" y="-16069"/>
                  <a:pt x="3485397" y="12050"/>
                  <a:pt x="3771669" y="0"/>
                </a:cubicBezTo>
                <a:cubicBezTo>
                  <a:pt x="3805673" y="135157"/>
                  <a:pt x="3759137" y="221136"/>
                  <a:pt x="3771669" y="323166"/>
                </a:cubicBezTo>
                <a:cubicBezTo>
                  <a:pt x="3784201" y="425196"/>
                  <a:pt x="3739731" y="561812"/>
                  <a:pt x="3771669" y="646331"/>
                </a:cubicBezTo>
                <a:cubicBezTo>
                  <a:pt x="3589500" y="688115"/>
                  <a:pt x="3489587" y="593527"/>
                  <a:pt x="3308293" y="646331"/>
                </a:cubicBezTo>
                <a:cubicBezTo>
                  <a:pt x="3126999" y="699135"/>
                  <a:pt x="2927533" y="586809"/>
                  <a:pt x="2694049" y="646331"/>
                </a:cubicBezTo>
                <a:cubicBezTo>
                  <a:pt x="2460565" y="705853"/>
                  <a:pt x="2356187" y="581800"/>
                  <a:pt x="2079806" y="646331"/>
                </a:cubicBezTo>
                <a:cubicBezTo>
                  <a:pt x="1803425" y="710862"/>
                  <a:pt x="1768448" y="611001"/>
                  <a:pt x="1654146" y="646331"/>
                </a:cubicBezTo>
                <a:cubicBezTo>
                  <a:pt x="1539844" y="681661"/>
                  <a:pt x="1382464" y="603430"/>
                  <a:pt x="1153053" y="646331"/>
                </a:cubicBezTo>
                <a:cubicBezTo>
                  <a:pt x="923642" y="689232"/>
                  <a:pt x="788565" y="614504"/>
                  <a:pt x="538810" y="646331"/>
                </a:cubicBezTo>
                <a:cubicBezTo>
                  <a:pt x="289055" y="678158"/>
                  <a:pt x="252785" y="632472"/>
                  <a:pt x="0" y="646331"/>
                </a:cubicBezTo>
                <a:cubicBezTo>
                  <a:pt x="-11362" y="521429"/>
                  <a:pt x="34175" y="422755"/>
                  <a:pt x="0" y="316702"/>
                </a:cubicBezTo>
                <a:cubicBezTo>
                  <a:pt x="-34175" y="210649"/>
                  <a:pt x="37298" y="97440"/>
                  <a:pt x="0" y="0"/>
                </a:cubicBezTo>
                <a:close/>
              </a:path>
            </a:pathLst>
          </a:custGeom>
          <a:noFill/>
          <a:ln>
            <a:solidFill>
              <a:schemeClr val="accent5">
                <a:lumMod val="75000"/>
              </a:schemeClr>
            </a:solidFill>
            <a:extLst>
              <a:ext uri="{C807C97D-BFC1-408E-A445-0C87EB9F89A2}">
                <ask:lineSketchStyleProps xmlns:ask="http://schemas.microsoft.com/office/drawing/2018/sketchyshapes" sd="1548687692">
                  <a:prstGeom prst="rect">
                    <a:avLst/>
                  </a:prstGeom>
                  <ask:type>
                    <ask:lineSketchScribble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Image??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127800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6D88D6-53C1-7330-AC54-F460EE23BA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 list: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E64B31-9C09-6D77-12FE-7C5FCE3900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Chatfield, T. (2017) Critical Thinking. London: SAGE Publications Ltd.</a:t>
            </a:r>
          </a:p>
          <a:p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Cottrell, S. (2013) </a:t>
            </a:r>
            <a:r>
              <a:rPr lang="en-GB" altLang="cy-GB" i="1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The Study Skills Handbook. 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(4</a:t>
            </a:r>
            <a:r>
              <a:rPr lang="en-GB" altLang="cy-GB" kern="0" baseline="3000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th</a:t>
            </a:r>
            <a:r>
              <a:rPr lang="en-GB" altLang="cy-GB" kern="0" dirty="0">
                <a:solidFill>
                  <a:srgbClr val="000000"/>
                </a:solidFill>
                <a:latin typeface="Arial" panose="020B0604020202020204" pitchFamily="34" charset="0"/>
                <a:ea typeface="ＭＳ Ｐゴシック" charset="-128"/>
                <a:cs typeface="Arial" panose="020B0604020202020204" pitchFamily="34" charset="0"/>
              </a:rPr>
              <a:t> ed). Hampshire: Palgrave Macmillan.</a:t>
            </a:r>
            <a:endParaRPr lang="cy-GB" altLang="cy-GB" kern="0" dirty="0">
              <a:solidFill>
                <a:srgbClr val="000000"/>
              </a:solidFill>
              <a:latin typeface="Arial" panose="020B0604020202020204" pitchFamily="34" charset="0"/>
              <a:ea typeface="ＭＳ Ｐゴシック" charset="-128"/>
              <a:cs typeface="Arial" panose="020B0604020202020204" pitchFamily="34" charset="0"/>
            </a:endParaRPr>
          </a:p>
          <a:p>
            <a:r>
              <a:rPr lang="en-GB" dirty="0" err="1">
                <a:latin typeface="Arial" panose="020B0604020202020204" pitchFamily="34" charset="0"/>
                <a:cs typeface="Arial" panose="020B0604020202020204" pitchFamily="34" charset="0"/>
              </a:rPr>
              <a:t>Pynn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, G. (2014) ‘Critical Thinking – Fundamentals: Introduction to Critical Thinking, https://www.youtube.com/watch?v=Cum3k-Wglfw   [Accessed: August 13 2018].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5631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187</Words>
  <Application>Microsoft Office PowerPoint</Application>
  <PresentationFormat>Widescreen</PresentationFormat>
  <Paragraphs>33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Skills and personal qualities that contribute to the development of academic writing. </vt:lpstr>
      <vt:lpstr>Reference list: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Skills and personal qualities that contribute to the development of critical thinking. </dc:title>
  <dc:creator>Rachel Iles</dc:creator>
  <cp:lastModifiedBy>Rachel Iles</cp:lastModifiedBy>
  <cp:revision>1</cp:revision>
  <dcterms:created xsi:type="dcterms:W3CDTF">2022-10-20T08:48:00Z</dcterms:created>
  <dcterms:modified xsi:type="dcterms:W3CDTF">2023-08-31T12:09:44Z</dcterms:modified>
</cp:coreProperties>
</file>