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3"/>
  </p:notesMasterIdLst>
  <p:sldIdLst>
    <p:sldId id="256" r:id="rId2"/>
    <p:sldId id="257" r:id="rId3"/>
    <p:sldId id="258" r:id="rId4"/>
    <p:sldId id="259" r:id="rId5"/>
    <p:sldId id="262" r:id="rId6"/>
    <p:sldId id="263" r:id="rId7"/>
    <p:sldId id="264" r:id="rId8"/>
    <p:sldId id="268"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12AC5F-199D-4AB7-B17B-30D5AE401AD9}" v="867" dt="2023-10-22T18:41:01.211"/>
    <p1510:client id="{DE43B762-BF83-9E9C-269F-84E8C2D3465B}" v="181" dt="2023-10-25T08:10:19.5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Franklin (2219366)" userId="S::2219366@student.uwtsd.ac.uk::a31ebbd3-50c1-4c00-9c27-fee44e16818a" providerId="AD" clId="Web-{DE43B762-BF83-9E9C-269F-84E8C2D3465B}"/>
    <pc:docChg chg="modSld">
      <pc:chgData name="Samuel Franklin (2219366)" userId="S::2219366@student.uwtsd.ac.uk::a31ebbd3-50c1-4c00-9c27-fee44e16818a" providerId="AD" clId="Web-{DE43B762-BF83-9E9C-269F-84E8C2D3465B}" dt="2023-10-25T08:10:14.656" v="347" actId="20577"/>
      <pc:docMkLst>
        <pc:docMk/>
      </pc:docMkLst>
      <pc:sldChg chg="modSp">
        <pc:chgData name="Samuel Franklin (2219366)" userId="S::2219366@student.uwtsd.ac.uk::a31ebbd3-50c1-4c00-9c27-fee44e16818a" providerId="AD" clId="Web-{DE43B762-BF83-9E9C-269F-84E8C2D3465B}" dt="2023-10-25T08:10:08.827" v="346" actId="20577"/>
        <pc:sldMkLst>
          <pc:docMk/>
          <pc:sldMk cId="109857222" sldId="256"/>
        </pc:sldMkLst>
        <pc:spChg chg="mod">
          <ac:chgData name="Samuel Franklin (2219366)" userId="S::2219366@student.uwtsd.ac.uk::a31ebbd3-50c1-4c00-9c27-fee44e16818a" providerId="AD" clId="Web-{DE43B762-BF83-9E9C-269F-84E8C2D3465B}" dt="2023-10-25T08:10:08.827" v="346" actId="20577"/>
          <ac:spMkLst>
            <pc:docMk/>
            <pc:sldMk cId="109857222" sldId="256"/>
            <ac:spMk id="2" creationId="{00000000-0000-0000-0000-000000000000}"/>
          </ac:spMkLst>
        </pc:spChg>
      </pc:sldChg>
      <pc:sldChg chg="modSp">
        <pc:chgData name="Samuel Franklin (2219366)" userId="S::2219366@student.uwtsd.ac.uk::a31ebbd3-50c1-4c00-9c27-fee44e16818a" providerId="AD" clId="Web-{DE43B762-BF83-9E9C-269F-84E8C2D3465B}" dt="2023-10-25T08:10:14.656" v="347" actId="20577"/>
        <pc:sldMkLst>
          <pc:docMk/>
          <pc:sldMk cId="2925801232" sldId="265"/>
        </pc:sldMkLst>
        <pc:spChg chg="mod">
          <ac:chgData name="Samuel Franklin (2219366)" userId="S::2219366@student.uwtsd.ac.uk::a31ebbd3-50c1-4c00-9c27-fee44e16818a" providerId="AD" clId="Web-{DE43B762-BF83-9E9C-269F-84E8C2D3465B}" dt="2023-10-25T08:10:14.656" v="347" actId="20577"/>
          <ac:spMkLst>
            <pc:docMk/>
            <pc:sldMk cId="2925801232" sldId="265"/>
            <ac:spMk id="3" creationId="{70634F12-332A-9592-9C73-5FF5A50AAE39}"/>
          </ac:spMkLst>
        </pc:spChg>
      </pc:sldChg>
      <pc:sldChg chg="addSp delSp modSp">
        <pc:chgData name="Samuel Franklin (2219366)" userId="S::2219366@student.uwtsd.ac.uk::a31ebbd3-50c1-4c00-9c27-fee44e16818a" providerId="AD" clId="Web-{DE43B762-BF83-9E9C-269F-84E8C2D3465B}" dt="2023-10-24T19:06:05.603" v="345" actId="20577"/>
        <pc:sldMkLst>
          <pc:docMk/>
          <pc:sldMk cId="3484295561" sldId="267"/>
        </pc:sldMkLst>
        <pc:spChg chg="mod">
          <ac:chgData name="Samuel Franklin (2219366)" userId="S::2219366@student.uwtsd.ac.uk::a31ebbd3-50c1-4c00-9c27-fee44e16818a" providerId="AD" clId="Web-{DE43B762-BF83-9E9C-269F-84E8C2D3465B}" dt="2023-10-24T19:06:05.603" v="345" actId="20577"/>
          <ac:spMkLst>
            <pc:docMk/>
            <pc:sldMk cId="3484295561" sldId="267"/>
            <ac:spMk id="3" creationId="{9AE739FD-0BD8-A742-1535-553A56779318}"/>
          </ac:spMkLst>
        </pc:spChg>
        <pc:spChg chg="add del">
          <ac:chgData name="Samuel Franklin (2219366)" userId="S::2219366@student.uwtsd.ac.uk::a31ebbd3-50c1-4c00-9c27-fee44e16818a" providerId="AD" clId="Web-{DE43B762-BF83-9E9C-269F-84E8C2D3465B}" dt="2023-10-24T18:16:59.776" v="283"/>
          <ac:spMkLst>
            <pc:docMk/>
            <pc:sldMk cId="3484295561" sldId="267"/>
            <ac:spMk id="5" creationId="{91D96CB9-B08C-BAD7-0606-F360229B059E}"/>
          </ac:spMkLst>
        </pc:spChg>
      </pc:sldChg>
      <pc:sldChg chg="addSp modSp modNotes">
        <pc:chgData name="Samuel Franklin (2219366)" userId="S::2219366@student.uwtsd.ac.uk::a31ebbd3-50c1-4c00-9c27-fee44e16818a" providerId="AD" clId="Web-{DE43B762-BF83-9E9C-269F-84E8C2D3465B}" dt="2023-10-24T18:13:54.240" v="280" actId="1076"/>
        <pc:sldMkLst>
          <pc:docMk/>
          <pc:sldMk cId="4131821544" sldId="268"/>
        </pc:sldMkLst>
        <pc:spChg chg="mod">
          <ac:chgData name="Samuel Franklin (2219366)" userId="S::2219366@student.uwtsd.ac.uk::a31ebbd3-50c1-4c00-9c27-fee44e16818a" providerId="AD" clId="Web-{DE43B762-BF83-9E9C-269F-84E8C2D3465B}" dt="2023-10-24T18:13:40.162" v="273" actId="20577"/>
          <ac:spMkLst>
            <pc:docMk/>
            <pc:sldMk cId="4131821544" sldId="268"/>
            <ac:spMk id="2" creationId="{4DCEEC47-330F-691B-22E7-A49913AD02A2}"/>
          </ac:spMkLst>
        </pc:spChg>
        <pc:spChg chg="add mod">
          <ac:chgData name="Samuel Franklin (2219366)" userId="S::2219366@student.uwtsd.ac.uk::a31ebbd3-50c1-4c00-9c27-fee44e16818a" providerId="AD" clId="Web-{DE43B762-BF83-9E9C-269F-84E8C2D3465B}" dt="2023-10-24T18:13:54.224" v="275" actId="1076"/>
          <ac:spMkLst>
            <pc:docMk/>
            <pc:sldMk cId="4131821544" sldId="268"/>
            <ac:spMk id="3" creationId="{4EF80CE6-2028-AE0B-3F4B-F6B422DF34D8}"/>
          </ac:spMkLst>
        </pc:spChg>
        <pc:spChg chg="add mod">
          <ac:chgData name="Samuel Franklin (2219366)" userId="S::2219366@student.uwtsd.ac.uk::a31ebbd3-50c1-4c00-9c27-fee44e16818a" providerId="AD" clId="Web-{DE43B762-BF83-9E9C-269F-84E8C2D3465B}" dt="2023-10-24T18:13:54.224" v="276" actId="1076"/>
          <ac:spMkLst>
            <pc:docMk/>
            <pc:sldMk cId="4131821544" sldId="268"/>
            <ac:spMk id="4" creationId="{9ADEF2A8-ADC0-420E-48A7-29D92358A4E6}"/>
          </ac:spMkLst>
        </pc:spChg>
        <pc:spChg chg="mod">
          <ac:chgData name="Samuel Franklin (2219366)" userId="S::2219366@student.uwtsd.ac.uk::a31ebbd3-50c1-4c00-9c27-fee44e16818a" providerId="AD" clId="Web-{DE43B762-BF83-9E9C-269F-84E8C2D3465B}" dt="2023-10-24T18:13:43.693" v="274" actId="20577"/>
          <ac:spMkLst>
            <pc:docMk/>
            <pc:sldMk cId="4131821544" sldId="268"/>
            <ac:spMk id="5" creationId="{37019F05-24F8-9A37-7401-C7437B0A835C}"/>
          </ac:spMkLst>
        </pc:spChg>
        <pc:spChg chg="add mod">
          <ac:chgData name="Samuel Franklin (2219366)" userId="S::2219366@student.uwtsd.ac.uk::a31ebbd3-50c1-4c00-9c27-fee44e16818a" providerId="AD" clId="Web-{DE43B762-BF83-9E9C-269F-84E8C2D3465B}" dt="2023-10-24T18:13:54.224" v="277" actId="1076"/>
          <ac:spMkLst>
            <pc:docMk/>
            <pc:sldMk cId="4131821544" sldId="268"/>
            <ac:spMk id="6" creationId="{D6000030-2EF9-FFA3-FD83-B729C39EF0F4}"/>
          </ac:spMkLst>
        </pc:spChg>
        <pc:spChg chg="add mod">
          <ac:chgData name="Samuel Franklin (2219366)" userId="S::2219366@student.uwtsd.ac.uk::a31ebbd3-50c1-4c00-9c27-fee44e16818a" providerId="AD" clId="Web-{DE43B762-BF83-9E9C-269F-84E8C2D3465B}" dt="2023-10-24T18:13:54.240" v="278" actId="1076"/>
          <ac:spMkLst>
            <pc:docMk/>
            <pc:sldMk cId="4131821544" sldId="268"/>
            <ac:spMk id="7" creationId="{63510FC0-16D5-7783-D0DB-B9E2E6EE9855}"/>
          </ac:spMkLst>
        </pc:spChg>
        <pc:spChg chg="add mod">
          <ac:chgData name="Samuel Franklin (2219366)" userId="S::2219366@student.uwtsd.ac.uk::a31ebbd3-50c1-4c00-9c27-fee44e16818a" providerId="AD" clId="Web-{DE43B762-BF83-9E9C-269F-84E8C2D3465B}" dt="2023-10-24T18:13:54.240" v="279" actId="1076"/>
          <ac:spMkLst>
            <pc:docMk/>
            <pc:sldMk cId="4131821544" sldId="268"/>
            <ac:spMk id="8" creationId="{FBB3AD07-8000-8168-0035-E585E8B560B3}"/>
          </ac:spMkLst>
        </pc:spChg>
        <pc:spChg chg="add mod">
          <ac:chgData name="Samuel Franklin (2219366)" userId="S::2219366@student.uwtsd.ac.uk::a31ebbd3-50c1-4c00-9c27-fee44e16818a" providerId="AD" clId="Web-{DE43B762-BF83-9E9C-269F-84E8C2D3465B}" dt="2023-10-24T18:13:54.240" v="280" actId="1076"/>
          <ac:spMkLst>
            <pc:docMk/>
            <pc:sldMk cId="4131821544" sldId="268"/>
            <ac:spMk id="9" creationId="{B018C315-1418-A261-F38B-A7176F55242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2AA897-9586-4099-B8E5-66455DA2C8D7}" type="datetimeFigureOut">
              <a:t>10/25/2023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DE0CA9-68EE-45DC-BD1F-5A93595F6A21}" type="slidenum">
              <a:t>‹#›</a:t>
            </a:fld>
            <a:endParaRPr lang="en-US"/>
          </a:p>
        </p:txBody>
      </p:sp>
    </p:spTree>
    <p:extLst>
      <p:ext uri="{BB962C8B-B14F-4D97-AF65-F5344CB8AC3E}">
        <p14:creationId xmlns:p14="http://schemas.microsoft.com/office/powerpoint/2010/main" val="2037520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portengland.org/research-and-data/research/children-and-young-people"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hduhb.nhs.wales/healthcare/services-and-teams/five-ways-to-well-being/"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ngminds.org.uk/professional/resources/building-supportive-relationships-with-young-people/#:~:text=Top%20tips%20on%20building%20relationships%20with%20young%20people,about%20culture%208%20Keep%20it%20regular%20More%20items"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sqa.org.uk/files/aq/J5W604.pdf"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apm.org.uk/blog/10-common-problems-project-teams-face/"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positivepsychology.com/team-building-exercises/"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skillsyouneed.com/rhubarb/group-work-benefits.html"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actiondays.co.uk/team-challenges/"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positivepsychology.com/team-building-exercise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Hello and welcome to my presentation on building meaningful relationships with young people. </a:t>
            </a:r>
          </a:p>
          <a:p>
            <a:r>
              <a:rPr lang="en-US" dirty="0">
                <a:cs typeface="Calibri"/>
              </a:rPr>
              <a:t>My name is Sam Franklin and I am a school based youth worker.</a:t>
            </a:r>
          </a:p>
        </p:txBody>
      </p:sp>
      <p:sp>
        <p:nvSpPr>
          <p:cNvPr id="4" name="Slide Number Placeholder 3"/>
          <p:cNvSpPr>
            <a:spLocks noGrp="1"/>
          </p:cNvSpPr>
          <p:nvPr>
            <p:ph type="sldNum" sz="quarter" idx="5"/>
          </p:nvPr>
        </p:nvSpPr>
        <p:spPr/>
        <p:txBody>
          <a:bodyPr/>
          <a:lstStyle/>
          <a:p>
            <a:fld id="{7CDE0CA9-68EE-45DC-BD1F-5A93595F6A21}" type="slidenum">
              <a:rPr lang="en-US"/>
              <a:t>1</a:t>
            </a:fld>
            <a:endParaRPr lang="en-US"/>
          </a:p>
        </p:txBody>
      </p:sp>
    </p:spTree>
    <p:extLst>
      <p:ext uri="{BB962C8B-B14F-4D97-AF65-F5344CB8AC3E}">
        <p14:creationId xmlns:p14="http://schemas.microsoft.com/office/powerpoint/2010/main" val="1082011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31 Team Building Activities for Teens to Build Camaraderie (developgoodhabits.com) - Picture reference </a:t>
            </a:r>
          </a:p>
          <a:p>
            <a:endParaRPr lang="en-US" dirty="0">
              <a:cs typeface="Calibri"/>
            </a:endParaRPr>
          </a:p>
          <a:p>
            <a:r>
              <a:rPr lang="en-US" dirty="0">
                <a:cs typeface="Calibri"/>
              </a:rPr>
              <a:t>Firstly lets look at the methods we can use to build relationships. All of these methods are great to engage young people and build relationships with them. As youth workers it is great that we are able to offer different methods to engage and build relationships with young people. Other professionals such as teachers are not able to use these methods as they are confined inside the classroom. So lets look at my chosen method to talk to you today.</a:t>
            </a:r>
          </a:p>
        </p:txBody>
      </p:sp>
      <p:sp>
        <p:nvSpPr>
          <p:cNvPr id="4" name="Slide Number Placeholder 3"/>
          <p:cNvSpPr>
            <a:spLocks noGrp="1"/>
          </p:cNvSpPr>
          <p:nvPr>
            <p:ph type="sldNum" sz="quarter" idx="5"/>
          </p:nvPr>
        </p:nvSpPr>
        <p:spPr/>
        <p:txBody>
          <a:bodyPr/>
          <a:lstStyle/>
          <a:p>
            <a:fld id="{7CDE0CA9-68EE-45DC-BD1F-5A93595F6A21}" type="slidenum">
              <a:rPr lang="en-US"/>
              <a:t>2</a:t>
            </a:fld>
            <a:endParaRPr lang="en-US"/>
          </a:p>
        </p:txBody>
      </p:sp>
    </p:spTree>
    <p:extLst>
      <p:ext uri="{BB962C8B-B14F-4D97-AF65-F5344CB8AC3E}">
        <p14:creationId xmlns:p14="http://schemas.microsoft.com/office/powerpoint/2010/main" val="398528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Children and young people | Sport England</a:t>
            </a:r>
          </a:p>
          <a:p>
            <a:r>
              <a:rPr lang="en-US" dirty="0">
                <a:hlinkClick r:id="rId4"/>
              </a:rPr>
              <a:t>Five ways to well-being - Hywel Dda University Health Board (nhs.wales)</a:t>
            </a:r>
            <a:endParaRPr lang="en-US"/>
          </a:p>
          <a:p>
            <a:endParaRPr lang="en-US" dirty="0">
              <a:cs typeface="Calibri"/>
            </a:endParaRPr>
          </a:p>
          <a:p>
            <a:r>
              <a:rPr lang="en-US" dirty="0">
                <a:cs typeface="Calibri"/>
              </a:rPr>
              <a:t>My chosen method is sport and group work. Why I have chosen these methods is that I am a keen sportsman playing football and cricket in my own time. For me this gives me confidence in my ability working with young people in a area I am secure in. It is great to get young people into sport as being active is part of the five ways to wellbeing. What I also love about sport is how inclusive it is. You can change sport games and adapt the rules or games to include everyone. You can also incorporate different methods within sport. Such as a young person enjoys painting but does not want to engage with sport, you can get paint on the football and create art by kicking the ball at the wall. This is great way for young people to get involved and enjoy themselves. Ok so now we have the method and our plan with what we will do now lets see how this works.</a:t>
            </a:r>
          </a:p>
        </p:txBody>
      </p:sp>
      <p:sp>
        <p:nvSpPr>
          <p:cNvPr id="4" name="Slide Number Placeholder 3"/>
          <p:cNvSpPr>
            <a:spLocks noGrp="1"/>
          </p:cNvSpPr>
          <p:nvPr>
            <p:ph type="sldNum" sz="quarter" idx="5"/>
          </p:nvPr>
        </p:nvSpPr>
        <p:spPr/>
        <p:txBody>
          <a:bodyPr/>
          <a:lstStyle/>
          <a:p>
            <a:fld id="{7CDE0CA9-68EE-45DC-BD1F-5A93595F6A21}" type="slidenum">
              <a:t>3</a:t>
            </a:fld>
            <a:endParaRPr lang="en-US"/>
          </a:p>
        </p:txBody>
      </p:sp>
    </p:spTree>
    <p:extLst>
      <p:ext uri="{BB962C8B-B14F-4D97-AF65-F5344CB8AC3E}">
        <p14:creationId xmlns:p14="http://schemas.microsoft.com/office/powerpoint/2010/main" val="10630479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Building supportive relationships with young people | YoungMinds</a:t>
            </a:r>
          </a:p>
          <a:p>
            <a:r>
              <a:rPr lang="en-US" dirty="0">
                <a:hlinkClick r:id="rId4"/>
              </a:rPr>
              <a:t>Apply youth work values and principles in group work (sqa.org.uk)</a:t>
            </a:r>
            <a:endParaRPr lang="en-US"/>
          </a:p>
          <a:p>
            <a:endParaRPr lang="en-US" dirty="0">
              <a:cs typeface="Calibri"/>
            </a:endParaRPr>
          </a:p>
          <a:p>
            <a:r>
              <a:rPr lang="en-US" dirty="0">
                <a:cs typeface="Calibri"/>
              </a:rPr>
              <a:t>We have set up our sport and have a plan which is football lets say. We also need skills, approaches, and tools to be able to build these relationships. On the board there are examples of what a youth worker should try to be every session. If you check in with young people, if you remember their name, be fully present to them, work together to complete a task or activity, these things will help you build a relationship with that young person. By following these skills, approaches and tools you will link in with the national occupational standards. </a:t>
            </a:r>
            <a:r>
              <a:rPr lang="en-US" dirty="0"/>
              <a:t>equity, diversity and inclusion is one of the values which youth workers are expected to know about and apply when working with groups of young people.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7CDE0CA9-68EE-45DC-BD1F-5A93595F6A21}" type="slidenum">
              <a:t>4</a:t>
            </a:fld>
            <a:endParaRPr lang="en-US"/>
          </a:p>
        </p:txBody>
      </p:sp>
    </p:spTree>
    <p:extLst>
      <p:ext uri="{BB962C8B-B14F-4D97-AF65-F5344CB8AC3E}">
        <p14:creationId xmlns:p14="http://schemas.microsoft.com/office/powerpoint/2010/main" val="3787654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10 Common Problems Project Teams Face | Challenges &amp; Solutions (apm.org.uk)</a:t>
            </a:r>
          </a:p>
          <a:p>
            <a:r>
              <a:rPr lang="en-US" dirty="0">
                <a:hlinkClick r:id="rId4"/>
              </a:rPr>
              <a:t>Why Team Building Is Important + 12 Exercises (positivepsychology.com)</a:t>
            </a:r>
          </a:p>
          <a:p>
            <a:endParaRPr lang="en-US" dirty="0">
              <a:cs typeface="Calibri"/>
            </a:endParaRPr>
          </a:p>
          <a:p>
            <a:r>
              <a:rPr lang="en-US" dirty="0">
                <a:ea typeface="Calibri" panose="020F0502020204030204"/>
                <a:cs typeface="Calibri"/>
              </a:rPr>
              <a:t>Talk about what went well and didn’t and what other things could contribute within that activity. </a:t>
            </a:r>
          </a:p>
        </p:txBody>
      </p:sp>
      <p:sp>
        <p:nvSpPr>
          <p:cNvPr id="4" name="Slide Number Placeholder 3"/>
          <p:cNvSpPr>
            <a:spLocks noGrp="1"/>
          </p:cNvSpPr>
          <p:nvPr>
            <p:ph type="sldNum" sz="quarter" idx="5"/>
          </p:nvPr>
        </p:nvSpPr>
        <p:spPr/>
        <p:txBody>
          <a:bodyPr/>
          <a:lstStyle/>
          <a:p>
            <a:fld id="{7CDE0CA9-68EE-45DC-BD1F-5A93595F6A21}" type="slidenum">
              <a:t>6</a:t>
            </a:fld>
            <a:endParaRPr lang="en-US"/>
          </a:p>
        </p:txBody>
      </p:sp>
    </p:spTree>
    <p:extLst>
      <p:ext uri="{BB962C8B-B14F-4D97-AF65-F5344CB8AC3E}">
        <p14:creationId xmlns:p14="http://schemas.microsoft.com/office/powerpoint/2010/main" val="3198798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6 Benefits of Group Work | SkillsYouNeed</a:t>
            </a:r>
          </a:p>
          <a:p>
            <a:endParaRPr lang="en-US" dirty="0">
              <a:ea typeface="Calibri"/>
              <a:cs typeface="Calibri"/>
            </a:endParaRPr>
          </a:p>
          <a:p>
            <a:r>
              <a:rPr lang="en-US" dirty="0">
                <a:hlinkClick r:id="rId4"/>
              </a:rPr>
              <a:t>Team Building Challenges, Games &amp; Events - Action Days®</a:t>
            </a:r>
          </a:p>
          <a:p>
            <a:endParaRPr lang="en-US" dirty="0">
              <a:ea typeface="Calibri"/>
              <a:cs typeface="Calibri"/>
            </a:endParaRPr>
          </a:p>
          <a:p>
            <a:r>
              <a:rPr lang="en-US" dirty="0">
                <a:ea typeface="Calibri"/>
                <a:cs typeface="Calibri"/>
              </a:rPr>
              <a:t>Why do team challenges and sport help build relationships? These are six reasons but there are many more that I have not put on the slide. But these six are the important as they can branch into different areas of young peoples lives as they become older. Including work, friendships, relationships, and dealing with day to day challenges. During the challenges yes the group will enjoy the challenge and work together but it is what they take away from the session which they can use in the future in different situations is what is important. </a:t>
            </a:r>
          </a:p>
        </p:txBody>
      </p:sp>
      <p:sp>
        <p:nvSpPr>
          <p:cNvPr id="4" name="Slide Number Placeholder 3"/>
          <p:cNvSpPr>
            <a:spLocks noGrp="1"/>
          </p:cNvSpPr>
          <p:nvPr>
            <p:ph type="sldNum" sz="quarter" idx="5"/>
          </p:nvPr>
        </p:nvSpPr>
        <p:spPr/>
        <p:txBody>
          <a:bodyPr/>
          <a:lstStyle/>
          <a:p>
            <a:fld id="{7CDE0CA9-68EE-45DC-BD1F-5A93595F6A21}" type="slidenum">
              <a:t>7</a:t>
            </a:fld>
            <a:endParaRPr lang="en-US"/>
          </a:p>
        </p:txBody>
      </p:sp>
    </p:spTree>
    <p:extLst>
      <p:ext uri="{BB962C8B-B14F-4D97-AF65-F5344CB8AC3E}">
        <p14:creationId xmlns:p14="http://schemas.microsoft.com/office/powerpoint/2010/main" val="1702284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Why Team Building Is Important + 12 Exercises (positivepsychology.com)</a:t>
            </a:r>
          </a:p>
          <a:p>
            <a:endParaRPr lang="en-US" dirty="0">
              <a:cs typeface="Calibri"/>
            </a:endParaRPr>
          </a:p>
          <a:p>
            <a:r>
              <a:rPr lang="en-US" dirty="0">
                <a:cs typeface="Calibri"/>
              </a:rPr>
              <a:t>Tuckman summarizes group stages as this five step model. Starting at forming. Forming is when a new group is created. Storming is about the group finding their way. This is when arguments could occur. Norming is when the group start to settle down and begin to work together. Performing is when the group succeed and adjourning is when the group has a great moral and is coming to the end of the group working together or when someone leaves the group. The group can move between each step and it is us as youth workers on how we can adapt to the group. </a:t>
            </a:r>
          </a:p>
        </p:txBody>
      </p:sp>
      <p:sp>
        <p:nvSpPr>
          <p:cNvPr id="4" name="Slide Number Placeholder 3"/>
          <p:cNvSpPr>
            <a:spLocks noGrp="1"/>
          </p:cNvSpPr>
          <p:nvPr>
            <p:ph type="sldNum" sz="quarter" idx="5"/>
          </p:nvPr>
        </p:nvSpPr>
        <p:spPr/>
        <p:txBody>
          <a:bodyPr/>
          <a:lstStyle/>
          <a:p>
            <a:fld id="{7CDE0CA9-68EE-45DC-BD1F-5A93595F6A21}" type="slidenum">
              <a:rPr lang="en-US"/>
              <a:t>8</a:t>
            </a:fld>
            <a:endParaRPr lang="en-US"/>
          </a:p>
        </p:txBody>
      </p:sp>
    </p:spTree>
    <p:extLst>
      <p:ext uri="{BB962C8B-B14F-4D97-AF65-F5344CB8AC3E}">
        <p14:creationId xmlns:p14="http://schemas.microsoft.com/office/powerpoint/2010/main" val="1696403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summary does group work and sport help build relationships. My answer is yes. Young people will build a relationship with the youth worker and other people within the group. There will be times the youth worker will be there to support the young person but while working in a group young people will learn from each other. For me if the youth worker uses their skills, approaches and tools the young person will build respect and trust the youth worker. The youth worker is there to support the group to with dynamics of the group. Overall with time the group will become more comfortable with each other and form relationships within the group. </a:t>
            </a:r>
          </a:p>
        </p:txBody>
      </p:sp>
      <p:sp>
        <p:nvSpPr>
          <p:cNvPr id="4" name="Slide Number Placeholder 3"/>
          <p:cNvSpPr>
            <a:spLocks noGrp="1"/>
          </p:cNvSpPr>
          <p:nvPr>
            <p:ph type="sldNum" sz="quarter" idx="5"/>
          </p:nvPr>
        </p:nvSpPr>
        <p:spPr/>
        <p:txBody>
          <a:bodyPr/>
          <a:lstStyle/>
          <a:p>
            <a:fld id="{7CDE0CA9-68EE-45DC-BD1F-5A93595F6A21}" type="slidenum">
              <a:rPr lang="en-US"/>
              <a:t>9</a:t>
            </a:fld>
            <a:endParaRPr lang="en-US"/>
          </a:p>
        </p:txBody>
      </p:sp>
    </p:spTree>
    <p:extLst>
      <p:ext uri="{BB962C8B-B14F-4D97-AF65-F5344CB8AC3E}">
        <p14:creationId xmlns:p14="http://schemas.microsoft.com/office/powerpoint/2010/main" val="1863749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55342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37053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554404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10/25/2023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6585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10/25/2023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96878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10/25/2023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91107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30305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10/25/2023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48790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10/25/2023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36088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18658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79964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10/25/2023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62139211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skillsyouneed.com/rhubarb/group-work-benefits.html" TargetMode="External"/><Relationship Id="rId3" Type="http://schemas.openxmlformats.org/officeDocument/2006/relationships/hyperlink" Target="https://www.callofthewild.co.uk/team-building/?utm_id=team-building&amp;utm_campaign=team-building&amp;utm_source=Bing&amp;utm_source=paidsearch&amp;msclkid=098074a50f171331ba01119d1ea84730" TargetMode="External"/><Relationship Id="rId7" Type="http://schemas.openxmlformats.org/officeDocument/2006/relationships/hyperlink" Target="https://positivepsychology.com/team-building-exercises/" TargetMode="External"/><Relationship Id="rId2" Type="http://schemas.openxmlformats.org/officeDocument/2006/relationships/hyperlink" Target="https://www.apm.org.uk/blog/10-common-problems-project-teams-face/" TargetMode="External"/><Relationship Id="rId1" Type="http://schemas.openxmlformats.org/officeDocument/2006/relationships/slideLayout" Target="../slideLayouts/slideLayout2.xml"/><Relationship Id="rId6" Type="http://schemas.openxmlformats.org/officeDocument/2006/relationships/hyperlink" Target="https://www.actiondays.co.uk/team-challenges/" TargetMode="External"/><Relationship Id="rId5" Type="http://schemas.openxmlformats.org/officeDocument/2006/relationships/hyperlink" Target="https://hduhb.nhs.wales/healthcare/services-and-teams/five-ways-to-well-being/" TargetMode="External"/><Relationship Id="rId10" Type="http://schemas.openxmlformats.org/officeDocument/2006/relationships/hyperlink" Target="https://www.youngminds.org.uk/professional/resources/building-supportive-relationships-with-young-people/#:~:text=Top%20tips%20on%20building%20relationships%20with%20young%20people,about%20culture%208%20Keep%20it%20regular%20More%20items" TargetMode="External"/><Relationship Id="rId4" Type="http://schemas.openxmlformats.org/officeDocument/2006/relationships/hyperlink" Target="https://www.sqa.org.uk/files/aq/J5W604.pdf" TargetMode="External"/><Relationship Id="rId9" Type="http://schemas.openxmlformats.org/officeDocument/2006/relationships/hyperlink" Target="https://www.sportengland.org/research-and-data/research/children-and-young-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Building meaningful relationships with young people</a:t>
            </a:r>
          </a:p>
        </p:txBody>
      </p:sp>
      <p:sp>
        <p:nvSpPr>
          <p:cNvPr id="3" name="Subtitle 2"/>
          <p:cNvSpPr>
            <a:spLocks noGrp="1"/>
          </p:cNvSpPr>
          <p:nvPr>
            <p:ph type="subTitle" idx="1"/>
          </p:nvPr>
        </p:nvSpPr>
        <p:spPr/>
        <p:txBody>
          <a:bodyPr/>
          <a:lstStyle/>
          <a:p>
            <a:r>
              <a:rPr lang="en-US" dirty="0"/>
              <a:t>By Sam Franklin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B8A97-89B1-2F56-149E-40BEAF169EE1}"/>
              </a:ext>
            </a:extLst>
          </p:cNvPr>
          <p:cNvSpPr>
            <a:spLocks noGrp="1"/>
          </p:cNvSpPr>
          <p:nvPr>
            <p:ph type="title"/>
          </p:nvPr>
        </p:nvSpPr>
        <p:spPr/>
        <p:txBody>
          <a:bodyPr/>
          <a:lstStyle/>
          <a:p>
            <a:r>
              <a:rPr lang="en-US" dirty="0"/>
              <a:t>Methods of building relationships with young people.</a:t>
            </a:r>
          </a:p>
        </p:txBody>
      </p:sp>
      <p:sp>
        <p:nvSpPr>
          <p:cNvPr id="5" name="Content Placeholder 2">
            <a:extLst>
              <a:ext uri="{FF2B5EF4-FFF2-40B4-BE49-F238E27FC236}">
                <a16:creationId xmlns:a16="http://schemas.microsoft.com/office/drawing/2014/main" id="{FED51108-EF98-5AE2-4F66-37BF66BDF388}"/>
              </a:ext>
            </a:extLst>
          </p:cNvPr>
          <p:cNvSpPr txBox="1">
            <a:spLocks/>
          </p:cNvSpPr>
          <p:nvPr/>
        </p:nvSpPr>
        <p:spPr>
          <a:xfrm>
            <a:off x="4021668" y="1016508"/>
            <a:ext cx="7315200" cy="5120640"/>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endParaRPr lang="en-US" dirty="0"/>
          </a:p>
          <a:p>
            <a:endParaRPr lang="en-US" dirty="0"/>
          </a:p>
        </p:txBody>
      </p:sp>
      <p:sp>
        <p:nvSpPr>
          <p:cNvPr id="7" name="Content Placeholder 2">
            <a:extLst>
              <a:ext uri="{FF2B5EF4-FFF2-40B4-BE49-F238E27FC236}">
                <a16:creationId xmlns:a16="http://schemas.microsoft.com/office/drawing/2014/main" id="{7C34E745-4E8E-0E66-B655-9F06DE718FF0}"/>
              </a:ext>
            </a:extLst>
          </p:cNvPr>
          <p:cNvSpPr txBox="1">
            <a:spLocks/>
          </p:cNvSpPr>
          <p:nvPr/>
        </p:nvSpPr>
        <p:spPr>
          <a:xfrm>
            <a:off x="3869268" y="1225735"/>
            <a:ext cx="6243234" cy="4759013"/>
          </a:xfrm>
          <a:prstGeom prst="rect">
            <a:avLst/>
          </a:prstGeom>
        </p:spPr>
        <p:txBody>
          <a:bodyPr vert="horz" lIns="91440" tIns="45720" rIns="91440" bIns="45720" rtlCol="0" anchor="ctr">
            <a:no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US" dirty="0"/>
              <a:t>Team activities</a:t>
            </a:r>
          </a:p>
          <a:p>
            <a:r>
              <a:rPr lang="en-US" dirty="0"/>
              <a:t>Games</a:t>
            </a:r>
          </a:p>
          <a:p>
            <a:r>
              <a:rPr lang="en-US" dirty="0"/>
              <a:t>Sport</a:t>
            </a:r>
          </a:p>
          <a:p>
            <a:r>
              <a:rPr lang="en-US" dirty="0"/>
              <a:t>Outdoor Activities</a:t>
            </a:r>
          </a:p>
          <a:p>
            <a:r>
              <a:rPr lang="en-US" dirty="0"/>
              <a:t>Mentoring</a:t>
            </a:r>
          </a:p>
          <a:p>
            <a:r>
              <a:rPr lang="en-US" dirty="0"/>
              <a:t>Advocacy</a:t>
            </a:r>
          </a:p>
          <a:p>
            <a:r>
              <a:rPr lang="en-US" dirty="0"/>
              <a:t>Drama</a:t>
            </a:r>
          </a:p>
          <a:p>
            <a:r>
              <a:rPr lang="en-US" dirty="0"/>
              <a:t>Music</a:t>
            </a:r>
          </a:p>
          <a:p>
            <a:r>
              <a:rPr lang="en-US" dirty="0"/>
              <a:t>Art</a:t>
            </a:r>
          </a:p>
          <a:p>
            <a:r>
              <a:rPr lang="en-US" dirty="0"/>
              <a:t>Residentials </a:t>
            </a:r>
          </a:p>
          <a:p>
            <a:r>
              <a:rPr lang="en-US" dirty="0"/>
              <a:t>Quizzes </a:t>
            </a:r>
          </a:p>
          <a:p>
            <a:r>
              <a:rPr lang="en-US" dirty="0"/>
              <a:t>cooking</a:t>
            </a:r>
          </a:p>
          <a:p>
            <a:endParaRPr lang="en-US" dirty="0"/>
          </a:p>
        </p:txBody>
      </p:sp>
      <p:pic>
        <p:nvPicPr>
          <p:cNvPr id="22" name="Picture 21" descr="team building activities for teens | team building activities for high school students | team building games for youth no equipment">
            <a:extLst>
              <a:ext uri="{FF2B5EF4-FFF2-40B4-BE49-F238E27FC236}">
                <a16:creationId xmlns:a16="http://schemas.microsoft.com/office/drawing/2014/main" id="{318066A7-29CE-D869-6365-EE0FD322B95C}"/>
              </a:ext>
            </a:extLst>
          </p:cNvPr>
          <p:cNvPicPr>
            <a:picLocks noChangeAspect="1"/>
          </p:cNvPicPr>
          <p:nvPr/>
        </p:nvPicPr>
        <p:blipFill rotWithShape="1">
          <a:blip r:embed="rId3"/>
          <a:srcRect l="265" t="-898" r="50464" b="1587"/>
          <a:stretch/>
        </p:blipFill>
        <p:spPr>
          <a:xfrm>
            <a:off x="7676827" y="1863733"/>
            <a:ext cx="2920128" cy="2944657"/>
          </a:xfrm>
          <a:prstGeom prst="rect">
            <a:avLst/>
          </a:prstGeom>
        </p:spPr>
      </p:pic>
    </p:spTree>
    <p:extLst>
      <p:ext uri="{BB962C8B-B14F-4D97-AF65-F5344CB8AC3E}">
        <p14:creationId xmlns:p14="http://schemas.microsoft.com/office/powerpoint/2010/main" val="1936681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34AA0-C8EC-57B2-F011-DB66A8C831D5}"/>
              </a:ext>
            </a:extLst>
          </p:cNvPr>
          <p:cNvSpPr>
            <a:spLocks noGrp="1"/>
          </p:cNvSpPr>
          <p:nvPr>
            <p:ph type="title"/>
          </p:nvPr>
        </p:nvSpPr>
        <p:spPr/>
        <p:txBody>
          <a:bodyPr/>
          <a:lstStyle/>
          <a:p>
            <a:r>
              <a:rPr lang="en-US" dirty="0"/>
              <a:t>Methods of  building  relationships with young people.</a:t>
            </a:r>
          </a:p>
        </p:txBody>
      </p:sp>
      <p:sp>
        <p:nvSpPr>
          <p:cNvPr id="3" name="Content Placeholder 2">
            <a:extLst>
              <a:ext uri="{FF2B5EF4-FFF2-40B4-BE49-F238E27FC236}">
                <a16:creationId xmlns:a16="http://schemas.microsoft.com/office/drawing/2014/main" id="{5700841F-2EA4-B9E3-053D-E05A661F0B29}"/>
              </a:ext>
            </a:extLst>
          </p:cNvPr>
          <p:cNvSpPr>
            <a:spLocks noGrp="1"/>
          </p:cNvSpPr>
          <p:nvPr>
            <p:ph idx="1"/>
          </p:nvPr>
        </p:nvSpPr>
        <p:spPr>
          <a:xfrm>
            <a:off x="3869268" y="1006176"/>
            <a:ext cx="7315200" cy="5120640"/>
          </a:xfrm>
        </p:spPr>
        <p:txBody>
          <a:bodyPr vert="horz" lIns="91440" tIns="45720" rIns="91440" bIns="45720" rtlCol="0" anchor="ctr">
            <a:noAutofit/>
          </a:bodyPr>
          <a:lstStyle/>
          <a:p>
            <a:r>
              <a:rPr lang="en-US" sz="2400" dirty="0"/>
              <a:t>My chosen method is sport. Why? </a:t>
            </a:r>
          </a:p>
          <a:p>
            <a:r>
              <a:rPr lang="en-US" sz="2400" dirty="0"/>
              <a:t>Groups</a:t>
            </a:r>
          </a:p>
          <a:p>
            <a:r>
              <a:rPr lang="en-US" sz="2400" dirty="0"/>
              <a:t>1 to 1</a:t>
            </a:r>
          </a:p>
          <a:p>
            <a:r>
              <a:rPr lang="en-US" sz="2400" dirty="0"/>
              <a:t>Fun</a:t>
            </a:r>
          </a:p>
          <a:p>
            <a:r>
              <a:rPr lang="en-US" sz="2400" dirty="0"/>
              <a:t>Lots of choice</a:t>
            </a:r>
          </a:p>
          <a:p>
            <a:r>
              <a:rPr lang="en-US" sz="2400" dirty="0"/>
              <a:t>Active</a:t>
            </a:r>
          </a:p>
          <a:p>
            <a:r>
              <a:rPr lang="en-US" sz="2400" dirty="0"/>
              <a:t>Team building </a:t>
            </a:r>
          </a:p>
          <a:p>
            <a:r>
              <a:rPr lang="en-US" sz="2400" dirty="0"/>
              <a:t>Achievement </a:t>
            </a:r>
          </a:p>
          <a:p>
            <a:r>
              <a:rPr lang="en-US" sz="2400" dirty="0"/>
              <a:t>Positive attitude </a:t>
            </a:r>
          </a:p>
          <a:p>
            <a:r>
              <a:rPr lang="en-US" sz="2400" dirty="0"/>
              <a:t>Health and wellbeing </a:t>
            </a:r>
          </a:p>
          <a:p>
            <a:r>
              <a:rPr lang="en-US" sz="2400" dirty="0"/>
              <a:t>Build a relationship </a:t>
            </a:r>
          </a:p>
          <a:p>
            <a:endParaRPr lang="en-US" dirty="0"/>
          </a:p>
        </p:txBody>
      </p:sp>
      <p:pic>
        <p:nvPicPr>
          <p:cNvPr id="5" name="Picture 4" descr="Friends with soccer ball">
            <a:extLst>
              <a:ext uri="{FF2B5EF4-FFF2-40B4-BE49-F238E27FC236}">
                <a16:creationId xmlns:a16="http://schemas.microsoft.com/office/drawing/2014/main" id="{3DAC61D7-9546-C9D1-4FF8-59885BB290A0}"/>
              </a:ext>
            </a:extLst>
          </p:cNvPr>
          <p:cNvPicPr>
            <a:picLocks noChangeAspect="1"/>
          </p:cNvPicPr>
          <p:nvPr/>
        </p:nvPicPr>
        <p:blipFill>
          <a:blip r:embed="rId3"/>
          <a:stretch>
            <a:fillRect/>
          </a:stretch>
        </p:blipFill>
        <p:spPr>
          <a:xfrm>
            <a:off x="7452101" y="2318287"/>
            <a:ext cx="3732510" cy="2479730"/>
          </a:xfrm>
          <a:prstGeom prst="rect">
            <a:avLst/>
          </a:prstGeom>
        </p:spPr>
      </p:pic>
    </p:spTree>
    <p:extLst>
      <p:ext uri="{BB962C8B-B14F-4D97-AF65-F5344CB8AC3E}">
        <p14:creationId xmlns:p14="http://schemas.microsoft.com/office/powerpoint/2010/main" val="2324951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25A01-72ED-E4E6-D8B7-7F35C4347D6B}"/>
              </a:ext>
            </a:extLst>
          </p:cNvPr>
          <p:cNvSpPr>
            <a:spLocks noGrp="1"/>
          </p:cNvSpPr>
          <p:nvPr>
            <p:ph type="title"/>
          </p:nvPr>
        </p:nvSpPr>
        <p:spPr/>
        <p:txBody>
          <a:bodyPr/>
          <a:lstStyle/>
          <a:p>
            <a:r>
              <a:rPr lang="en-US" dirty="0"/>
              <a:t>Skills, Approaches and tools needed to build relationships with young people. </a:t>
            </a:r>
          </a:p>
        </p:txBody>
      </p:sp>
      <p:sp>
        <p:nvSpPr>
          <p:cNvPr id="3" name="Content Placeholder 2">
            <a:extLst>
              <a:ext uri="{FF2B5EF4-FFF2-40B4-BE49-F238E27FC236}">
                <a16:creationId xmlns:a16="http://schemas.microsoft.com/office/drawing/2014/main" id="{8123D818-19B3-AEE8-72FF-BAC3F24C4925}"/>
              </a:ext>
            </a:extLst>
          </p:cNvPr>
          <p:cNvSpPr>
            <a:spLocks noGrp="1"/>
          </p:cNvSpPr>
          <p:nvPr>
            <p:ph idx="1"/>
          </p:nvPr>
        </p:nvSpPr>
        <p:spPr>
          <a:xfrm>
            <a:off x="3869268" y="864108"/>
            <a:ext cx="3233980" cy="5120640"/>
          </a:xfrm>
        </p:spPr>
        <p:txBody>
          <a:bodyPr/>
          <a:lstStyle/>
          <a:p>
            <a:r>
              <a:rPr lang="en-US" dirty="0"/>
              <a:t>Clear boundaries </a:t>
            </a:r>
          </a:p>
          <a:p>
            <a:r>
              <a:rPr lang="en-US" dirty="0"/>
              <a:t>Interest </a:t>
            </a:r>
          </a:p>
          <a:p>
            <a:r>
              <a:rPr lang="en-US" dirty="0"/>
              <a:t>Rember names and pronouns </a:t>
            </a:r>
          </a:p>
          <a:p>
            <a:r>
              <a:rPr lang="en-US" dirty="0"/>
              <a:t>Be honest</a:t>
            </a:r>
          </a:p>
          <a:p>
            <a:r>
              <a:rPr lang="en-US" dirty="0"/>
              <a:t>Check in</a:t>
            </a:r>
          </a:p>
          <a:p>
            <a:r>
              <a:rPr lang="en-US" dirty="0"/>
              <a:t>Be fully present</a:t>
            </a:r>
          </a:p>
          <a:p>
            <a:r>
              <a:rPr lang="en-US" dirty="0"/>
              <a:t>Think about culture</a:t>
            </a:r>
          </a:p>
          <a:p>
            <a:r>
              <a:rPr lang="en-US" dirty="0"/>
              <a:t>Achieve something together</a:t>
            </a:r>
          </a:p>
          <a:p>
            <a:r>
              <a:rPr lang="en-US" dirty="0"/>
              <a:t>Be consistent </a:t>
            </a:r>
          </a:p>
        </p:txBody>
      </p:sp>
      <p:sp>
        <p:nvSpPr>
          <p:cNvPr id="15" name="Content Placeholder 2">
            <a:extLst>
              <a:ext uri="{FF2B5EF4-FFF2-40B4-BE49-F238E27FC236}">
                <a16:creationId xmlns:a16="http://schemas.microsoft.com/office/drawing/2014/main" id="{42262CF1-1F92-E44E-E52D-642437C2887F}"/>
              </a:ext>
            </a:extLst>
          </p:cNvPr>
          <p:cNvSpPr>
            <a:spLocks noGrp="1"/>
          </p:cNvSpPr>
          <p:nvPr/>
        </p:nvSpPr>
        <p:spPr>
          <a:xfrm>
            <a:off x="7330556" y="696210"/>
            <a:ext cx="3802252" cy="5288538"/>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US" dirty="0"/>
              <a:t>1 to 1s</a:t>
            </a:r>
          </a:p>
          <a:p>
            <a:r>
              <a:rPr lang="en-US" dirty="0"/>
              <a:t>Group work</a:t>
            </a:r>
          </a:p>
          <a:p>
            <a:r>
              <a:rPr lang="en-US" dirty="0"/>
              <a:t>Understanding who you are working with</a:t>
            </a:r>
          </a:p>
          <a:p>
            <a:r>
              <a:rPr lang="en-US" dirty="0"/>
              <a:t>Language </a:t>
            </a:r>
          </a:p>
          <a:p>
            <a:r>
              <a:rPr lang="en-US" dirty="0"/>
              <a:t>Different types of activities </a:t>
            </a:r>
          </a:p>
          <a:p>
            <a:r>
              <a:rPr lang="en-US" dirty="0"/>
              <a:t>Merge different methods within your approach. </a:t>
            </a:r>
          </a:p>
          <a:p>
            <a:r>
              <a:rPr lang="en-US" dirty="0"/>
              <a:t>Equality </a:t>
            </a:r>
          </a:p>
          <a:p>
            <a:r>
              <a:rPr lang="en-US" dirty="0"/>
              <a:t>Adaptability </a:t>
            </a:r>
          </a:p>
          <a:p>
            <a:endParaRPr lang="en-US" dirty="0"/>
          </a:p>
        </p:txBody>
      </p:sp>
    </p:spTree>
    <p:extLst>
      <p:ext uri="{BB962C8B-B14F-4D97-AF65-F5344CB8AC3E}">
        <p14:creationId xmlns:p14="http://schemas.microsoft.com/office/powerpoint/2010/main" val="1777195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1D78D-271B-1A40-4425-7D10493A7C9C}"/>
              </a:ext>
            </a:extLst>
          </p:cNvPr>
          <p:cNvSpPr>
            <a:spLocks noGrp="1"/>
          </p:cNvSpPr>
          <p:nvPr>
            <p:ph type="title"/>
          </p:nvPr>
        </p:nvSpPr>
        <p:spPr/>
        <p:txBody>
          <a:bodyPr/>
          <a:lstStyle/>
          <a:p>
            <a:r>
              <a:rPr lang="en-US" dirty="0"/>
              <a:t>Team Building challenge </a:t>
            </a:r>
          </a:p>
        </p:txBody>
      </p:sp>
      <p:sp>
        <p:nvSpPr>
          <p:cNvPr id="3" name="Content Placeholder 2">
            <a:extLst>
              <a:ext uri="{FF2B5EF4-FFF2-40B4-BE49-F238E27FC236}">
                <a16:creationId xmlns:a16="http://schemas.microsoft.com/office/drawing/2014/main" id="{CEE9727B-BCCD-C5EA-D60C-AADD412BE0FB}"/>
              </a:ext>
            </a:extLst>
          </p:cNvPr>
          <p:cNvSpPr>
            <a:spLocks noGrp="1"/>
          </p:cNvSpPr>
          <p:nvPr>
            <p:ph idx="1"/>
          </p:nvPr>
        </p:nvSpPr>
        <p:spPr>
          <a:xfrm>
            <a:off x="5496590" y="877023"/>
            <a:ext cx="4073472" cy="5120640"/>
          </a:xfrm>
        </p:spPr>
        <p:txBody>
          <a:bodyPr>
            <a:normAutofit/>
          </a:bodyPr>
          <a:lstStyle/>
          <a:p>
            <a:r>
              <a:rPr lang="en-US" sz="5400" dirty="0"/>
              <a:t>Floor is lava</a:t>
            </a:r>
          </a:p>
        </p:txBody>
      </p:sp>
    </p:spTree>
    <p:extLst>
      <p:ext uri="{BB962C8B-B14F-4D97-AF65-F5344CB8AC3E}">
        <p14:creationId xmlns:p14="http://schemas.microsoft.com/office/powerpoint/2010/main" val="2369194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52DF0-14C8-988D-F8AF-3885178198A4}"/>
              </a:ext>
            </a:extLst>
          </p:cNvPr>
          <p:cNvSpPr>
            <a:spLocks noGrp="1"/>
          </p:cNvSpPr>
          <p:nvPr>
            <p:ph type="title"/>
          </p:nvPr>
        </p:nvSpPr>
        <p:spPr/>
        <p:txBody>
          <a:bodyPr/>
          <a:lstStyle/>
          <a:p>
            <a:r>
              <a:rPr lang="en-US" dirty="0"/>
              <a:t>Floor is lava</a:t>
            </a:r>
          </a:p>
        </p:txBody>
      </p:sp>
      <p:sp>
        <p:nvSpPr>
          <p:cNvPr id="3" name="Content Placeholder 2">
            <a:extLst>
              <a:ext uri="{FF2B5EF4-FFF2-40B4-BE49-F238E27FC236}">
                <a16:creationId xmlns:a16="http://schemas.microsoft.com/office/drawing/2014/main" id="{E701C3E3-8267-4364-2C6E-A17B8A308AB4}"/>
              </a:ext>
            </a:extLst>
          </p:cNvPr>
          <p:cNvSpPr>
            <a:spLocks noGrp="1"/>
          </p:cNvSpPr>
          <p:nvPr>
            <p:ph idx="1"/>
          </p:nvPr>
        </p:nvSpPr>
        <p:spPr>
          <a:xfrm>
            <a:off x="3843437" y="1044922"/>
            <a:ext cx="7315200" cy="5120640"/>
          </a:xfrm>
        </p:spPr>
        <p:txBody>
          <a:bodyPr vert="horz" lIns="91440" tIns="45720" rIns="91440" bIns="45720" rtlCol="0" anchor="ctr">
            <a:noAutofit/>
          </a:bodyPr>
          <a:lstStyle/>
          <a:p>
            <a:r>
              <a:rPr lang="en-US" dirty="0"/>
              <a:t>Good</a:t>
            </a:r>
          </a:p>
          <a:p>
            <a:r>
              <a:rPr lang="en-US" dirty="0"/>
              <a:t>Communication</a:t>
            </a:r>
          </a:p>
          <a:p>
            <a:r>
              <a:rPr lang="en-US" dirty="0"/>
              <a:t>Thinking skills</a:t>
            </a:r>
          </a:p>
          <a:p>
            <a:r>
              <a:rPr lang="en-US" dirty="0"/>
              <a:t>See the five-step model </a:t>
            </a:r>
          </a:p>
          <a:p>
            <a:r>
              <a:rPr lang="en-US" dirty="0"/>
              <a:t>Forming, Storming, Norming, Performing, Adjourning </a:t>
            </a:r>
          </a:p>
          <a:p>
            <a:r>
              <a:rPr lang="en-US" dirty="0"/>
              <a:t>Trust</a:t>
            </a:r>
          </a:p>
          <a:p>
            <a:endParaRPr lang="en-US" dirty="0"/>
          </a:p>
          <a:p>
            <a:r>
              <a:rPr lang="en-US" dirty="0"/>
              <a:t>Bad</a:t>
            </a:r>
          </a:p>
          <a:p>
            <a:r>
              <a:rPr lang="en-US" dirty="0"/>
              <a:t>Not comfortable </a:t>
            </a:r>
          </a:p>
          <a:p>
            <a:r>
              <a:rPr lang="en-US" dirty="0"/>
              <a:t>Conflict and Tension</a:t>
            </a:r>
          </a:p>
          <a:p>
            <a:r>
              <a:rPr lang="en-US" dirty="0"/>
              <a:t>Low engagement </a:t>
            </a:r>
          </a:p>
          <a:p>
            <a:r>
              <a:rPr lang="en-US" dirty="0"/>
              <a:t>Following a leader</a:t>
            </a:r>
          </a:p>
          <a:p>
            <a:endParaRPr lang="en-US" dirty="0"/>
          </a:p>
        </p:txBody>
      </p:sp>
    </p:spTree>
    <p:extLst>
      <p:ext uri="{BB962C8B-B14F-4D97-AF65-F5344CB8AC3E}">
        <p14:creationId xmlns:p14="http://schemas.microsoft.com/office/powerpoint/2010/main" val="124523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12BEB-6148-28BB-49C2-790A0E032BD4}"/>
              </a:ext>
            </a:extLst>
          </p:cNvPr>
          <p:cNvSpPr>
            <a:spLocks noGrp="1"/>
          </p:cNvSpPr>
          <p:nvPr>
            <p:ph type="title"/>
          </p:nvPr>
        </p:nvSpPr>
        <p:spPr/>
        <p:txBody>
          <a:bodyPr/>
          <a:lstStyle/>
          <a:p>
            <a:r>
              <a:rPr lang="en-US" dirty="0"/>
              <a:t>Why do team challenges work?</a:t>
            </a:r>
          </a:p>
        </p:txBody>
      </p:sp>
      <p:sp>
        <p:nvSpPr>
          <p:cNvPr id="3" name="Content Placeholder 2">
            <a:extLst>
              <a:ext uri="{FF2B5EF4-FFF2-40B4-BE49-F238E27FC236}">
                <a16:creationId xmlns:a16="http://schemas.microsoft.com/office/drawing/2014/main" id="{6A700834-00F4-2032-C606-37B2B68C12EA}"/>
              </a:ext>
            </a:extLst>
          </p:cNvPr>
          <p:cNvSpPr>
            <a:spLocks noGrp="1"/>
          </p:cNvSpPr>
          <p:nvPr>
            <p:ph idx="1"/>
          </p:nvPr>
        </p:nvSpPr>
        <p:spPr/>
        <p:txBody>
          <a:bodyPr/>
          <a:lstStyle/>
          <a:p>
            <a:r>
              <a:rPr lang="en-US" sz="3200" dirty="0"/>
              <a:t>Variety of perspectives</a:t>
            </a:r>
          </a:p>
          <a:p>
            <a:r>
              <a:rPr lang="en-US" sz="3200" dirty="0"/>
              <a:t>You learn to teach</a:t>
            </a:r>
          </a:p>
          <a:p>
            <a:r>
              <a:rPr lang="en-US" sz="3200" dirty="0"/>
              <a:t>Manage different personalities</a:t>
            </a:r>
          </a:p>
          <a:p>
            <a:r>
              <a:rPr lang="en-US" sz="3200" dirty="0"/>
              <a:t>Negotiating skills</a:t>
            </a:r>
          </a:p>
          <a:p>
            <a:r>
              <a:rPr lang="en-US" sz="3200" dirty="0"/>
              <a:t>Build trust</a:t>
            </a:r>
          </a:p>
          <a:p>
            <a:r>
              <a:rPr lang="en-US" sz="3200" dirty="0"/>
              <a:t>Gain confidence </a:t>
            </a:r>
          </a:p>
          <a:p>
            <a:endParaRPr lang="en-US" dirty="0"/>
          </a:p>
          <a:p>
            <a:endParaRPr lang="en-US" dirty="0"/>
          </a:p>
        </p:txBody>
      </p:sp>
      <p:pic>
        <p:nvPicPr>
          <p:cNvPr id="4" name="Picture 3" descr="team challenges">
            <a:extLst>
              <a:ext uri="{FF2B5EF4-FFF2-40B4-BE49-F238E27FC236}">
                <a16:creationId xmlns:a16="http://schemas.microsoft.com/office/drawing/2014/main" id="{8AEDB5BE-A373-79B5-18C7-F0C5F727313F}"/>
              </a:ext>
            </a:extLst>
          </p:cNvPr>
          <p:cNvPicPr>
            <a:picLocks noChangeAspect="1"/>
          </p:cNvPicPr>
          <p:nvPr/>
        </p:nvPicPr>
        <p:blipFill>
          <a:blip r:embed="rId3"/>
          <a:stretch>
            <a:fillRect/>
          </a:stretch>
        </p:blipFill>
        <p:spPr>
          <a:xfrm>
            <a:off x="6274231" y="4901944"/>
            <a:ext cx="4912960" cy="1651940"/>
          </a:xfrm>
          <a:prstGeom prst="rect">
            <a:avLst/>
          </a:prstGeom>
        </p:spPr>
      </p:pic>
    </p:spTree>
    <p:extLst>
      <p:ext uri="{BB962C8B-B14F-4D97-AF65-F5344CB8AC3E}">
        <p14:creationId xmlns:p14="http://schemas.microsoft.com/office/powerpoint/2010/main" val="3972550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EEC47-330F-691B-22E7-A49913AD02A2}"/>
              </a:ext>
            </a:extLst>
          </p:cNvPr>
          <p:cNvSpPr>
            <a:spLocks noGrp="1"/>
          </p:cNvSpPr>
          <p:nvPr>
            <p:ph type="title"/>
          </p:nvPr>
        </p:nvSpPr>
        <p:spPr/>
        <p:txBody>
          <a:bodyPr>
            <a:normAutofit/>
          </a:bodyPr>
          <a:lstStyle/>
          <a:p>
            <a:r>
              <a:rPr lang="en-US" sz="4000" dirty="0"/>
              <a:t>Five step model</a:t>
            </a:r>
          </a:p>
        </p:txBody>
      </p:sp>
      <p:sp>
        <p:nvSpPr>
          <p:cNvPr id="5" name="Content Placeholder 2">
            <a:extLst>
              <a:ext uri="{FF2B5EF4-FFF2-40B4-BE49-F238E27FC236}">
                <a16:creationId xmlns:a16="http://schemas.microsoft.com/office/drawing/2014/main" id="{37019F05-24F8-9A37-7401-C7437B0A835C}"/>
              </a:ext>
            </a:extLst>
          </p:cNvPr>
          <p:cNvSpPr>
            <a:spLocks noGrp="1"/>
          </p:cNvSpPr>
          <p:nvPr>
            <p:ph idx="1"/>
          </p:nvPr>
        </p:nvSpPr>
        <p:spPr>
          <a:xfrm>
            <a:off x="3843437" y="1044922"/>
            <a:ext cx="7315200" cy="1427057"/>
          </a:xfrm>
        </p:spPr>
        <p:txBody>
          <a:bodyPr vert="horz" lIns="91440" tIns="45720" rIns="91440" bIns="45720" rtlCol="0" anchor="ctr">
            <a:noAutofit/>
          </a:bodyPr>
          <a:lstStyle/>
          <a:p>
            <a:pPr marL="0" indent="0">
              <a:buNone/>
            </a:pPr>
            <a:endParaRPr lang="en-US" dirty="0"/>
          </a:p>
          <a:p>
            <a:endParaRPr lang="en-US" dirty="0"/>
          </a:p>
        </p:txBody>
      </p:sp>
      <p:sp>
        <p:nvSpPr>
          <p:cNvPr id="3" name="TextBox 2">
            <a:extLst>
              <a:ext uri="{FF2B5EF4-FFF2-40B4-BE49-F238E27FC236}">
                <a16:creationId xmlns:a16="http://schemas.microsoft.com/office/drawing/2014/main" id="{4EF80CE6-2028-AE0B-3F4B-F6B422DF34D8}"/>
              </a:ext>
            </a:extLst>
          </p:cNvPr>
          <p:cNvSpPr txBox="1"/>
          <p:nvPr/>
        </p:nvSpPr>
        <p:spPr>
          <a:xfrm>
            <a:off x="4214363" y="4512895"/>
            <a:ext cx="1047750" cy="3799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Forming</a:t>
            </a:r>
          </a:p>
        </p:txBody>
      </p:sp>
      <p:sp>
        <p:nvSpPr>
          <p:cNvPr id="4" name="TextBox 3">
            <a:extLst>
              <a:ext uri="{FF2B5EF4-FFF2-40B4-BE49-F238E27FC236}">
                <a16:creationId xmlns:a16="http://schemas.microsoft.com/office/drawing/2014/main" id="{9ADEF2A8-ADC0-420E-48A7-29D92358A4E6}"/>
              </a:ext>
            </a:extLst>
          </p:cNvPr>
          <p:cNvSpPr txBox="1"/>
          <p:nvPr/>
        </p:nvSpPr>
        <p:spPr>
          <a:xfrm>
            <a:off x="5262112" y="3613310"/>
            <a:ext cx="11641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Storming</a:t>
            </a:r>
          </a:p>
        </p:txBody>
      </p:sp>
      <p:sp>
        <p:nvSpPr>
          <p:cNvPr id="6" name="TextBox 5">
            <a:extLst>
              <a:ext uri="{FF2B5EF4-FFF2-40B4-BE49-F238E27FC236}">
                <a16:creationId xmlns:a16="http://schemas.microsoft.com/office/drawing/2014/main" id="{D6000030-2EF9-FFA3-FD83-B729C39EF0F4}"/>
              </a:ext>
            </a:extLst>
          </p:cNvPr>
          <p:cNvSpPr txBox="1"/>
          <p:nvPr/>
        </p:nvSpPr>
        <p:spPr>
          <a:xfrm>
            <a:off x="6426278" y="2819560"/>
            <a:ext cx="11641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Norming</a:t>
            </a:r>
          </a:p>
        </p:txBody>
      </p:sp>
      <p:sp>
        <p:nvSpPr>
          <p:cNvPr id="7" name="TextBox 6">
            <a:extLst>
              <a:ext uri="{FF2B5EF4-FFF2-40B4-BE49-F238E27FC236}">
                <a16:creationId xmlns:a16="http://schemas.microsoft.com/office/drawing/2014/main" id="{63510FC0-16D5-7783-D0DB-B9E2E6EE9855}"/>
              </a:ext>
            </a:extLst>
          </p:cNvPr>
          <p:cNvSpPr txBox="1"/>
          <p:nvPr/>
        </p:nvSpPr>
        <p:spPr>
          <a:xfrm>
            <a:off x="7590445" y="2110477"/>
            <a:ext cx="12911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Performing</a:t>
            </a:r>
          </a:p>
        </p:txBody>
      </p:sp>
      <p:sp>
        <p:nvSpPr>
          <p:cNvPr id="8" name="TextBox 7">
            <a:extLst>
              <a:ext uri="{FF2B5EF4-FFF2-40B4-BE49-F238E27FC236}">
                <a16:creationId xmlns:a16="http://schemas.microsoft.com/office/drawing/2014/main" id="{FBB3AD07-8000-8168-0035-E585E8B560B3}"/>
              </a:ext>
            </a:extLst>
          </p:cNvPr>
          <p:cNvSpPr txBox="1"/>
          <p:nvPr/>
        </p:nvSpPr>
        <p:spPr>
          <a:xfrm>
            <a:off x="8881612" y="1348477"/>
            <a:ext cx="13123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Adjourning</a:t>
            </a:r>
          </a:p>
        </p:txBody>
      </p:sp>
      <p:sp>
        <p:nvSpPr>
          <p:cNvPr id="9" name="Arrow: Right 8">
            <a:extLst>
              <a:ext uri="{FF2B5EF4-FFF2-40B4-BE49-F238E27FC236}">
                <a16:creationId xmlns:a16="http://schemas.microsoft.com/office/drawing/2014/main" id="{B018C315-1418-A261-F38B-A7176F55242A}"/>
              </a:ext>
            </a:extLst>
          </p:cNvPr>
          <p:cNvSpPr/>
          <p:nvPr/>
        </p:nvSpPr>
        <p:spPr>
          <a:xfrm rot="19620000">
            <a:off x="6561218" y="3319623"/>
            <a:ext cx="3788833" cy="8784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1821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9229-BBD3-3EAA-3405-E0AE6A720DDC}"/>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70634F12-332A-9592-9C73-5FF5A50AAE39}"/>
              </a:ext>
            </a:extLst>
          </p:cNvPr>
          <p:cNvSpPr>
            <a:spLocks noGrp="1"/>
          </p:cNvSpPr>
          <p:nvPr>
            <p:ph idx="1"/>
          </p:nvPr>
        </p:nvSpPr>
        <p:spPr/>
        <p:txBody>
          <a:bodyPr/>
          <a:lstStyle/>
          <a:p>
            <a:r>
              <a:rPr lang="en-US" sz="3200" dirty="0"/>
              <a:t>Does group work, work? </a:t>
            </a:r>
          </a:p>
          <a:p>
            <a:r>
              <a:rPr lang="en-US" sz="3200" dirty="0"/>
              <a:t>Does sport work to build relationships?</a:t>
            </a:r>
          </a:p>
          <a:p>
            <a:r>
              <a:rPr lang="en-US" sz="3200" dirty="0"/>
              <a:t>Why?</a:t>
            </a:r>
          </a:p>
          <a:p>
            <a:endParaRPr lang="en-US" dirty="0"/>
          </a:p>
          <a:p>
            <a:endParaRPr lang="en-US" dirty="0"/>
          </a:p>
        </p:txBody>
      </p:sp>
    </p:spTree>
    <p:extLst>
      <p:ext uri="{BB962C8B-B14F-4D97-AF65-F5344CB8AC3E}">
        <p14:creationId xmlns:p14="http://schemas.microsoft.com/office/powerpoint/2010/main" val="2925801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70D31-B39E-9B08-0FB7-CDC97E8C289E}"/>
              </a:ext>
            </a:extLst>
          </p:cNvPr>
          <p:cNvSpPr>
            <a:spLocks noGrp="1"/>
          </p:cNvSpPr>
          <p:nvPr>
            <p:ph type="title"/>
          </p:nvPr>
        </p:nvSpPr>
        <p:spPr/>
        <p:txBody>
          <a:bodyPr/>
          <a:lstStyle/>
          <a:p>
            <a:r>
              <a:rPr lang="en-US" dirty="0"/>
              <a:t>Any Questions?</a:t>
            </a:r>
          </a:p>
        </p:txBody>
      </p:sp>
      <p:sp>
        <p:nvSpPr>
          <p:cNvPr id="3" name="Content Placeholder 2">
            <a:extLst>
              <a:ext uri="{FF2B5EF4-FFF2-40B4-BE49-F238E27FC236}">
                <a16:creationId xmlns:a16="http://schemas.microsoft.com/office/drawing/2014/main" id="{D721EAD1-9532-E634-EA5A-82D1A426B852}"/>
              </a:ext>
            </a:extLst>
          </p:cNvPr>
          <p:cNvSpPr>
            <a:spLocks noGrp="1"/>
          </p:cNvSpPr>
          <p:nvPr>
            <p:ph idx="1"/>
          </p:nvPr>
        </p:nvSpPr>
        <p:spPr/>
        <p:txBody>
          <a:bodyPr/>
          <a:lstStyle/>
          <a:p>
            <a:r>
              <a:rPr lang="en-US" sz="5400" dirty="0"/>
              <a:t>Thank you for listening</a:t>
            </a:r>
          </a:p>
          <a:p>
            <a:endParaRPr lang="en-US" dirty="0"/>
          </a:p>
          <a:p>
            <a:endParaRPr lang="en-US" dirty="0"/>
          </a:p>
        </p:txBody>
      </p:sp>
    </p:spTree>
    <p:extLst>
      <p:ext uri="{BB962C8B-B14F-4D97-AF65-F5344CB8AC3E}">
        <p14:creationId xmlns:p14="http://schemas.microsoft.com/office/powerpoint/2010/main" val="928413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C7A73-A565-3BFC-F569-39383F22BAB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9AE739FD-0BD8-A742-1535-553A56779318}"/>
              </a:ext>
            </a:extLst>
          </p:cNvPr>
          <p:cNvSpPr>
            <a:spLocks noGrp="1"/>
          </p:cNvSpPr>
          <p:nvPr>
            <p:ph idx="1"/>
          </p:nvPr>
        </p:nvSpPr>
        <p:spPr/>
        <p:txBody>
          <a:bodyPr>
            <a:normAutofit/>
          </a:bodyPr>
          <a:lstStyle/>
          <a:p>
            <a:pPr>
              <a:buFont typeface="Calibri" pitchFamily="18" charset="2"/>
              <a:buChar char="-"/>
            </a:pPr>
            <a:r>
              <a:rPr lang="en-US" sz="1000" dirty="0">
                <a:solidFill>
                  <a:srgbClr val="000000"/>
                </a:solidFill>
                <a:latin typeface="Arial"/>
                <a:cs typeface="Arial"/>
              </a:rPr>
              <a:t>Association for Project Management (2023), </a:t>
            </a:r>
            <a:r>
              <a:rPr lang="en-US" sz="1000" i="1" dirty="0">
                <a:solidFill>
                  <a:srgbClr val="000000"/>
                </a:solidFill>
                <a:latin typeface="Arial"/>
                <a:cs typeface="Arial"/>
              </a:rPr>
              <a:t>10 Common Problems Project Teams Face, Challenges and Solutions </a:t>
            </a:r>
            <a:r>
              <a:rPr lang="en-US" sz="1000" dirty="0">
                <a:solidFill>
                  <a:srgbClr val="000000"/>
                </a:solidFill>
                <a:latin typeface="Arial"/>
                <a:cs typeface="Arial"/>
              </a:rPr>
              <a:t>(Online), Available at: </a:t>
            </a:r>
            <a:r>
              <a:rPr lang="en-US" sz="1000" dirty="0">
                <a:solidFill>
                  <a:srgbClr val="90BB23"/>
                </a:solidFill>
                <a:latin typeface="Arial"/>
                <a:cs typeface="Arial"/>
                <a:hlinkClick r:id="rId2"/>
              </a:rPr>
              <a:t>10 Common Problems Project Teams Face | Challenges &amp; Solutions (apm.org.uk)</a:t>
            </a:r>
            <a:r>
              <a:rPr lang="en-US" sz="1000" dirty="0">
                <a:solidFill>
                  <a:srgbClr val="444444"/>
                </a:solidFill>
                <a:latin typeface="Arial"/>
                <a:cs typeface="Arial"/>
              </a:rPr>
              <a:t> , (Accessed 24/10/2023)</a:t>
            </a:r>
            <a:endParaRPr lang="en-US" dirty="0"/>
          </a:p>
          <a:p>
            <a:pPr>
              <a:buFont typeface="Calibri" pitchFamily="18" charset="2"/>
              <a:buChar char="-"/>
            </a:pPr>
            <a:r>
              <a:rPr lang="en-US" sz="1000" dirty="0">
                <a:solidFill>
                  <a:srgbClr val="000000"/>
                </a:solidFill>
                <a:latin typeface="Arial"/>
                <a:cs typeface="Arial"/>
              </a:rPr>
              <a:t>Call of the Wild (2023), </a:t>
            </a:r>
            <a:r>
              <a:rPr lang="en-US" sz="1000" i="1" dirty="0">
                <a:solidFill>
                  <a:srgbClr val="000000"/>
                </a:solidFill>
                <a:latin typeface="Arial"/>
                <a:cs typeface="Arial"/>
              </a:rPr>
              <a:t>Team Building, </a:t>
            </a:r>
            <a:r>
              <a:rPr lang="en-US" sz="1000" dirty="0">
                <a:solidFill>
                  <a:srgbClr val="000000"/>
                </a:solidFill>
                <a:latin typeface="Arial"/>
                <a:cs typeface="Arial"/>
              </a:rPr>
              <a:t>(Image), Available at: </a:t>
            </a:r>
            <a:r>
              <a:rPr lang="en-US" sz="1000" dirty="0">
                <a:solidFill>
                  <a:srgbClr val="000000"/>
                </a:solidFill>
                <a:latin typeface="Arial"/>
                <a:cs typeface="Arial"/>
                <a:hlinkClick r:id="rId3"/>
              </a:rPr>
              <a:t>Team Building Activities (callofthewild.co.uk)</a:t>
            </a:r>
            <a:r>
              <a:rPr lang="en-US" sz="1000" dirty="0">
                <a:solidFill>
                  <a:srgbClr val="000000"/>
                </a:solidFill>
                <a:latin typeface="Arial"/>
                <a:cs typeface="Arial"/>
              </a:rPr>
              <a:t> (Accessed 24/10/2023)</a:t>
            </a:r>
            <a:endParaRPr lang="en-US" dirty="0"/>
          </a:p>
          <a:p>
            <a:pPr>
              <a:buFont typeface="Calibri" pitchFamily="18" charset="2"/>
              <a:buChar char="-"/>
            </a:pPr>
            <a:r>
              <a:rPr lang="en-US" sz="1000" dirty="0">
                <a:solidFill>
                  <a:srgbClr val="000000"/>
                </a:solidFill>
                <a:latin typeface="Arial"/>
                <a:cs typeface="Arial"/>
              </a:rPr>
              <a:t>CLD Standards Council Scotland (2019) </a:t>
            </a:r>
            <a:r>
              <a:rPr lang="en-US" sz="1000" i="1" dirty="0">
                <a:solidFill>
                  <a:srgbClr val="000000"/>
                </a:solidFill>
                <a:latin typeface="Arial"/>
                <a:cs typeface="Arial"/>
              </a:rPr>
              <a:t>National Occupational Standards, </a:t>
            </a:r>
            <a:r>
              <a:rPr lang="en-US" sz="1000" dirty="0">
                <a:solidFill>
                  <a:srgbClr val="000000"/>
                </a:solidFill>
                <a:latin typeface="Arial"/>
                <a:cs typeface="Arial"/>
              </a:rPr>
              <a:t>(Online), Available at: </a:t>
            </a:r>
            <a:r>
              <a:rPr lang="en-US" sz="1000" dirty="0">
                <a:solidFill>
                  <a:srgbClr val="90BB23"/>
                </a:solidFill>
                <a:latin typeface="Arial"/>
                <a:cs typeface="Arial"/>
                <a:hlinkClick r:id="rId4"/>
              </a:rPr>
              <a:t>Apply youth work values and principles in group work (sqa.org.uk)</a:t>
            </a:r>
            <a:r>
              <a:rPr lang="en-US" sz="1000" dirty="0">
                <a:solidFill>
                  <a:srgbClr val="90BB23"/>
                </a:solidFill>
                <a:latin typeface="Arial"/>
                <a:cs typeface="Arial"/>
              </a:rPr>
              <a:t>, (Accessed 24/10/2023)</a:t>
            </a:r>
            <a:endParaRPr lang="en-US"/>
          </a:p>
          <a:p>
            <a:pPr>
              <a:buFont typeface="Calibri" pitchFamily="18" charset="2"/>
              <a:buChar char="-"/>
            </a:pPr>
            <a:r>
              <a:rPr lang="en-US" sz="1000" dirty="0">
                <a:solidFill>
                  <a:srgbClr val="000000"/>
                </a:solidFill>
                <a:latin typeface="Arial"/>
                <a:cs typeface="Arial"/>
              </a:rPr>
              <a:t>NHS Wales (2023), Hywel </a:t>
            </a:r>
            <a:r>
              <a:rPr lang="en-US" sz="1000" dirty="0" err="1">
                <a:solidFill>
                  <a:srgbClr val="000000"/>
                </a:solidFill>
                <a:latin typeface="Arial"/>
                <a:cs typeface="Arial"/>
              </a:rPr>
              <a:t>Dda</a:t>
            </a:r>
            <a:r>
              <a:rPr lang="en-US" sz="1000" dirty="0">
                <a:solidFill>
                  <a:srgbClr val="000000"/>
                </a:solidFill>
                <a:latin typeface="Arial"/>
                <a:cs typeface="Arial"/>
              </a:rPr>
              <a:t> University Health Board, </a:t>
            </a:r>
            <a:r>
              <a:rPr lang="en-US" sz="1000" i="1" dirty="0">
                <a:solidFill>
                  <a:srgbClr val="000000"/>
                </a:solidFill>
                <a:latin typeface="Arial"/>
                <a:cs typeface="Arial"/>
              </a:rPr>
              <a:t>Five ways to well-being</a:t>
            </a:r>
            <a:r>
              <a:rPr lang="en-US" sz="1000" dirty="0">
                <a:solidFill>
                  <a:srgbClr val="000000"/>
                </a:solidFill>
                <a:latin typeface="Arial"/>
                <a:cs typeface="Arial"/>
              </a:rPr>
              <a:t>, (Online), Available at: </a:t>
            </a:r>
            <a:r>
              <a:rPr lang="en-US" sz="1000" dirty="0">
                <a:solidFill>
                  <a:srgbClr val="90BB23"/>
                </a:solidFill>
                <a:latin typeface="Arial"/>
                <a:cs typeface="Arial"/>
                <a:hlinkClick r:id="rId5"/>
              </a:rPr>
              <a:t>Five ways to well-being - Hywel Dda University Health Board (nhs.wales)</a:t>
            </a:r>
            <a:r>
              <a:rPr lang="en-US" sz="1000" dirty="0">
                <a:solidFill>
                  <a:srgbClr val="90BB23"/>
                </a:solidFill>
                <a:latin typeface="Arial"/>
                <a:cs typeface="Arial"/>
              </a:rPr>
              <a:t> , (Accessed 24/10/2023)</a:t>
            </a:r>
            <a:endParaRPr lang="en-US"/>
          </a:p>
          <a:p>
            <a:pPr>
              <a:buFont typeface="Calibri" pitchFamily="18" charset="2"/>
              <a:buChar char="-"/>
            </a:pPr>
            <a:r>
              <a:rPr lang="en-US" sz="1000" dirty="0">
                <a:solidFill>
                  <a:srgbClr val="000000"/>
                </a:solidFill>
                <a:latin typeface="Arial"/>
                <a:cs typeface="Arial"/>
              </a:rPr>
              <a:t>Off Limits Event Professionals (2023), </a:t>
            </a:r>
            <a:r>
              <a:rPr lang="en-US" sz="1000" i="1" dirty="0">
                <a:solidFill>
                  <a:srgbClr val="000000"/>
                </a:solidFill>
                <a:latin typeface="Arial"/>
                <a:cs typeface="Arial"/>
              </a:rPr>
              <a:t>Team Building Challenges, Games &amp; Events- Action Days, </a:t>
            </a:r>
            <a:r>
              <a:rPr lang="en-US" sz="1000" dirty="0">
                <a:solidFill>
                  <a:srgbClr val="000000"/>
                </a:solidFill>
                <a:latin typeface="Arial"/>
                <a:cs typeface="Arial"/>
              </a:rPr>
              <a:t>(Online), Available at: </a:t>
            </a:r>
            <a:r>
              <a:rPr lang="en-US" sz="1000" dirty="0">
                <a:solidFill>
                  <a:srgbClr val="90BB23"/>
                </a:solidFill>
                <a:latin typeface="Arial"/>
                <a:cs typeface="Arial"/>
                <a:hlinkClick r:id="rId6"/>
              </a:rPr>
              <a:t>Team Building Challenges, Games &amp; Events - Action Days®</a:t>
            </a:r>
            <a:r>
              <a:rPr lang="en-US" sz="1000" dirty="0">
                <a:solidFill>
                  <a:srgbClr val="90BB23"/>
                </a:solidFill>
                <a:latin typeface="Arial"/>
                <a:cs typeface="Arial"/>
              </a:rPr>
              <a:t>  (Accessed 24/10/2023)</a:t>
            </a:r>
            <a:endParaRPr lang="en-US" dirty="0"/>
          </a:p>
          <a:p>
            <a:pPr>
              <a:buFont typeface="Calibri" pitchFamily="18" charset="2"/>
              <a:buChar char="-"/>
            </a:pPr>
            <a:r>
              <a:rPr lang="en-US" sz="1000" dirty="0">
                <a:solidFill>
                  <a:srgbClr val="000000"/>
                </a:solidFill>
                <a:latin typeface="Arial"/>
                <a:cs typeface="Arial"/>
              </a:rPr>
              <a:t>Positive Psychology (2023), </a:t>
            </a:r>
            <a:r>
              <a:rPr lang="en-US" sz="1000" i="1" dirty="0">
                <a:solidFill>
                  <a:srgbClr val="000000"/>
                </a:solidFill>
                <a:latin typeface="Arial"/>
                <a:cs typeface="Arial"/>
              </a:rPr>
              <a:t>Why Team Building is Important + 12 Exercises, </a:t>
            </a:r>
            <a:r>
              <a:rPr lang="en-US" sz="1000" dirty="0">
                <a:solidFill>
                  <a:srgbClr val="000000"/>
                </a:solidFill>
                <a:latin typeface="Arial"/>
                <a:cs typeface="Arial"/>
              </a:rPr>
              <a:t>(Online), Available at: </a:t>
            </a:r>
            <a:r>
              <a:rPr lang="en-US" sz="1000" dirty="0">
                <a:solidFill>
                  <a:srgbClr val="90BB23"/>
                </a:solidFill>
                <a:latin typeface="Arial"/>
                <a:cs typeface="Arial"/>
                <a:hlinkClick r:id="rId7"/>
              </a:rPr>
              <a:t>Why Team Building Is Important + 12 Exercises (positivepsychology.com)</a:t>
            </a:r>
            <a:r>
              <a:rPr lang="en-US" sz="1000" dirty="0">
                <a:solidFill>
                  <a:srgbClr val="000000"/>
                </a:solidFill>
                <a:latin typeface="Arial"/>
                <a:cs typeface="Arial"/>
              </a:rPr>
              <a:t> (Accessed 24/10/2023)</a:t>
            </a:r>
            <a:endParaRPr lang="en-US" dirty="0"/>
          </a:p>
          <a:p>
            <a:pPr>
              <a:buFont typeface="Calibri" pitchFamily="18" charset="2"/>
              <a:buChar char="-"/>
            </a:pPr>
            <a:r>
              <a:rPr lang="en-US" sz="1000" dirty="0">
                <a:solidFill>
                  <a:srgbClr val="000000"/>
                </a:solidFill>
                <a:latin typeface="Arial"/>
                <a:cs typeface="Arial"/>
              </a:rPr>
              <a:t>Skills You Need (2023), </a:t>
            </a:r>
            <a:r>
              <a:rPr lang="en-US" sz="1000" i="1" dirty="0">
                <a:solidFill>
                  <a:srgbClr val="000000"/>
                </a:solidFill>
                <a:latin typeface="Arial"/>
                <a:cs typeface="Arial"/>
              </a:rPr>
              <a:t>6 Benefits of Group Work</a:t>
            </a:r>
            <a:r>
              <a:rPr lang="en-US" sz="1000" dirty="0">
                <a:solidFill>
                  <a:srgbClr val="000000"/>
                </a:solidFill>
                <a:latin typeface="Arial"/>
                <a:cs typeface="Arial"/>
              </a:rPr>
              <a:t>, (Online), Available at: </a:t>
            </a:r>
            <a:r>
              <a:rPr lang="en-US" sz="1000" dirty="0">
                <a:solidFill>
                  <a:srgbClr val="90BB23"/>
                </a:solidFill>
                <a:latin typeface="Arial"/>
                <a:cs typeface="Arial"/>
                <a:hlinkClick r:id="rId8"/>
              </a:rPr>
              <a:t>6 Benefits of Group Work | SkillsYouNeed</a:t>
            </a:r>
            <a:r>
              <a:rPr lang="en-US" sz="1000" dirty="0">
                <a:solidFill>
                  <a:srgbClr val="444444"/>
                </a:solidFill>
                <a:latin typeface="Arial"/>
                <a:cs typeface="Arial"/>
              </a:rPr>
              <a:t> , (Accessed 24/10/2023)</a:t>
            </a:r>
            <a:endParaRPr lang="en-US" dirty="0"/>
          </a:p>
          <a:p>
            <a:pPr>
              <a:buFont typeface="Calibri" pitchFamily="18" charset="2"/>
              <a:buChar char="-"/>
            </a:pPr>
            <a:r>
              <a:rPr lang="en-US" sz="1000" dirty="0">
                <a:solidFill>
                  <a:srgbClr val="000000"/>
                </a:solidFill>
                <a:latin typeface="Arial"/>
                <a:cs typeface="Arial"/>
              </a:rPr>
              <a:t>Sport England (2023), </a:t>
            </a:r>
            <a:r>
              <a:rPr lang="en-US" sz="1000" i="1" dirty="0">
                <a:solidFill>
                  <a:srgbClr val="000000"/>
                </a:solidFill>
                <a:latin typeface="Arial"/>
                <a:cs typeface="Arial"/>
              </a:rPr>
              <a:t>Children and Young People</a:t>
            </a:r>
            <a:r>
              <a:rPr lang="en-US" sz="1000" dirty="0">
                <a:solidFill>
                  <a:srgbClr val="000000"/>
                </a:solidFill>
                <a:latin typeface="Arial"/>
                <a:cs typeface="Arial"/>
              </a:rPr>
              <a:t>, (Online), Available at: </a:t>
            </a:r>
            <a:r>
              <a:rPr lang="en-US" sz="1000" dirty="0">
                <a:solidFill>
                  <a:srgbClr val="90BB23"/>
                </a:solidFill>
                <a:latin typeface="Arial"/>
                <a:cs typeface="Arial"/>
                <a:hlinkClick r:id="rId9"/>
              </a:rPr>
              <a:t>Children and      young people | Sport England</a:t>
            </a:r>
            <a:r>
              <a:rPr lang="en-US" sz="1000" dirty="0">
                <a:solidFill>
                  <a:srgbClr val="444444"/>
                </a:solidFill>
                <a:latin typeface="Arial"/>
                <a:cs typeface="Arial"/>
              </a:rPr>
              <a:t> , (Accessed 24/10/2023)</a:t>
            </a:r>
            <a:endParaRPr lang="en-US" dirty="0"/>
          </a:p>
          <a:p>
            <a:pPr>
              <a:buFont typeface="Calibri" pitchFamily="18" charset="2"/>
              <a:buChar char="-"/>
            </a:pPr>
            <a:r>
              <a:rPr lang="en-US" sz="1000" dirty="0">
                <a:solidFill>
                  <a:srgbClr val="000000"/>
                </a:solidFill>
                <a:latin typeface="Arial"/>
                <a:cs typeface="Arial"/>
              </a:rPr>
              <a:t>Young Minds (2023), </a:t>
            </a:r>
            <a:r>
              <a:rPr lang="en-US" sz="1000" i="1" dirty="0">
                <a:solidFill>
                  <a:srgbClr val="000000"/>
                </a:solidFill>
                <a:latin typeface="Arial"/>
                <a:cs typeface="Arial"/>
              </a:rPr>
              <a:t>Building Supportive Relationships with Young People</a:t>
            </a:r>
            <a:r>
              <a:rPr lang="en-US" sz="1000" dirty="0">
                <a:solidFill>
                  <a:srgbClr val="000000"/>
                </a:solidFill>
                <a:latin typeface="Arial"/>
                <a:cs typeface="Arial"/>
              </a:rPr>
              <a:t>, (Online), Available at: </a:t>
            </a:r>
            <a:r>
              <a:rPr lang="en-US" sz="1000" dirty="0">
                <a:solidFill>
                  <a:srgbClr val="90BB23"/>
                </a:solidFill>
                <a:latin typeface="Arial"/>
                <a:cs typeface="Arial"/>
                <a:hlinkClick r:id="rId10"/>
              </a:rPr>
              <a:t>Building supportive relationships with young people | YoungMinds</a:t>
            </a:r>
            <a:r>
              <a:rPr lang="en-US" sz="1000" dirty="0">
                <a:solidFill>
                  <a:srgbClr val="444444"/>
                </a:solidFill>
                <a:latin typeface="Arial"/>
                <a:cs typeface="Arial"/>
              </a:rPr>
              <a:t> , (Accessed 24/10/2023)</a:t>
            </a:r>
            <a:endParaRPr lang="en-US" dirty="0"/>
          </a:p>
          <a:p>
            <a:pPr>
              <a:lnSpc>
                <a:spcPct val="100000"/>
              </a:lnSpc>
              <a:spcBef>
                <a:spcPts val="0"/>
              </a:spcBef>
            </a:pPr>
            <a:endParaRPr lang="en-US" sz="1200" dirty="0">
              <a:solidFill>
                <a:srgbClr val="000000"/>
              </a:solidFill>
              <a:latin typeface="Calibri"/>
              <a:cs typeface="Calibri"/>
            </a:endParaRPr>
          </a:p>
          <a:p>
            <a:pPr>
              <a:lnSpc>
                <a:spcPct val="100000"/>
              </a:lnSpc>
              <a:spcBef>
                <a:spcPts val="0"/>
              </a:spcBef>
            </a:pPr>
            <a:endParaRPr lang="en-US" sz="1200" dirty="0">
              <a:solidFill>
                <a:srgbClr val="90BB23"/>
              </a:solidFill>
              <a:latin typeface="Calibri"/>
              <a:cs typeface="Calibri"/>
            </a:endParaRPr>
          </a:p>
          <a:p>
            <a:pPr>
              <a:lnSpc>
                <a:spcPct val="100000"/>
              </a:lnSpc>
              <a:spcBef>
                <a:spcPts val="0"/>
              </a:spcBef>
            </a:pPr>
            <a:endParaRPr lang="en-US" sz="1200" dirty="0">
              <a:solidFill>
                <a:srgbClr val="90BB23"/>
              </a:solidFill>
              <a:latin typeface="Calibri"/>
              <a:cs typeface="Calibri"/>
            </a:endParaRPr>
          </a:p>
          <a:p>
            <a:endParaRPr lang="en-US" sz="1200" dirty="0">
              <a:solidFill>
                <a:srgbClr val="000000"/>
              </a:solidFill>
              <a:latin typeface="Calibri"/>
              <a:cs typeface="Calibri"/>
            </a:endParaRPr>
          </a:p>
        </p:txBody>
      </p:sp>
    </p:spTree>
    <p:extLst>
      <p:ext uri="{BB962C8B-B14F-4D97-AF65-F5344CB8AC3E}">
        <p14:creationId xmlns:p14="http://schemas.microsoft.com/office/powerpoint/2010/main" val="348429556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Frame</vt:lpstr>
      <vt:lpstr>Building meaningful relationships with young people</vt:lpstr>
      <vt:lpstr>Methods of building relationships with young people.</vt:lpstr>
      <vt:lpstr>Methods of  building  relationships with young people.</vt:lpstr>
      <vt:lpstr>Skills, Approaches and tools needed to build relationships with young people. </vt:lpstr>
      <vt:lpstr>Team Building challenge </vt:lpstr>
      <vt:lpstr>Floor is lava</vt:lpstr>
      <vt:lpstr>Why do team challenges work?</vt:lpstr>
      <vt:lpstr>Five step model</vt:lpstr>
      <vt:lpstr>Summary</vt:lpstr>
      <vt:lpstr>Any 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584</cp:revision>
  <dcterms:created xsi:type="dcterms:W3CDTF">2023-10-21T17:10:51Z</dcterms:created>
  <dcterms:modified xsi:type="dcterms:W3CDTF">2023-10-25T08:10:21Z</dcterms:modified>
</cp:coreProperties>
</file>