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5" r:id="rId3"/>
    <p:sldId id="269" r:id="rId4"/>
    <p:sldId id="280" r:id="rId5"/>
    <p:sldId id="273" r:id="rId6"/>
    <p:sldId id="281" r:id="rId7"/>
    <p:sldId id="274" r:id="rId8"/>
    <p:sldId id="284" r:id="rId9"/>
    <p:sldId id="285" r:id="rId10"/>
    <p:sldId id="286" r:id="rId11"/>
    <p:sldId id="272" r:id="rId12"/>
    <p:sldId id="261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222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54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598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929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612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92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154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601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23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85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492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600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37397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222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3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66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254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6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D3BB450-3F6D-4A81-8B79-CD2B2B63F305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27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childhood-obesity-applying-all-our-health/childhood-obesity-applying-all-our-health" TargetMode="External"/><Relationship Id="rId2" Type="http://schemas.openxmlformats.org/officeDocument/2006/relationships/hyperlink" Target="https://www.healthwatchhackney.co.uk/news/government-launches-new-obesity-strategy-as-country-urged-to-lose-weight-to-beat-covid-19-and-protect-the-nh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ackney.gov.uk/statistics-evidence-plans-and-strateg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7FD9-FB66-4F86-A010-3393EBD8B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4099" y="1752600"/>
            <a:ext cx="8825658" cy="1676400"/>
          </a:xfrm>
        </p:spPr>
        <p:txBody>
          <a:bodyPr/>
          <a:lstStyle/>
          <a:p>
            <a:r>
              <a:rPr lang="en-GB" sz="4400" dirty="0"/>
              <a:t>Hackney Borough and children with obesity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B56C70-438E-4FB6-838C-F2F6C5F6B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763" y="4114800"/>
            <a:ext cx="8825658" cy="24384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BY </a:t>
            </a:r>
            <a:r>
              <a:rPr lang="en-GB" dirty="0" err="1"/>
              <a:t>Benah</a:t>
            </a:r>
            <a:r>
              <a:rPr lang="en-GB" dirty="0"/>
              <a:t> NASANDE</a:t>
            </a:r>
          </a:p>
          <a:p>
            <a:r>
              <a:rPr lang="en-GB" dirty="0"/>
              <a:t>STUDENT ID: 1917243</a:t>
            </a:r>
          </a:p>
          <a:p>
            <a:r>
              <a:rPr lang="en-GB" dirty="0"/>
              <a:t>MODULE NAME: Community care and development</a:t>
            </a:r>
          </a:p>
          <a:p>
            <a:r>
              <a:rPr lang="en-GB" dirty="0"/>
              <a:t>MODULE CODE: BMHP6022</a:t>
            </a:r>
          </a:p>
          <a:p>
            <a:r>
              <a:rPr lang="en-GB" dirty="0"/>
              <a:t>LECTURER: LAILA SURANI</a:t>
            </a:r>
          </a:p>
          <a:p>
            <a:r>
              <a:rPr lang="en-GB" dirty="0"/>
              <a:t>DATE: 31.03.2023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CCD652-0646-4985-95E0-B42B55806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" y="0"/>
            <a:ext cx="451485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358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Introduction </a:t>
            </a:r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122227-2F65-7F1A-A798-52964580A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2005215"/>
            <a:ext cx="5449889" cy="2847567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1" y="1676400"/>
            <a:ext cx="4536400" cy="45474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200" dirty="0">
                <a:solidFill>
                  <a:srgbClr val="EBEBEB"/>
                </a:solidFill>
              </a:rPr>
              <a:t>A community is a group of people  with common interests living together with in a  society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>
                <a:solidFill>
                  <a:srgbClr val="EBEBEB"/>
                </a:solidFill>
              </a:rPr>
              <a:t>Community development  is a process where community members are supported by agencies to identify and put into action on issues important to them.</a:t>
            </a:r>
          </a:p>
          <a:p>
            <a:pPr marL="0" indent="0">
              <a:buNone/>
            </a:pPr>
            <a:endParaRPr lang="en-US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157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A5518-CB88-C146-BB39-C9D0DFBF7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29266"/>
            <a:ext cx="5029200" cy="666134"/>
          </a:xfrm>
        </p:spPr>
        <p:txBody>
          <a:bodyPr>
            <a:normAutofit fontScale="90000"/>
          </a:bodyPr>
          <a:lstStyle/>
          <a:p>
            <a:r>
              <a:rPr lang="en-GB" dirty="0"/>
              <a:t>Hackney Borough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9B189-BC2A-98CB-0105-70B880B8E7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42" r="20473" b="-1"/>
          <a:stretch/>
        </p:blipFill>
        <p:spPr>
          <a:xfrm>
            <a:off x="5486400" y="544028"/>
            <a:ext cx="6708410" cy="608537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66630-5BC9-4EA6-25BD-BD9827ACF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295400"/>
            <a:ext cx="4419599" cy="5334000"/>
          </a:xfrm>
        </p:spPr>
        <p:txBody>
          <a:bodyPr>
            <a:normAutofit/>
          </a:bodyPr>
          <a:lstStyle/>
          <a:p>
            <a:r>
              <a:rPr lang="en-GB" dirty="0"/>
              <a:t>Located in East London</a:t>
            </a:r>
          </a:p>
          <a:p>
            <a:r>
              <a:rPr lang="en-GB" dirty="0"/>
              <a:t>Population: 281,100 people</a:t>
            </a:r>
          </a:p>
          <a:p>
            <a:r>
              <a:rPr lang="en-GB" dirty="0"/>
              <a:t>25% of people below 20 years</a:t>
            </a:r>
          </a:p>
          <a:p>
            <a:r>
              <a:rPr lang="en-GB" dirty="0"/>
              <a:t>Culturally diverse: White British 36%, Other whites 16.3%, Black African 11.4%, Black Caribbean 7.8%, Turkish/Kurdish 5.6%, Jewish 7.4%.</a:t>
            </a:r>
          </a:p>
          <a:p>
            <a:r>
              <a:rPr lang="en-GB" dirty="0"/>
              <a:t>Life expectancy: 80 years for men and 83 for women</a:t>
            </a:r>
          </a:p>
          <a:p>
            <a:r>
              <a:rPr lang="en-GB" dirty="0"/>
              <a:t>Densely populated</a:t>
            </a:r>
          </a:p>
          <a:p>
            <a:r>
              <a:rPr lang="en-GB" dirty="0"/>
              <a:t>Very green: 58 parks and green spaces</a:t>
            </a:r>
          </a:p>
        </p:txBody>
      </p:sp>
    </p:spTree>
    <p:extLst>
      <p:ext uri="{BB962C8B-B14F-4D97-AF65-F5344CB8AC3E}">
        <p14:creationId xmlns:p14="http://schemas.microsoft.com/office/powerpoint/2010/main" val="2730158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5E82D-CB43-0E30-890E-3A310AB6A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66482"/>
          </a:xfrm>
        </p:spPr>
        <p:txBody>
          <a:bodyPr/>
          <a:lstStyle/>
          <a:p>
            <a:r>
              <a:rPr lang="en-US" dirty="0"/>
              <a:t>Issues in Hackney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E73DC-711E-EE13-EDA6-1440884832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47801"/>
            <a:ext cx="5715000" cy="480853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Health Care Needs</a:t>
            </a:r>
          </a:p>
          <a:p>
            <a:r>
              <a:rPr lang="en-US" sz="3200" dirty="0">
                <a:latin typeface="Bahnschrift Light" pitchFamily="34" charset="0"/>
              </a:rPr>
              <a:t>Obesity </a:t>
            </a:r>
          </a:p>
          <a:p>
            <a:r>
              <a:rPr lang="en-US" sz="3200" dirty="0">
                <a:latin typeface="Bahnschrift Light" pitchFamily="34" charset="0"/>
              </a:rPr>
              <a:t>Mental health</a:t>
            </a:r>
          </a:p>
          <a:p>
            <a:r>
              <a:rPr lang="en-US" sz="3200" dirty="0">
                <a:latin typeface="Bahnschrift Light" pitchFamily="34" charset="0"/>
              </a:rPr>
              <a:t>Substance misuse; smoking</a:t>
            </a:r>
          </a:p>
          <a:p>
            <a:r>
              <a:rPr lang="en-US" sz="3200" dirty="0">
                <a:latin typeface="Bahnschrift Light" pitchFamily="34" charset="0"/>
              </a:rPr>
              <a:t>Diabetes, heart disease</a:t>
            </a:r>
          </a:p>
          <a:p>
            <a:r>
              <a:rPr lang="en-US" sz="3200" dirty="0">
                <a:latin typeface="Bahnschrift Light" pitchFamily="34" charset="0"/>
              </a:rPr>
              <a:t>Sexual health</a:t>
            </a:r>
          </a:p>
          <a:p>
            <a:r>
              <a:rPr lang="en-US" sz="3200" dirty="0">
                <a:latin typeface="Bahnschrift Light" pitchFamily="34" charset="0"/>
              </a:rPr>
              <a:t>14.5% of people have a long-term illness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74324-C90E-522A-8BD3-D6C4622622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3321" y="1436081"/>
            <a:ext cx="4771479" cy="48085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Social Needs</a:t>
            </a:r>
          </a:p>
          <a:p>
            <a:r>
              <a:rPr lang="en-US" sz="2800" dirty="0">
                <a:latin typeface="Bahnschrift Light" pitchFamily="34" charset="0"/>
              </a:rPr>
              <a:t>Unemployment and welfare dependency</a:t>
            </a:r>
          </a:p>
          <a:p>
            <a:r>
              <a:rPr lang="en-US" sz="2800" dirty="0">
                <a:latin typeface="Bahnschrift Light" pitchFamily="34" charset="0"/>
              </a:rPr>
              <a:t>Poverty</a:t>
            </a:r>
          </a:p>
          <a:p>
            <a:r>
              <a:rPr lang="en-US" sz="2800" dirty="0">
                <a:latin typeface="Bahnschrift Light" pitchFamily="34" charset="0"/>
              </a:rPr>
              <a:t>Housing barriers</a:t>
            </a:r>
          </a:p>
          <a:p>
            <a:r>
              <a:rPr lang="en-US" sz="2800" dirty="0">
                <a:latin typeface="Bahnschrift SemiLight" panose="020B0502040204020203" pitchFamily="34" charset="0"/>
              </a:rPr>
              <a:t>Child poverty: 25% of children in income-deprived households</a:t>
            </a:r>
          </a:p>
        </p:txBody>
      </p:sp>
    </p:spTree>
    <p:extLst>
      <p:ext uri="{BB962C8B-B14F-4D97-AF65-F5344CB8AC3E}">
        <p14:creationId xmlns:p14="http://schemas.microsoft.com/office/powerpoint/2010/main" val="201616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8931" y="629266"/>
            <a:ext cx="4541876" cy="1137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rgbClr val="EBEBEB"/>
                </a:solidFill>
              </a:rPr>
              <a:t>Obesity in Hackney’s Children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E4B436-7AB9-3F20-A294-27990B13BE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804" y="1385292"/>
            <a:ext cx="5449889" cy="4087416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18263" y="1905000"/>
            <a:ext cx="5129234" cy="464819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24%, of reception class children are overweight or obese</a:t>
            </a:r>
          </a:p>
          <a:p>
            <a:r>
              <a:rPr lang="en-US" dirty="0">
                <a:solidFill>
                  <a:srgbClr val="EBEBEB"/>
                </a:solidFill>
              </a:rPr>
              <a:t>40.2% of year 6 pupils are overweight and obese</a:t>
            </a:r>
          </a:p>
          <a:p>
            <a:r>
              <a:rPr lang="en-US" dirty="0">
                <a:solidFill>
                  <a:srgbClr val="EBEBEB"/>
                </a:solidFill>
              </a:rPr>
              <a:t>51.7% of adults overweight</a:t>
            </a:r>
          </a:p>
          <a:p>
            <a:r>
              <a:rPr lang="en-US" b="1" dirty="0">
                <a:solidFill>
                  <a:srgbClr val="EBEBEB"/>
                </a:solidFill>
              </a:rPr>
              <a:t>Caused by: </a:t>
            </a:r>
            <a:r>
              <a:rPr lang="en-US" dirty="0">
                <a:solidFill>
                  <a:srgbClr val="EBEBEB"/>
                </a:solidFill>
              </a:rPr>
              <a:t>unhealthy diets, poverty, too much TV or gadgets, no exercise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BEBEB">
                  <a:lumMod val="40000"/>
                  <a:lumOff val="60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Consequences: </a:t>
            </a:r>
            <a:r>
              <a: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bullying at school, low self-esteem, stress, anxiety, heart disease, diabetes, breathing difficulties, school absence</a:t>
            </a:r>
          </a:p>
          <a:p>
            <a:pPr marL="457200" lvl="1" indent="0">
              <a:buNone/>
            </a:pPr>
            <a:endParaRPr lang="en-US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219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77A6-87AA-E296-BFAD-00C40BF8E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66482"/>
          </a:xfrm>
        </p:spPr>
        <p:txBody>
          <a:bodyPr/>
          <a:lstStyle/>
          <a:p>
            <a:r>
              <a:rPr lang="en-US" b="1" dirty="0">
                <a:latin typeface="Bahnschrift SemiBold" pitchFamily="34" charset="0"/>
              </a:rPr>
              <a:t>The Health Belief Model (HBM)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69351-7B0B-6DC1-D37B-A17A27720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524000"/>
            <a:ext cx="10210800" cy="4724399"/>
          </a:xfrm>
        </p:spPr>
        <p:txBody>
          <a:bodyPr/>
          <a:lstStyle/>
          <a:p>
            <a:r>
              <a:rPr lang="en-US" sz="2400" dirty="0">
                <a:latin typeface="Bahnschrift Light" pitchFamily="34" charset="0"/>
              </a:rPr>
              <a:t>The HBM suggests that:</a:t>
            </a:r>
          </a:p>
          <a:p>
            <a:r>
              <a:rPr lang="en-US" sz="2400" dirty="0">
                <a:latin typeface="Bahnschrift Light" pitchFamily="34" charset="0"/>
              </a:rPr>
              <a:t> an individual's beliefs about their susceptibility to a health problem, the perceived severity of the problem, and the perceived benefits and barriers to taking action can all influence whether or not they engage in health-promoting behavior.</a:t>
            </a:r>
          </a:p>
          <a:p>
            <a:endParaRPr lang="en-US" sz="2400" dirty="0">
              <a:latin typeface="Bahnschrift Light" pitchFamily="34" charset="0"/>
            </a:endParaRPr>
          </a:p>
          <a:p>
            <a:r>
              <a:rPr lang="en-US" sz="2400" dirty="0">
                <a:latin typeface="Bahnschrift Light" pitchFamily="34" charset="0"/>
              </a:rPr>
              <a:t>Understanding the specific beliefs and concerns of the population in Hackney, interventions can be tailored to promote healthy behaviors and prevent childhood obesity.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405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9786" y="92180"/>
            <a:ext cx="6188190" cy="1622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Hackney Policies to fight childhood obesity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69786" y="1714500"/>
            <a:ext cx="6658970" cy="48387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FFFFF"/>
                </a:solidFill>
                <a:latin typeface="Bahnschrift Light" pitchFamily="34" charset="0"/>
              </a:rPr>
              <a:t>The Hackney Healthy Schools </a:t>
            </a:r>
            <a:r>
              <a:rPr lang="en-US" sz="2200" dirty="0">
                <a:solidFill>
                  <a:srgbClr val="FFFFFF"/>
                </a:solidFill>
                <a:latin typeface="Bahnschrift Light" pitchFamily="34" charset="0"/>
              </a:rPr>
              <a:t>Program promotes healthy eating and physical activity in schools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FFFFF"/>
                </a:solidFill>
                <a:latin typeface="Bahnschrift Light" pitchFamily="34" charset="0"/>
              </a:rPr>
              <a:t>Sugar Smart Hackney </a:t>
            </a:r>
            <a:r>
              <a:rPr lang="en-US" sz="2200" dirty="0">
                <a:solidFill>
                  <a:srgbClr val="FFFFFF"/>
                </a:solidFill>
                <a:latin typeface="Bahnschrift Light" pitchFamily="34" charset="0"/>
              </a:rPr>
              <a:t>aims to reduce sugar in food and drinks available to children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FFFFF"/>
                </a:solidFill>
                <a:latin typeface="Bahnschrift Light" pitchFamily="34" charset="0"/>
              </a:rPr>
              <a:t>The Hackney Food Partnership:</a:t>
            </a:r>
            <a:r>
              <a:rPr lang="en-US" sz="2200" dirty="0">
                <a:solidFill>
                  <a:srgbClr val="FFFFFF"/>
                </a:solidFill>
                <a:latin typeface="Bahnschrift Light" pitchFamily="34" charset="0"/>
              </a:rPr>
              <a:t> promote healthy and sustainable food options through local businesses and community groups. 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FFFFF"/>
                </a:solidFill>
                <a:latin typeface="Bahnschrift Light" pitchFamily="34" charset="0"/>
              </a:rPr>
              <a:t>Hackney Health Champions program:</a:t>
            </a:r>
            <a:r>
              <a:rPr lang="en-US" sz="2200" dirty="0">
                <a:solidFill>
                  <a:srgbClr val="FFFFFF"/>
                </a:solidFill>
                <a:latin typeface="Bahnschrift Light" pitchFamily="34" charset="0"/>
              </a:rPr>
              <a:t> increase physical activity and healthy eating</a:t>
            </a:r>
          </a:p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FFFFF"/>
                </a:solidFill>
                <a:latin typeface="Bahnschrift Light" pitchFamily="34" charset="0"/>
              </a:rPr>
              <a:t>Healthier Together Hackney </a:t>
            </a:r>
            <a:r>
              <a:rPr lang="en-US" sz="2200" dirty="0">
                <a:solidFill>
                  <a:srgbClr val="FFFFFF"/>
                </a:solidFill>
                <a:latin typeface="Bahnschrift Light" pitchFamily="34" charset="0"/>
              </a:rPr>
              <a:t>provides Weight Management and Physical Activity programs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FFFFFF"/>
              </a:solidFill>
              <a:latin typeface="Bahnschrift Light" pitchFamily="34" charset="0"/>
            </a:endParaRPr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C41D267-A3BE-D658-969E-88D6096297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32" r="-1" b="26863"/>
          <a:stretch/>
        </p:blipFill>
        <p:spPr>
          <a:xfrm>
            <a:off x="7230352" y="2"/>
            <a:ext cx="4962068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411BB05-2F66-C71A-03D5-7DFBA9E3D1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4" r="-1" b="-1"/>
          <a:stretch/>
        </p:blipFill>
        <p:spPr>
          <a:xfrm>
            <a:off x="7228756" y="3428997"/>
            <a:ext cx="4963244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24522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5E2A-18A4-BD83-7AFC-39724BC9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09601"/>
            <a:ext cx="5899579" cy="114300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600" b="1" dirty="0"/>
              <a:t>Effective communication strategies used to convey the messages in the policies and initiatives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13C977-F5AF-0003-9256-E4460B2148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77" r="2" b="14582"/>
          <a:stretch/>
        </p:blipFill>
        <p:spPr>
          <a:xfrm>
            <a:off x="6545690" y="838199"/>
            <a:ext cx="4998609" cy="253722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C546BE4-C7A3-4A47-9FA5-0866D5E65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A52D3-8221-0EDB-788A-5525E4E2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752602"/>
            <a:ext cx="5754689" cy="44957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>
                <a:latin typeface="Bahnschrift Light" pitchFamily="34" charset="0"/>
              </a:rPr>
              <a:t>The Hackney Council use these methods to promote healthy eating and physical activity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Bahnschrift Light" pitchFamily="34" charset="0"/>
              </a:rPr>
              <a:t>Posters and leaflets in schools, local businesses, and health clinics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Bahnschrift Light" pitchFamily="34" charset="0"/>
              </a:rPr>
              <a:t>Newsletters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Bahnschrift Light" pitchFamily="34" charset="0"/>
              </a:rPr>
              <a:t>Online portals to engage with parents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Bahnschrift Light" pitchFamily="34" charset="0"/>
              </a:rPr>
              <a:t>Social media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Bahnschrift Light" pitchFamily="34" charset="0"/>
              </a:rPr>
              <a:t>Workshops and events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D9A6E3-66F3-A564-695E-CC6986687B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220" r="20693" b="2"/>
          <a:stretch/>
        </p:blipFill>
        <p:spPr>
          <a:xfrm>
            <a:off x="6545690" y="3711170"/>
            <a:ext cx="4998609" cy="253722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5281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B3056-8EB5-FA2E-9534-0D9DC9A30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945689" cy="1400530"/>
          </a:xfrm>
        </p:spPr>
        <p:txBody>
          <a:bodyPr/>
          <a:lstStyle/>
          <a:p>
            <a:r>
              <a:rPr lang="en-US" sz="3600" dirty="0"/>
              <a:t>Implications of digital world on health and social care initiatives in the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F525D-E318-A423-A855-406140D53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326688" cy="4195481"/>
          </a:xfrm>
        </p:spPr>
        <p:txBody>
          <a:bodyPr/>
          <a:lstStyle/>
          <a:p>
            <a:r>
              <a:rPr lang="en-US" sz="2400" dirty="0"/>
              <a:t>Digital platforms provide access to information and services that can improve prevention, diagnosis, and treatment of obesity. 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Mobile apps, websites, and social media can provide educational content on healthy eating and physical activity.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Telemedicine and remote monitoring technologies  improve access to healthcare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839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Bahnschrift Light" pitchFamily="34" charset="0"/>
              </a:rPr>
              <a:t>Challenges of digital technologies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524000"/>
            <a:ext cx="10287000" cy="472439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ahnschrift Light" pitchFamily="34" charset="0"/>
              </a:rPr>
              <a:t>Digital health inequalities: people who cannot access digital technologies or have low digital literacy may be excluded</a:t>
            </a:r>
          </a:p>
          <a:p>
            <a:pPr marL="0" indent="0">
              <a:buNone/>
            </a:pPr>
            <a:endParaRPr lang="en-US" sz="2800" dirty="0">
              <a:latin typeface="Bahnschrift Light" pitchFamily="34" charset="0"/>
            </a:endParaRPr>
          </a:p>
          <a:p>
            <a:r>
              <a:rPr lang="en-US" sz="2800" dirty="0">
                <a:latin typeface="Bahnschrift Light" pitchFamily="34" charset="0"/>
              </a:rPr>
              <a:t>Privacy and security when using digital technologies to collect and share health information.</a:t>
            </a:r>
          </a:p>
          <a:p>
            <a:pPr marL="0" indent="0">
              <a:buNone/>
            </a:pPr>
            <a:endParaRPr lang="en-US" sz="2800" dirty="0">
              <a:latin typeface="Bahnschrift Light" pitchFamily="34" charset="0"/>
            </a:endParaRPr>
          </a:p>
          <a:p>
            <a:r>
              <a:rPr lang="en-US" sz="2800" dirty="0">
                <a:latin typeface="Bahnschrift Light" pitchFamily="34" charset="0"/>
              </a:rPr>
              <a:t>Need to train and support individuals who face barriers to digital technologies</a:t>
            </a:r>
          </a:p>
        </p:txBody>
      </p:sp>
    </p:spTree>
    <p:extLst>
      <p:ext uri="{BB962C8B-B14F-4D97-AF65-F5344CB8AC3E}">
        <p14:creationId xmlns:p14="http://schemas.microsoft.com/office/powerpoint/2010/main" val="2198148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2" y="452718"/>
            <a:ext cx="5629222" cy="1400530"/>
          </a:xfrm>
        </p:spPr>
        <p:txBody>
          <a:bodyPr>
            <a:normAutofit/>
          </a:bodyPr>
          <a:lstStyle/>
          <a:p>
            <a:r>
              <a:rPr lang="en-US" dirty="0"/>
              <a:t>Recommendations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DF1A5A8-1F9D-41FB-9968-E8E141CC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2FF8A507-56A2-4FE4-8B7E-C1BC9DD86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8CDF66-7D99-BF25-3987-7C615A33E7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4149" y="647699"/>
            <a:ext cx="2099325" cy="3242202"/>
          </a:xfrm>
          <a:prstGeom prst="rect">
            <a:avLst/>
          </a:prstGeom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CC54B50-93BD-4243-9020-11486472E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2899" y="1571241"/>
            <a:ext cx="6269677" cy="502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Make healthy activities free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Healthy lunches free to all primary school children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Provide apps on phones that can track calories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Involve schools, health services, urban planning sectors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Prioritise vulnerable groups e.g. children from low-income families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Increase digital skills for the whole community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4D450A-F8E9-E3BB-4412-61878C7AB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3696" y="4085841"/>
            <a:ext cx="3180230" cy="216255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6581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Bahnschrift Light" pitchFamily="34" charset="0"/>
              </a:rPr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71600"/>
            <a:ext cx="10899779" cy="51816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Bahnschrift Light" pitchFamily="34" charset="0"/>
              </a:rPr>
              <a:t>Obesity is a big problem in Hackney’s children</a:t>
            </a:r>
          </a:p>
          <a:p>
            <a:pPr marL="0" indent="0">
              <a:buNone/>
            </a:pPr>
            <a:endParaRPr lang="en-US" sz="2400" dirty="0">
              <a:latin typeface="Bahnschrift Light" pitchFamily="34" charset="0"/>
            </a:endParaRPr>
          </a:p>
          <a:p>
            <a:r>
              <a:rPr lang="en-US" sz="2400" dirty="0">
                <a:latin typeface="Bahnschrift Light" pitchFamily="34" charset="0"/>
              </a:rPr>
              <a:t>The HBM model  can be used to plan multi-sectorial initiatives that consider the beliefs of the people in designing programs</a:t>
            </a:r>
          </a:p>
          <a:p>
            <a:pPr marL="0" indent="0">
              <a:buNone/>
            </a:pPr>
            <a:endParaRPr lang="en-US" sz="2400" dirty="0">
              <a:latin typeface="Bahnschrift Light" pitchFamily="34" charset="0"/>
            </a:endParaRPr>
          </a:p>
          <a:p>
            <a:r>
              <a:rPr lang="en-US" sz="2400" dirty="0">
                <a:latin typeface="Bahnschrift Light" pitchFamily="34" charset="0"/>
              </a:rPr>
              <a:t>Policy initiatives by the council are very important in promoting healthy lifestyles</a:t>
            </a:r>
          </a:p>
          <a:p>
            <a:pPr marL="0" indent="0">
              <a:buNone/>
            </a:pPr>
            <a:endParaRPr lang="en-US" sz="2400" dirty="0">
              <a:latin typeface="Bahnschrift Light" pitchFamily="34" charset="0"/>
            </a:endParaRPr>
          </a:p>
          <a:p>
            <a:r>
              <a:rPr lang="en-US" sz="2400" dirty="0">
                <a:latin typeface="Bahnschrift Light" pitchFamily="34" charset="0"/>
              </a:rPr>
              <a:t>Effective communication strategies should be supported</a:t>
            </a:r>
          </a:p>
          <a:p>
            <a:pPr marL="0" indent="0">
              <a:buNone/>
            </a:pPr>
            <a:endParaRPr lang="en-US" sz="2400" dirty="0">
              <a:latin typeface="Bahnschrift Light" pitchFamily="34" charset="0"/>
            </a:endParaRPr>
          </a:p>
          <a:p>
            <a:r>
              <a:rPr lang="en-US" sz="2400" dirty="0">
                <a:latin typeface="Bahnschrift Light" pitchFamily="34" charset="0"/>
              </a:rPr>
              <a:t>Address challenges to digital health inequalities</a:t>
            </a:r>
          </a:p>
        </p:txBody>
      </p:sp>
    </p:spTree>
    <p:extLst>
      <p:ext uri="{BB962C8B-B14F-4D97-AF65-F5344CB8AC3E}">
        <p14:creationId xmlns:p14="http://schemas.microsoft.com/office/powerpoint/2010/main" val="774114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295400"/>
            <a:ext cx="10972800" cy="556260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dirty="0">
                <a:hlinkClick r:id="rId2"/>
              </a:rPr>
              <a:t>https://www.healthwatchhackney.co.uk/news/government-launches-new-obesity-strategy-as-country-urged-to-lose-weight-to-beat-covid-19-and-protect-the-nhs/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>
                <a:hlinkClick r:id="rId3"/>
              </a:rPr>
              <a:t>https://www.gov.uk/government/publications/childhood-obesity-applying-all-our-health/childhood-obesity-applying-all-our-health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>
                <a:hlinkClick r:id="rId4"/>
              </a:rPr>
              <a:t>https://hackney.gov.uk/statistics-evidence-plans-and-strategies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9325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701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Bahnschrift Light</vt:lpstr>
      <vt:lpstr>Bahnschrift SemiBold</vt:lpstr>
      <vt:lpstr>Bahnschrift SemiLight</vt:lpstr>
      <vt:lpstr>Century Gothic</vt:lpstr>
      <vt:lpstr>Wingdings</vt:lpstr>
      <vt:lpstr>Wingdings 3</vt:lpstr>
      <vt:lpstr>Ion</vt:lpstr>
      <vt:lpstr>Hackney Borough and children with obesity</vt:lpstr>
      <vt:lpstr>Introduction </vt:lpstr>
      <vt:lpstr>Hackney Borough</vt:lpstr>
      <vt:lpstr>Issues in Hackney Community</vt:lpstr>
      <vt:lpstr>Obesity in Hackney’s Children</vt:lpstr>
      <vt:lpstr>The Health Belief Model (HBM)</vt:lpstr>
      <vt:lpstr>Hackney Policies to fight childhood obesity </vt:lpstr>
      <vt:lpstr>Effective communication strategies used to convey the messages in the policies and initiatives</vt:lpstr>
      <vt:lpstr>Implications of digital world on health and social care initiatives in the community</vt:lpstr>
      <vt:lpstr>Challenges of digital technologies </vt:lpstr>
      <vt:lpstr>Recommendations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nasandebenah@gmail.com</cp:lastModifiedBy>
  <cp:revision>41</cp:revision>
  <dcterms:created xsi:type="dcterms:W3CDTF">2021-11-22T17:40:58Z</dcterms:created>
  <dcterms:modified xsi:type="dcterms:W3CDTF">2023-03-31T20:50:39Z</dcterms:modified>
</cp:coreProperties>
</file>