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 id="2147483770" r:id="rId2"/>
  </p:sldMasterIdLst>
  <p:notesMasterIdLst>
    <p:notesMasterId r:id="rId7"/>
  </p:notesMasterIdLst>
  <p:sldIdLst>
    <p:sldId id="256" r:id="rId3"/>
    <p:sldId id="257" r:id="rId4"/>
    <p:sldId id="258"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C5E066-73C6-4FE1-81FF-245CA4E2A9E9}" v="66" dt="2022-10-10T18:34:58.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105" d="100"/>
          <a:sy n="105" d="100"/>
        </p:scale>
        <p:origin x="13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 Uddin" userId="5ce134398dedcda8" providerId="LiveId" clId="{92C5E066-73C6-4FE1-81FF-245CA4E2A9E9}"/>
    <pc:docChg chg="undo custSel addSld modSld">
      <pc:chgData name="Sam Uddin" userId="5ce134398dedcda8" providerId="LiveId" clId="{92C5E066-73C6-4FE1-81FF-245CA4E2A9E9}" dt="2022-10-10T18:35:57.148" v="697" actId="20577"/>
      <pc:docMkLst>
        <pc:docMk/>
      </pc:docMkLst>
      <pc:sldChg chg="modSp mod">
        <pc:chgData name="Sam Uddin" userId="5ce134398dedcda8" providerId="LiveId" clId="{92C5E066-73C6-4FE1-81FF-245CA4E2A9E9}" dt="2022-10-10T18:35:57.148" v="697" actId="20577"/>
        <pc:sldMkLst>
          <pc:docMk/>
          <pc:sldMk cId="2542054837" sldId="256"/>
        </pc:sldMkLst>
        <pc:spChg chg="mod">
          <ac:chgData name="Sam Uddin" userId="5ce134398dedcda8" providerId="LiveId" clId="{92C5E066-73C6-4FE1-81FF-245CA4E2A9E9}" dt="2022-10-10T18:35:57.148" v="697" actId="20577"/>
          <ac:spMkLst>
            <pc:docMk/>
            <pc:sldMk cId="2542054837" sldId="256"/>
            <ac:spMk id="3" creationId="{DC00D619-2358-4D35-AF50-8AF341D2BA08}"/>
          </ac:spMkLst>
        </pc:spChg>
      </pc:sldChg>
      <pc:sldChg chg="addSp delSp modSp mod modClrScheme delDesignElem chgLayout">
        <pc:chgData name="Sam Uddin" userId="5ce134398dedcda8" providerId="LiveId" clId="{92C5E066-73C6-4FE1-81FF-245CA4E2A9E9}" dt="2022-10-06T21:42:08.529" v="507"/>
        <pc:sldMkLst>
          <pc:docMk/>
          <pc:sldMk cId="514970243" sldId="257"/>
        </pc:sldMkLst>
        <pc:spChg chg="mod ord">
          <ac:chgData name="Sam Uddin" userId="5ce134398dedcda8" providerId="LiveId" clId="{92C5E066-73C6-4FE1-81FF-245CA4E2A9E9}" dt="2022-10-06T21:04:20.051" v="4" actId="700"/>
          <ac:spMkLst>
            <pc:docMk/>
            <pc:sldMk cId="514970243" sldId="257"/>
            <ac:spMk id="2" creationId="{72EB879B-6959-43F2-A2C6-53BE0790B053}"/>
          </ac:spMkLst>
        </pc:spChg>
        <pc:spChg chg="add del mod ord">
          <ac:chgData name="Sam Uddin" userId="5ce134398dedcda8" providerId="LiveId" clId="{92C5E066-73C6-4FE1-81FF-245CA4E2A9E9}" dt="2022-10-06T21:04:20.051" v="4" actId="700"/>
          <ac:spMkLst>
            <pc:docMk/>
            <pc:sldMk cId="514970243" sldId="257"/>
            <ac:spMk id="4" creationId="{F3B6F313-2118-4D99-BCA7-7976266EA102}"/>
          </ac:spMkLst>
        </pc:spChg>
        <pc:spChg chg="add del mod ord">
          <ac:chgData name="Sam Uddin" userId="5ce134398dedcda8" providerId="LiveId" clId="{92C5E066-73C6-4FE1-81FF-245CA4E2A9E9}" dt="2022-10-06T21:04:20.051" v="4" actId="700"/>
          <ac:spMkLst>
            <pc:docMk/>
            <pc:sldMk cId="514970243" sldId="257"/>
            <ac:spMk id="5" creationId="{2F35BA11-3209-4B5A-A522-3ED61C5D5644}"/>
          </ac:spMkLst>
        </pc:spChg>
        <pc:spChg chg="add mod">
          <ac:chgData name="Sam Uddin" userId="5ce134398dedcda8" providerId="LiveId" clId="{92C5E066-73C6-4FE1-81FF-245CA4E2A9E9}" dt="2022-10-06T21:42:08.529" v="507"/>
          <ac:spMkLst>
            <pc:docMk/>
            <pc:sldMk cId="514970243" sldId="257"/>
            <ac:spMk id="6" creationId="{F3A60496-2F4B-4BBD-9FED-983A50A23C2E}"/>
          </ac:spMkLst>
        </pc:spChg>
        <pc:spChg chg="add del">
          <ac:chgData name="Sam Uddin" userId="5ce134398dedcda8" providerId="LiveId" clId="{92C5E066-73C6-4FE1-81FF-245CA4E2A9E9}" dt="2022-10-06T21:04:20.051" v="4" actId="700"/>
          <ac:spMkLst>
            <pc:docMk/>
            <pc:sldMk cId="514970243" sldId="257"/>
            <ac:spMk id="27" creationId="{51B680D3-33DA-4AED-8452-A96B49AAA8D8}"/>
          </ac:spMkLst>
        </pc:spChg>
        <pc:spChg chg="add del">
          <ac:chgData name="Sam Uddin" userId="5ce134398dedcda8" providerId="LiveId" clId="{92C5E066-73C6-4FE1-81FF-245CA4E2A9E9}" dt="2022-10-06T21:04:20.051" v="4" actId="700"/>
          <ac:spMkLst>
            <pc:docMk/>
            <pc:sldMk cId="514970243" sldId="257"/>
            <ac:spMk id="29" creationId="{AB854EE0-7215-4BC8-8518-42D6DB20653B}"/>
          </ac:spMkLst>
        </pc:spChg>
        <pc:spChg chg="add del">
          <ac:chgData name="Sam Uddin" userId="5ce134398dedcda8" providerId="LiveId" clId="{92C5E066-73C6-4FE1-81FF-245CA4E2A9E9}" dt="2022-10-06T21:04:20.051" v="4" actId="700"/>
          <ac:spMkLst>
            <pc:docMk/>
            <pc:sldMk cId="514970243" sldId="257"/>
            <ac:spMk id="31" creationId="{2170F728-C2F1-46CE-BA22-F8F0CDF9CFFB}"/>
          </ac:spMkLst>
        </pc:spChg>
        <pc:spChg chg="add del">
          <ac:chgData name="Sam Uddin" userId="5ce134398dedcda8" providerId="LiveId" clId="{92C5E066-73C6-4FE1-81FF-245CA4E2A9E9}" dt="2022-10-06T21:04:20.051" v="4" actId="700"/>
          <ac:spMkLst>
            <pc:docMk/>
            <pc:sldMk cId="514970243" sldId="257"/>
            <ac:spMk id="33" creationId="{212791CF-354A-4144-A3C0-4AC897843315}"/>
          </ac:spMkLst>
        </pc:spChg>
        <pc:grpChg chg="add del">
          <ac:chgData name="Sam Uddin" userId="5ce134398dedcda8" providerId="LiveId" clId="{92C5E066-73C6-4FE1-81FF-245CA4E2A9E9}" dt="2022-10-06T21:04:20.051" v="4" actId="700"/>
          <ac:grpSpMkLst>
            <pc:docMk/>
            <pc:sldMk cId="514970243" sldId="257"/>
            <ac:grpSpMk id="23" creationId="{8ECF6E53-BD29-4C0D-9AD3-3E1708826A6C}"/>
          </ac:grpSpMkLst>
        </pc:grpChg>
        <pc:picChg chg="mod">
          <ac:chgData name="Sam Uddin" userId="5ce134398dedcda8" providerId="LiveId" clId="{92C5E066-73C6-4FE1-81FF-245CA4E2A9E9}" dt="2022-10-06T21:04:18.914" v="3" actId="1076"/>
          <ac:picMkLst>
            <pc:docMk/>
            <pc:sldMk cId="514970243" sldId="257"/>
            <ac:picMk id="18" creationId="{0D424F1A-4B06-555D-883B-75ADB4507426}"/>
          </ac:picMkLst>
        </pc:picChg>
      </pc:sldChg>
      <pc:sldChg chg="addSp delSp modSp add mod modClrScheme modAnim delDesignElem chgLayout modNotesTx">
        <pc:chgData name="Sam Uddin" userId="5ce134398dedcda8" providerId="LiveId" clId="{92C5E066-73C6-4FE1-81FF-245CA4E2A9E9}" dt="2022-10-06T21:38:52.308" v="505" actId="20577"/>
        <pc:sldMkLst>
          <pc:docMk/>
          <pc:sldMk cId="4143220267" sldId="258"/>
        </pc:sldMkLst>
        <pc:spChg chg="mod ord">
          <ac:chgData name="Sam Uddin" userId="5ce134398dedcda8" providerId="LiveId" clId="{92C5E066-73C6-4FE1-81FF-245CA4E2A9E9}" dt="2022-10-06T21:04:53.929" v="49" actId="20577"/>
          <ac:spMkLst>
            <pc:docMk/>
            <pc:sldMk cId="4143220267" sldId="258"/>
            <ac:spMk id="2" creationId="{72EB879B-6959-43F2-A2C6-53BE0790B053}"/>
          </ac:spMkLst>
        </pc:spChg>
        <pc:spChg chg="add mod ord">
          <ac:chgData name="Sam Uddin" userId="5ce134398dedcda8" providerId="LiveId" clId="{92C5E066-73C6-4FE1-81FF-245CA4E2A9E9}" dt="2022-10-06T21:38:52.308" v="505" actId="20577"/>
          <ac:spMkLst>
            <pc:docMk/>
            <pc:sldMk cId="4143220267" sldId="258"/>
            <ac:spMk id="3" creationId="{0AD879AB-024B-4785-AE35-4EDB60A62CAD}"/>
          </ac:spMkLst>
        </pc:spChg>
        <pc:spChg chg="del">
          <ac:chgData name="Sam Uddin" userId="5ce134398dedcda8" providerId="LiveId" clId="{92C5E066-73C6-4FE1-81FF-245CA4E2A9E9}" dt="2022-10-06T21:04:28.724" v="6" actId="700"/>
          <ac:spMkLst>
            <pc:docMk/>
            <pc:sldMk cId="4143220267" sldId="258"/>
            <ac:spMk id="27" creationId="{51B680D3-33DA-4AED-8452-A96B49AAA8D8}"/>
          </ac:spMkLst>
        </pc:spChg>
        <pc:spChg chg="del">
          <ac:chgData name="Sam Uddin" userId="5ce134398dedcda8" providerId="LiveId" clId="{92C5E066-73C6-4FE1-81FF-245CA4E2A9E9}" dt="2022-10-06T21:04:28.724" v="6" actId="700"/>
          <ac:spMkLst>
            <pc:docMk/>
            <pc:sldMk cId="4143220267" sldId="258"/>
            <ac:spMk id="29" creationId="{AB854EE0-7215-4BC8-8518-42D6DB20653B}"/>
          </ac:spMkLst>
        </pc:spChg>
        <pc:spChg chg="del">
          <ac:chgData name="Sam Uddin" userId="5ce134398dedcda8" providerId="LiveId" clId="{92C5E066-73C6-4FE1-81FF-245CA4E2A9E9}" dt="2022-10-06T21:04:28.724" v="6" actId="700"/>
          <ac:spMkLst>
            <pc:docMk/>
            <pc:sldMk cId="4143220267" sldId="258"/>
            <ac:spMk id="31" creationId="{2170F728-C2F1-46CE-BA22-F8F0CDF9CFFB}"/>
          </ac:spMkLst>
        </pc:spChg>
        <pc:spChg chg="del">
          <ac:chgData name="Sam Uddin" userId="5ce134398dedcda8" providerId="LiveId" clId="{92C5E066-73C6-4FE1-81FF-245CA4E2A9E9}" dt="2022-10-06T21:04:28.724" v="6" actId="700"/>
          <ac:spMkLst>
            <pc:docMk/>
            <pc:sldMk cId="4143220267" sldId="258"/>
            <ac:spMk id="33" creationId="{212791CF-354A-4144-A3C0-4AC897843315}"/>
          </ac:spMkLst>
        </pc:spChg>
        <pc:grpChg chg="del">
          <ac:chgData name="Sam Uddin" userId="5ce134398dedcda8" providerId="LiveId" clId="{92C5E066-73C6-4FE1-81FF-245CA4E2A9E9}" dt="2022-10-06T21:04:28.724" v="6" actId="700"/>
          <ac:grpSpMkLst>
            <pc:docMk/>
            <pc:sldMk cId="4143220267" sldId="258"/>
            <ac:grpSpMk id="23" creationId="{8ECF6E53-BD29-4C0D-9AD3-3E1708826A6C}"/>
          </ac:grpSpMkLst>
        </pc:grpChg>
        <pc:picChg chg="del">
          <ac:chgData name="Sam Uddin" userId="5ce134398dedcda8" providerId="LiveId" clId="{92C5E066-73C6-4FE1-81FF-245CA4E2A9E9}" dt="2022-10-06T21:04:30.607" v="7" actId="478"/>
          <ac:picMkLst>
            <pc:docMk/>
            <pc:sldMk cId="4143220267" sldId="258"/>
            <ac:picMk id="18" creationId="{0D424F1A-4B06-555D-883B-75ADB4507426}"/>
          </ac:picMkLst>
        </pc:picChg>
      </pc:sldChg>
      <pc:sldChg chg="modSp add mod modAnim">
        <pc:chgData name="Sam Uddin" userId="5ce134398dedcda8" providerId="LiveId" clId="{92C5E066-73C6-4FE1-81FF-245CA4E2A9E9}" dt="2022-10-10T18:35:34.664" v="673" actId="20577"/>
        <pc:sldMkLst>
          <pc:docMk/>
          <pc:sldMk cId="3947015618" sldId="259"/>
        </pc:sldMkLst>
        <pc:spChg chg="mod">
          <ac:chgData name="Sam Uddin" userId="5ce134398dedcda8" providerId="LiveId" clId="{92C5E066-73C6-4FE1-81FF-245CA4E2A9E9}" dt="2022-10-10T18:34:58.580" v="531" actId="20577"/>
          <ac:spMkLst>
            <pc:docMk/>
            <pc:sldMk cId="3947015618" sldId="259"/>
            <ac:spMk id="2" creationId="{72EB879B-6959-43F2-A2C6-53BE0790B053}"/>
          </ac:spMkLst>
        </pc:spChg>
        <pc:spChg chg="mod">
          <ac:chgData name="Sam Uddin" userId="5ce134398dedcda8" providerId="LiveId" clId="{92C5E066-73C6-4FE1-81FF-245CA4E2A9E9}" dt="2022-10-10T18:35:34.664" v="673" actId="20577"/>
          <ac:spMkLst>
            <pc:docMk/>
            <pc:sldMk cId="3947015618" sldId="259"/>
            <ac:spMk id="3" creationId="{0AD879AB-024B-4785-AE35-4EDB60A62CA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3824DA-203A-4B83-ABD1-3805FA231947}" type="datetimeFigureOut">
              <a:rPr lang="en-GB" smtClean="0"/>
              <a:t>10/10/2022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54BBE9-6277-4950-9C17-905F9593F760}" type="slidenum">
              <a:rPr lang="en-GB" smtClean="0"/>
              <a:t>‹#›</a:t>
            </a:fld>
            <a:endParaRPr lang="en-GB"/>
          </a:p>
        </p:txBody>
      </p:sp>
    </p:spTree>
    <p:extLst>
      <p:ext uri="{BB962C8B-B14F-4D97-AF65-F5344CB8AC3E}">
        <p14:creationId xmlns:p14="http://schemas.microsoft.com/office/powerpoint/2010/main" val="1860165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apple-system"/>
              </a:rPr>
              <a:t>Lifespan theories. 2013. COGNITIVE THEORY OF DEVELOPMENT. [Online]. [6 October 2022]. Available from: http://pressbooks-dev.oer.hawaii.edu/psychology/chapter/lifespan-theories/ </a:t>
            </a:r>
            <a:endParaRPr lang="en-GB" dirty="0"/>
          </a:p>
        </p:txBody>
      </p:sp>
      <p:sp>
        <p:nvSpPr>
          <p:cNvPr id="4" name="Slide Number Placeholder 3"/>
          <p:cNvSpPr>
            <a:spLocks noGrp="1"/>
          </p:cNvSpPr>
          <p:nvPr>
            <p:ph type="sldNum" sz="quarter" idx="5"/>
          </p:nvPr>
        </p:nvSpPr>
        <p:spPr/>
        <p:txBody>
          <a:bodyPr/>
          <a:lstStyle/>
          <a:p>
            <a:fld id="{AE54BBE9-6277-4950-9C17-905F9593F760}" type="slidenum">
              <a:rPr lang="en-GB" smtClean="0"/>
              <a:t>3</a:t>
            </a:fld>
            <a:endParaRPr lang="en-GB"/>
          </a:p>
        </p:txBody>
      </p:sp>
    </p:spTree>
    <p:extLst>
      <p:ext uri="{BB962C8B-B14F-4D97-AF65-F5344CB8AC3E}">
        <p14:creationId xmlns:p14="http://schemas.microsoft.com/office/powerpoint/2010/main" val="4216640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apple-system"/>
              </a:rPr>
              <a:t>Lifespan theories. 2013. COGNITIVE THEORY OF DEVELOPMENT. [Online]. [6 October 2022]. Available from: http://pressbooks-dev.oer.hawaii.edu/psychology/chapter/lifespan-theories/ </a:t>
            </a:r>
            <a:endParaRPr lang="en-GB" dirty="0"/>
          </a:p>
        </p:txBody>
      </p:sp>
      <p:sp>
        <p:nvSpPr>
          <p:cNvPr id="4" name="Slide Number Placeholder 3"/>
          <p:cNvSpPr>
            <a:spLocks noGrp="1"/>
          </p:cNvSpPr>
          <p:nvPr>
            <p:ph type="sldNum" sz="quarter" idx="5"/>
          </p:nvPr>
        </p:nvSpPr>
        <p:spPr/>
        <p:txBody>
          <a:bodyPr/>
          <a:lstStyle/>
          <a:p>
            <a:fld id="{AE54BBE9-6277-4950-9C17-905F9593F760}" type="slidenum">
              <a:rPr lang="en-GB" smtClean="0"/>
              <a:t>4</a:t>
            </a:fld>
            <a:endParaRPr lang="en-GB"/>
          </a:p>
        </p:txBody>
      </p:sp>
    </p:spTree>
    <p:extLst>
      <p:ext uri="{BB962C8B-B14F-4D97-AF65-F5344CB8AC3E}">
        <p14:creationId xmlns:p14="http://schemas.microsoft.com/office/powerpoint/2010/main" val="473995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4004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18450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0BCE0-945C-4FDF-95A1-2149B1FF5B83}" type="datetimeFigureOut">
              <a:rPr lang="en-US" smtClean="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772774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F0BCE0-945C-4FDF-95A1-2149B1FF5B83}"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49143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F0BCE0-945C-4FDF-95A1-2149B1FF5B83}" type="datetimeFigureOut">
              <a:rPr lang="en-US" smtClean="0"/>
              <a:t>10/10/2022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31070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F0BCE0-945C-4FDF-95A1-2149B1FF5B83}" type="datetimeFigureOut">
              <a:rPr lang="en-US" smtClean="0"/>
              <a:t>10/10/2022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96540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0BCE0-945C-4FDF-95A1-2149B1FF5B83}" type="datetimeFigureOut">
              <a:rPr lang="en-US" smtClean="0"/>
              <a:t>10/10/2022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170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219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93550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4" name="Footer Placeholder 3"/>
          <p:cNvSpPr>
            <a:spLocks noGrp="1"/>
          </p:cNvSpPr>
          <p:nvPr>
            <p:ph type="ftr" sz="quarter" idx="11"/>
          </p:nvPr>
        </p:nvSpPr>
        <p:spPr/>
        <p:txBody>
          <a:bodyPr/>
          <a:lstStyle/>
          <a:p>
            <a:endParaRPr lang="en-US" sz="1000" dirty="0"/>
          </a:p>
        </p:txBody>
      </p:sp>
      <p:sp>
        <p:nvSpPr>
          <p:cNvPr id="5" name="Slide Number Placeholder 4"/>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094463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2427109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4CD77608-3819-479B-BB98-C216BA724EFE}" type="slidenum">
              <a:rPr lang="en-US" smtClean="0"/>
              <a:pPr/>
              <a:t>‹#›</a:t>
            </a:fld>
            <a:endParaRPr lang="en-US" sz="1000"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733736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4271193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4CD77608-3819-479B-BB98-C216BA724EFE}" type="slidenum">
              <a:rPr lang="en-US" smtClean="0"/>
              <a:pPr/>
              <a:t>‹#›</a:t>
            </a:fld>
            <a:endParaRPr lang="en-US" sz="1000"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9071576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634876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468819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184622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966037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662474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0BCE0-945C-4FDF-95A1-2149B1FF5B83}" type="datetimeFigureOut">
              <a:rPr lang="en-US" smtClean="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7999368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F0BCE0-945C-4FDF-95A1-2149B1FF5B83}"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78017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F0BCE0-945C-4FDF-95A1-2149B1FF5B83}" type="datetimeFigureOut">
              <a:rPr lang="en-US" smtClean="0"/>
              <a:t>10/10/2022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834400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F0BCE0-945C-4FDF-95A1-2149B1FF5B83}" type="datetimeFigureOut">
              <a:rPr lang="en-US" smtClean="0"/>
              <a:t>10/10/2022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070990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CF0BCE0-945C-4FDF-95A1-2149B1FF5B83}" type="datetimeFigureOut">
              <a:rPr lang="en-US" smtClean="0"/>
              <a:t>10/10/2022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168911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867713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334769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a:xfrm>
            <a:off x="10729455" y="4711309"/>
            <a:ext cx="1154151" cy="1090789"/>
          </a:xfrm>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4321950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a:xfrm>
            <a:off x="10729455" y="4711615"/>
            <a:ext cx="1154151" cy="1090789"/>
          </a:xfrm>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9934321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a:xfrm>
            <a:off x="10729455" y="4709925"/>
            <a:ext cx="1154151" cy="1090789"/>
          </a:xfrm>
        </p:spPr>
        <p:txBody>
          <a:bodyPr/>
          <a:lstStyle/>
          <a:p>
            <a:fld id="{4CD77608-3819-479B-BB98-C216BA724EFE}" type="slidenum">
              <a:rPr lang="en-US" smtClean="0"/>
              <a:pPr/>
              <a:t>‹#›</a:t>
            </a:fld>
            <a:endParaRPr lang="en-US" sz="1000"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1910366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6" name="Footer Placeholder 5"/>
          <p:cNvSpPr>
            <a:spLocks noGrp="1"/>
          </p:cNvSpPr>
          <p:nvPr>
            <p:ph type="ftr" sz="quarter" idx="11"/>
          </p:nvPr>
        </p:nvSpPr>
        <p:spPr/>
        <p:txBody>
          <a:bodyPr/>
          <a:lstStyle/>
          <a:p>
            <a:endParaRPr lang="en-US" sz="1000" dirty="0"/>
          </a:p>
        </p:txBody>
      </p:sp>
      <p:sp>
        <p:nvSpPr>
          <p:cNvPr id="7" name="Slide Number Placeholder 6"/>
          <p:cNvSpPr>
            <a:spLocks noGrp="1"/>
          </p:cNvSpPr>
          <p:nvPr>
            <p:ph type="sldNum" sz="quarter" idx="12"/>
          </p:nvPr>
        </p:nvSpPr>
        <p:spPr>
          <a:xfrm>
            <a:off x="10729455" y="4709925"/>
            <a:ext cx="1154151" cy="1090789"/>
          </a:xfrm>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5670623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4" name="Footer Placeholder 3"/>
          <p:cNvSpPr>
            <a:spLocks noGrp="1"/>
          </p:cNvSpPr>
          <p:nvPr>
            <p:ph type="ftr" sz="quarter" idx="11"/>
          </p:nvPr>
        </p:nvSpPr>
        <p:spPr/>
        <p:txBody>
          <a:bodyPr/>
          <a:lstStyle/>
          <a:p>
            <a:endParaRPr lang="en-US" sz="1000" dirty="0"/>
          </a:p>
        </p:txBody>
      </p:sp>
      <p:sp>
        <p:nvSpPr>
          <p:cNvPr id="5" name="Slide Number Placeholder 4"/>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6329072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7CF0BCE0-945C-4FDF-95A1-2149B1FF5B83}" type="datetimeFigureOut">
              <a:rPr lang="en-US" smtClean="0"/>
              <a:pPr algn="r"/>
              <a:t>10/10/2022</a:t>
            </a:fld>
            <a:endParaRPr lang="en-US" dirty="0"/>
          </a:p>
        </p:txBody>
      </p:sp>
      <p:sp>
        <p:nvSpPr>
          <p:cNvPr id="4" name="Footer Placeholder 3"/>
          <p:cNvSpPr>
            <a:spLocks noGrp="1"/>
          </p:cNvSpPr>
          <p:nvPr>
            <p:ph type="ftr" sz="quarter" idx="11"/>
          </p:nvPr>
        </p:nvSpPr>
        <p:spPr/>
        <p:txBody>
          <a:bodyPr/>
          <a:lstStyle/>
          <a:p>
            <a:endParaRPr lang="en-US" sz="1000" dirty="0"/>
          </a:p>
        </p:txBody>
      </p:sp>
      <p:sp>
        <p:nvSpPr>
          <p:cNvPr id="5" name="Slide Number Placeholder 4"/>
          <p:cNvSpPr>
            <a:spLocks noGrp="1"/>
          </p:cNvSpPr>
          <p:nvPr>
            <p:ph type="sldNum" sz="quarter" idx="12"/>
          </p:nvPr>
        </p:nvSpPr>
        <p:spPr/>
        <p:txBody>
          <a:body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0983598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10371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7CF0BCE0-945C-4FDF-95A1-2149B1FF5B83}" type="datetimeFigureOut">
              <a:rPr lang="en-US" smtClean="0"/>
              <a:t>10/10/2022</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4CD77608-3819-479B-BB98-C216BA724EFE}" type="slidenum">
              <a:rPr lang="en-US" smtClean="0"/>
              <a:t>‹#›</a:t>
            </a:fld>
            <a:endParaRPr lang="en-US"/>
          </a:p>
        </p:txBody>
      </p:sp>
    </p:spTree>
    <p:extLst>
      <p:ext uri="{BB962C8B-B14F-4D97-AF65-F5344CB8AC3E}">
        <p14:creationId xmlns:p14="http://schemas.microsoft.com/office/powerpoint/2010/main" val="1402609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1.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lgn="r"/>
            <a:fld id="{7CF0BCE0-945C-4FDF-95A1-2149B1FF5B83}" type="datetimeFigureOut">
              <a:rPr lang="en-US" smtClean="0"/>
              <a:pPr algn="r"/>
              <a:t>10/10/2022</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sz="1000"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901005603"/>
      </p:ext>
    </p:extLst>
  </p:cSld>
  <p:clrMap bg1="dk1" tx1="lt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 id="214748376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lgn="r"/>
            <a:fld id="{7CF0BCE0-945C-4FDF-95A1-2149B1FF5B83}" type="datetimeFigureOut">
              <a:rPr lang="en-US" smtClean="0"/>
              <a:pPr algn="r"/>
              <a:t>10/10/2022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sz="1000"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76082668"/>
      </p:ext>
    </p:extLst>
  </p:cSld>
  <p:clrMap bg1="dk1" tx1="lt1" bg2="dk2" tx2="lt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84" r:id="rId14"/>
    <p:sldLayoutId id="2147483785" r:id="rId15"/>
    <p:sldLayoutId id="2147483786" r:id="rId16"/>
    <p:sldLayoutId id="214748378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B879B-6959-43F2-A2C6-53BE0790B053}"/>
              </a:ext>
            </a:extLst>
          </p:cNvPr>
          <p:cNvSpPr>
            <a:spLocks noGrp="1"/>
          </p:cNvSpPr>
          <p:nvPr>
            <p:ph type="ctrTitle"/>
          </p:nvPr>
        </p:nvSpPr>
        <p:spPr>
          <a:xfrm>
            <a:off x="550863" y="545125"/>
            <a:ext cx="4500562" cy="5767748"/>
          </a:xfrm>
        </p:spPr>
        <p:txBody>
          <a:bodyPr anchor="t">
            <a:normAutofit/>
          </a:bodyPr>
          <a:lstStyle/>
          <a:p>
            <a:r>
              <a:rPr lang="en-GB" dirty="0"/>
              <a:t>Family Social worker</a:t>
            </a:r>
          </a:p>
        </p:txBody>
      </p:sp>
      <p:sp>
        <p:nvSpPr>
          <p:cNvPr id="3" name="Subtitle 2">
            <a:extLst>
              <a:ext uri="{FF2B5EF4-FFF2-40B4-BE49-F238E27FC236}">
                <a16:creationId xmlns:a16="http://schemas.microsoft.com/office/drawing/2014/main" id="{DC00D619-2358-4D35-AF50-8AF341D2BA08}"/>
              </a:ext>
            </a:extLst>
          </p:cNvPr>
          <p:cNvSpPr>
            <a:spLocks noGrp="1"/>
          </p:cNvSpPr>
          <p:nvPr>
            <p:ph type="subTitle" idx="1"/>
          </p:nvPr>
        </p:nvSpPr>
        <p:spPr>
          <a:xfrm>
            <a:off x="5232400" y="4508500"/>
            <a:ext cx="6408736" cy="1804373"/>
          </a:xfrm>
        </p:spPr>
        <p:txBody>
          <a:bodyPr anchor="b">
            <a:normAutofit/>
          </a:bodyPr>
          <a:lstStyle/>
          <a:p>
            <a:r>
              <a:rPr lang="en-GB" dirty="0" err="1"/>
              <a:t>Neli</a:t>
            </a:r>
            <a:r>
              <a:rPr lang="en-GB" dirty="0"/>
              <a:t> </a:t>
            </a:r>
            <a:r>
              <a:rPr lang="en-GB" dirty="0" err="1"/>
              <a:t>Aktar</a:t>
            </a:r>
            <a:r>
              <a:rPr lang="en-GB" dirty="0"/>
              <a:t> 2124110</a:t>
            </a:r>
          </a:p>
        </p:txBody>
      </p:sp>
      <p:pic>
        <p:nvPicPr>
          <p:cNvPr id="18" name="Picture 3" descr="Paint in motion from the bottom of the view">
            <a:extLst>
              <a:ext uri="{FF2B5EF4-FFF2-40B4-BE49-F238E27FC236}">
                <a16:creationId xmlns:a16="http://schemas.microsoft.com/office/drawing/2014/main" id="{0D424F1A-4B06-555D-883B-75ADB4507426}"/>
              </a:ext>
            </a:extLst>
          </p:cNvPr>
          <p:cNvPicPr>
            <a:picLocks noChangeAspect="1"/>
          </p:cNvPicPr>
          <p:nvPr/>
        </p:nvPicPr>
        <p:blipFill rotWithShape="1">
          <a:blip r:embed="rId2">
            <a:alphaModFix/>
          </a:blip>
          <a:srcRect t="12791"/>
          <a:stretch/>
        </p:blipFill>
        <p:spPr>
          <a:xfrm>
            <a:off x="5232400" y="637199"/>
            <a:ext cx="6408735" cy="3604901"/>
          </a:xfrm>
          <a:prstGeom prst="rect">
            <a:avLst/>
          </a:prstGeom>
        </p:spPr>
      </p:pic>
    </p:spTree>
    <p:extLst>
      <p:ext uri="{BB962C8B-B14F-4D97-AF65-F5344CB8AC3E}">
        <p14:creationId xmlns:p14="http://schemas.microsoft.com/office/powerpoint/2010/main" val="254205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8ECF6E53-BD29-4C0D-9AD3-3E1708826A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4" name="Rectangle 23">
              <a:extLst>
                <a:ext uri="{FF2B5EF4-FFF2-40B4-BE49-F238E27FC236}">
                  <a16:creationId xmlns:a16="http://schemas.microsoft.com/office/drawing/2014/main" id="{353D341A-76E2-4E18-9186-A23AB8AF9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AADD72CF-72AC-41C3-AC1A-1C864D3110F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27" name="Rectangle 26">
            <a:extLst>
              <a:ext uri="{FF2B5EF4-FFF2-40B4-BE49-F238E27FC236}">
                <a16:creationId xmlns:a16="http://schemas.microsoft.com/office/drawing/2014/main" id="{51B680D3-33DA-4AED-8452-A96B49AAA8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34098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2EB879B-6959-43F2-A2C6-53BE0790B053}"/>
              </a:ext>
            </a:extLst>
          </p:cNvPr>
          <p:cNvSpPr>
            <a:spLocks noGrp="1"/>
          </p:cNvSpPr>
          <p:nvPr>
            <p:ph type="ctrTitle"/>
          </p:nvPr>
        </p:nvSpPr>
        <p:spPr>
          <a:xfrm>
            <a:off x="680322" y="4072598"/>
            <a:ext cx="8133478" cy="1361749"/>
          </a:xfrm>
        </p:spPr>
        <p:txBody>
          <a:bodyPr>
            <a:normAutofit/>
          </a:bodyPr>
          <a:lstStyle/>
          <a:p>
            <a:r>
              <a:rPr lang="en-GB" sz="3200" dirty="0"/>
              <a:t>Why is psychology important when working as a family social worker? </a:t>
            </a:r>
          </a:p>
        </p:txBody>
      </p:sp>
      <p:pic>
        <p:nvPicPr>
          <p:cNvPr id="18" name="Picture 3" descr="Paint in motion from the bottom of the view">
            <a:extLst>
              <a:ext uri="{FF2B5EF4-FFF2-40B4-BE49-F238E27FC236}">
                <a16:creationId xmlns:a16="http://schemas.microsoft.com/office/drawing/2014/main" id="{0D424F1A-4B06-555D-883B-75ADB4507426}"/>
              </a:ext>
            </a:extLst>
          </p:cNvPr>
          <p:cNvPicPr>
            <a:picLocks noChangeAspect="1"/>
          </p:cNvPicPr>
          <p:nvPr/>
        </p:nvPicPr>
        <p:blipFill rotWithShape="1">
          <a:blip r:embed="rId3"/>
          <a:srcRect t="27395" r="-2" b="-2"/>
          <a:stretch/>
        </p:blipFill>
        <p:spPr>
          <a:xfrm>
            <a:off x="20" y="10"/>
            <a:ext cx="8966180" cy="4198928"/>
          </a:xfrm>
          <a:prstGeom prst="rect">
            <a:avLst/>
          </a:prstGeom>
          <a:ln>
            <a:noFill/>
          </a:ln>
          <a:effectLst>
            <a:outerShdw blurRad="76200" dist="63500" dir="5040000" algn="tl" rotWithShape="0">
              <a:srgbClr val="000000">
                <a:alpha val="41000"/>
              </a:srgbClr>
            </a:outerShdw>
          </a:effectLst>
        </p:spPr>
      </p:pic>
      <p:sp>
        <p:nvSpPr>
          <p:cNvPr id="29" name="Rectangle 28">
            <a:extLst>
              <a:ext uri="{FF2B5EF4-FFF2-40B4-BE49-F238E27FC236}">
                <a16:creationId xmlns:a16="http://schemas.microsoft.com/office/drawing/2014/main" id="{AB854EE0-7215-4BC8-8518-42D6DB206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34098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2170F728-C2F1-46CE-BA22-F8F0CDF9C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93754"/>
            <a:ext cx="89680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12791CF-354A-4144-A3C0-4AC897843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93754"/>
            <a:ext cx="3080285" cy="275942"/>
          </a:xfrm>
          <a:prstGeom prst="rect">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3A60496-2F4B-4BBD-9FED-983A50A23C2E}"/>
              </a:ext>
            </a:extLst>
          </p:cNvPr>
          <p:cNvSpPr txBox="1"/>
          <p:nvPr/>
        </p:nvSpPr>
        <p:spPr>
          <a:xfrm>
            <a:off x="9111715" y="355107"/>
            <a:ext cx="2739974" cy="3693319"/>
          </a:xfrm>
          <a:prstGeom prst="rect">
            <a:avLst/>
          </a:prstGeom>
          <a:noFill/>
        </p:spPr>
        <p:txBody>
          <a:bodyPr wrap="square" rtlCol="0">
            <a:spAutoFit/>
          </a:bodyPr>
          <a:lstStyle/>
          <a:p>
            <a:r>
              <a:rPr lang="en-GB" b="0" i="0" dirty="0">
                <a:solidFill>
                  <a:srgbClr val="333333"/>
                </a:solidFill>
                <a:effectLst/>
                <a:latin typeface="Proxima Nova"/>
              </a:rPr>
              <a:t>They observe and make sense of the way in which an individual relates to others and the environment around them. Psychologists typically hold a doctoral degree in psychology and a license to practice. In some cases, a master’s degree may suffice for certain related positions. </a:t>
            </a:r>
            <a:endParaRPr lang="en-GB" dirty="0"/>
          </a:p>
        </p:txBody>
      </p:sp>
    </p:spTree>
    <p:extLst>
      <p:ext uri="{BB962C8B-B14F-4D97-AF65-F5344CB8AC3E}">
        <p14:creationId xmlns:p14="http://schemas.microsoft.com/office/powerpoint/2010/main" val="514970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B879B-6959-43F2-A2C6-53BE0790B053}"/>
              </a:ext>
            </a:extLst>
          </p:cNvPr>
          <p:cNvSpPr>
            <a:spLocks noGrp="1"/>
          </p:cNvSpPr>
          <p:nvPr>
            <p:ph type="title"/>
          </p:nvPr>
        </p:nvSpPr>
        <p:spPr/>
        <p:txBody>
          <a:bodyPr>
            <a:normAutofit/>
          </a:bodyPr>
          <a:lstStyle/>
          <a:p>
            <a:r>
              <a:rPr lang="en-GB" sz="3200" dirty="0"/>
              <a:t>One relevant psychological theory</a:t>
            </a:r>
          </a:p>
        </p:txBody>
      </p:sp>
      <p:sp>
        <p:nvSpPr>
          <p:cNvPr id="3" name="Content Placeholder 2">
            <a:extLst>
              <a:ext uri="{FF2B5EF4-FFF2-40B4-BE49-F238E27FC236}">
                <a16:creationId xmlns:a16="http://schemas.microsoft.com/office/drawing/2014/main" id="{0AD879AB-024B-4785-AE35-4EDB60A62CAD}"/>
              </a:ext>
            </a:extLst>
          </p:cNvPr>
          <p:cNvSpPr>
            <a:spLocks noGrp="1"/>
          </p:cNvSpPr>
          <p:nvPr>
            <p:ph idx="1"/>
          </p:nvPr>
        </p:nvSpPr>
        <p:spPr>
          <a:xfrm>
            <a:off x="680321" y="2336873"/>
            <a:ext cx="11206879" cy="3599316"/>
          </a:xfrm>
        </p:spPr>
        <p:txBody>
          <a:bodyPr>
            <a:normAutofit/>
          </a:bodyPr>
          <a:lstStyle/>
          <a:p>
            <a:pPr algn="l"/>
            <a:r>
              <a:rPr lang="en-GB" sz="1800" b="1" i="0" dirty="0">
                <a:solidFill>
                  <a:srgbClr val="373D3F"/>
                </a:solidFill>
                <a:effectLst/>
                <a:latin typeface="Arial" panose="020B0604020202020204" pitchFamily="34" charset="0"/>
                <a:cs typeface="Arial" panose="020B0604020202020204" pitchFamily="34" charset="0"/>
              </a:rPr>
              <a:t>COGNITIVE THEORY OF DEVELOPMENT</a:t>
            </a:r>
          </a:p>
          <a:p>
            <a:pPr algn="l"/>
            <a:r>
              <a:rPr lang="en-GB" sz="1800" b="0" i="0" dirty="0">
                <a:solidFill>
                  <a:srgbClr val="373D3F"/>
                </a:solidFill>
                <a:effectLst/>
                <a:latin typeface="Arial" panose="020B0604020202020204" pitchFamily="34" charset="0"/>
                <a:cs typeface="Arial" panose="020B0604020202020204" pitchFamily="34" charset="0"/>
              </a:rPr>
              <a:t>Jean </a:t>
            </a:r>
            <a:r>
              <a:rPr lang="en-GB" sz="1800" b="1" i="0" dirty="0">
                <a:solidFill>
                  <a:srgbClr val="373D3F"/>
                </a:solidFill>
                <a:effectLst/>
                <a:latin typeface="Arial" panose="020B0604020202020204" pitchFamily="34" charset="0"/>
                <a:cs typeface="Arial" panose="020B0604020202020204" pitchFamily="34" charset="0"/>
              </a:rPr>
              <a:t>Piaget</a:t>
            </a:r>
            <a:r>
              <a:rPr lang="en-GB" sz="1800" b="0" i="0" dirty="0">
                <a:solidFill>
                  <a:srgbClr val="373D3F"/>
                </a:solidFill>
                <a:effectLst/>
                <a:latin typeface="Arial" panose="020B0604020202020204" pitchFamily="34" charset="0"/>
                <a:cs typeface="Arial" panose="020B0604020202020204" pitchFamily="34" charset="0"/>
              </a:rPr>
              <a:t> (1896–1980) is another stage theorist who studied childhood development Instead of approaching development from a psychoanalytical or psychosocial perspective, Piaget focused on children’s cognitive growth. He believed that thinking is a central aspect of development and that children are naturally inquisitive. However, he said that children do not think and reason like adults (Piaget, 1930, 1932). His theory of cognitive development holds that our cognitive abilities develop through specific stages, which exemplifies the discontinuity approach to development. As we progress to a new stage, there is a distinct shift in how we think and reason. (</a:t>
            </a:r>
            <a:r>
              <a:rPr lang="en-GB" sz="1800" b="0" i="0" dirty="0" err="1">
                <a:solidFill>
                  <a:srgbClr val="373D3F"/>
                </a:solidFill>
                <a:effectLst/>
                <a:latin typeface="Arial" panose="020B0604020202020204" pitchFamily="34" charset="0"/>
                <a:cs typeface="Arial" panose="020B0604020202020204" pitchFamily="34" charset="0"/>
              </a:rPr>
              <a:t>LifeSpan</a:t>
            </a:r>
            <a:r>
              <a:rPr lang="en-GB" sz="1800" b="0" i="0" dirty="0">
                <a:solidFill>
                  <a:srgbClr val="373D3F"/>
                </a:solidFill>
                <a:effectLst/>
                <a:latin typeface="Arial" panose="020B0604020202020204" pitchFamily="34" charset="0"/>
                <a:cs typeface="Arial" panose="020B0604020202020204" pitchFamily="34" charset="0"/>
              </a:rPr>
              <a:t> Theories 2013).</a:t>
            </a:r>
          </a:p>
          <a:p>
            <a:r>
              <a:rPr lang="en-GB" sz="1800" dirty="0">
                <a:solidFill>
                  <a:schemeClr val="bg1"/>
                </a:solidFill>
                <a:latin typeface="Arial" panose="020B0604020202020204" pitchFamily="34" charset="0"/>
                <a:cs typeface="Arial" panose="020B0604020202020204" pitchFamily="34" charset="0"/>
              </a:rPr>
              <a:t>An example of this is answering your children's questions </a:t>
            </a:r>
            <a:r>
              <a:rPr lang="en-GB" sz="1800" dirty="0" err="1">
                <a:solidFill>
                  <a:schemeClr val="bg1"/>
                </a:solidFill>
                <a:latin typeface="Arial" panose="020B0604020202020204" pitchFamily="34" charset="0"/>
                <a:cs typeface="Arial" panose="020B0604020202020204" pitchFamily="34" charset="0"/>
              </a:rPr>
              <a:t>everytime</a:t>
            </a:r>
            <a:r>
              <a:rPr lang="en-GB" sz="1800" dirty="0">
                <a:solidFill>
                  <a:schemeClr val="bg1"/>
                </a:solidFill>
                <a:latin typeface="Arial" panose="020B0604020202020204" pitchFamily="34" charset="0"/>
                <a:cs typeface="Arial" panose="020B0604020202020204" pitchFamily="34" charset="0"/>
              </a:rPr>
              <a:t> they ask or say “why?”. </a:t>
            </a:r>
            <a:r>
              <a:rPr lang="en-GB" sz="1800" dirty="0" err="1">
                <a:solidFill>
                  <a:schemeClr val="bg1"/>
                </a:solidFill>
                <a:latin typeface="Arial" panose="020B0604020202020204" pitchFamily="34" charset="0"/>
                <a:cs typeface="Arial" panose="020B0604020202020204" pitchFamily="34" charset="0"/>
              </a:rPr>
              <a:t>Everytime</a:t>
            </a:r>
            <a:r>
              <a:rPr lang="en-GB" sz="1800" dirty="0">
                <a:solidFill>
                  <a:schemeClr val="bg1"/>
                </a:solidFill>
                <a:latin typeface="Arial" panose="020B0604020202020204" pitchFamily="34" charset="0"/>
                <a:cs typeface="Arial" panose="020B0604020202020204" pitchFamily="34" charset="0"/>
              </a:rPr>
              <a:t> a child responds to an answer with why we are giving a explanation to ensure the child learns and is developing in line with the family. Which then further ensure that the child is part of the family and learning. </a:t>
            </a:r>
          </a:p>
          <a:p>
            <a:endParaRPr lang="en-GB" sz="1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3220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B879B-6959-43F2-A2C6-53BE0790B053}"/>
              </a:ext>
            </a:extLst>
          </p:cNvPr>
          <p:cNvSpPr>
            <a:spLocks noGrp="1"/>
          </p:cNvSpPr>
          <p:nvPr>
            <p:ph type="title"/>
          </p:nvPr>
        </p:nvSpPr>
        <p:spPr/>
        <p:txBody>
          <a:bodyPr>
            <a:normAutofit/>
          </a:bodyPr>
          <a:lstStyle/>
          <a:p>
            <a:r>
              <a:rPr lang="en-GB" sz="3200" dirty="0"/>
              <a:t>Why does this matter?</a:t>
            </a:r>
          </a:p>
        </p:txBody>
      </p:sp>
      <p:sp>
        <p:nvSpPr>
          <p:cNvPr id="3" name="Content Placeholder 2">
            <a:extLst>
              <a:ext uri="{FF2B5EF4-FFF2-40B4-BE49-F238E27FC236}">
                <a16:creationId xmlns:a16="http://schemas.microsoft.com/office/drawing/2014/main" id="{0AD879AB-024B-4785-AE35-4EDB60A62CAD}"/>
              </a:ext>
            </a:extLst>
          </p:cNvPr>
          <p:cNvSpPr>
            <a:spLocks noGrp="1"/>
          </p:cNvSpPr>
          <p:nvPr>
            <p:ph idx="1"/>
          </p:nvPr>
        </p:nvSpPr>
        <p:spPr>
          <a:xfrm>
            <a:off x="680321" y="2336873"/>
            <a:ext cx="11206879" cy="3599316"/>
          </a:xfrm>
        </p:spPr>
        <p:txBody>
          <a:bodyPr>
            <a:normAutofit/>
          </a:bodyPr>
          <a:lstStyle/>
          <a:p>
            <a:r>
              <a:rPr lang="en-GB" sz="1800" dirty="0">
                <a:solidFill>
                  <a:schemeClr val="bg1"/>
                </a:solidFill>
                <a:latin typeface="Arial" panose="020B0604020202020204" pitchFamily="34" charset="0"/>
                <a:cs typeface="Arial" panose="020B0604020202020204" pitchFamily="34" charset="0"/>
              </a:rPr>
              <a:t>This matters as it will make it easier for the family to gel in well and to be able to connect as a whole.</a:t>
            </a:r>
          </a:p>
        </p:txBody>
      </p:sp>
    </p:spTree>
    <p:extLst>
      <p:ext uri="{BB962C8B-B14F-4D97-AF65-F5344CB8AC3E}">
        <p14:creationId xmlns:p14="http://schemas.microsoft.com/office/powerpoint/2010/main" val="394701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48</TotalTime>
  <Words>357</Words>
  <Application>Microsoft Office PowerPoint</Application>
  <PresentationFormat>Widescreen</PresentationFormat>
  <Paragraphs>14</Paragraphs>
  <Slides>4</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vt:i4>
      </vt:variant>
    </vt:vector>
  </HeadingPairs>
  <TitlesOfParts>
    <vt:vector size="13" baseType="lpstr">
      <vt:lpstr>-apple-system</vt:lpstr>
      <vt:lpstr>Arial</vt:lpstr>
      <vt:lpstr>Calibri</vt:lpstr>
      <vt:lpstr>Century Gothic</vt:lpstr>
      <vt:lpstr>Proxima Nova</vt:lpstr>
      <vt:lpstr>Trebuchet MS</vt:lpstr>
      <vt:lpstr>Wingdings 3</vt:lpstr>
      <vt:lpstr>Slice</vt:lpstr>
      <vt:lpstr>Berlin</vt:lpstr>
      <vt:lpstr>Family Social worker</vt:lpstr>
      <vt:lpstr>Why is psychology important when working as a family social worker? </vt:lpstr>
      <vt:lpstr>One relevant psychological theory</vt:lpstr>
      <vt:lpstr>Why does this matter?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Family Social worker</dc:title>
  <dc:creator>Sam Uddin</dc:creator>
  <cp:lastModifiedBy>Sam Uddin</cp:lastModifiedBy>
  <cp:revision>1</cp:revision>
  <dcterms:created xsi:type="dcterms:W3CDTF">2022-10-06T20:54:18Z</dcterms:created>
  <dcterms:modified xsi:type="dcterms:W3CDTF">2022-10-10T18:36:00Z</dcterms:modified>
</cp:coreProperties>
</file>