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0"/>
  </p:notesMasterIdLst>
  <p:sldIdLst>
    <p:sldId id="266" r:id="rId26"/>
    <p:sldId id="401" r:id="rId27"/>
    <p:sldId id="459" r:id="rId28"/>
    <p:sldId id="378" r:id="rId29"/>
    <p:sldId id="458" r:id="rId30"/>
    <p:sldId id="402" r:id="rId31"/>
    <p:sldId id="407" r:id="rId32"/>
    <p:sldId id="410" r:id="rId33"/>
    <p:sldId id="409" r:id="rId34"/>
    <p:sldId id="408" r:id="rId35"/>
    <p:sldId id="411" r:id="rId36"/>
    <p:sldId id="412" r:id="rId37"/>
    <p:sldId id="415" r:id="rId38"/>
    <p:sldId id="417" r:id="rId39"/>
    <p:sldId id="416" r:id="rId40"/>
    <p:sldId id="367" r:id="rId41"/>
    <p:sldId id="418" r:id="rId42"/>
    <p:sldId id="413" r:id="rId43"/>
    <p:sldId id="414" r:id="rId44"/>
    <p:sldId id="400" r:id="rId45"/>
    <p:sldId id="419" r:id="rId46"/>
    <p:sldId id="420" r:id="rId47"/>
    <p:sldId id="422" r:id="rId48"/>
    <p:sldId id="421" r:id="rId49"/>
    <p:sldId id="423" r:id="rId50"/>
    <p:sldId id="426" r:id="rId51"/>
    <p:sldId id="424" r:id="rId52"/>
    <p:sldId id="425" r:id="rId53"/>
    <p:sldId id="428" r:id="rId54"/>
    <p:sldId id="431" r:id="rId55"/>
    <p:sldId id="433" r:id="rId56"/>
    <p:sldId id="437" r:id="rId57"/>
    <p:sldId id="435" r:id="rId58"/>
    <p:sldId id="434" r:id="rId59"/>
    <p:sldId id="438" r:id="rId60"/>
    <p:sldId id="427" r:id="rId61"/>
    <p:sldId id="448" r:id="rId62"/>
    <p:sldId id="440" r:id="rId63"/>
    <p:sldId id="441" r:id="rId64"/>
    <p:sldId id="442" r:id="rId65"/>
    <p:sldId id="443" r:id="rId66"/>
    <p:sldId id="444" r:id="rId67"/>
    <p:sldId id="445" r:id="rId68"/>
    <p:sldId id="446" r:id="rId69"/>
    <p:sldId id="447" r:id="rId70"/>
    <p:sldId id="449" r:id="rId71"/>
    <p:sldId id="450" r:id="rId72"/>
    <p:sldId id="439" r:id="rId73"/>
    <p:sldId id="451" r:id="rId74"/>
    <p:sldId id="452" r:id="rId75"/>
    <p:sldId id="453" r:id="rId76"/>
    <p:sldId id="454" r:id="rId77"/>
    <p:sldId id="455" r:id="rId78"/>
    <p:sldId id="457" r:id="rId7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44" d="100"/>
          <a:sy n="44" d="100"/>
        </p:scale>
        <p:origin x="14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tableStyles" Target="tableStyles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82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19/06/2023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810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198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174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145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85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95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work out the Empirical loss, or cost function, that is the total loss over the entire dataset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3280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work out the Empirical loss, or cost function, that is the total loss over the entire dataset</a:t>
            </a:r>
          </a:p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2743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489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minimize all of the mistakes or losses across the whole network and use a </a:t>
            </a:r>
            <a:r>
              <a:rPr lang="en-US" b="1" dirty="0"/>
              <a:t>Loss Function to find W, a set of weight vectors </a:t>
            </a:r>
            <a:r>
              <a:rPr lang="en-US" b="0" dirty="0"/>
              <a:t>that achieve the lowest loss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4562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4766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2160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0072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310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4342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60771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/>
              <a:t>It is essentially a way to compute the gradient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76907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8300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1234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4383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88704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6938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5568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5490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42686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We need to be able to compute the gradient, which is Loss with respect to output * output with respect to 𝜃j</a:t>
            </a:r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dirty="0"/>
              <a:t>Instantiate the derivative using the chain rule.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6840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What we want to be able to do is to get right back to find is </a:t>
            </a:r>
            <a:r>
              <a:rPr lang="en-GB" sz="1200" b="1" dirty="0">
                <a:solidFill>
                  <a:srgbClr val="FF0000"/>
                </a:solidFill>
              </a:rPr>
              <a:t>𝜃</a:t>
            </a:r>
            <a:r>
              <a:rPr lang="en-US" sz="1200" b="1" baseline="-25000" dirty="0">
                <a:solidFill>
                  <a:srgbClr val="FF0000"/>
                </a:solidFill>
              </a:rPr>
              <a:t>1…</a:t>
            </a:r>
            <a:endParaRPr lang="en-US" b="0" dirty="0"/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b="0" dirty="0"/>
              <a:t>Instantiate the derivative using the chain rule</a:t>
            </a:r>
            <a:r>
              <a:rPr lang="en-US" b="1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05214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What we want to be able to do is to get right back to find is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>
                <a:solidFill>
                  <a:srgbClr val="FF0000"/>
                </a:solidFill>
              </a:rPr>
              <a:t>We can find </a:t>
            </a:r>
            <a:r>
              <a:rPr lang="en-GB" sz="1200" b="1" dirty="0">
                <a:solidFill>
                  <a:srgbClr val="FF0000"/>
                </a:solidFill>
              </a:rPr>
              <a:t>𝜃</a:t>
            </a:r>
            <a:r>
              <a:rPr lang="en-US" sz="1200" b="1" baseline="-25000" dirty="0">
                <a:solidFill>
                  <a:srgbClr val="FF0000"/>
                </a:solidFill>
              </a:rPr>
              <a:t>2</a:t>
            </a:r>
            <a:r>
              <a:rPr lang="en-US" sz="1200" b="1" baseline="0" dirty="0">
                <a:solidFill>
                  <a:srgbClr val="FF0000"/>
                </a:solidFill>
              </a:rPr>
              <a:t> in this way…</a:t>
            </a:r>
            <a:endParaRPr lang="en-US" b="0" baseline="0" dirty="0"/>
          </a:p>
          <a:p>
            <a:r>
              <a:rPr lang="en-US" b="1" dirty="0"/>
              <a:t>And for all instantiations we can decompose the derivative to propagate the gradient backwards</a:t>
            </a:r>
          </a:p>
          <a:p>
            <a:r>
              <a:rPr lang="en-US" b="0" dirty="0"/>
              <a:t>Instantiate the derivative using the chain rule</a:t>
            </a:r>
            <a:r>
              <a:rPr lang="en-US" b="1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037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What we want to be able to do is to get right back to find is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baseline="0" dirty="0">
                <a:solidFill>
                  <a:srgbClr val="FF0000"/>
                </a:solidFill>
              </a:rPr>
              <a:t>We can find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2</a:t>
            </a:r>
            <a:r>
              <a:rPr lang="en-US" sz="1200" b="0" baseline="0" dirty="0">
                <a:solidFill>
                  <a:srgbClr val="FF0000"/>
                </a:solidFill>
              </a:rPr>
              <a:t> in this way…</a:t>
            </a:r>
            <a:endParaRPr lang="en-US" b="0" baseline="0" dirty="0"/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b="1" dirty="0"/>
              <a:t>But we still want to get to </a:t>
            </a:r>
            <a:r>
              <a:rPr lang="en-GB" sz="1200" b="1" dirty="0">
                <a:solidFill>
                  <a:srgbClr val="FF0000"/>
                </a:solidFill>
              </a:rPr>
              <a:t>𝜃</a:t>
            </a:r>
            <a:r>
              <a:rPr lang="en-US" sz="1200" b="1" baseline="-25000" dirty="0">
                <a:solidFill>
                  <a:srgbClr val="FF0000"/>
                </a:solidFill>
              </a:rPr>
              <a:t>1</a:t>
            </a:r>
            <a:endParaRPr lang="en-US" b="1" dirty="0"/>
          </a:p>
          <a:p>
            <a:r>
              <a:rPr lang="en-US" b="1" dirty="0"/>
              <a:t>We Instantiate the derivative by applying the chain rule. </a:t>
            </a:r>
          </a:p>
          <a:p>
            <a:endParaRPr lang="en-US" b="0" dirty="0"/>
          </a:p>
          <a:p>
            <a:r>
              <a:rPr lang="en-US" b="1" dirty="0"/>
              <a:t>Remember - Loss with respect to output * output with respect to 𝜃j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30917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We need to be able to compute the gradient, which is Loss with respect to output * output with respect to 𝜃j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What we want to be able to do is to get right back to find is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baseline="0" dirty="0">
                <a:solidFill>
                  <a:srgbClr val="FF0000"/>
                </a:solidFill>
              </a:rPr>
              <a:t>We can find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2</a:t>
            </a:r>
            <a:r>
              <a:rPr lang="en-US" sz="1200" b="0" baseline="0" dirty="0">
                <a:solidFill>
                  <a:srgbClr val="FF0000"/>
                </a:solidFill>
              </a:rPr>
              <a:t> in this way…</a:t>
            </a:r>
            <a:endParaRPr lang="en-US" b="0" baseline="0" dirty="0"/>
          </a:p>
          <a:p>
            <a:r>
              <a:rPr lang="en-US" b="0" dirty="0"/>
              <a:t>And for all instantiations we can decompose the derivative to propagate the gradient backwards</a:t>
            </a:r>
          </a:p>
          <a:p>
            <a:r>
              <a:rPr lang="en-US" b="0" dirty="0"/>
              <a:t>But we still want to get to </a:t>
            </a:r>
            <a:r>
              <a:rPr lang="en-GB" sz="1200" b="0" dirty="0">
                <a:solidFill>
                  <a:srgbClr val="FF0000"/>
                </a:solidFill>
              </a:rPr>
              <a:t>𝜃</a:t>
            </a:r>
            <a:r>
              <a:rPr lang="en-US" sz="1200" b="0" baseline="-25000" dirty="0">
                <a:solidFill>
                  <a:srgbClr val="FF0000"/>
                </a:solidFill>
              </a:rPr>
              <a:t>1</a:t>
            </a:r>
            <a:endParaRPr lang="en-US" b="0" dirty="0"/>
          </a:p>
          <a:p>
            <a:r>
              <a:rPr lang="en-US" b="0" dirty="0"/>
              <a:t>We Instantiate the derivative using the chain rule. </a:t>
            </a:r>
          </a:p>
          <a:p>
            <a:r>
              <a:rPr lang="en-US" b="1" dirty="0"/>
              <a:t>So we now have the next link in the chain</a:t>
            </a:r>
          </a:p>
          <a:p>
            <a:r>
              <a:rPr lang="en-US" b="1" dirty="0"/>
              <a:t>And we keep propagating backwards</a:t>
            </a:r>
          </a:p>
          <a:p>
            <a:r>
              <a:rPr lang="en-US" b="1" dirty="0"/>
              <a:t>Remember - Loss with respect to output * output with respect to 𝜃j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69487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need to be able to compute the gradient, which is Loss with respect to output * output with respect to 𝜃j</a:t>
            </a:r>
          </a:p>
          <a:p>
            <a:r>
              <a:rPr lang="en-US" dirty="0"/>
              <a:t>What we want to be able to do is to get right back to find is 𝜃1…</a:t>
            </a:r>
          </a:p>
          <a:p>
            <a:r>
              <a:rPr lang="en-US" dirty="0"/>
              <a:t>We can find 𝜃2 in this way…</a:t>
            </a:r>
          </a:p>
          <a:p>
            <a:r>
              <a:rPr lang="en-US" dirty="0"/>
              <a:t>And for all instantiations we can decompose the derivative to propagate the gradient backwards</a:t>
            </a:r>
          </a:p>
          <a:p>
            <a:r>
              <a:rPr lang="en-US" dirty="0"/>
              <a:t>But we still want to get to 𝜃1</a:t>
            </a:r>
          </a:p>
          <a:p>
            <a:r>
              <a:rPr lang="en-US" dirty="0"/>
              <a:t>We Instantiate the derivative using the chain rule. </a:t>
            </a:r>
          </a:p>
          <a:p>
            <a:r>
              <a:rPr lang="en-US" dirty="0"/>
              <a:t>So we now have the next link in the chain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And we keep propagating backwards</a:t>
            </a:r>
          </a:p>
          <a:p>
            <a:r>
              <a:rPr lang="en-US" b="1" dirty="0"/>
              <a:t>And we apply the chain rule for our last link in the chain</a:t>
            </a:r>
          </a:p>
          <a:p>
            <a:r>
              <a:rPr lang="en-US" b="1" dirty="0"/>
              <a:t>Remember - Loss with respect to output * output with respect to 𝜃j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92094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51940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The learning rate, eta, is tricky to get right.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63291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The learning rate, eta, is tricky to get right.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71446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20264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884090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42578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Question: How do you avoid this local minima?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0500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59490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510553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So how can we establish the learning rate?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97549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So how can we establish the learning rate?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72782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So how can we establish the learning rate?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01689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14059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87175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Specifically</a:t>
            </a:r>
            <a:r>
              <a:rPr lang="en-US" dirty="0"/>
              <a:t> </a:t>
            </a:r>
            <a:r>
              <a:rPr lang="en-US" b="1" i="1" dirty="0"/>
              <a:t>l</a:t>
            </a:r>
            <a:r>
              <a:rPr lang="en-US" b="1" i="1" baseline="-25000" dirty="0"/>
              <a:t>2 </a:t>
            </a:r>
            <a:r>
              <a:rPr lang="en-US" b="1" i="1" baseline="0" dirty="0"/>
              <a:t>regularization as we have discussed regularization before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29017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every neuron (including the input neurons, but always excluding the output neurons) has a probability p of </a:t>
            </a:r>
            <a:r>
              <a:rPr lang="en-US" b="1" dirty="0" err="1"/>
              <a:t>beingtemporarily</a:t>
            </a:r>
            <a:r>
              <a:rPr lang="en-US" b="1" dirty="0"/>
              <a:t> “dropped out,”</a:t>
            </a:r>
          </a:p>
          <a:p>
            <a:r>
              <a:rPr lang="en-US" b="1" dirty="0"/>
              <a:t>This will effectively create a different model every time</a:t>
            </a:r>
          </a:p>
          <a:p>
            <a:r>
              <a:rPr lang="en-US" b="1" dirty="0"/>
              <a:t>If a network is overfitting, increase the dropout rate</a:t>
            </a:r>
          </a:p>
          <a:p>
            <a:r>
              <a:rPr lang="en-US" b="1" dirty="0"/>
              <a:t>If a network is underfitting, reduce the dropout rate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77770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a complex model (in this case a high-degree Polynomial Regression model) trained using Batch Gradient Descent.</a:t>
            </a:r>
          </a:p>
          <a:p>
            <a:r>
              <a:rPr lang="en-US" b="1" dirty="0"/>
              <a:t>As the epochs go by, the algorithm learns and its prediction error (RMSE) on the training set naturally goes down, and so does its prediction error on the validation set.</a:t>
            </a:r>
          </a:p>
          <a:p>
            <a:r>
              <a:rPr lang="en-US" b="1" dirty="0"/>
              <a:t>After a while the validation error stops decreasing and actually starts to go back up. This indicates that the model has started to overfit the training data.</a:t>
            </a:r>
          </a:p>
          <a:p>
            <a:r>
              <a:rPr lang="en-US" b="1" dirty="0"/>
              <a:t>With early stopping you just stop training as soon as the validation error reaches the minimum.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14896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53584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362788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702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-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Optimisation and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Training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This week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Loss Function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Empirical Loss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Gradient Descent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Back Propagation</a:t>
            </a:r>
          </a:p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Learning Rate</a:t>
            </a:r>
          </a:p>
          <a:p>
            <a:pPr>
              <a:lnSpc>
                <a:spcPct val="100000"/>
              </a:lnSpc>
            </a:pP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Optimisation</a:t>
            </a: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91405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-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Function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008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b="1" dirty="0"/>
              <a:t>Will my character win a game battle?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 A simple two feature predictor model will do this: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X</a:t>
            </a:r>
            <a:r>
              <a:rPr lang="en-US" b="1" baseline="-25000" dirty="0">
                <a:solidFill>
                  <a:prstClr val="black"/>
                </a:solidFill>
                <a:ea typeface="+mj-ea"/>
                <a:cs typeface="+mj-cs"/>
              </a:rPr>
              <a:t>1 </a:t>
            </a: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= number of experience points = 4</a:t>
            </a: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X</a:t>
            </a:r>
            <a:r>
              <a:rPr lang="en-US" b="1" baseline="-25000" dirty="0">
                <a:solidFill>
                  <a:prstClr val="black"/>
                </a:solidFill>
                <a:ea typeface="+mj-ea"/>
                <a:cs typeface="+mj-cs"/>
              </a:rPr>
              <a:t>2 </a:t>
            </a: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= number of strength points = 5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71342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4898208-3DE2-F7C2-B98A-EF05E10FD213}"/>
              </a:ext>
            </a:extLst>
          </p:cNvPr>
          <p:cNvCxnSpPr>
            <a:cxnSpLocks/>
          </p:cNvCxnSpPr>
          <p:nvPr/>
        </p:nvCxnSpPr>
        <p:spPr>
          <a:xfrm flipV="1">
            <a:off x="3441032" y="1690687"/>
            <a:ext cx="0" cy="360320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1114FE8-6E11-9C2C-3AAB-10A20BF159E7}"/>
              </a:ext>
            </a:extLst>
          </p:cNvPr>
          <p:cNvCxnSpPr>
            <a:cxnSpLocks/>
          </p:cNvCxnSpPr>
          <p:nvPr/>
        </p:nvCxnSpPr>
        <p:spPr>
          <a:xfrm>
            <a:off x="3441032" y="5293895"/>
            <a:ext cx="490888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298AA059-9F08-234C-5C50-8750F27C7757}"/>
              </a:ext>
            </a:extLst>
          </p:cNvPr>
          <p:cNvSpPr txBox="1"/>
          <p:nvPr/>
        </p:nvSpPr>
        <p:spPr>
          <a:xfrm>
            <a:off x="1576137" y="2490620"/>
            <a:ext cx="1864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x</a:t>
            </a:r>
            <a:r>
              <a:rPr lang="en-US" sz="2000" b="1" baseline="-25000" dirty="0"/>
              <a:t>2 </a:t>
            </a:r>
            <a:r>
              <a:rPr lang="en-US" sz="2000" b="1" dirty="0"/>
              <a:t>= number of strength points </a:t>
            </a:r>
            <a:endParaRPr lang="en-GB" sz="20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530E7C-25C2-7FF0-B77B-1CDBDEF7691E}"/>
              </a:ext>
            </a:extLst>
          </p:cNvPr>
          <p:cNvSpPr txBox="1"/>
          <p:nvPr/>
        </p:nvSpPr>
        <p:spPr>
          <a:xfrm>
            <a:off x="4189997" y="5313767"/>
            <a:ext cx="6093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x</a:t>
            </a:r>
            <a:r>
              <a:rPr lang="en-US" b="1" baseline="-25000" dirty="0"/>
              <a:t>1</a:t>
            </a:r>
            <a:r>
              <a:rPr lang="en-US" sz="1800" b="1" baseline="-25000" dirty="0"/>
              <a:t> </a:t>
            </a:r>
            <a:r>
              <a:rPr lang="en-US" sz="1800" b="1" dirty="0"/>
              <a:t>= number of experience points </a:t>
            </a:r>
            <a:endParaRPr lang="en-GB" sz="1800" b="1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EDA2609-BDF7-29AE-2B49-7420B885ED64}"/>
              </a:ext>
            </a:extLst>
          </p:cNvPr>
          <p:cNvSpPr/>
          <p:nvPr/>
        </p:nvSpPr>
        <p:spPr>
          <a:xfrm>
            <a:off x="4463726" y="2874131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3D9569E-06AA-5930-1996-901A44D71D04}"/>
              </a:ext>
            </a:extLst>
          </p:cNvPr>
          <p:cNvSpPr/>
          <p:nvPr/>
        </p:nvSpPr>
        <p:spPr>
          <a:xfrm>
            <a:off x="3877430" y="4704533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8BD43F1-9DE7-ADE6-1D09-AD647EB5BC3A}"/>
              </a:ext>
            </a:extLst>
          </p:cNvPr>
          <p:cNvSpPr/>
          <p:nvPr/>
        </p:nvSpPr>
        <p:spPr>
          <a:xfrm>
            <a:off x="4679283" y="1954388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36CCA316-4037-90D9-54DE-64FC847E172A}"/>
              </a:ext>
            </a:extLst>
          </p:cNvPr>
          <p:cNvSpPr/>
          <p:nvPr/>
        </p:nvSpPr>
        <p:spPr>
          <a:xfrm>
            <a:off x="6381474" y="1790007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4E0955D-0296-62B2-E461-5190B7F6B26E}"/>
              </a:ext>
            </a:extLst>
          </p:cNvPr>
          <p:cNvSpPr/>
          <p:nvPr/>
        </p:nvSpPr>
        <p:spPr>
          <a:xfrm>
            <a:off x="5526509" y="2683109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5F8ED97-AEA9-6D2E-686D-4B548218DE53}"/>
              </a:ext>
            </a:extLst>
          </p:cNvPr>
          <p:cNvSpPr/>
          <p:nvPr/>
        </p:nvSpPr>
        <p:spPr>
          <a:xfrm>
            <a:off x="6487022" y="3276137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6CB1DAB-BDE9-FB62-3DAA-958137AD9CEC}"/>
              </a:ext>
            </a:extLst>
          </p:cNvPr>
          <p:cNvSpPr/>
          <p:nvPr/>
        </p:nvSpPr>
        <p:spPr>
          <a:xfrm>
            <a:off x="6952250" y="2434389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39DB0AE4-787F-5663-E144-805F4F553AB6}"/>
              </a:ext>
            </a:extLst>
          </p:cNvPr>
          <p:cNvSpPr/>
          <p:nvPr/>
        </p:nvSpPr>
        <p:spPr>
          <a:xfrm>
            <a:off x="7236994" y="3880276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943054E-C84F-F8B3-E737-3BBA5E69441E}"/>
              </a:ext>
            </a:extLst>
          </p:cNvPr>
          <p:cNvSpPr/>
          <p:nvPr/>
        </p:nvSpPr>
        <p:spPr>
          <a:xfrm>
            <a:off x="3722525" y="3940250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5B00A800-C235-0051-9868-A366890076D9}"/>
              </a:ext>
            </a:extLst>
          </p:cNvPr>
          <p:cNvSpPr/>
          <p:nvPr/>
        </p:nvSpPr>
        <p:spPr>
          <a:xfrm>
            <a:off x="10516097" y="2346241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52B25264-4D3B-6588-ABC4-3174FBCF509C}"/>
              </a:ext>
            </a:extLst>
          </p:cNvPr>
          <p:cNvSpPr/>
          <p:nvPr/>
        </p:nvSpPr>
        <p:spPr>
          <a:xfrm>
            <a:off x="5779173" y="2997271"/>
            <a:ext cx="397040" cy="33727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2DA0B923-74F6-532D-E74E-B10AF932BCF1}"/>
              </a:ext>
            </a:extLst>
          </p:cNvPr>
          <p:cNvSpPr/>
          <p:nvPr/>
        </p:nvSpPr>
        <p:spPr>
          <a:xfrm>
            <a:off x="4758498" y="4604455"/>
            <a:ext cx="309810" cy="28875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668DBF7-5C43-9A10-12A6-EA77715CB3EA}"/>
              </a:ext>
            </a:extLst>
          </p:cNvPr>
          <p:cNvSpPr/>
          <p:nvPr/>
        </p:nvSpPr>
        <p:spPr>
          <a:xfrm>
            <a:off x="10528130" y="1869511"/>
            <a:ext cx="284744" cy="2725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F8A3AA4-3FA8-48D2-8768-8ED68B3FBD56}"/>
              </a:ext>
            </a:extLst>
          </p:cNvPr>
          <p:cNvSpPr txBox="1"/>
          <p:nvPr/>
        </p:nvSpPr>
        <p:spPr>
          <a:xfrm>
            <a:off x="10952739" y="1805721"/>
            <a:ext cx="8978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= WIN</a:t>
            </a:r>
            <a:endParaRPr lang="en-GB" sz="2000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A63008A-782D-C4FE-AA5C-806B8EC1355C}"/>
              </a:ext>
            </a:extLst>
          </p:cNvPr>
          <p:cNvSpPr txBox="1"/>
          <p:nvPr/>
        </p:nvSpPr>
        <p:spPr>
          <a:xfrm>
            <a:off x="2656975" y="3275264"/>
            <a:ext cx="60939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528FFFE-86C6-CD47-29A0-DB152284C460}"/>
              </a:ext>
            </a:extLst>
          </p:cNvPr>
          <p:cNvSpPr txBox="1"/>
          <p:nvPr/>
        </p:nvSpPr>
        <p:spPr>
          <a:xfrm>
            <a:off x="10992329" y="2265666"/>
            <a:ext cx="897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= LOSE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80107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459601C-A7BA-2E8F-3CBE-7BC3038B30E4}"/>
              </a:ext>
            </a:extLst>
          </p:cNvPr>
          <p:cNvSpPr txBox="1"/>
          <p:nvPr/>
        </p:nvSpPr>
        <p:spPr>
          <a:xfrm>
            <a:off x="0" y="4475747"/>
            <a:ext cx="12191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/>
              <a:t>X</a:t>
            </a:r>
            <a:r>
              <a:rPr lang="en-US" sz="2800" b="1" baseline="30000" dirty="0"/>
              <a:t>(1)</a:t>
            </a:r>
            <a:r>
              <a:rPr lang="en-US" sz="2800" b="1" dirty="0"/>
              <a:t>, my character, is fed into a single layer neural network…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13923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sz="14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000" b="1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b="1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E8553-6933-C28E-315B-AFCD26902F96}"/>
              </a:ext>
            </a:extLst>
          </p:cNvPr>
          <p:cNvSpPr/>
          <p:nvPr/>
        </p:nvSpPr>
        <p:spPr>
          <a:xfrm>
            <a:off x="8451539" y="2304134"/>
            <a:ext cx="1967807" cy="9439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Predicted: 0.1</a:t>
            </a:r>
          </a:p>
          <a:p>
            <a:pPr algn="ctr"/>
            <a:r>
              <a:rPr lang="en-US" sz="2400" b="1" dirty="0"/>
              <a:t>Actual: 1.0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DE5CE4-4F84-2693-9800-749DB8A55A25}"/>
              </a:ext>
            </a:extLst>
          </p:cNvPr>
          <p:cNvSpPr txBox="1"/>
          <p:nvPr/>
        </p:nvSpPr>
        <p:spPr>
          <a:xfrm>
            <a:off x="0" y="4475747"/>
            <a:ext cx="12191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i="1" dirty="0"/>
              <a:t>X</a:t>
            </a:r>
            <a:r>
              <a:rPr lang="en-US" sz="2800" b="1" baseline="30000" dirty="0"/>
              <a:t>(1)</a:t>
            </a:r>
            <a:r>
              <a:rPr lang="en-US" sz="2800" b="1" dirty="0"/>
              <a:t>, my character, is fed into a single layer neural network…</a:t>
            </a:r>
          </a:p>
          <a:p>
            <a:pPr algn="ctr"/>
            <a:r>
              <a:rPr lang="en-US" sz="2800" b="1" dirty="0"/>
              <a:t>The result is 0.1 (LOSE)!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978073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sz="14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000" b="1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b="1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E8553-6933-C28E-315B-AFCD26902F96}"/>
              </a:ext>
            </a:extLst>
          </p:cNvPr>
          <p:cNvSpPr/>
          <p:nvPr/>
        </p:nvSpPr>
        <p:spPr>
          <a:xfrm>
            <a:off x="8451539" y="2304134"/>
            <a:ext cx="1967807" cy="9439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Predicted: 0.1</a:t>
            </a:r>
          </a:p>
          <a:p>
            <a:pPr algn="ctr"/>
            <a:r>
              <a:rPr lang="en-US" sz="2400" b="1" dirty="0"/>
              <a:t>Actual: 1.0</a:t>
            </a:r>
            <a:endParaRPr lang="en-GB" sz="24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31C50F2-230A-3292-DDD9-6EFBD8AD899E}"/>
              </a:ext>
            </a:extLst>
          </p:cNvPr>
          <p:cNvSpPr txBox="1"/>
          <p:nvPr/>
        </p:nvSpPr>
        <p:spPr>
          <a:xfrm>
            <a:off x="0" y="4344529"/>
            <a:ext cx="12191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This neural network needs to be trained and because it is new it has not had any comprehension</a:t>
            </a:r>
          </a:p>
        </p:txBody>
      </p:sp>
    </p:spTree>
    <p:extLst>
      <p:ext uri="{BB962C8B-B14F-4D97-AF65-F5344CB8AC3E}">
        <p14:creationId xmlns:p14="http://schemas.microsoft.com/office/powerpoint/2010/main" val="1228329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Quantify the Loss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sz="14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10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𝓛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𝒇</m:t>
                          </m:r>
                          <m:d>
                            <m:d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sSupPr>
                                <m:e>
                                  <m: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𝒙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b="1" i="1" dirty="0" smtClean="0">
                                          <a:solidFill>
                                            <a:prstClr val="black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b="1" i="0" dirty="0" smtClean="0">
                                          <a:solidFill>
                                            <a:prstClr val="black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  <m:t>ⅈ</m:t>
                                      </m:r>
                                    </m:e>
                                  </m:d>
                                </m:sup>
                              </m:sSup>
                              <m:r>
                                <a:rPr lang="en-US" b="1" i="0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;</m:t>
                              </m:r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𝑾</m:t>
                              </m:r>
                            </m:e>
                          </m:d>
                          <m:r>
                            <a:rPr lang="en-US" b="1" i="0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,</m:t>
                          </m:r>
                          <m:sSup>
                            <m:sSup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sSupPr>
                            <m:e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𝒚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dPr>
                                <m:e>
                                  <m:r>
                                    <a:rPr lang="en-US" b="1" i="0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ⅈ</m:t>
                                  </m:r>
                                </m:e>
                              </m:d>
                            </m:sup>
                          </m:sSup>
                        </m:e>
                      </m:d>
                    </m:oMath>
                  </m:oMathPara>
                </a14:m>
                <a:endParaRPr lang="en-US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E8553-6933-C28E-315B-AFCD26902F96}"/>
              </a:ext>
            </a:extLst>
          </p:cNvPr>
          <p:cNvSpPr/>
          <p:nvPr/>
        </p:nvSpPr>
        <p:spPr>
          <a:xfrm>
            <a:off x="8451539" y="2304134"/>
            <a:ext cx="1967807" cy="9439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Predicted: 0.1</a:t>
            </a:r>
          </a:p>
          <a:p>
            <a:pPr algn="ctr"/>
            <a:r>
              <a:rPr lang="en-US" sz="2400" b="1" dirty="0"/>
              <a:t>Actual: 1.0</a:t>
            </a:r>
            <a:endParaRPr lang="en-GB" sz="2400" b="1" dirty="0"/>
          </a:p>
        </p:txBody>
      </p:sp>
      <p:sp>
        <p:nvSpPr>
          <p:cNvPr id="9" name="Left Brace 8">
            <a:extLst>
              <a:ext uri="{FF2B5EF4-FFF2-40B4-BE49-F238E27FC236}">
                <a16:creationId xmlns:a16="http://schemas.microsoft.com/office/drawing/2014/main" id="{F12BA63A-4CA8-5901-4937-BA2D3DF0FA57}"/>
              </a:ext>
            </a:extLst>
          </p:cNvPr>
          <p:cNvSpPr/>
          <p:nvPr/>
        </p:nvSpPr>
        <p:spPr>
          <a:xfrm rot="16200000">
            <a:off x="5596677" y="4196323"/>
            <a:ext cx="393060" cy="1624263"/>
          </a:xfrm>
          <a:prstGeom prst="leftBrace">
            <a:avLst>
              <a:gd name="adj1" fmla="val 8333"/>
              <a:gd name="adj2" fmla="val 51150"/>
            </a:avLst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Left Brace 9">
            <a:extLst>
              <a:ext uri="{FF2B5EF4-FFF2-40B4-BE49-F238E27FC236}">
                <a16:creationId xmlns:a16="http://schemas.microsoft.com/office/drawing/2014/main" id="{BD8C5764-C342-2054-9519-CA648A18EE7C}"/>
              </a:ext>
            </a:extLst>
          </p:cNvPr>
          <p:cNvSpPr/>
          <p:nvPr/>
        </p:nvSpPr>
        <p:spPr>
          <a:xfrm rot="16200000">
            <a:off x="6870021" y="4615423"/>
            <a:ext cx="393060" cy="786063"/>
          </a:xfrm>
          <a:prstGeom prst="leftBrace">
            <a:avLst>
              <a:gd name="adj1" fmla="val 8333"/>
              <a:gd name="adj2" fmla="val 51150"/>
            </a:avLst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0EED53-844E-6676-7042-FA11F9F6BCF1}"/>
              </a:ext>
            </a:extLst>
          </p:cNvPr>
          <p:cNvSpPr txBox="1"/>
          <p:nvPr/>
        </p:nvSpPr>
        <p:spPr>
          <a:xfrm>
            <a:off x="5057272" y="5194342"/>
            <a:ext cx="14999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Predicted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22E6E8-048C-0797-438A-821A854B55DC}"/>
              </a:ext>
            </a:extLst>
          </p:cNvPr>
          <p:cNvSpPr txBox="1"/>
          <p:nvPr/>
        </p:nvSpPr>
        <p:spPr>
          <a:xfrm>
            <a:off x="6669504" y="5181242"/>
            <a:ext cx="1106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Actual</a:t>
            </a:r>
            <a:endParaRPr lang="en-GB" sz="2400" b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012F2B7-E139-6C54-A073-674BC9A0BF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22" y="3812536"/>
            <a:ext cx="11668755" cy="749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281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Empirical Loss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sz="1400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1000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 marL="0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𝑱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𝑾</m:t>
                          </m:r>
                        </m:e>
                      </m:d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=</m:t>
                      </m:r>
                      <m:f>
                        <m:f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fPr>
                        <m:num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num>
                        <m:den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den>
                      </m:f>
                      <m:nary>
                        <m:naryPr>
                          <m:chr m:val="∑"/>
                          <m:limLoc m:val="undOvr"/>
                          <m:grow m:val="on"/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naryPr>
                        <m:sub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𝒊</m:t>
                          </m:r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=</m:t>
                          </m:r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𝟏</m:t>
                          </m:r>
                        </m:sub>
                        <m:sup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𝒏</m:t>
                          </m:r>
                        </m:sup>
                        <m:e/>
                      </m:nary>
                      <m:r>
                        <a:rPr lang="en-US" b="1" i="1" dirty="0" smtClean="0">
                          <a:solidFill>
                            <a:prstClr val="black"/>
                          </a:solidFill>
                          <a:latin typeface="Cambria Math" panose="02040503050406030204" pitchFamily="18" charset="0"/>
                          <a:ea typeface="+mj-ea"/>
                          <a:cs typeface="+mj-cs"/>
                        </a:rPr>
                        <m:t>𝓛</m:t>
                      </m:r>
                      <m:d>
                        <m:dPr>
                          <m:ctrlP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</m:ctrlPr>
                        </m:dPr>
                        <m:e>
                          <m:r>
                            <a:rPr lang="en-US" b="1" i="1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𝒇</m:t>
                          </m:r>
                          <m:d>
                            <m:d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sSupPr>
                                <m:e>
                                  <m: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𝒙</m:t>
                                  </m:r>
                                </m:e>
                                <m:sup>
                                  <m:d>
                                    <m:dPr>
                                      <m:ctrlPr>
                                        <a:rPr lang="en-US" b="1" i="1" dirty="0" smtClean="0">
                                          <a:solidFill>
                                            <a:prstClr val="black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US" b="1" i="0" dirty="0" smtClean="0">
                                          <a:solidFill>
                                            <a:prstClr val="black"/>
                                          </a:solidFill>
                                          <a:latin typeface="Cambria Math" panose="02040503050406030204" pitchFamily="18" charset="0"/>
                                          <a:ea typeface="+mj-ea"/>
                                          <a:cs typeface="+mj-cs"/>
                                        </a:rPr>
                                        <m:t>ⅈ</m:t>
                                      </m:r>
                                    </m:e>
                                  </m:d>
                                </m:sup>
                              </m:sSup>
                              <m:r>
                                <a:rPr lang="en-US" b="1" i="0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;</m:t>
                              </m:r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𝑾</m:t>
                              </m:r>
                            </m:e>
                          </m:d>
                          <m:r>
                            <a:rPr lang="en-US" b="1" i="0" dirty="0" smtClean="0">
                              <a:solidFill>
                                <a:prstClr val="black"/>
                              </a:solidFill>
                              <a:latin typeface="Cambria Math" panose="02040503050406030204" pitchFamily="18" charset="0"/>
                              <a:ea typeface="+mj-ea"/>
                              <a:cs typeface="+mj-cs"/>
                            </a:rPr>
                            <m:t>,</m:t>
                          </m:r>
                          <m:sSup>
                            <m:sSupPr>
                              <m:ctrlP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</m:ctrlPr>
                            </m:sSupPr>
                            <m:e>
                              <m:r>
                                <a:rPr lang="en-US" b="1" i="1" dirty="0" smtClean="0">
                                  <a:solidFill>
                                    <a:prstClr val="black"/>
                                  </a:solidFill>
                                  <a:latin typeface="Cambria Math" panose="02040503050406030204" pitchFamily="18" charset="0"/>
                                  <a:ea typeface="+mj-ea"/>
                                  <a:cs typeface="+mj-cs"/>
                                </a:rPr>
                                <m:t>𝒚</m:t>
                              </m:r>
                            </m:e>
                            <m:sup>
                              <m:d>
                                <m:dPr>
                                  <m:ctrlPr>
                                    <a:rPr lang="en-US" b="1" i="1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</m:ctrlPr>
                                </m:dPr>
                                <m:e>
                                  <m:r>
                                    <a:rPr lang="en-US" b="1" i="0" dirty="0" smtClean="0">
                                      <a:solidFill>
                                        <a:prstClr val="black"/>
                                      </a:solidFill>
                                      <a:latin typeface="Cambria Math" panose="02040503050406030204" pitchFamily="18" charset="0"/>
                                      <a:ea typeface="+mj-ea"/>
                                      <a:cs typeface="+mj-cs"/>
                                    </a:rPr>
                                    <m:t>ⅈ</m:t>
                                  </m:r>
                                </m:e>
                              </m:d>
                            </m:sup>
                          </m:sSup>
                        </m:e>
                      </m:d>
                    </m:oMath>
                  </m:oMathPara>
                </a14:m>
                <a:endParaRPr lang="en-US" b="1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103609" y="2031374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103610" y="2839619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5</a:t>
            </a:r>
            <a:endParaRPr lang="en-GB" sz="24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151248" y="1755863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i="1" dirty="0">
                <a:solidFill>
                  <a:schemeClr val="tx1"/>
                </a:solidFill>
              </a:rPr>
              <a:t>z</a:t>
            </a:r>
            <a:r>
              <a:rPr lang="en-US" sz="2000" b="1" i="1" baseline="-25000" dirty="0">
                <a:solidFill>
                  <a:schemeClr val="tx1"/>
                </a:solidFill>
              </a:rPr>
              <a:t>0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151249" y="249594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151249" y="323267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2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r>
              <a:rPr lang="en-US" sz="2400" b="1" baseline="30000" dirty="0">
                <a:solidFill>
                  <a:schemeClr val="tx1"/>
                </a:solidFill>
              </a:rPr>
              <a:t>(1)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651315" y="2042051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651315" y="2317562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651315" y="2317562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651316" y="2042051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651316" y="2782128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651316" y="3125807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698955" y="2042051"/>
            <a:ext cx="1795802" cy="73406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698956" y="2776112"/>
            <a:ext cx="1795801" cy="601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698956" y="2776112"/>
            <a:ext cx="1795801" cy="74275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B53CB32-7EFA-23B0-7390-2145574AA6E6}"/>
              </a:ext>
            </a:extLst>
          </p:cNvPr>
          <p:cNvSpPr txBox="1"/>
          <p:nvPr/>
        </p:nvSpPr>
        <p:spPr>
          <a:xfrm>
            <a:off x="1556086" y="2454526"/>
            <a:ext cx="146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My Character</a:t>
            </a:r>
          </a:p>
          <a:p>
            <a:pPr algn="ctr"/>
            <a:r>
              <a:rPr lang="en-US" b="1" i="1" dirty="0"/>
              <a:t>X</a:t>
            </a:r>
            <a:r>
              <a:rPr lang="en-US" b="1" i="1" baseline="30000" dirty="0"/>
              <a:t>(1)</a:t>
            </a:r>
            <a:r>
              <a:rPr lang="en-US" b="1" i="1" dirty="0"/>
              <a:t> </a:t>
            </a:r>
            <a:r>
              <a:rPr lang="en-US" b="1" dirty="0"/>
              <a:t>=</a:t>
            </a:r>
            <a:r>
              <a:rPr lang="en-US" b="1" i="1" baseline="30000" dirty="0"/>
              <a:t> </a:t>
            </a:r>
            <a:r>
              <a:rPr lang="en-US" b="1" dirty="0"/>
              <a:t>[4,5]</a:t>
            </a:r>
            <a:endParaRPr lang="en-GB" b="1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E8553-6933-C28E-315B-AFCD26902F96}"/>
              </a:ext>
            </a:extLst>
          </p:cNvPr>
          <p:cNvSpPr/>
          <p:nvPr/>
        </p:nvSpPr>
        <p:spPr>
          <a:xfrm>
            <a:off x="8451539" y="2304134"/>
            <a:ext cx="1967807" cy="94395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Predicted: 0.1</a:t>
            </a:r>
          </a:p>
          <a:p>
            <a:pPr algn="ctr"/>
            <a:r>
              <a:rPr lang="en-US" sz="2400" b="1" dirty="0"/>
              <a:t>Actual: 1.0</a:t>
            </a:r>
            <a:endParaRPr lang="en-GB" sz="24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07429D-98D0-607B-33D9-C5063C5EB3CC}"/>
              </a:ext>
            </a:extLst>
          </p:cNvPr>
          <p:cNvSpPr txBox="1"/>
          <p:nvPr/>
        </p:nvSpPr>
        <p:spPr>
          <a:xfrm>
            <a:off x="0" y="3977872"/>
            <a:ext cx="1219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The empirical loss is needed, the total loss over the entire dataset using a Loss Function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3879960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Optimisation: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Gradient Descent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42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68125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Empirical Loss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5CF23F3-80D3-CDE5-66F1-5D6B97AF24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39477" y="517358"/>
            <a:ext cx="6926651" cy="50171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FE967AB-7E76-C83D-D0FC-8CD316A777DC}"/>
              </a:ext>
            </a:extLst>
          </p:cNvPr>
          <p:cNvSpPr txBox="1"/>
          <p:nvPr/>
        </p:nvSpPr>
        <p:spPr>
          <a:xfrm>
            <a:off x="358219" y="1690688"/>
            <a:ext cx="468125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need to find the set of weights for the network that achieve the lowest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 this we use Gradient Descent to find the lowest point in the space</a:t>
            </a:r>
          </a:p>
          <a:p>
            <a:r>
              <a:rPr lang="en-US" sz="2400" dirty="0"/>
              <a:t>    (converge to the minimum loss)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69454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Gradient Descent Algorithm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2800" b="1" dirty="0"/>
              <a:t>𝜃</a:t>
            </a:r>
            <a:r>
              <a:rPr lang="en-GB" sz="2800" b="1" baseline="-25000" dirty="0"/>
              <a:t>𝑗</a:t>
            </a:r>
            <a:r>
              <a:rPr lang="en-GB" sz="2800" b="1" dirty="0"/>
              <a:t> = 𝜃</a:t>
            </a:r>
            <a:r>
              <a:rPr lang="en-GB" sz="2800" b="1" baseline="-25000" dirty="0"/>
              <a:t>𝑗</a:t>
            </a:r>
            <a:r>
              <a:rPr lang="en-GB" sz="2800" b="1" dirty="0"/>
              <a:t> − 𝛈 </a:t>
            </a:r>
            <a:r>
              <a:rPr lang="en-GB" sz="2800" b="1" u="sng" dirty="0"/>
              <a:t>      𝜕     </a:t>
            </a:r>
            <a:r>
              <a:rPr lang="en-GB" sz="2800" b="1" dirty="0"/>
              <a:t> 𝐽 (𝜃</a:t>
            </a:r>
            <a:r>
              <a:rPr lang="en-GB" sz="2800" b="1" baseline="-25000" dirty="0"/>
              <a:t>0</a:t>
            </a:r>
            <a:r>
              <a:rPr lang="en-GB" sz="2800" b="1" dirty="0"/>
              <a:t>,𝜃</a:t>
            </a:r>
            <a:r>
              <a:rPr lang="en-GB" sz="2800" b="1" baseline="-25000" dirty="0"/>
              <a:t>1</a:t>
            </a:r>
            <a:r>
              <a:rPr lang="en-GB" sz="2800" b="1" dirty="0"/>
              <a:t>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					</a:t>
            </a:r>
            <a:r>
              <a:rPr lang="en-GB" b="1" dirty="0"/>
              <a:t>           </a:t>
            </a:r>
            <a:r>
              <a:rPr lang="en-GB" sz="2800" b="1" dirty="0"/>
              <a:t>(𝜕𝜃</a:t>
            </a:r>
            <a:r>
              <a:rPr lang="en-GB" sz="2800" b="1" baseline="-25000" dirty="0"/>
              <a:t>𝑗</a:t>
            </a:r>
            <a:r>
              <a:rPr lang="en-GB" sz="2800" b="1" dirty="0"/>
              <a:t>) 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prstClr val="black"/>
                </a:solidFill>
                <a:ea typeface="+mj-ea"/>
                <a:cs typeface="+mj-cs"/>
              </a:rPr>
              <a:t>Where:</a:t>
            </a:r>
          </a:p>
          <a:p>
            <a:pPr>
              <a:lnSpc>
                <a:spcPct val="100000"/>
              </a:lnSpc>
            </a:pPr>
            <a:r>
              <a:rPr lang="en-US" b="1" i="1" dirty="0">
                <a:solidFill>
                  <a:prstClr val="black"/>
                </a:solidFill>
                <a:ea typeface="+mj-ea"/>
                <a:cs typeface="+mj-cs"/>
              </a:rPr>
              <a:t>j </a:t>
            </a: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= 0,1 - it represents the feature index number;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𝛈 (eta) is the learning rate which governs the speed at which the algorithm converges</a:t>
            </a:r>
          </a:p>
        </p:txBody>
      </p:sp>
    </p:spTree>
    <p:extLst>
      <p:ext uri="{BB962C8B-B14F-4D97-AF65-F5344CB8AC3E}">
        <p14:creationId xmlns:p14="http://schemas.microsoft.com/office/powerpoint/2010/main" val="18437829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Gradient Descent Algorithm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 algn="ctr">
                  <a:lnSpc>
                    <a:spcPct val="100000"/>
                  </a:lnSpc>
                  <a:buNone/>
                </a:pPr>
                <a:r>
                  <a:rPr lang="en-GB" sz="2800" b="1" dirty="0"/>
                  <a:t>𝜃</a:t>
                </a:r>
                <a:r>
                  <a:rPr lang="en-GB" sz="2800" b="1" baseline="-25000" dirty="0"/>
                  <a:t>𝑗</a:t>
                </a:r>
                <a:r>
                  <a:rPr lang="en-GB" sz="2800" b="1" dirty="0"/>
                  <a:t> = 𝜃</a:t>
                </a:r>
                <a:r>
                  <a:rPr lang="en-GB" sz="2800" b="1" baseline="-25000" dirty="0"/>
                  <a:t>𝑗</a:t>
                </a:r>
                <a:r>
                  <a:rPr lang="en-GB" sz="2800" b="1" dirty="0"/>
                  <a:t> − 𝛈 </a:t>
                </a:r>
                <a:r>
                  <a:rPr lang="en-GB" sz="2800" b="1" u="sng" dirty="0"/>
                  <a:t>      𝜕     </a:t>
                </a:r>
                <a:r>
                  <a:rPr lang="en-GB" sz="2800" b="1" dirty="0"/>
                  <a:t> 𝐽 (𝜃</a:t>
                </a:r>
                <a:r>
                  <a:rPr lang="en-GB" sz="2800" b="1" baseline="-25000" dirty="0"/>
                  <a:t>0</a:t>
                </a:r>
                <a:r>
                  <a:rPr lang="en-GB" sz="2800" b="1" dirty="0"/>
                  <a:t>,𝜃</a:t>
                </a:r>
                <a:r>
                  <a:rPr lang="en-GB" sz="2800" b="1" baseline="-25000" dirty="0"/>
                  <a:t>1</a:t>
                </a:r>
                <a:r>
                  <a:rPr lang="en-GB" sz="2800" b="1" dirty="0"/>
                  <a:t>)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r>
                  <a:rPr lang="en-GB" sz="2800" b="1" dirty="0"/>
                  <a:t>					</a:t>
                </a:r>
                <a:r>
                  <a:rPr lang="en-GB" b="1" dirty="0"/>
                  <a:t>             </a:t>
                </a:r>
                <a:r>
                  <a:rPr lang="en-GB" sz="2800" b="1" dirty="0"/>
                  <a:t>(𝜕𝜃</a:t>
                </a:r>
                <a:r>
                  <a:rPr lang="en-GB" sz="2800" b="1" baseline="-25000" dirty="0"/>
                  <a:t>𝑗</a:t>
                </a:r>
                <a:r>
                  <a:rPr lang="en-GB" sz="2800" b="1" dirty="0"/>
                  <a:t>) </a:t>
                </a:r>
              </a:p>
              <a:p>
                <a:pPr marL="0" indent="0">
                  <a:buNone/>
                </a:pPr>
                <a:r>
                  <a:rPr lang="en-GB" dirty="0"/>
                  <a:t>We can write the above as:-</a:t>
                </a:r>
              </a:p>
              <a:p>
                <a:pPr marL="0" indent="0">
                  <a:buNone/>
                </a:pPr>
                <a:r>
                  <a:rPr lang="en-GB" dirty="0"/>
                  <a:t>Temp 0=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825F15A7-03F4-43D7-82C5-3E23DA2F108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Temp 1=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𝑗</m:t>
                        </m:r>
                      </m:sub>
                    </m:sSub>
                    <m:r>
                      <a:rPr lang="en-GB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en-GB" b="1" i="1" smtClean="0">
                        <a:latin typeface="Cambria Math"/>
                      </a:rPr>
                      <m:t>𝛈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𝜕</m:t>
                        </m:r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𝜃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  <a:ea typeface="Cambria Math"/>
                              </a:rPr>
                              <m:t>𝑗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  <a:ea typeface="Cambria Math"/>
                      </a:rPr>
                      <m:t>𝐽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,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)</m:t>
                    </m:r>
                    <a:fld id="{825F15A7-03F4-43D7-82C5-3E23DA2F108C}" type="mathplaceholder">
                      <a:rPr lang="en-GB" b="0" i="1" smtClean="0">
                        <a:latin typeface="Cambria Math"/>
                        <a:ea typeface="Cambria Math"/>
                      </a:rPr>
                      <a:t>.</a:t>
                    </a:fl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=Temp 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𝜃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=Temp 1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b="1" dirty="0"/>
                  <a:t>Note that the parameters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/>
                          </a:rPr>
                          <m:t> </m:t>
                        </m:r>
                        <m:r>
                          <a:rPr lang="en-GB" b="1" i="1">
                            <a:latin typeface="Cambria Math"/>
                            <a:ea typeface="Cambria Math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dirty="0"/>
                  <a:t> and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/>
                            <a:ea typeface="Cambria Math"/>
                          </a:rPr>
                          <m:t>𝜽</m:t>
                        </m:r>
                      </m:e>
                      <m:sub>
                        <m:r>
                          <a:rPr lang="en-GB" b="1" i="1" smtClean="0">
                            <a:latin typeface="Cambria Math"/>
                            <a:ea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must be updated simultaneously.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850" t="-31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08971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Gradient Descent Algorithm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2800" b="1" dirty="0"/>
              <a:t>𝜃</a:t>
            </a:r>
            <a:r>
              <a:rPr lang="en-GB" sz="2800" b="1" baseline="-25000" dirty="0"/>
              <a:t>𝑗</a:t>
            </a:r>
            <a:r>
              <a:rPr lang="en-GB" sz="2800" b="1" dirty="0"/>
              <a:t> = 𝜃</a:t>
            </a:r>
            <a:r>
              <a:rPr lang="en-GB" sz="2800" b="1" baseline="-25000" dirty="0"/>
              <a:t>𝑗</a:t>
            </a:r>
            <a:r>
              <a:rPr lang="en-GB" sz="2800" b="1" dirty="0"/>
              <a:t> − 𝛈 </a:t>
            </a:r>
            <a:r>
              <a:rPr lang="en-GB" sz="2800" b="1" u="sng" dirty="0"/>
              <a:t>      𝜕     </a:t>
            </a:r>
            <a:r>
              <a:rPr lang="en-GB" sz="2800" b="1" dirty="0"/>
              <a:t> 𝐽 (𝜃</a:t>
            </a:r>
            <a:r>
              <a:rPr lang="en-GB" sz="2800" b="1" baseline="-25000" dirty="0"/>
              <a:t>0</a:t>
            </a:r>
            <a:r>
              <a:rPr lang="en-GB" sz="2800" b="1" dirty="0"/>
              <a:t>,𝜃</a:t>
            </a:r>
            <a:r>
              <a:rPr lang="en-GB" sz="2800" b="1" baseline="-25000" dirty="0"/>
              <a:t>1</a:t>
            </a:r>
            <a:r>
              <a:rPr lang="en-GB" sz="2800" b="1" dirty="0"/>
              <a:t>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					</a:t>
            </a:r>
            <a:r>
              <a:rPr lang="en-GB" b="1" dirty="0"/>
              <a:t>           </a:t>
            </a:r>
            <a:r>
              <a:rPr lang="en-GB" sz="2800" b="1" dirty="0"/>
              <a:t>(𝜕𝜃</a:t>
            </a:r>
            <a:r>
              <a:rPr lang="en-GB" sz="2800" b="1" baseline="-25000" dirty="0"/>
              <a:t>𝑗</a:t>
            </a:r>
            <a:r>
              <a:rPr lang="en-GB" sz="2800" b="1" dirty="0"/>
              <a:t>)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The Process: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/>
              <a:t>Initialise the weights in random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Loop the algorithm until convergence:</a:t>
            </a:r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Gradient	</a:t>
            </a:r>
            <a:r>
              <a:rPr lang="en-GB" sz="2800" b="1" dirty="0"/>
              <a:t> 𝜕</a:t>
            </a:r>
            <a:r>
              <a:rPr lang="en-GB" sz="2800" b="1" i="1" dirty="0"/>
              <a:t>J(W)/</a:t>
            </a:r>
            <a:r>
              <a:rPr lang="en-GB" sz="2800" b="1" dirty="0"/>
              <a:t> 𝜕</a:t>
            </a:r>
            <a:r>
              <a:rPr lang="en-GB" sz="2800" b="1" i="1" dirty="0"/>
              <a:t>W</a:t>
            </a:r>
            <a:endParaRPr lang="en-GB" b="1" i="1" baseline="30000" dirty="0"/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sz="2800" dirty="0"/>
              <a:t>Update weights, </a:t>
            </a:r>
            <a:r>
              <a:rPr lang="en-GB" sz="2800" b="1" dirty="0"/>
              <a:t>𝜃</a:t>
            </a:r>
            <a:r>
              <a:rPr lang="en-GB" sz="2800" b="1" baseline="-25000" dirty="0"/>
              <a:t>𝑗</a:t>
            </a:r>
            <a:endParaRPr lang="en-GB" sz="2800" b="1" i="1" dirty="0"/>
          </a:p>
          <a:p>
            <a:pPr marL="514350" indent="-51435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Return weights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191540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Learning Rate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00000"/>
                  </a:lnSpc>
                  <a:buNone/>
                </a:pPr>
                <a:r>
                  <a:rPr lang="en-US" sz="2800" dirty="0"/>
                  <a:t>The three graphs below show a plot of the number of iterations of the algorithm against the cost function, J(x).  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40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>
                  <a:lnSpc>
                    <a:spcPct val="100000"/>
                  </a:lnSpc>
                </a:pPr>
                <a:r>
                  <a:rPr lang="en-GB" sz="2800" dirty="0"/>
                  <a:t>If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/>
                      </a:rPr>
                      <m:t>𝛈</m:t>
                    </m:r>
                  </m:oMath>
                </a14:m>
                <a:r>
                  <a:rPr lang="en-GB" sz="2800" dirty="0"/>
                  <a:t> is to large, gradient descent can overshoot the minimum</a:t>
                </a:r>
                <a:endParaRPr lang="en-GB" dirty="0"/>
              </a:p>
              <a:p>
                <a:pPr>
                  <a:lnSpc>
                    <a:spcPct val="100000"/>
                  </a:lnSpc>
                </a:pPr>
                <a:r>
                  <a:rPr lang="en-GB" sz="2800" dirty="0"/>
                  <a:t>It may fail to converge or even diverge</a:t>
                </a:r>
                <a:r>
                  <a:rPr lang="en-GB" dirty="0"/>
                  <a:t>.</a:t>
                </a:r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US" sz="2800" dirty="0"/>
              </a:p>
              <a:p>
                <a:pPr marL="0" indent="0">
                  <a:lnSpc>
                    <a:spcPct val="100000"/>
                  </a:lnSpc>
                  <a:buNone/>
                </a:pPr>
                <a:endParaRPr lang="en-GB" sz="2800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956" t="-3026" b="-2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4A08376-0470-0F73-CE85-D5D3E06137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0662" y="2454443"/>
            <a:ext cx="6537105" cy="229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043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Optimisation:</a:t>
            </a:r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Back Propagation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1545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Back Propagation - Background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In 1969 a method for learning in multi-layer network,  Backpropagation, was described by Bryson and Ho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In the 70s </a:t>
            </a:r>
            <a:r>
              <a:rPr lang="en-US" sz="3200" dirty="0" err="1"/>
              <a:t>Werbos</a:t>
            </a:r>
            <a:r>
              <a:rPr lang="en-US" sz="3200" dirty="0"/>
              <a:t> developed a technique for adapting the weights.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The publication by </a:t>
            </a:r>
            <a:r>
              <a:rPr lang="en-US" sz="3200" dirty="0" err="1"/>
              <a:t>Rumelhart</a:t>
            </a:r>
            <a:r>
              <a:rPr lang="en-US" sz="3200" dirty="0"/>
              <a:t>, Hinton and </a:t>
            </a:r>
            <a:r>
              <a:rPr lang="en-US" sz="3200" dirty="0" err="1"/>
              <a:t>Willians</a:t>
            </a:r>
            <a:r>
              <a:rPr lang="en-US" sz="3200" dirty="0"/>
              <a:t> in 1986 gave neural networks a new lease of life.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899194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Back Propagation?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GB" sz="3200" dirty="0"/>
              <a:t>It is a standard process that usually works well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The Backpropagation algorithm is a sensible approach for dividing the contribution of each weight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It helps a neural network to train more accurately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It doesn’t have any parameters to tune (other than number of inputs)</a:t>
            </a:r>
          </a:p>
          <a:p>
            <a:pPr>
              <a:lnSpc>
                <a:spcPct val="100000"/>
              </a:lnSpc>
            </a:pPr>
            <a:r>
              <a:rPr lang="en-GB" sz="3200" dirty="0"/>
              <a:t>It is adaptable and Efficient</a:t>
            </a:r>
          </a:p>
          <a:p>
            <a:pPr>
              <a:lnSpc>
                <a:spcPct val="100000"/>
              </a:lnSpc>
            </a:pPr>
            <a:r>
              <a:rPr lang="en-GB" sz="3200" dirty="0"/>
              <a:t>No need for prior knowledge of the network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749104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ideas of the algorithm can be summarized as follows :</a:t>
            </a: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error term for the output units are computed using the observed error</a:t>
            </a: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From the output layer, repeat propagating the error term back to the previous layer and updating the weights between the two layers until the earliest hidden layer is reached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847482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There are two differences for the updating rule 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activation of the hidden unit is used instead of the input value</a:t>
            </a:r>
          </a:p>
          <a:p>
            <a:pPr lvl="1">
              <a:lnSpc>
                <a:spcPct val="100000"/>
              </a:lnSpc>
            </a:pP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rule contains a term for the gradient of the activation function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351344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Backpropagation Network Training: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Feedforward training of input patterns - 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Each input node receives a signal, which is broadcast to all the hidden units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Each hidden unit computes its activation which is broadcast to all output nodes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715236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Backpropagation Network Training: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Back propagation of errors - 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Each output node compares its activation with the desired output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Based on these differences, the error is propagated back to all previous nodes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01985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Backpropagation Network Training: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Adjustment of weights - 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Weights of all links computed simultaneously based on the errors that were propagated back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All weights updated </a:t>
            </a:r>
            <a:r>
              <a:rPr lang="en-US" sz="3200" dirty="0" err="1">
                <a:solidFill>
                  <a:prstClr val="black"/>
                </a:solidFill>
                <a:ea typeface="+mj-ea"/>
                <a:cs typeface="+mj-cs"/>
              </a:rPr>
              <a:t>simultaniously</a:t>
            </a: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647996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US" sz="4300" b="1" dirty="0">
                <a:solidFill>
                  <a:prstClr val="black"/>
                </a:solidFill>
                <a:ea typeface="+mj-ea"/>
                <a:cs typeface="+mj-cs"/>
              </a:rPr>
              <a:t>Feed Forward Stage:</a:t>
            </a:r>
          </a:p>
          <a:p>
            <a:pPr>
              <a:lnSpc>
                <a:spcPct val="100000"/>
              </a:lnSpc>
            </a:pPr>
            <a:endParaRPr lang="en-US" sz="2000" dirty="0">
              <a:solidFill>
                <a:prstClr val="black"/>
              </a:solidFill>
              <a:ea typeface="+mj-ea"/>
              <a:cs typeface="+mj-cs"/>
            </a:endParaRPr>
          </a:p>
          <a:p>
            <a:pPr marL="971550" lvl="1" indent="-514350">
              <a:lnSpc>
                <a:spcPct val="100000"/>
              </a:lnSpc>
              <a:buFont typeface="+mj-lt"/>
              <a:buAutoNum type="arabicPeriod"/>
            </a:pPr>
            <a:r>
              <a:rPr lang="en-US" sz="4000" dirty="0">
                <a:solidFill>
                  <a:prstClr val="black"/>
                </a:solidFill>
                <a:ea typeface="+mj-ea"/>
                <a:cs typeface="+mj-cs"/>
              </a:rPr>
              <a:t>Initialize weights with small, random values</a:t>
            </a:r>
          </a:p>
          <a:p>
            <a:pPr marL="971550" lvl="1" indent="-514350">
              <a:lnSpc>
                <a:spcPct val="100000"/>
              </a:lnSpc>
              <a:buFont typeface="+mj-lt"/>
              <a:buAutoNum type="arabicPeriod"/>
            </a:pPr>
            <a:r>
              <a:rPr lang="en-US" sz="4000" dirty="0">
                <a:solidFill>
                  <a:prstClr val="black"/>
                </a:solidFill>
                <a:ea typeface="+mj-ea"/>
                <a:cs typeface="+mj-cs"/>
              </a:rPr>
              <a:t>While stopping condition is not true</a:t>
            </a:r>
          </a:p>
          <a:p>
            <a:pPr lvl="2"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for each training pair (input/output):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input unit broadcasts its value to all hidden units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hidden unit sums its input signals &amp; applies activation function to compute its output signal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hidden unit sends its signal to the output units</a:t>
            </a:r>
          </a:p>
          <a:p>
            <a:pPr lvl="3">
              <a:lnSpc>
                <a:spcPct val="100000"/>
              </a:lnSpc>
            </a:pPr>
            <a:r>
              <a:rPr lang="en-US" sz="3400" dirty="0">
                <a:solidFill>
                  <a:prstClr val="black"/>
                </a:solidFill>
                <a:ea typeface="+mj-ea"/>
                <a:cs typeface="+mj-cs"/>
              </a:rPr>
              <a:t>each output unit sums its input signals &amp; applies its activation function to compute its output signal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9552964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4300" b="1" dirty="0">
                <a:solidFill>
                  <a:prstClr val="black"/>
                </a:solidFill>
                <a:ea typeface="+mj-ea"/>
                <a:cs typeface="+mj-cs"/>
              </a:rPr>
              <a:t>Backpropagation:</a:t>
            </a:r>
          </a:p>
          <a:p>
            <a:pPr>
              <a:lnSpc>
                <a:spcPct val="100000"/>
              </a:lnSpc>
            </a:pPr>
            <a:endParaRPr lang="en-US" sz="3300" dirty="0">
              <a:solidFill>
                <a:prstClr val="black"/>
              </a:solidFill>
              <a:ea typeface="+mj-ea"/>
              <a:cs typeface="+mj-cs"/>
            </a:endParaRPr>
          </a:p>
          <a:p>
            <a:pPr marL="1200150" lvl="1" indent="-742950">
              <a:lnSpc>
                <a:spcPct val="100000"/>
              </a:lnSpc>
              <a:buFont typeface="+mj-lt"/>
              <a:buAutoNum type="arabicPeriod" startAt="3"/>
            </a:pPr>
            <a:r>
              <a:rPr lang="en-US" sz="3300" dirty="0">
                <a:solidFill>
                  <a:prstClr val="black"/>
                </a:solidFill>
                <a:ea typeface="+mj-ea"/>
                <a:cs typeface="+mj-cs"/>
              </a:rPr>
              <a:t>Each output computes its error term, its own weight correction term and its bias(threshold) correction term &amp; sends it to layer below</a:t>
            </a:r>
          </a:p>
          <a:p>
            <a:pPr marL="1200150" lvl="1" indent="-742950">
              <a:lnSpc>
                <a:spcPct val="100000"/>
              </a:lnSpc>
              <a:buFont typeface="+mj-lt"/>
              <a:buAutoNum type="arabicPeriod" startAt="3"/>
            </a:pPr>
            <a:r>
              <a:rPr lang="en-US" sz="3300" dirty="0">
                <a:solidFill>
                  <a:prstClr val="black"/>
                </a:solidFill>
                <a:ea typeface="+mj-ea"/>
                <a:cs typeface="+mj-cs"/>
              </a:rPr>
              <a:t>Each hidden unit sums its delta inputs from above &amp; multiplies by the derivative of its activation function; it also computes its own weight correction term and its bias correction term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254270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How Back Propagation 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4300" b="1" dirty="0">
                <a:solidFill>
                  <a:prstClr val="black"/>
                </a:solidFill>
                <a:ea typeface="+mj-ea"/>
                <a:cs typeface="+mj-cs"/>
              </a:rPr>
              <a:t>Adjustment of Weights:</a:t>
            </a:r>
          </a:p>
          <a:p>
            <a:pPr>
              <a:lnSpc>
                <a:spcPct val="100000"/>
              </a:lnSpc>
            </a:pPr>
            <a:endParaRPr lang="en-US" sz="3000" dirty="0">
              <a:solidFill>
                <a:prstClr val="black"/>
              </a:solidFill>
              <a:ea typeface="+mj-ea"/>
              <a:cs typeface="+mj-cs"/>
            </a:endParaRPr>
          </a:p>
          <a:p>
            <a:pPr marL="971550" lvl="1" indent="-514350">
              <a:lnSpc>
                <a:spcPct val="100000"/>
              </a:lnSpc>
              <a:buFont typeface="+mj-lt"/>
              <a:buAutoNum type="arabicPeriod" startAt="5"/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Each output unit updates its weights and bias</a:t>
            </a:r>
          </a:p>
          <a:p>
            <a:pPr marL="971550" lvl="1" indent="-514350">
              <a:lnSpc>
                <a:spcPct val="100000"/>
              </a:lnSpc>
              <a:buFont typeface="+mj-lt"/>
              <a:buAutoNum type="arabicPeriod" startAt="5"/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Each hidden unit updates its weights and bias</a:t>
            </a:r>
          </a:p>
          <a:p>
            <a:pPr lvl="2"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Each training cycle is called an epoch.  The weights are updated in each epoch</a:t>
            </a:r>
          </a:p>
          <a:p>
            <a:pPr lvl="2">
              <a:lnSpc>
                <a:spcPct val="100000"/>
              </a:lnSpc>
            </a:pPr>
            <a:r>
              <a:rPr lang="en-US" sz="3000" dirty="0">
                <a:solidFill>
                  <a:prstClr val="black"/>
                </a:solidFill>
                <a:ea typeface="+mj-ea"/>
                <a:cs typeface="+mj-cs"/>
              </a:rPr>
              <a:t>It is not analytically possible to determine where the global minimum is.  Eventually the algorithm stops in a low point, which may just be a local minimum.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6473041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1</a:t>
            </a:r>
            <a:endParaRPr lang="en-GB" sz="32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9F8857-2F3D-167F-337A-C43071066A6A}"/>
              </a:ext>
            </a:extLst>
          </p:cNvPr>
          <p:cNvSpPr txBox="1"/>
          <p:nvPr/>
        </p:nvSpPr>
        <p:spPr>
          <a:xfrm>
            <a:off x="2138209" y="4501538"/>
            <a:ext cx="12392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endParaRPr lang="en-US" sz="2800" b="1" u="sng" dirty="0"/>
          </a:p>
          <a:p>
            <a:pPr algn="ctr"/>
            <a:r>
              <a:rPr lang="pl-PL" sz="2800" b="1" dirty="0"/>
              <a:t> 𝜕</a:t>
            </a:r>
            <a:r>
              <a:rPr lang="en-GB" sz="2800" b="1" dirty="0"/>
              <a:t> 𝜃</a:t>
            </a:r>
            <a:r>
              <a:rPr lang="en-GB" sz="2800" b="1" baseline="-25000" dirty="0"/>
              <a:t>j</a:t>
            </a:r>
            <a:endParaRPr lang="pl-PL" sz="2800" b="1" dirty="0"/>
          </a:p>
        </p:txBody>
      </p:sp>
    </p:spTree>
    <p:extLst>
      <p:ext uri="{BB962C8B-B14F-4D97-AF65-F5344CB8AC3E}">
        <p14:creationId xmlns:p14="http://schemas.microsoft.com/office/powerpoint/2010/main" val="36094721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9F8857-2F3D-167F-337A-C43071066A6A}"/>
              </a:ext>
            </a:extLst>
          </p:cNvPr>
          <p:cNvSpPr txBox="1"/>
          <p:nvPr/>
        </p:nvSpPr>
        <p:spPr>
          <a:xfrm>
            <a:off x="2138209" y="4501538"/>
            <a:ext cx="12392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</a:t>
            </a:r>
            <a:endParaRPr lang="pl-PL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8236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2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1</a:t>
            </a:r>
            <a:endParaRPr lang="en-GB" sz="32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2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2</a:t>
            </a:r>
            <a:r>
              <a:rPr lang="en-US" sz="2800" b="1" dirty="0"/>
              <a:t> </a:t>
            </a:r>
            <a:endParaRPr lang="en-GB" sz="2800" b="1" dirty="0"/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775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 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</a:t>
            </a:r>
            <a:r>
              <a:rPr lang="en-US" sz="2800" b="1" dirty="0"/>
              <a:t> </a:t>
            </a:r>
            <a:endParaRPr lang="en-GB" sz="2800" b="1" dirty="0"/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524542-7431-D88C-179E-CAD7C61953E0}"/>
              </a:ext>
            </a:extLst>
          </p:cNvPr>
          <p:cNvSpPr txBox="1"/>
          <p:nvPr/>
        </p:nvSpPr>
        <p:spPr>
          <a:xfrm>
            <a:off x="9107905" y="4513570"/>
            <a:ext cx="23100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Apply the Chain Rule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028484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 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cy-GB" sz="2800" b="1" i="1" dirty="0">
                <a:solidFill>
                  <a:schemeClr val="tx1"/>
                </a:solidFill>
              </a:rPr>
              <a:t>z</a:t>
            </a:r>
            <a:r>
              <a:rPr lang="cy-GB" sz="2800" b="1" i="1" baseline="-25000" dirty="0">
                <a:solidFill>
                  <a:schemeClr val="tx1"/>
                </a:solidFill>
              </a:rPr>
              <a:t>1</a:t>
            </a:r>
            <a:r>
              <a:rPr lang="en-US" sz="2800" b="1" dirty="0"/>
              <a:t> </a:t>
            </a:r>
            <a:endParaRPr lang="en-GB" sz="2800" b="1" dirty="0"/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9769504-387C-4707-A0DB-4ECD446CBFDD}"/>
              </a:ext>
            </a:extLst>
          </p:cNvPr>
          <p:cNvSpPr/>
          <p:nvPr/>
        </p:nvSpPr>
        <p:spPr>
          <a:xfrm>
            <a:off x="4776537" y="1909111"/>
            <a:ext cx="3587338" cy="1724426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D2A1FA-BAC0-7409-287D-E05AC4539BD1}"/>
              </a:ext>
            </a:extLst>
          </p:cNvPr>
          <p:cNvSpPr/>
          <p:nvPr/>
        </p:nvSpPr>
        <p:spPr>
          <a:xfrm>
            <a:off x="4791981" y="4498847"/>
            <a:ext cx="950494" cy="94525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524542-7431-D88C-179E-CAD7C61953E0}"/>
              </a:ext>
            </a:extLst>
          </p:cNvPr>
          <p:cNvSpPr txBox="1"/>
          <p:nvPr/>
        </p:nvSpPr>
        <p:spPr>
          <a:xfrm>
            <a:off x="9107905" y="4513570"/>
            <a:ext cx="23100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Apply the Chain Rule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737893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Example Problem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014999" y="2402330"/>
            <a:ext cx="813128" cy="75294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4</a:t>
            </a:r>
            <a:endParaRPr lang="en-GB" sz="2400" b="1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880811" y="2397029"/>
            <a:ext cx="818146" cy="75816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>
                <a:solidFill>
                  <a:schemeClr val="tx1"/>
                </a:solidFill>
              </a:rPr>
              <a:t>z</a:t>
            </a:r>
            <a:r>
              <a:rPr lang="en-US" sz="1800" b="1" i="1" baseline="-25000" dirty="0">
                <a:solidFill>
                  <a:schemeClr val="tx1"/>
                </a:solidFill>
              </a:rPr>
              <a:t>1</a:t>
            </a:r>
            <a:endParaRPr lang="en-GB" sz="1800" b="1" i="1" dirty="0">
              <a:solidFill>
                <a:schemeClr val="tx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494757" y="2397029"/>
            <a:ext cx="818147" cy="758166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ŷ</a:t>
            </a:r>
            <a:endParaRPr lang="en-GB" sz="2400" b="1" dirty="0">
              <a:solidFill>
                <a:schemeClr val="tx1"/>
              </a:solidFill>
            </a:endParaRP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 flipV="1">
            <a:off x="3828127" y="2776112"/>
            <a:ext cx="1052684" cy="269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>
            <a:off x="5698957" y="2776112"/>
            <a:ext cx="1795800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2E82B14-755E-C304-5089-B421AE112A3C}"/>
              </a:ext>
            </a:extLst>
          </p:cNvPr>
          <p:cNvCxnSpPr>
            <a:cxnSpLocks/>
            <a:stCxn id="20" idx="6"/>
          </p:cNvCxnSpPr>
          <p:nvPr/>
        </p:nvCxnSpPr>
        <p:spPr>
          <a:xfrm>
            <a:off x="8312904" y="2776112"/>
            <a:ext cx="1865812" cy="0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43ECE67-22B2-2E5B-D382-EFE8C6BDE3DA}"/>
              </a:ext>
            </a:extLst>
          </p:cNvPr>
          <p:cNvSpPr txBox="1"/>
          <p:nvPr/>
        </p:nvSpPr>
        <p:spPr>
          <a:xfrm>
            <a:off x="10262937" y="2483724"/>
            <a:ext cx="110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J(W)</a:t>
            </a:r>
            <a:endParaRPr lang="en-GB" sz="3200" b="1" i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04A11B-3E54-36FF-7FCC-86941BD27BC7}"/>
              </a:ext>
            </a:extLst>
          </p:cNvPr>
          <p:cNvSpPr txBox="1"/>
          <p:nvPr/>
        </p:nvSpPr>
        <p:spPr>
          <a:xfrm>
            <a:off x="5980105" y="2179644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𝜃</a:t>
            </a:r>
            <a:r>
              <a:rPr lang="en-US" sz="3200" b="1" baseline="-25000" dirty="0"/>
              <a:t>2</a:t>
            </a:r>
            <a:endParaRPr lang="en-GB" sz="32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EF54E-D53E-0174-624C-7ED6CA54FD9F}"/>
              </a:ext>
            </a:extLst>
          </p:cNvPr>
          <p:cNvSpPr txBox="1"/>
          <p:nvPr/>
        </p:nvSpPr>
        <p:spPr>
          <a:xfrm>
            <a:off x="3775593" y="2191336"/>
            <a:ext cx="1229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𝜃</a:t>
            </a:r>
            <a:r>
              <a:rPr lang="en-US" sz="3200" b="1" baseline="-25000" dirty="0">
                <a:solidFill>
                  <a:srgbClr val="FF0000"/>
                </a:solidFill>
              </a:rPr>
              <a:t>1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AE0FA20-4D89-1277-0152-9B165FEA83CE}"/>
              </a:ext>
            </a:extLst>
          </p:cNvPr>
          <p:cNvSpPr txBox="1"/>
          <p:nvPr/>
        </p:nvSpPr>
        <p:spPr>
          <a:xfrm>
            <a:off x="457841" y="3849843"/>
            <a:ext cx="11276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Measure the affect of a small change, in a weight, on the loss function</a:t>
            </a:r>
            <a:endParaRPr lang="en-GB" sz="28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BD14D58-0815-BC7F-CF71-24F72A235143}"/>
              </a:ext>
            </a:extLst>
          </p:cNvPr>
          <p:cNvSpPr/>
          <p:nvPr/>
        </p:nvSpPr>
        <p:spPr>
          <a:xfrm>
            <a:off x="7315200" y="1909111"/>
            <a:ext cx="4054642" cy="1724426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F2437B-4F85-CD72-390B-3EFE4D163126}"/>
              </a:ext>
            </a:extLst>
          </p:cNvPr>
          <p:cNvSpPr txBox="1"/>
          <p:nvPr/>
        </p:nvSpPr>
        <p:spPr>
          <a:xfrm>
            <a:off x="2138209" y="4501538"/>
            <a:ext cx="923163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= </a:t>
            </a:r>
            <a:r>
              <a:rPr lang="pl-PL" sz="2800" b="1" u="sng" dirty="0"/>
              <a:t>𝜕</a:t>
            </a:r>
            <a:r>
              <a:rPr lang="pl-PL" sz="2800" b="1" i="1" u="sng" dirty="0"/>
              <a:t>J</a:t>
            </a:r>
            <a:r>
              <a:rPr lang="pl-PL" sz="2800" b="1" u="sng" dirty="0"/>
              <a:t>(</a:t>
            </a:r>
            <a:r>
              <a:rPr lang="pl-PL" sz="2800" b="1" i="1" u="sng" dirty="0"/>
              <a:t>W</a:t>
            </a:r>
            <a:r>
              <a:rPr lang="pl-PL" sz="2800" b="1" u="sng" dirty="0"/>
              <a:t>)</a:t>
            </a:r>
            <a:r>
              <a:rPr lang="en-US" sz="2800" b="1" dirty="0"/>
              <a:t>   *   </a:t>
            </a:r>
            <a:r>
              <a:rPr lang="pl-PL" sz="2800" b="1" u="sng" dirty="0"/>
              <a:t>𝜕</a:t>
            </a:r>
            <a:r>
              <a:rPr lang="en-GB" sz="2800" b="1" u="sng" dirty="0"/>
              <a:t> </a:t>
            </a:r>
            <a:r>
              <a:rPr lang="en-US" sz="2800" b="1" u="sng" dirty="0">
                <a:solidFill>
                  <a:schemeClr val="tx1"/>
                </a:solidFill>
              </a:rPr>
              <a:t>ŷ</a:t>
            </a:r>
            <a:r>
              <a:rPr lang="en-US" sz="2800" b="1" dirty="0">
                <a:solidFill>
                  <a:schemeClr val="tx1"/>
                </a:solidFill>
              </a:rPr>
              <a:t>   *  </a:t>
            </a:r>
            <a:r>
              <a:rPr lang="cy-GB" sz="2800" b="1" u="sng" dirty="0">
                <a:solidFill>
                  <a:schemeClr val="tx1"/>
                </a:solidFill>
              </a:rPr>
              <a:t>𝜕 </a:t>
            </a:r>
            <a:r>
              <a:rPr lang="cy-GB" sz="2800" b="1" i="1" u="sng" dirty="0">
                <a:solidFill>
                  <a:schemeClr val="tx1"/>
                </a:solidFill>
              </a:rPr>
              <a:t>z</a:t>
            </a:r>
            <a:r>
              <a:rPr lang="cy-GB" sz="2800" b="1" i="1" u="sng" baseline="-25000" dirty="0">
                <a:solidFill>
                  <a:schemeClr val="tx1"/>
                </a:solidFill>
              </a:rPr>
              <a:t>1</a:t>
            </a:r>
            <a:r>
              <a:rPr lang="en-US" sz="2800" b="1" u="sng" dirty="0">
                <a:solidFill>
                  <a:schemeClr val="tx1"/>
                </a:solidFill>
              </a:rPr>
              <a:t> </a:t>
            </a:r>
            <a:endParaRPr lang="en-US" sz="2800" b="1" u="sng" dirty="0"/>
          </a:p>
          <a:p>
            <a:r>
              <a:rPr lang="pl-PL" sz="2800" b="1" dirty="0"/>
              <a:t> 𝜕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             </a:t>
            </a:r>
            <a:r>
              <a:rPr lang="pl-PL" sz="2800" b="1" dirty="0"/>
              <a:t>𝜕</a:t>
            </a:r>
            <a:r>
              <a:rPr lang="en-GB" sz="2800" b="1" dirty="0"/>
              <a:t> </a:t>
            </a:r>
            <a:r>
              <a:rPr lang="en-US" sz="2800" b="1" dirty="0">
                <a:solidFill>
                  <a:schemeClr val="tx1"/>
                </a:solidFill>
              </a:rPr>
              <a:t>ŷ      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cy-GB" sz="2800" b="1" i="1" dirty="0">
                <a:solidFill>
                  <a:schemeClr val="tx1"/>
                </a:solidFill>
              </a:rPr>
              <a:t>z</a:t>
            </a:r>
            <a:r>
              <a:rPr lang="cy-GB" sz="2800" b="1" i="1" baseline="-25000" dirty="0">
                <a:solidFill>
                  <a:schemeClr val="tx1"/>
                </a:solidFill>
              </a:rPr>
              <a:t>1</a:t>
            </a:r>
            <a:r>
              <a:rPr lang="en-US" sz="2800" b="1" dirty="0">
                <a:solidFill>
                  <a:schemeClr val="tx1"/>
                </a:solidFill>
              </a:rPr>
              <a:t>      </a:t>
            </a:r>
            <a:r>
              <a:rPr lang="cy-GB" sz="2800" b="1" dirty="0">
                <a:solidFill>
                  <a:schemeClr val="tx1"/>
                </a:solidFill>
              </a:rPr>
              <a:t>𝜕 </a:t>
            </a:r>
            <a:r>
              <a:rPr lang="en-GB" sz="2800" b="1" dirty="0">
                <a:solidFill>
                  <a:srgbClr val="FF0000"/>
                </a:solidFill>
              </a:rPr>
              <a:t>𝜃</a:t>
            </a:r>
            <a:r>
              <a:rPr lang="en-GB" sz="2800" b="1" baseline="-25000" dirty="0">
                <a:solidFill>
                  <a:srgbClr val="FF0000"/>
                </a:solidFill>
              </a:rPr>
              <a:t>1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endParaRPr lang="en-GB" sz="2800" b="1" dirty="0">
              <a:solidFill>
                <a:srgbClr val="FF0000"/>
              </a:solidFill>
            </a:endParaRPr>
          </a:p>
          <a:p>
            <a:endParaRPr lang="pl-PL" sz="2800" b="1" dirty="0">
              <a:solidFill>
                <a:srgbClr val="FF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3C8261-6BBA-A1A2-A958-805AB476D026}"/>
              </a:ext>
            </a:extLst>
          </p:cNvPr>
          <p:cNvSpPr/>
          <p:nvPr/>
        </p:nvSpPr>
        <p:spPr>
          <a:xfrm>
            <a:off x="3465095" y="4501538"/>
            <a:ext cx="950494" cy="945255"/>
          </a:xfrm>
          <a:prstGeom prst="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B4C0E0D-6D17-264C-2FCE-D29E8754EE3E}"/>
              </a:ext>
            </a:extLst>
          </p:cNvPr>
          <p:cNvSpPr/>
          <p:nvPr/>
        </p:nvSpPr>
        <p:spPr>
          <a:xfrm>
            <a:off x="4776537" y="1909111"/>
            <a:ext cx="3587338" cy="1724426"/>
          </a:xfrm>
          <a:prstGeom prst="ellipse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F8ED89A-817A-06FB-8682-84D80F4EEE83}"/>
              </a:ext>
            </a:extLst>
          </p:cNvPr>
          <p:cNvSpPr/>
          <p:nvPr/>
        </p:nvSpPr>
        <p:spPr>
          <a:xfrm>
            <a:off x="4776537" y="4498847"/>
            <a:ext cx="922420" cy="94525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0ED4969-4D0C-39A7-7B6E-095C6B781553}"/>
              </a:ext>
            </a:extLst>
          </p:cNvPr>
          <p:cNvSpPr/>
          <p:nvPr/>
        </p:nvSpPr>
        <p:spPr>
          <a:xfrm>
            <a:off x="3014999" y="1909111"/>
            <a:ext cx="2859507" cy="172442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59CF-3449-1EEC-8770-4A67900834CA}"/>
              </a:ext>
            </a:extLst>
          </p:cNvPr>
          <p:cNvSpPr/>
          <p:nvPr/>
        </p:nvSpPr>
        <p:spPr>
          <a:xfrm>
            <a:off x="5874506" y="4498846"/>
            <a:ext cx="950494" cy="94525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B28E4DC-2AB7-AA42-130B-D5C86F20FF52}"/>
              </a:ext>
            </a:extLst>
          </p:cNvPr>
          <p:cNvSpPr txBox="1"/>
          <p:nvPr/>
        </p:nvSpPr>
        <p:spPr>
          <a:xfrm>
            <a:off x="9107905" y="4513570"/>
            <a:ext cx="23100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Apply the Chain Rule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421121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Loss Optimisation:</a:t>
            </a:r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Rate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9715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Loss Landscape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36CD256-E10C-8B8F-156C-342A65D563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02405" y="1396532"/>
            <a:ext cx="5787190" cy="44706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905D41-D602-A93E-6B01-58B2E9B0D957}"/>
              </a:ext>
            </a:extLst>
          </p:cNvPr>
          <p:cNvSpPr txBox="1"/>
          <p:nvPr/>
        </p:nvSpPr>
        <p:spPr>
          <a:xfrm>
            <a:off x="3501189" y="6521116"/>
            <a:ext cx="44516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Hao Li et al, “Visualizing the Loss Landscape of Neural Nets”, 2018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2380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Learning Rate (𝛈)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Too high: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At worst training may diverge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It may miss the global minima completely </a:t>
            </a:r>
          </a:p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Too Low: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It will take a very long time to converge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Possible to get stuck in local minima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C1C3F-0046-256B-9863-E16DC185F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09656"/>
            <a:ext cx="6049919" cy="233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5977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Hill Climbing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Problem:</a:t>
            </a:r>
          </a:p>
          <a:p>
            <a:pPr lvl="2">
              <a:lnSpc>
                <a:spcPct val="100000"/>
              </a:lnSpc>
            </a:pP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Depending on the initial state, may get stuck in local extremum.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graphicFrame>
        <p:nvGraphicFramePr>
          <p:cNvPr id="2" name="Object 1024">
            <a:extLst>
              <a:ext uri="{FF2B5EF4-FFF2-40B4-BE49-F238E27FC236}">
                <a16:creationId xmlns:a16="http://schemas.microsoft.com/office/drawing/2014/main" id="{B5341B90-0554-5778-BCD0-FC57B47518A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36685950"/>
              </p:ext>
            </p:extLst>
          </p:nvPr>
        </p:nvGraphicFramePr>
        <p:xfrm>
          <a:off x="2828496" y="2731354"/>
          <a:ext cx="6535008" cy="29836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3" imgW="9937169" imgH="4536534" progId="Photoshop.Image.5">
                  <p:embed/>
                </p:oleObj>
              </mc:Choice>
              <mc:Fallback>
                <p:oleObj name="Image" r:id="rId3" imgW="9937169" imgH="4536534" progId="Photoshop.Image.5">
                  <p:embed/>
                  <p:pic>
                    <p:nvPicPr>
                      <p:cNvPr id="8197" name="Object 1024">
                        <a:extLst>
                          <a:ext uri="{FF2B5EF4-FFF2-40B4-BE49-F238E27FC236}">
                            <a16:creationId xmlns:a16="http://schemas.microsoft.com/office/drawing/2014/main" id="{EF20C706-C15E-E7E7-936C-5BD9D69798D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28496" y="2731354"/>
                        <a:ext cx="6535008" cy="298364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929504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Minimising</a:t>
            </a:r>
            <a:r>
              <a:rPr lang="en-US" sz="6000" b="1" dirty="0"/>
              <a:t> Energy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2939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Compare the state space to that of a physical system, subject to natural interactions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Compare the value function to the overall potential energy</a:t>
            </a:r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 (E)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of the system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On every update it is </a:t>
            </a:r>
            <a:r>
              <a:rPr lang="en-US" altLang="en-US" sz="2800" dirty="0">
                <a:latin typeface="Symbol" panose="05050102010706020507" pitchFamily="18" charset="2"/>
              </a:rPr>
              <a:t>D</a:t>
            </a:r>
            <a:r>
              <a:rPr lang="en-US" altLang="en-US" sz="2800" dirty="0"/>
              <a:t>E </a:t>
            </a:r>
            <a:r>
              <a:rPr lang="en-US" altLang="en-US" sz="2400" dirty="0">
                <a:sym typeface="Symbol" panose="05050102010706020507" pitchFamily="18" charset="2"/>
              </a:rPr>
              <a:t></a:t>
            </a:r>
            <a:r>
              <a:rPr lang="en-US" altLang="en-US" sz="2800" dirty="0"/>
              <a:t> 0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graphicFrame>
        <p:nvGraphicFramePr>
          <p:cNvPr id="3" name="Object 1024">
            <a:extLst>
              <a:ext uri="{FF2B5EF4-FFF2-40B4-BE49-F238E27FC236}">
                <a16:creationId xmlns:a16="http://schemas.microsoft.com/office/drawing/2014/main" id="{0E4ABB9F-0887-49B8-06AD-DE5AA9FEEDC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4474987"/>
              </p:ext>
            </p:extLst>
          </p:nvPr>
        </p:nvGraphicFramePr>
        <p:xfrm>
          <a:off x="6652181" y="2906045"/>
          <a:ext cx="5181600" cy="2592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28716" imgH="2866644" progId="Word.Document.8">
                  <p:embed/>
                </p:oleObj>
              </mc:Choice>
              <mc:Fallback>
                <p:oleObj name="Document" r:id="rId3" imgW="5728716" imgH="2866644" progId="Word.Document.8">
                  <p:embed/>
                  <p:pic>
                    <p:nvPicPr>
                      <p:cNvPr id="9221" name="Object 1024">
                        <a:extLst>
                          <a:ext uri="{FF2B5EF4-FFF2-40B4-BE49-F238E27FC236}">
                            <a16:creationId xmlns:a16="http://schemas.microsoft.com/office/drawing/2014/main" id="{364799D9-F1E7-7E63-07C5-546A3125082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2181" y="2906045"/>
                        <a:ext cx="5181600" cy="2592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16011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Minimising</a:t>
            </a:r>
            <a:r>
              <a:rPr lang="en-US" sz="6000" b="1" dirty="0"/>
              <a:t> Energy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2939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dynamics of the system tend to move E toward a minimum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Be aware – There may be local minima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Global </a:t>
            </a: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minimisation</a:t>
            </a: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 is not guaranteed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graphicFrame>
        <p:nvGraphicFramePr>
          <p:cNvPr id="3" name="Object 1024">
            <a:extLst>
              <a:ext uri="{FF2B5EF4-FFF2-40B4-BE49-F238E27FC236}">
                <a16:creationId xmlns:a16="http://schemas.microsoft.com/office/drawing/2014/main" id="{0E4ABB9F-0887-49B8-06AD-DE5AA9FEEDC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652181" y="2906045"/>
          <a:ext cx="5181600" cy="2592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28716" imgH="2866644" progId="Word.Document.8">
                  <p:embed/>
                </p:oleObj>
              </mc:Choice>
              <mc:Fallback>
                <p:oleObj name="Document" r:id="rId3" imgW="5728716" imgH="2866644" progId="Word.Document.8">
                  <p:embed/>
                  <p:pic>
                    <p:nvPicPr>
                      <p:cNvPr id="3" name="Object 1024">
                        <a:extLst>
                          <a:ext uri="{FF2B5EF4-FFF2-40B4-BE49-F238E27FC236}">
                            <a16:creationId xmlns:a16="http://schemas.microsoft.com/office/drawing/2014/main" id="{0E4ABB9F-0887-49B8-06AD-DE5AA9FEEDC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52181" y="2906045"/>
                        <a:ext cx="5181600" cy="2592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5925833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Avoiding Local Minima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 can local minima be avoided?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004B122-A764-3E46-3771-587F0DEBD9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7599" y="2090311"/>
            <a:ext cx="6916801" cy="352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0123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Avoiding Local Minima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There are consequences to occasional ascents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171CD7-E27F-B8D2-67A4-2B3C681F35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438" y="2277566"/>
            <a:ext cx="5277123" cy="3437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87752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Avoiding Local Minima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Time complexity of heuristic algorithms depend on quality of heuristic function.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Good heuristics can sometimes be constructed by examining the problem definition or by generalizing from experience with the problem class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Iterative improvement algorithms keep only a single state in memory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Can get stuck in local extrema;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simulated annealing provides a way to escape local extrema, and is complete and optimal given a slow enough cooling schedule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53336D-21E7-EAC7-95BF-98011B75429C}"/>
              </a:ext>
            </a:extLst>
          </p:cNvPr>
          <p:cNvSpPr txBox="1"/>
          <p:nvPr/>
        </p:nvSpPr>
        <p:spPr>
          <a:xfrm>
            <a:off x="3049003" y="6427113"/>
            <a:ext cx="609399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</a:rPr>
              <a:t>References: Artificial Intelligence: A Modern Approach, Stuart Russell and Peter Norvig.</a:t>
            </a:r>
          </a:p>
          <a:p>
            <a:r>
              <a:rPr lang="en-US" sz="1100" dirty="0">
                <a:solidFill>
                  <a:schemeClr val="bg1"/>
                </a:solidFill>
              </a:rPr>
              <a:t>Slides: Laurent </a:t>
            </a:r>
            <a:r>
              <a:rPr lang="en-US" sz="1100" dirty="0" err="1">
                <a:solidFill>
                  <a:schemeClr val="bg1"/>
                </a:solidFill>
              </a:rPr>
              <a:t>Itti</a:t>
            </a:r>
            <a:r>
              <a:rPr lang="en-US" sz="1100" dirty="0">
                <a:solidFill>
                  <a:schemeClr val="bg1"/>
                </a:solidFill>
              </a:rPr>
              <a:t>, USC</a:t>
            </a:r>
          </a:p>
        </p:txBody>
      </p:sp>
    </p:spTree>
    <p:extLst>
      <p:ext uri="{BB962C8B-B14F-4D97-AF65-F5344CB8AC3E}">
        <p14:creationId xmlns:p14="http://schemas.microsoft.com/office/powerpoint/2010/main" val="273752135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Learning Rate </a:t>
            </a:r>
            <a:r>
              <a:rPr lang="en-US" sz="6000" b="1" dirty="0" err="1"/>
              <a:t>Optimisation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 is this dealt with?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Try various learning rates to see which fits the best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C1C3F-0046-256B-9863-E16DC185F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09656"/>
            <a:ext cx="6049919" cy="233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383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Learning Rate </a:t>
            </a:r>
            <a:r>
              <a:rPr lang="en-US" sz="6000" b="1" dirty="0" err="1"/>
              <a:t>Optimisation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How is this dealt with?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strike="sngStrike" dirty="0">
                <a:solidFill>
                  <a:prstClr val="black"/>
                </a:solidFill>
                <a:ea typeface="+mj-ea"/>
                <a:cs typeface="+mj-cs"/>
              </a:rPr>
              <a:t>Try various learning rates to see which fits the best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Design an algorithm that will adapt to the space better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1C1C3F-0046-256B-9863-E16DC185F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309656"/>
            <a:ext cx="6049919" cy="233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09808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Adaptive Learning Rate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Learning rates are not fixed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Can adapt to the landscape: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Gradient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Speed of learning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Size of weights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….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F7D462-571F-A4A5-9DC8-3CCB6BF9F3C9}"/>
              </a:ext>
            </a:extLst>
          </p:cNvPr>
          <p:cNvSpPr txBox="1"/>
          <p:nvPr/>
        </p:nvSpPr>
        <p:spPr>
          <a:xfrm>
            <a:off x="5751095" y="1690686"/>
            <a:ext cx="587141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Algorithms for </a:t>
            </a:r>
            <a:r>
              <a:rPr lang="en-US" sz="2800" b="1" dirty="0" err="1"/>
              <a:t>Optimisation</a:t>
            </a:r>
            <a:endParaRPr lang="en-US" sz="2800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SGD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Mini-Batch Gradient Descent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Adam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Adamax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Nadam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Adadelta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AdaGrad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RMSProp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5382109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Neural Networks –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Regularisation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3019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Length of Training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The Goal: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balance between correct responses for training patterns &amp; correct responses for new patterns (memorization v. generalization)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In general, network is trained until it reaches an acceptable error rate (e.g. 95%)</a:t>
            </a:r>
          </a:p>
          <a:p>
            <a:pPr lvl="2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If training is too long, there is the risk of overfitting</a:t>
            </a:r>
          </a:p>
          <a:p>
            <a:pPr lvl="2">
              <a:lnSpc>
                <a:spcPct val="100000"/>
              </a:lnSpc>
            </a:pP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8238369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Regularisation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Constrains the model</a:t>
            </a:r>
          </a:p>
          <a:p>
            <a:pPr lvl="1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Discourages complex models</a:t>
            </a:r>
          </a:p>
          <a:p>
            <a:pPr lvl="1">
              <a:lnSpc>
                <a:spcPct val="100000"/>
              </a:lnSpc>
            </a:pPr>
            <a:endParaRPr lang="en-US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3200" b="1" dirty="0">
                <a:solidFill>
                  <a:prstClr val="black"/>
                </a:solidFill>
                <a:ea typeface="+mj-ea"/>
                <a:cs typeface="+mj-cs"/>
              </a:rPr>
              <a:t>WHY?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It allows the network to generalize beyond the training data into test data</a:t>
            </a:r>
          </a:p>
          <a:p>
            <a:pPr lvl="2">
              <a:lnSpc>
                <a:spcPct val="100000"/>
              </a:lnSpc>
            </a:pPr>
            <a:r>
              <a:rPr lang="en-US" sz="3200" dirty="0">
                <a:solidFill>
                  <a:prstClr val="black"/>
                </a:solidFill>
                <a:ea typeface="+mj-ea"/>
                <a:cs typeface="+mj-cs"/>
              </a:rPr>
              <a:t>Or Corrects responses for new training patterns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102667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E95304-48D4-5EA6-E9F4-34C8C4AFD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2811" y="1560765"/>
            <a:ext cx="6190970" cy="37364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Regularisation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946328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Dropout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 very popular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regularisation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technique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Based on the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propability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US" sz="2800" b="1" i="1" dirty="0">
                <a:solidFill>
                  <a:prstClr val="black"/>
                </a:solidFill>
                <a:ea typeface="+mj-ea"/>
                <a:cs typeface="+mj-cs"/>
              </a:rPr>
              <a:t>p 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of each neuron being temporarily deactivated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Neuron and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ascociated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weights will be ignored through one epoch and included in the next</a:t>
            </a:r>
          </a:p>
        </p:txBody>
      </p:sp>
    </p:spTree>
    <p:extLst>
      <p:ext uri="{BB962C8B-B14F-4D97-AF65-F5344CB8AC3E}">
        <p14:creationId xmlns:p14="http://schemas.microsoft.com/office/powerpoint/2010/main" val="44014598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Regularisation</a:t>
            </a:r>
            <a:endParaRPr lang="en-US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5737781" cy="4024313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3600" b="1" dirty="0">
                <a:solidFill>
                  <a:prstClr val="black"/>
                </a:solidFill>
                <a:ea typeface="+mj-ea"/>
                <a:cs typeface="+mj-cs"/>
              </a:rPr>
              <a:t>Early Stopping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Stop training as soon as the validation error reaches a minimum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Before the network starts overfitting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5FBF7C-E909-AA42-EB82-3B40EC135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0306" y="1551293"/>
            <a:ext cx="6383476" cy="4163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96912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For the best results, Multilayer Neural Networks can be: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Trained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Fine-tuned</a:t>
            </a:r>
          </a:p>
          <a:p>
            <a:pPr lvl="2">
              <a:lnSpc>
                <a:spcPct val="100000"/>
              </a:lnSpc>
            </a:pPr>
            <a:r>
              <a:rPr lang="en-US" sz="2400" dirty="0" err="1">
                <a:solidFill>
                  <a:prstClr val="black"/>
                </a:solidFill>
                <a:ea typeface="+mj-ea"/>
                <a:cs typeface="+mj-cs"/>
              </a:rPr>
              <a:t>Optimised</a:t>
            </a:r>
            <a:endParaRPr lang="en-US" sz="2400" dirty="0">
              <a:solidFill>
                <a:prstClr val="black"/>
              </a:solidFill>
              <a:ea typeface="+mj-ea"/>
              <a:cs typeface="+mj-cs"/>
            </a:endParaRP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Empirical Loss of a network can be found by applying a Loss Function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fine-tune the weights of a network, Gradient Descent can be calculated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Gradient Descent and fine-tuning of weights can be carried out through back propagation</a:t>
            </a:r>
          </a:p>
          <a:p>
            <a:pPr lvl="1">
              <a:lnSpc>
                <a:spcPct val="100000"/>
              </a:lnSpc>
            </a:pPr>
            <a:endParaRPr lang="en-US" sz="2800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9832454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The Learning Rate, using algorithms, can: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Control the speed of training 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Avoid local minima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Ensure the Global Minima is reached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Adaptive Learning Rates can be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optimised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adapt to the landscape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A network can be </a:t>
            </a:r>
            <a:r>
              <a:rPr lang="en-US" sz="2800" dirty="0" err="1">
                <a:solidFill>
                  <a:prstClr val="black"/>
                </a:solidFill>
                <a:ea typeface="+mj-ea"/>
                <a:cs typeface="+mj-cs"/>
              </a:rPr>
              <a:t>regularised</a:t>
            </a: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 to avoid overfitting.</a:t>
            </a:r>
          </a:p>
          <a:p>
            <a:pPr lvl="1">
              <a:lnSpc>
                <a:spcPct val="100000"/>
              </a:lnSpc>
            </a:pPr>
            <a:r>
              <a:rPr lang="en-US" sz="2800" dirty="0">
                <a:solidFill>
                  <a:prstClr val="black"/>
                </a:solidFill>
                <a:ea typeface="+mj-ea"/>
                <a:cs typeface="+mj-cs"/>
              </a:rPr>
              <a:t>Two common methods of regularization are: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Dropout</a:t>
            </a:r>
          </a:p>
          <a:p>
            <a:pPr lvl="2">
              <a:lnSpc>
                <a:spcPct val="100000"/>
              </a:lnSpc>
            </a:pPr>
            <a:r>
              <a:rPr lang="en-US" sz="2400" dirty="0">
                <a:solidFill>
                  <a:prstClr val="black"/>
                </a:solidFill>
                <a:ea typeface="+mj-ea"/>
                <a:cs typeface="+mj-cs"/>
              </a:rPr>
              <a:t>Early Stopping</a:t>
            </a:r>
          </a:p>
        </p:txBody>
      </p:sp>
    </p:spTree>
    <p:extLst>
      <p:ext uri="{BB962C8B-B14F-4D97-AF65-F5344CB8AC3E}">
        <p14:creationId xmlns:p14="http://schemas.microsoft.com/office/powerpoint/2010/main" val="378642195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Questions and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Discussion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7459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2959</Words>
  <Application>Microsoft Office PowerPoint</Application>
  <PresentationFormat>Widescreen</PresentationFormat>
  <Paragraphs>534</Paragraphs>
  <Slides>54</Slides>
  <Notes>54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54</vt:i4>
      </vt:variant>
    </vt:vector>
  </HeadingPairs>
  <TitlesOfParts>
    <vt:vector size="84" baseType="lpstr">
      <vt:lpstr>Arial</vt:lpstr>
      <vt:lpstr>Calibri</vt:lpstr>
      <vt:lpstr>Calibri Light</vt:lpstr>
      <vt:lpstr>Cambria Math</vt:lpstr>
      <vt:lpstr>Symbol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Image</vt:lpstr>
      <vt:lpstr>Document</vt:lpstr>
      <vt:lpstr>PowerPoint Presentation</vt:lpstr>
      <vt:lpstr>This week</vt:lpstr>
      <vt:lpstr>PowerPoint Presentation</vt:lpstr>
      <vt:lpstr>Multi-Layer Networks</vt:lpstr>
      <vt:lpstr>Example Problem</vt:lpstr>
      <vt:lpstr>Example Problem</vt:lpstr>
      <vt:lpstr>Example Problem</vt:lpstr>
      <vt:lpstr>Example Problem</vt:lpstr>
      <vt:lpstr>Example Problem</vt:lpstr>
      <vt:lpstr>Quantify the Loss</vt:lpstr>
      <vt:lpstr>Empirical Loss</vt:lpstr>
      <vt:lpstr>PowerPoint Presentation</vt:lpstr>
      <vt:lpstr>Empirical Loss</vt:lpstr>
      <vt:lpstr>Gradient Descent Algorithm</vt:lpstr>
      <vt:lpstr>Gradient Descent Algorithm</vt:lpstr>
      <vt:lpstr>Gradient Descent Algorithm</vt:lpstr>
      <vt:lpstr>The Learning Rate</vt:lpstr>
      <vt:lpstr>PowerPoint Presentation</vt:lpstr>
      <vt:lpstr>Back Propagation - Background</vt:lpstr>
      <vt:lpstr>Why Back Propagation?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How Back Propagation Works</vt:lpstr>
      <vt:lpstr>Example Problem</vt:lpstr>
      <vt:lpstr>Example Problem</vt:lpstr>
      <vt:lpstr>Example Problem</vt:lpstr>
      <vt:lpstr>Example Problem</vt:lpstr>
      <vt:lpstr>Example Problem</vt:lpstr>
      <vt:lpstr>Example Problem</vt:lpstr>
      <vt:lpstr>PowerPoint Presentation</vt:lpstr>
      <vt:lpstr>Loss Landscape</vt:lpstr>
      <vt:lpstr>Learning Rate (𝛈)</vt:lpstr>
      <vt:lpstr>Hill Climbing</vt:lpstr>
      <vt:lpstr>Minimising Energy</vt:lpstr>
      <vt:lpstr>Minimising Energy</vt:lpstr>
      <vt:lpstr>Avoiding Local Minima</vt:lpstr>
      <vt:lpstr>Avoiding Local Minima</vt:lpstr>
      <vt:lpstr>Avoiding Local Minima</vt:lpstr>
      <vt:lpstr>Learning Rate Optimisation</vt:lpstr>
      <vt:lpstr>Learning Rate Optimisation</vt:lpstr>
      <vt:lpstr>Adaptive Learning Rate</vt:lpstr>
      <vt:lpstr>PowerPoint Presentation</vt:lpstr>
      <vt:lpstr>Length of Training</vt:lpstr>
      <vt:lpstr>Regularisation</vt:lpstr>
      <vt:lpstr>Regularisation</vt:lpstr>
      <vt:lpstr>Regularisation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172</cp:revision>
  <dcterms:created xsi:type="dcterms:W3CDTF">2021-03-09T15:35:42Z</dcterms:created>
  <dcterms:modified xsi:type="dcterms:W3CDTF">2023-06-19T07:51:57Z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