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32"/>
  </p:notesMasterIdLst>
  <p:handoutMasterIdLst>
    <p:handoutMasterId r:id="rId33"/>
  </p:handoutMasterIdLst>
  <p:sldIdLst>
    <p:sldId id="295" r:id="rId6"/>
    <p:sldId id="296" r:id="rId7"/>
    <p:sldId id="297" r:id="rId8"/>
    <p:sldId id="298" r:id="rId9"/>
    <p:sldId id="299" r:id="rId10"/>
    <p:sldId id="300" r:id="rId11"/>
    <p:sldId id="301" r:id="rId12"/>
    <p:sldId id="302" r:id="rId13"/>
    <p:sldId id="269" r:id="rId14"/>
    <p:sldId id="303" r:id="rId15"/>
    <p:sldId id="304" r:id="rId16"/>
    <p:sldId id="305" r:id="rId17"/>
    <p:sldId id="306" r:id="rId18"/>
    <p:sldId id="315" r:id="rId19"/>
    <p:sldId id="307" r:id="rId20"/>
    <p:sldId id="308" r:id="rId21"/>
    <p:sldId id="309" r:id="rId22"/>
    <p:sldId id="310" r:id="rId23"/>
    <p:sldId id="311" r:id="rId24"/>
    <p:sldId id="316" r:id="rId25"/>
    <p:sldId id="317" r:id="rId26"/>
    <p:sldId id="318" r:id="rId27"/>
    <p:sldId id="319" r:id="rId28"/>
    <p:sldId id="312" r:id="rId29"/>
    <p:sldId id="313" r:id="rId30"/>
    <p:sldId id="314"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12" autoAdjust="0"/>
    <p:restoredTop sz="94660"/>
  </p:normalViewPr>
  <p:slideViewPr>
    <p:cSldViewPr>
      <p:cViewPr varScale="1">
        <p:scale>
          <a:sx n="68" d="100"/>
          <a:sy n="68" d="100"/>
        </p:scale>
        <p:origin x="1494"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F76D7A7-8312-400C-9E38-6CC512A49CFB}" type="datetimeFigureOut">
              <a:rPr lang="en-GB" smtClean="0"/>
              <a:t>31/01/2021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89A600D-177A-4236-8156-A329AAF1108D}" type="slidenum">
              <a:rPr lang="en-GB" smtClean="0"/>
              <a:t>‹#›</a:t>
            </a:fld>
            <a:endParaRPr lang="en-GB"/>
          </a:p>
        </p:txBody>
      </p:sp>
    </p:spTree>
    <p:extLst>
      <p:ext uri="{BB962C8B-B14F-4D97-AF65-F5344CB8AC3E}">
        <p14:creationId xmlns:p14="http://schemas.microsoft.com/office/powerpoint/2010/main" val="13216194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6B72ACE9-F0AD-40BE-ADFE-05C998939CF1}" type="datetimeFigureOut">
              <a:rPr lang="en-US" smtClean="0"/>
              <a:t>1/31/2021</a:t>
            </a:fld>
            <a:endParaRPr lang="en-US"/>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39E40A06-40F1-439B-95A2-C889B14B07B0}" type="slidenum">
              <a:rPr lang="en-US" smtClean="0"/>
              <a:t>‹#›</a:t>
            </a:fld>
            <a:endParaRPr lang="en-US"/>
          </a:p>
        </p:txBody>
      </p:sp>
    </p:spTree>
    <p:extLst>
      <p:ext uri="{BB962C8B-B14F-4D97-AF65-F5344CB8AC3E}">
        <p14:creationId xmlns:p14="http://schemas.microsoft.com/office/powerpoint/2010/main" val="363342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94063-007F-477B-B59F-F69C6EBD1F2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06743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3066177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3990820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028804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3563705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827237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2796716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917360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2979600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2127474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935285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865536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2992938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r>
              <a:rPr lang="cy-GB" altLang="cy-GB" dirty="0" err="1">
                <a:latin typeface="Arial" panose="020B0604020202020204" pitchFamily="34" charset="0"/>
              </a:rPr>
              <a:t>See</a:t>
            </a:r>
            <a:r>
              <a:rPr lang="cy-GB" altLang="cy-GB" dirty="0">
                <a:latin typeface="Arial" panose="020B0604020202020204" pitchFamily="34" charset="0"/>
              </a:rPr>
              <a:t> </a:t>
            </a:r>
          </a:p>
        </p:txBody>
      </p:sp>
    </p:spTree>
    <p:extLst>
      <p:ext uri="{BB962C8B-B14F-4D97-AF65-F5344CB8AC3E}">
        <p14:creationId xmlns:p14="http://schemas.microsoft.com/office/powerpoint/2010/main" val="13676901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977128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2565012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a:latin typeface="Arial" panose="020B0604020202020204" pitchFamily="34" charset="0"/>
            </a:endParaRPr>
          </a:p>
          <a:p>
            <a:endParaRPr lang="cy-GB" altLang="cy-GB">
              <a:latin typeface="Arial" panose="020B0604020202020204" pitchFamily="34" charset="0"/>
            </a:endParaRPr>
          </a:p>
        </p:txBody>
      </p:sp>
    </p:spTree>
    <p:extLst>
      <p:ext uri="{BB962C8B-B14F-4D97-AF65-F5344CB8AC3E}">
        <p14:creationId xmlns:p14="http://schemas.microsoft.com/office/powerpoint/2010/main" val="1662007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31/01/2021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095318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31/01/2021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07840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78CE67-44C1-4D1F-A14A-2E42C6F4A9C4}" type="datetimeFigureOut">
              <a:rPr lang="en-GB" smtClean="0"/>
              <a:t>31/01/2021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89761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378CE67-44C1-4D1F-A14A-2E42C6F4A9C4}" type="datetimeFigureOut">
              <a:rPr lang="en-GB" smtClean="0"/>
              <a:t>31/01/2021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343084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378CE67-44C1-4D1F-A14A-2E42C6F4A9C4}" type="datetimeFigureOut">
              <a:rPr lang="en-GB" smtClean="0"/>
              <a:t>31/01/2021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952663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378CE67-44C1-4D1F-A14A-2E42C6F4A9C4}" type="datetimeFigureOut">
              <a:rPr lang="en-GB" smtClean="0"/>
              <a:t>31/01/2021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124027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78CE67-44C1-4D1F-A14A-2E42C6F4A9C4}" type="datetimeFigureOut">
              <a:rPr lang="en-GB" smtClean="0"/>
              <a:t>31/01/2021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655055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78CE67-44C1-4D1F-A14A-2E42C6F4A9C4}" type="datetimeFigureOut">
              <a:rPr lang="en-GB" smtClean="0"/>
              <a:t>31/01/2021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30369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78CE67-44C1-4D1F-A14A-2E42C6F4A9C4}" type="datetimeFigureOut">
              <a:rPr lang="en-GB" smtClean="0"/>
              <a:t>31/01/2021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8016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31/01/2021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271126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31/01/2021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415223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15037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99705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5198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5772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1/31/2021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697111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1/31/2021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770861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1/31/2021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7525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933865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1/31/2021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74846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85320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1/31/2021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391755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38DF45-582D-45CE-9D2A-EB0E56C013F1}" type="datetimeFigureOut">
              <a:rPr lang="en-GB"/>
              <a:pPr>
                <a:defRPr/>
              </a:pPr>
              <a:t>31/01/2021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3922F8E-06C3-4B9B-84A4-A3D16C80BBBD}" type="slidenum">
              <a:rPr lang="en-GB"/>
              <a:pPr>
                <a:defRPr/>
              </a:pPr>
              <a:t>‹#›</a:t>
            </a:fld>
            <a:endParaRPr lang="en-GB"/>
          </a:p>
        </p:txBody>
      </p:sp>
    </p:spTree>
    <p:extLst>
      <p:ext uri="{BB962C8B-B14F-4D97-AF65-F5344CB8AC3E}">
        <p14:creationId xmlns:p14="http://schemas.microsoft.com/office/powerpoint/2010/main" val="409717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78CE67-44C1-4D1F-A14A-2E42C6F4A9C4}" type="datetimeFigureOut">
              <a:rPr lang="en-GB" smtClean="0"/>
              <a:t>31/01/2021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03B12D-0212-4C35-8A76-3271DC98B5DC}" type="slidenum">
              <a:rPr lang="en-GB" smtClean="0"/>
              <a:t>‹#›</a:t>
            </a:fld>
            <a:endParaRPr lang="en-GB"/>
          </a:p>
        </p:txBody>
      </p:sp>
    </p:spTree>
    <p:extLst>
      <p:ext uri="{BB962C8B-B14F-4D97-AF65-F5344CB8AC3E}">
        <p14:creationId xmlns:p14="http://schemas.microsoft.com/office/powerpoint/2010/main" val="3487311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1/31/2021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535504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Lucida Sans" panose="020B0602030504020204" pitchFamily="34" charset="0"/>
              </a:rPr>
              <a:t>EAEE6002C</a:t>
            </a:r>
            <a:br>
              <a:rPr lang="en-GB" dirty="0">
                <a:latin typeface="Lucida Sans" panose="020B0602030504020204" pitchFamily="34" charset="0"/>
              </a:rPr>
            </a:br>
            <a:r>
              <a:rPr lang="en-GB" dirty="0">
                <a:solidFill>
                  <a:srgbClr val="002060"/>
                </a:solidFill>
                <a:latin typeface="Lucida Sans" panose="020B0602030504020204" pitchFamily="34" charset="0"/>
              </a:rPr>
              <a:t>EAEE6002</a:t>
            </a:r>
          </a:p>
        </p:txBody>
      </p:sp>
      <p:sp>
        <p:nvSpPr>
          <p:cNvPr id="4" name="Content Placeholder 3"/>
          <p:cNvSpPr>
            <a:spLocks noGrp="1"/>
          </p:cNvSpPr>
          <p:nvPr>
            <p:ph sz="half" idx="1"/>
          </p:nvPr>
        </p:nvSpPr>
        <p:spPr>
          <a:xfrm>
            <a:off x="179512" y="1825625"/>
            <a:ext cx="4335338" cy="4351338"/>
          </a:xfrm>
        </p:spPr>
        <p:txBody>
          <a:bodyPr>
            <a:normAutofit/>
          </a:bodyPr>
          <a:lstStyle/>
          <a:p>
            <a:pPr marL="0" indent="0">
              <a:buNone/>
            </a:pPr>
            <a:r>
              <a:rPr lang="en-GB" sz="4400" dirty="0" err="1">
                <a:latin typeface="Lucida Sans" panose="020B0602030504020204" pitchFamily="34" charset="0"/>
              </a:rPr>
              <a:t>Darlith</a:t>
            </a:r>
            <a:r>
              <a:rPr lang="en-GB" sz="4400" dirty="0">
                <a:latin typeface="Lucida Sans" panose="020B0602030504020204" pitchFamily="34" charset="0"/>
              </a:rPr>
              <a:t> 8</a:t>
            </a:r>
          </a:p>
          <a:p>
            <a:pPr marL="0" indent="0">
              <a:buNone/>
            </a:pPr>
            <a:endParaRPr lang="en-GB" sz="3900" dirty="0">
              <a:latin typeface="Lucida Sans" panose="020B0602030504020204" pitchFamily="34" charset="0"/>
            </a:endParaRPr>
          </a:p>
          <a:p>
            <a:pPr marL="0" indent="0">
              <a:buNone/>
            </a:pPr>
            <a:r>
              <a:rPr lang="en-GB" sz="3900" b="1" dirty="0" err="1">
                <a:latin typeface="Lucida Sans" panose="020B0602030504020204" pitchFamily="34" charset="0"/>
              </a:rPr>
              <a:t>Syndrom</a:t>
            </a:r>
            <a:r>
              <a:rPr lang="en-GB" sz="3900" b="1" dirty="0">
                <a:latin typeface="Lucida Sans" panose="020B0602030504020204" pitchFamily="34" charset="0"/>
              </a:rPr>
              <a:t> Down</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Lecture 8</a:t>
            </a:r>
          </a:p>
          <a:p>
            <a:pPr marL="0" indent="0">
              <a:buNone/>
            </a:pPr>
            <a:endParaRPr lang="en-GB" sz="4400" dirty="0">
              <a:solidFill>
                <a:srgbClr val="002060"/>
              </a:solidFill>
              <a:latin typeface="Lucida Sans" panose="020B0602030504020204" pitchFamily="34" charset="0"/>
            </a:endParaRPr>
          </a:p>
          <a:p>
            <a:pPr marL="0" indent="0">
              <a:buNone/>
            </a:pPr>
            <a:r>
              <a:rPr lang="en-GB" sz="3600" b="1" dirty="0">
                <a:solidFill>
                  <a:srgbClr val="002060"/>
                </a:solidFill>
                <a:latin typeface="Lucida Sans" panose="020B0602030504020204" pitchFamily="34" charset="0"/>
              </a:rPr>
              <a:t>Down Syndrome</a:t>
            </a:r>
          </a:p>
        </p:txBody>
      </p:sp>
    </p:spTree>
    <p:extLst>
      <p:ext uri="{BB962C8B-B14F-4D97-AF65-F5344CB8AC3E}">
        <p14:creationId xmlns:p14="http://schemas.microsoft.com/office/powerpoint/2010/main" val="550554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Cynnwys</a:t>
            </a:r>
            <a:br>
              <a:rPr lang="en-GB" dirty="0"/>
            </a:br>
            <a:r>
              <a:rPr lang="en-GB" dirty="0"/>
              <a:t>Content</a:t>
            </a:r>
          </a:p>
        </p:txBody>
      </p:sp>
      <p:sp>
        <p:nvSpPr>
          <p:cNvPr id="3" name="Content Placeholder 2"/>
          <p:cNvSpPr>
            <a:spLocks noGrp="1"/>
          </p:cNvSpPr>
          <p:nvPr>
            <p:ph sz="half" idx="1"/>
          </p:nvPr>
        </p:nvSpPr>
        <p:spPr/>
        <p:txBody>
          <a:bodyPr/>
          <a:lstStyle/>
          <a:p>
            <a:r>
              <a:rPr lang="en-GB" dirty="0" err="1"/>
              <a:t>Eich</a:t>
            </a:r>
            <a:r>
              <a:rPr lang="en-GB" dirty="0"/>
              <a:t> </a:t>
            </a:r>
            <a:r>
              <a:rPr lang="en-GB" dirty="0" err="1"/>
              <a:t>profiadau</a:t>
            </a:r>
            <a:r>
              <a:rPr lang="en-GB" dirty="0"/>
              <a:t> chi</a:t>
            </a:r>
          </a:p>
          <a:p>
            <a:r>
              <a:rPr lang="en-GB" dirty="0" err="1"/>
              <a:t>Cefndir</a:t>
            </a:r>
            <a:endParaRPr lang="en-GB" dirty="0"/>
          </a:p>
          <a:p>
            <a:r>
              <a:rPr lang="en-GB" dirty="0"/>
              <a:t>Diagnosis</a:t>
            </a:r>
          </a:p>
          <a:p>
            <a:endParaRPr lang="en-GB" dirty="0"/>
          </a:p>
        </p:txBody>
      </p:sp>
      <p:sp>
        <p:nvSpPr>
          <p:cNvPr id="4" name="Content Placeholder 3"/>
          <p:cNvSpPr>
            <a:spLocks noGrp="1"/>
          </p:cNvSpPr>
          <p:nvPr>
            <p:ph sz="half" idx="2"/>
          </p:nvPr>
        </p:nvSpPr>
        <p:spPr/>
        <p:txBody>
          <a:bodyPr/>
          <a:lstStyle/>
          <a:p>
            <a:r>
              <a:rPr lang="en-GB" dirty="0">
                <a:solidFill>
                  <a:srgbClr val="0000FF"/>
                </a:solidFill>
              </a:rPr>
              <a:t>Your experience</a:t>
            </a:r>
          </a:p>
          <a:p>
            <a:r>
              <a:rPr lang="en-GB" dirty="0">
                <a:solidFill>
                  <a:srgbClr val="0000FF"/>
                </a:solidFill>
              </a:rPr>
              <a:t>Background</a:t>
            </a:r>
          </a:p>
          <a:p>
            <a:r>
              <a:rPr lang="en-GB" dirty="0">
                <a:solidFill>
                  <a:srgbClr val="0000FF"/>
                </a:solidFill>
              </a:rPr>
              <a:t>Diagnosis</a:t>
            </a:r>
          </a:p>
        </p:txBody>
      </p:sp>
    </p:spTree>
    <p:extLst>
      <p:ext uri="{BB962C8B-B14F-4D97-AF65-F5344CB8AC3E}">
        <p14:creationId xmlns:p14="http://schemas.microsoft.com/office/powerpoint/2010/main" val="3818826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Adnoddau</a:t>
            </a:r>
            <a:br>
              <a:rPr lang="en-GB" dirty="0"/>
            </a:br>
            <a:r>
              <a:rPr lang="en-GB" dirty="0"/>
              <a:t>Sources</a:t>
            </a:r>
          </a:p>
        </p:txBody>
      </p:sp>
      <p:sp>
        <p:nvSpPr>
          <p:cNvPr id="3" name="Content Placeholder 2"/>
          <p:cNvSpPr>
            <a:spLocks noGrp="1"/>
          </p:cNvSpPr>
          <p:nvPr>
            <p:ph sz="half" idx="1"/>
          </p:nvPr>
        </p:nvSpPr>
        <p:spPr/>
        <p:txBody>
          <a:bodyPr/>
          <a:lstStyle/>
          <a:p>
            <a:r>
              <a:rPr lang="en-GB" dirty="0" err="1"/>
              <a:t>Erthyglau</a:t>
            </a:r>
            <a:r>
              <a:rPr lang="en-GB" dirty="0"/>
              <a:t> </a:t>
            </a:r>
            <a:r>
              <a:rPr lang="en-GB" dirty="0" err="1"/>
              <a:t>ar</a:t>
            </a:r>
            <a:r>
              <a:rPr lang="en-GB" dirty="0"/>
              <a:t> Moodle</a:t>
            </a:r>
          </a:p>
          <a:p>
            <a:r>
              <a:rPr lang="en-GB" dirty="0" err="1"/>
              <a:t>Gwybodaeth</a:t>
            </a:r>
            <a:r>
              <a:rPr lang="en-GB" dirty="0"/>
              <a:t> </a:t>
            </a:r>
            <a:r>
              <a:rPr lang="en-GB" dirty="0" err="1"/>
              <a:t>o’r</a:t>
            </a:r>
            <a:r>
              <a:rPr lang="en-GB" dirty="0"/>
              <a:t> ‘Down syndrome Association’</a:t>
            </a:r>
          </a:p>
        </p:txBody>
      </p:sp>
      <p:sp>
        <p:nvSpPr>
          <p:cNvPr id="4" name="Content Placeholder 3"/>
          <p:cNvSpPr>
            <a:spLocks noGrp="1"/>
          </p:cNvSpPr>
          <p:nvPr>
            <p:ph sz="half" idx="2"/>
          </p:nvPr>
        </p:nvSpPr>
        <p:spPr/>
        <p:txBody>
          <a:bodyPr/>
          <a:lstStyle/>
          <a:p>
            <a:r>
              <a:rPr lang="en-GB" dirty="0">
                <a:solidFill>
                  <a:srgbClr val="0000FF"/>
                </a:solidFill>
              </a:rPr>
              <a:t>Articles on Moodle</a:t>
            </a:r>
          </a:p>
          <a:p>
            <a:r>
              <a:rPr lang="en-GB" dirty="0">
                <a:solidFill>
                  <a:srgbClr val="0000FF"/>
                </a:solidFill>
              </a:rPr>
              <a:t>Information from Down Syndrome Association</a:t>
            </a:r>
          </a:p>
        </p:txBody>
      </p:sp>
    </p:spTree>
    <p:extLst>
      <p:ext uri="{BB962C8B-B14F-4D97-AF65-F5344CB8AC3E}">
        <p14:creationId xmlns:p14="http://schemas.microsoft.com/office/powerpoint/2010/main" val="2318258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a:latin typeface="Lucida Sans" panose="020B0602030504020204" pitchFamily="34" charset="0"/>
              </a:rPr>
              <a:t>Beth </a:t>
            </a:r>
            <a:r>
              <a:rPr lang="en-GB" sz="2400" dirty="0" err="1">
                <a:latin typeface="Lucida Sans" panose="020B0602030504020204" pitchFamily="34" charset="0"/>
              </a:rPr>
              <a:t>yw</a:t>
            </a:r>
            <a:r>
              <a:rPr lang="en-GB" sz="2400" dirty="0">
                <a:latin typeface="Lucida Sans" panose="020B0602030504020204" pitchFamily="34" charset="0"/>
              </a:rPr>
              <a:t> </a:t>
            </a:r>
            <a:r>
              <a:rPr lang="en-GB" sz="2400" dirty="0" err="1">
                <a:latin typeface="Lucida Sans" panose="020B0602030504020204" pitchFamily="34" charset="0"/>
              </a:rPr>
              <a:t>ein</a:t>
            </a:r>
            <a:r>
              <a:rPr lang="en-GB" sz="2400" dirty="0">
                <a:latin typeface="Lucida Sans" panose="020B0602030504020204" pitchFamily="34" charset="0"/>
              </a:rPr>
              <a:t> </a:t>
            </a:r>
            <a:r>
              <a:rPr lang="en-GB" sz="2400" dirty="0" err="1">
                <a:latin typeface="Lucida Sans" panose="020B0602030504020204" pitchFamily="34" charset="0"/>
              </a:rPr>
              <a:t>gwybodaeth</a:t>
            </a:r>
            <a:r>
              <a:rPr lang="en-GB" sz="2400" dirty="0">
                <a:latin typeface="Lucida Sans" panose="020B0602030504020204" pitchFamily="34" charset="0"/>
              </a:rPr>
              <a:t> a </a:t>
            </a:r>
            <a:r>
              <a:rPr lang="en-GB" sz="2400" dirty="0" err="1">
                <a:latin typeface="Lucida Sans" panose="020B0602030504020204" pitchFamily="34" charset="0"/>
              </a:rPr>
              <a:t>phrofiad</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hyn</a:t>
            </a:r>
            <a:r>
              <a:rPr lang="en-GB" sz="2400" dirty="0">
                <a:latin typeface="Lucida Sans" panose="020B0602030504020204" pitchFamily="34" charset="0"/>
              </a:rPr>
              <a:t> o </a:t>
            </a:r>
            <a:r>
              <a:rPr lang="en-GB" sz="2400" dirty="0" err="1">
                <a:latin typeface="Lucida Sans" panose="020B0602030504020204" pitchFamily="34" charset="0"/>
              </a:rPr>
              <a:t>bryd</a:t>
            </a:r>
            <a:r>
              <a:rPr lang="en-GB" sz="2400" dirty="0">
                <a:latin typeface="Lucida Sans" panose="020B0602030504020204" pitchFamily="34" charset="0"/>
              </a:rPr>
              <a:t>?</a:t>
            </a:r>
            <a:br>
              <a:rPr lang="en-GB" sz="2400" dirty="0">
                <a:latin typeface="Lucida Sans" panose="020B0602030504020204" pitchFamily="34" charset="0"/>
              </a:rPr>
            </a:br>
            <a:r>
              <a:rPr lang="en-GB" sz="2400" dirty="0">
                <a:latin typeface="Lucida Sans" panose="020B0602030504020204" pitchFamily="34" charset="0"/>
              </a:rPr>
              <a:t> </a:t>
            </a:r>
            <a:r>
              <a:rPr lang="en-GB" sz="2400" dirty="0">
                <a:solidFill>
                  <a:srgbClr val="0000FF"/>
                </a:solidFill>
                <a:latin typeface="Lucida Sans" panose="020B0602030504020204" pitchFamily="34" charset="0"/>
              </a:rPr>
              <a:t>What is our current knowledge / experience?</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82296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54153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rmAutofit fontScale="90000"/>
          </a:bodyPr>
          <a:lstStyle/>
          <a:p>
            <a:pPr eaLnBrk="1" fontAlgn="auto" hangingPunct="1">
              <a:spcAft>
                <a:spcPts val="0"/>
              </a:spcAft>
              <a:defRPr/>
            </a:pPr>
            <a:r>
              <a:rPr lang="en-GB" sz="2400" dirty="0" err="1">
                <a:latin typeface="Lucida Sans" panose="020B0602030504020204" pitchFamily="34" charset="0"/>
              </a:rPr>
              <a:t>Achosion</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Causes</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838200"/>
            <a:ext cx="4038600" cy="4751041"/>
          </a:xfrm>
        </p:spPr>
        <p:txBody>
          <a:bodyPr rtlCol="0">
            <a:normAutofit lnSpcReduction="10000"/>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a:defRPr/>
            </a:pPr>
            <a:r>
              <a:rPr lang="cy-GB" sz="2000" kern="0" dirty="0">
                <a:solidFill>
                  <a:srgbClr val="000000"/>
                </a:solidFill>
                <a:latin typeface="Lucida Sans" pitchFamily="34" charset="0"/>
                <a:ea typeface="ＭＳ Ｐゴシック" charset="-128"/>
              </a:rPr>
              <a:t>Trisom 21: mae gan y celloedd yn y corff y cromosom ychwanegol 21. Mae gan 94% o bobl â syndrom Down y math hwn.</a:t>
            </a:r>
          </a:p>
          <a:p>
            <a:pPr>
              <a:defRPr/>
            </a:pPr>
            <a:r>
              <a:rPr lang="cy-GB" sz="2000" kern="0" dirty="0">
                <a:solidFill>
                  <a:srgbClr val="000000"/>
                </a:solidFill>
                <a:latin typeface="Lucida Sans" pitchFamily="34" charset="0"/>
                <a:ea typeface="ＭＳ Ｐゴシック" charset="-128"/>
              </a:rPr>
              <a:t>Mosaig: lle mai dim ond rhai o'r celloedd sydd â'r cromosom ychwanegol 21. Mae gan 2% o bobl â syndrom Down y math hwn.</a:t>
            </a:r>
          </a:p>
          <a:p>
            <a:pPr>
              <a:defRPr/>
            </a:pPr>
            <a:r>
              <a:rPr lang="cy-GB" sz="2000" kern="0" dirty="0">
                <a:solidFill>
                  <a:srgbClr val="000000"/>
                </a:solidFill>
                <a:latin typeface="Lucida Sans" pitchFamily="34" charset="0"/>
                <a:ea typeface="ＭＳ Ｐゴシック" charset="-128"/>
              </a:rPr>
              <a:t>Trawsleoli: lle mae rhan o gromosom 21 ychwanegol yn gysylltiedig â chromosom arall. Mae gan tua 4% o bobl â syndrom Down y math hwn.</a:t>
            </a:r>
          </a:p>
        </p:txBody>
      </p:sp>
      <p:sp>
        <p:nvSpPr>
          <p:cNvPr id="2" name="Content Placeholder 1"/>
          <p:cNvSpPr>
            <a:spLocks noGrp="1"/>
          </p:cNvSpPr>
          <p:nvPr>
            <p:ph sz="half" idx="2"/>
          </p:nvPr>
        </p:nvSpPr>
        <p:spPr>
          <a:xfrm>
            <a:off x="4648202" y="1143000"/>
            <a:ext cx="4038600" cy="4751041"/>
          </a:xfrm>
        </p:spPr>
        <p:txBody>
          <a:bodyPr>
            <a:normAutofit lnSpcReduction="10000"/>
          </a:bodyPr>
          <a:lstStyle/>
          <a:p>
            <a:r>
              <a:rPr lang="en-US" sz="2000" dirty="0">
                <a:solidFill>
                  <a:srgbClr val="0000FF"/>
                </a:solidFill>
                <a:latin typeface="Lucida Sans" panose="020B0602030504020204" pitchFamily="34" charset="0"/>
              </a:rPr>
              <a:t>Trisomy 21: the cells in the body have the extra chromosome 21. About 94% of people with Down’s syndrome have this type.</a:t>
            </a:r>
          </a:p>
          <a:p>
            <a:r>
              <a:rPr lang="en-US" sz="2000" dirty="0">
                <a:solidFill>
                  <a:srgbClr val="0000FF"/>
                </a:solidFill>
                <a:latin typeface="Lucida Sans" panose="020B0602030504020204" pitchFamily="34" charset="0"/>
              </a:rPr>
              <a:t>Mosaic: in which only some of the cells have the extra chromosome 21. About 2% of people with Down’s syndrome have this type.</a:t>
            </a:r>
          </a:p>
          <a:p>
            <a:r>
              <a:rPr lang="en-US" sz="2000" dirty="0">
                <a:solidFill>
                  <a:srgbClr val="0000FF"/>
                </a:solidFill>
                <a:latin typeface="Lucida Sans" panose="020B0602030504020204" pitchFamily="34" charset="0"/>
              </a:rPr>
              <a:t>Translocation: in which a segment of an extra chromosome 21 is attached to another chromosome. Around 4% of people with Down’s syndrome have this type.</a:t>
            </a:r>
          </a:p>
          <a:p>
            <a:endParaRPr lang="en-US" dirty="0"/>
          </a:p>
        </p:txBody>
      </p:sp>
    </p:spTree>
    <p:extLst>
      <p:ext uri="{BB962C8B-B14F-4D97-AF65-F5344CB8AC3E}">
        <p14:creationId xmlns:p14="http://schemas.microsoft.com/office/powerpoint/2010/main" val="319135620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800"/>
            <a:ext cx="8915400" cy="6172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6643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rmAutofit fontScale="90000"/>
          </a:bodyPr>
          <a:lstStyle/>
          <a:p>
            <a:pPr eaLnBrk="1" fontAlgn="auto" hangingPunct="1">
              <a:spcAft>
                <a:spcPts val="0"/>
              </a:spcAft>
              <a:defRPr/>
            </a:pPr>
            <a:r>
              <a:rPr lang="en-GB" sz="2400" dirty="0" err="1">
                <a:latin typeface="Lucida Sans" panose="020B0602030504020204" pitchFamily="34" charset="0"/>
              </a:rPr>
              <a:t>Achosion</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Prenatal Screening</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990600"/>
            <a:ext cx="4038600" cy="4598641"/>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a:defRPr/>
            </a:pPr>
            <a:r>
              <a:rPr lang="cy-GB" sz="2000" kern="0" dirty="0">
                <a:solidFill>
                  <a:srgbClr val="000000"/>
                </a:solidFill>
                <a:latin typeface="Lucida Sans" pitchFamily="34" charset="0"/>
                <a:ea typeface="ＭＳ Ｐゴシック" charset="-128"/>
              </a:rPr>
              <a:t>Sgrinio ar gyfer risg o Syndrom Down:</a:t>
            </a:r>
          </a:p>
          <a:p>
            <a:pPr marL="0" indent="0">
              <a:buNone/>
              <a:defRPr/>
            </a:pPr>
            <a:r>
              <a:rPr lang="cy-GB" sz="2000" kern="0" dirty="0">
                <a:solidFill>
                  <a:srgbClr val="000000"/>
                </a:solidFill>
                <a:latin typeface="Lucida Sans" pitchFamily="34" charset="0"/>
                <a:ea typeface="ＭＳ Ｐゴシック" charset="-128"/>
              </a:rPr>
              <a:t>(1/100 = 1% o siawns)</a:t>
            </a:r>
          </a:p>
          <a:p>
            <a:pPr marL="0" indent="0">
              <a:buNone/>
              <a:defRPr/>
            </a:pPr>
            <a:r>
              <a:rPr lang="cy-GB" sz="2000" kern="0" dirty="0">
                <a:solidFill>
                  <a:srgbClr val="000000"/>
                </a:solidFill>
                <a:latin typeface="Lucida Sans" pitchFamily="34" charset="0"/>
                <a:ea typeface="ＭＳ Ｐゴシック" charset="-128"/>
              </a:rPr>
              <a:t>(Siawns 1/1000 = 0.01%)</a:t>
            </a:r>
          </a:p>
          <a:p>
            <a:pPr>
              <a:defRPr/>
            </a:pPr>
            <a:r>
              <a:rPr lang="cy-GB" sz="2000" kern="0" dirty="0">
                <a:solidFill>
                  <a:srgbClr val="000000"/>
                </a:solidFill>
                <a:latin typeface="Lucida Sans" pitchFamily="34" charset="0"/>
                <a:ea typeface="ＭＳ Ｐゴシック" charset="-128"/>
              </a:rPr>
              <a:t>Prawf Gwaed fel arfer cyn 14 wythnos</a:t>
            </a:r>
          </a:p>
          <a:p>
            <a:pPr>
              <a:defRPr/>
            </a:pPr>
            <a:r>
              <a:rPr lang="cy-GB" sz="2000" kern="0" dirty="0">
                <a:solidFill>
                  <a:srgbClr val="000000"/>
                </a:solidFill>
                <a:latin typeface="Lucida Sans" pitchFamily="34" charset="0"/>
                <a:ea typeface="ＭＳ Ｐゴシック" charset="-128"/>
              </a:rPr>
              <a:t>Sgan uwchsain fel arfer cyn 14 wythnos</a:t>
            </a:r>
          </a:p>
          <a:p>
            <a:pPr>
              <a:defRPr/>
            </a:pPr>
            <a:r>
              <a:rPr lang="cy-GB" sz="2000" kern="0" dirty="0">
                <a:solidFill>
                  <a:srgbClr val="000000"/>
                </a:solidFill>
                <a:latin typeface="Lucida Sans" pitchFamily="34" charset="0"/>
                <a:ea typeface="ＭＳ Ｐゴシック" charset="-128"/>
              </a:rPr>
              <a:t>Cyfuniad o’r ddau i rhagfynegi’r risg</a:t>
            </a:r>
          </a:p>
          <a:p>
            <a:pPr>
              <a:defRPr/>
            </a:pPr>
            <a:r>
              <a:rPr lang="cy-GB" sz="2000" kern="0" dirty="0">
                <a:solidFill>
                  <a:srgbClr val="000000"/>
                </a:solidFill>
                <a:latin typeface="Lucida Sans" pitchFamily="34" charset="0"/>
                <a:ea typeface="ＭＳ Ｐゴシック" charset="-128"/>
              </a:rPr>
              <a:t>Gall sgrinio ddigwydd hyd at 20 wythnos</a:t>
            </a:r>
          </a:p>
        </p:txBody>
      </p:sp>
      <p:sp>
        <p:nvSpPr>
          <p:cNvPr id="2" name="Content Placeholder 1"/>
          <p:cNvSpPr>
            <a:spLocks noGrp="1"/>
          </p:cNvSpPr>
          <p:nvPr>
            <p:ph sz="half" idx="2"/>
          </p:nvPr>
        </p:nvSpPr>
        <p:spPr>
          <a:xfrm>
            <a:off x="4648202" y="1371600"/>
            <a:ext cx="4038600" cy="4356720"/>
          </a:xfrm>
        </p:spPr>
        <p:txBody>
          <a:bodyPr/>
          <a:lstStyle/>
          <a:p>
            <a:r>
              <a:rPr lang="en-GB" sz="2000" dirty="0">
                <a:solidFill>
                  <a:srgbClr val="0000FF"/>
                </a:solidFill>
                <a:latin typeface="Lucida Sans" panose="020B0602030504020204" pitchFamily="34" charset="0"/>
              </a:rPr>
              <a:t>Screening for risk of Down Syndrome:</a:t>
            </a:r>
          </a:p>
          <a:p>
            <a:pPr marL="0" indent="0">
              <a:buNone/>
            </a:pPr>
            <a:r>
              <a:rPr lang="en-GB" sz="2000" dirty="0">
                <a:solidFill>
                  <a:srgbClr val="0000FF"/>
                </a:solidFill>
                <a:latin typeface="Lucida Sans" panose="020B0602030504020204" pitchFamily="34" charset="0"/>
              </a:rPr>
              <a:t>(1/100 = 1% chance) </a:t>
            </a:r>
          </a:p>
          <a:p>
            <a:pPr marL="0" indent="0">
              <a:buNone/>
            </a:pPr>
            <a:r>
              <a:rPr lang="en-GB" sz="2000" dirty="0">
                <a:solidFill>
                  <a:srgbClr val="0000FF"/>
                </a:solidFill>
                <a:latin typeface="Lucida Sans" panose="020B0602030504020204" pitchFamily="34" charset="0"/>
              </a:rPr>
              <a:t>(1/1000 = 0.01% chance)</a:t>
            </a:r>
          </a:p>
          <a:p>
            <a:r>
              <a:rPr lang="en-GB" sz="2000" dirty="0">
                <a:solidFill>
                  <a:srgbClr val="0000FF"/>
                </a:solidFill>
                <a:latin typeface="Lucida Sans" panose="020B0602030504020204" pitchFamily="34" charset="0"/>
              </a:rPr>
              <a:t>Blood Test usually  before 14 weeks</a:t>
            </a:r>
          </a:p>
          <a:p>
            <a:r>
              <a:rPr lang="en-GB" sz="2000" dirty="0">
                <a:solidFill>
                  <a:srgbClr val="0000FF"/>
                </a:solidFill>
                <a:latin typeface="Lucida Sans" panose="020B0602030504020204" pitchFamily="34" charset="0"/>
              </a:rPr>
              <a:t>Ultrasound scan usually before 14 weeks</a:t>
            </a:r>
          </a:p>
          <a:p>
            <a:r>
              <a:rPr lang="en-GB" sz="2000" dirty="0">
                <a:solidFill>
                  <a:srgbClr val="0000FF"/>
                </a:solidFill>
                <a:latin typeface="Lucida Sans" panose="020B0602030504020204" pitchFamily="34" charset="0"/>
              </a:rPr>
              <a:t>Combination of both to work out the risk </a:t>
            </a:r>
          </a:p>
          <a:p>
            <a:r>
              <a:rPr lang="en-GB" sz="2000" dirty="0">
                <a:solidFill>
                  <a:srgbClr val="0000FF"/>
                </a:solidFill>
                <a:latin typeface="Lucida Sans" panose="020B0602030504020204" pitchFamily="34" charset="0"/>
              </a:rPr>
              <a:t>Screening can take place up to 20 weeks</a:t>
            </a:r>
          </a:p>
          <a:p>
            <a:pPr marL="0" indent="0">
              <a:buNone/>
            </a:pPr>
            <a:endParaRPr lang="en-GB" dirty="0">
              <a:latin typeface="Lucida Sans" panose="020B0602030504020204" pitchFamily="34" charset="0"/>
            </a:endParaRPr>
          </a:p>
          <a:p>
            <a:endParaRPr lang="en-US" dirty="0"/>
          </a:p>
        </p:txBody>
      </p:sp>
    </p:spTree>
    <p:extLst>
      <p:ext uri="{BB962C8B-B14F-4D97-AF65-F5344CB8AC3E}">
        <p14:creationId xmlns:p14="http://schemas.microsoft.com/office/powerpoint/2010/main" val="370468744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Achosion</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Diagnostic Tests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628650" y="1825625"/>
            <a:ext cx="3886200" cy="3889375"/>
          </a:xfrm>
        </p:spPr>
        <p:txBody>
          <a:bodyPr rtlCol="0">
            <a:normAutofit fontScale="92500" lnSpcReduction="10000"/>
          </a:bodyPr>
          <a:lstStyle/>
          <a:p>
            <a:pPr>
              <a:defRPr/>
            </a:pPr>
            <a:r>
              <a:rPr lang="cy-GB" sz="2000" b="1" kern="0" dirty="0">
                <a:solidFill>
                  <a:srgbClr val="000000"/>
                </a:solidFill>
                <a:latin typeface="Lucida Sans" pitchFamily="34" charset="0"/>
                <a:ea typeface="ＭＳ Ｐゴシック" charset="-128"/>
              </a:rPr>
              <a:t>Samplu Chorionic Villus (CVS</a:t>
            </a:r>
            <a:r>
              <a:rPr lang="cy-GB" sz="2000" kern="0" dirty="0">
                <a:solidFill>
                  <a:srgbClr val="000000"/>
                </a:solidFill>
                <a:latin typeface="Lucida Sans" pitchFamily="34" charset="0"/>
                <a:ea typeface="ＭＳ Ｐゴシック" charset="-128"/>
              </a:rPr>
              <a:t>)</a:t>
            </a:r>
          </a:p>
          <a:p>
            <a:pPr marL="0" indent="0">
              <a:buNone/>
              <a:defRPr/>
            </a:pPr>
            <a:r>
              <a:rPr lang="cy-GB" sz="2000" kern="0" dirty="0">
                <a:solidFill>
                  <a:srgbClr val="000000"/>
                </a:solidFill>
                <a:latin typeface="Lucida Sans" pitchFamily="34" charset="0"/>
                <a:ea typeface="ＭＳ Ｐゴシック" charset="-128"/>
              </a:rPr>
              <a:t>10 i 22 o feichiogrwydd</a:t>
            </a:r>
          </a:p>
          <a:p>
            <a:pPr marL="0" indent="0">
              <a:buNone/>
              <a:defRPr/>
            </a:pPr>
            <a:r>
              <a:rPr lang="cy-GB" sz="2000" kern="0" dirty="0">
                <a:solidFill>
                  <a:srgbClr val="000000"/>
                </a:solidFill>
                <a:latin typeface="Lucida Sans" pitchFamily="34" charset="0"/>
                <a:ea typeface="ＭＳ Ｐゴシック" charset="-128"/>
              </a:rPr>
              <a:t>er ei bod fel arfer yn cael ei berfformio rhwng wythnosau 11.</a:t>
            </a:r>
          </a:p>
          <a:p>
            <a:pPr marL="0" indent="0">
              <a:buNone/>
              <a:defRPr/>
            </a:pPr>
            <a:r>
              <a:rPr lang="cy-GB" sz="2000" kern="0" dirty="0">
                <a:solidFill>
                  <a:srgbClr val="000000"/>
                </a:solidFill>
                <a:latin typeface="Lucida Sans" pitchFamily="34" charset="0"/>
                <a:ea typeface="ＭＳ Ｐゴシック" charset="-128"/>
              </a:rPr>
              <a:t>Risg (1-2% o erthyliad naturiol)</a:t>
            </a:r>
          </a:p>
          <a:p>
            <a:pPr marL="0" indent="0">
              <a:buNone/>
              <a:defRPr/>
            </a:pPr>
            <a:endParaRPr lang="cy-GB" sz="2000" kern="0" dirty="0">
              <a:solidFill>
                <a:srgbClr val="000000"/>
              </a:solidFill>
              <a:latin typeface="Lucida Sans" pitchFamily="34" charset="0"/>
              <a:ea typeface="ＭＳ Ｐゴシック" charset="-128"/>
            </a:endParaRPr>
          </a:p>
          <a:p>
            <a:pPr>
              <a:defRPr/>
            </a:pPr>
            <a:r>
              <a:rPr lang="cy-GB" sz="2000" b="1" kern="0" dirty="0">
                <a:solidFill>
                  <a:srgbClr val="000000"/>
                </a:solidFill>
                <a:latin typeface="Lucida Sans" pitchFamily="34" charset="0"/>
                <a:ea typeface="ＭＳ Ｐゴシック" charset="-128"/>
              </a:rPr>
              <a:t>Amniocentesis</a:t>
            </a:r>
          </a:p>
          <a:p>
            <a:pPr marL="0" indent="0">
              <a:buNone/>
              <a:defRPr/>
            </a:pPr>
            <a:r>
              <a:rPr lang="cy-GB" sz="2000" b="1" kern="0" dirty="0">
                <a:solidFill>
                  <a:srgbClr val="000000"/>
                </a:solidFill>
                <a:latin typeface="Lucida Sans" pitchFamily="34" charset="0"/>
                <a:ea typeface="ＭＳ Ｐゴシック" charset="-128"/>
              </a:rPr>
              <a:t>    (Amnio)</a:t>
            </a:r>
          </a:p>
          <a:p>
            <a:pPr marL="0" indent="0">
              <a:buNone/>
              <a:defRPr/>
            </a:pPr>
            <a:r>
              <a:rPr lang="cy-GB" sz="2000" kern="0" dirty="0">
                <a:solidFill>
                  <a:srgbClr val="000000"/>
                </a:solidFill>
                <a:latin typeface="Lucida Sans" pitchFamily="34" charset="0"/>
                <a:ea typeface="ＭＳ Ｐゴシック" charset="-128"/>
              </a:rPr>
              <a:t>Ar ôl 15 o feichiogrwydd.</a:t>
            </a:r>
          </a:p>
          <a:p>
            <a:pPr marL="0" indent="0">
              <a:buNone/>
              <a:defRPr/>
            </a:pPr>
            <a:r>
              <a:rPr lang="cy-GB" sz="2000" kern="0" dirty="0">
                <a:solidFill>
                  <a:srgbClr val="000000"/>
                </a:solidFill>
                <a:latin typeface="Lucida Sans" pitchFamily="34" charset="0"/>
                <a:ea typeface="ＭＳ Ｐゴシック" charset="-128"/>
              </a:rPr>
              <a:t>Risg (1-2% o erthyliad naturiol)</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29150" y="1825625"/>
            <a:ext cx="3886200" cy="4351338"/>
          </a:xfrm>
        </p:spPr>
        <p:txBody>
          <a:bodyPr>
            <a:normAutofit fontScale="92500" lnSpcReduction="10000"/>
          </a:bodyPr>
          <a:lstStyle/>
          <a:p>
            <a:r>
              <a:rPr lang="en-GB" sz="2000" b="1" dirty="0">
                <a:solidFill>
                  <a:srgbClr val="0000FF"/>
                </a:solidFill>
                <a:latin typeface="Lucida Sans" panose="020B0602030504020204" pitchFamily="34" charset="0"/>
              </a:rPr>
              <a:t>Chorionic </a:t>
            </a:r>
            <a:r>
              <a:rPr lang="en-US" sz="2000" b="1" dirty="0">
                <a:solidFill>
                  <a:srgbClr val="0000FF"/>
                </a:solidFill>
                <a:latin typeface="Lucida Sans" panose="020B0602030504020204" pitchFamily="34" charset="0"/>
              </a:rPr>
              <a:t>Villus Sampling (CVS)</a:t>
            </a:r>
          </a:p>
          <a:p>
            <a:pPr marL="0" indent="0">
              <a:buNone/>
            </a:pPr>
            <a:r>
              <a:rPr lang="en-US" sz="2000" dirty="0">
                <a:solidFill>
                  <a:srgbClr val="0000FF"/>
                </a:solidFill>
                <a:latin typeface="Lucida Sans" panose="020B0602030504020204" pitchFamily="34" charset="0"/>
              </a:rPr>
              <a:t>10 to 22 of pregnancy</a:t>
            </a:r>
          </a:p>
          <a:p>
            <a:pPr marL="0" indent="0">
              <a:buNone/>
            </a:pPr>
            <a:r>
              <a:rPr lang="en-US" sz="2000" dirty="0">
                <a:solidFill>
                  <a:srgbClr val="0000FF"/>
                </a:solidFill>
                <a:latin typeface="Lucida Sans" panose="020B0602030504020204" pitchFamily="34" charset="0"/>
              </a:rPr>
              <a:t>although it is usually performed between weeks 11.</a:t>
            </a:r>
          </a:p>
          <a:p>
            <a:pPr marL="0" indent="0">
              <a:buNone/>
            </a:pPr>
            <a:r>
              <a:rPr lang="en-GB" sz="2000" dirty="0">
                <a:solidFill>
                  <a:srgbClr val="0000FF"/>
                </a:solidFill>
                <a:latin typeface="Lucida Sans" panose="020B0602030504020204" pitchFamily="34" charset="0"/>
              </a:rPr>
              <a:t>Risk (1-2% miscarriage) </a:t>
            </a:r>
            <a:endParaRPr lang="en-US" sz="2000" dirty="0">
              <a:solidFill>
                <a:srgbClr val="0000FF"/>
              </a:solidFill>
              <a:latin typeface="Lucida Sans" panose="020B0602030504020204" pitchFamily="34" charset="0"/>
            </a:endParaRPr>
          </a:p>
          <a:p>
            <a:pPr marL="0" indent="0">
              <a:buNone/>
            </a:pPr>
            <a:endParaRPr lang="en-US" sz="2000" dirty="0">
              <a:solidFill>
                <a:srgbClr val="0000FF"/>
              </a:solidFill>
              <a:latin typeface="Lucida Sans" panose="020B0602030504020204" pitchFamily="34" charset="0"/>
            </a:endParaRPr>
          </a:p>
          <a:p>
            <a:r>
              <a:rPr lang="en-US" sz="2000" b="1" dirty="0">
                <a:solidFill>
                  <a:srgbClr val="0000FF"/>
                </a:solidFill>
                <a:latin typeface="Lucida Sans" panose="020B0602030504020204" pitchFamily="34" charset="0"/>
              </a:rPr>
              <a:t>Amniocentesis</a:t>
            </a:r>
            <a:r>
              <a:rPr lang="en-US" sz="2000" dirty="0">
                <a:solidFill>
                  <a:srgbClr val="0000FF"/>
                </a:solidFill>
                <a:latin typeface="Lucida Sans" panose="020B0602030504020204" pitchFamily="34" charset="0"/>
              </a:rPr>
              <a:t> </a:t>
            </a:r>
          </a:p>
          <a:p>
            <a:pPr marL="0" indent="0">
              <a:buNone/>
            </a:pPr>
            <a:r>
              <a:rPr lang="en-US" sz="2000" b="1" dirty="0">
                <a:solidFill>
                  <a:srgbClr val="0000FF"/>
                </a:solidFill>
                <a:latin typeface="Lucida Sans" panose="020B0602030504020204" pitchFamily="34" charset="0"/>
              </a:rPr>
              <a:t>    (</a:t>
            </a:r>
            <a:r>
              <a:rPr lang="en-US" sz="2000" b="1" dirty="0" err="1">
                <a:solidFill>
                  <a:srgbClr val="0000FF"/>
                </a:solidFill>
                <a:latin typeface="Lucida Sans" panose="020B0602030504020204" pitchFamily="34" charset="0"/>
              </a:rPr>
              <a:t>Amnio</a:t>
            </a:r>
            <a:r>
              <a:rPr lang="en-US" sz="2000" b="1" dirty="0">
                <a:solidFill>
                  <a:srgbClr val="0000FF"/>
                </a:solidFill>
                <a:latin typeface="Lucida Sans" panose="020B0602030504020204" pitchFamily="34" charset="0"/>
              </a:rPr>
              <a:t>) </a:t>
            </a:r>
          </a:p>
          <a:p>
            <a:pPr marL="0" indent="0">
              <a:buNone/>
            </a:pPr>
            <a:r>
              <a:rPr lang="en-GB" sz="2000" dirty="0">
                <a:solidFill>
                  <a:srgbClr val="0000FF"/>
                </a:solidFill>
                <a:latin typeface="Lucida Sans" panose="020B0602030504020204" pitchFamily="34" charset="0"/>
              </a:rPr>
              <a:t>After 15 of pregnancy.</a:t>
            </a:r>
          </a:p>
          <a:p>
            <a:pPr marL="0" indent="0">
              <a:buNone/>
            </a:pPr>
            <a:r>
              <a:rPr lang="en-GB" sz="2000" dirty="0">
                <a:solidFill>
                  <a:srgbClr val="0000FF"/>
                </a:solidFill>
                <a:latin typeface="Lucida Sans" panose="020B0602030504020204" pitchFamily="34" charset="0"/>
              </a:rPr>
              <a:t>Risk (1-2% miscarriage</a:t>
            </a:r>
            <a:r>
              <a:rPr lang="en-GB" dirty="0">
                <a:solidFill>
                  <a:srgbClr val="0000FF"/>
                </a:solidFill>
              </a:rPr>
              <a:t>) </a:t>
            </a:r>
            <a:endParaRPr lang="en-US" dirty="0">
              <a:solidFill>
                <a:srgbClr val="0000FF"/>
              </a:solidFill>
            </a:endParaRPr>
          </a:p>
          <a:p>
            <a:pPr marL="0" indent="0">
              <a:buNone/>
            </a:pPr>
            <a:endParaRPr lang="en-GB" dirty="0">
              <a:latin typeface="Lucida Sans" panose="020B0602030504020204" pitchFamily="34" charset="0"/>
            </a:endParaRPr>
          </a:p>
          <a:p>
            <a:endParaRPr lang="en-US" dirty="0"/>
          </a:p>
        </p:txBody>
      </p:sp>
    </p:spTree>
    <p:extLst>
      <p:ext uri="{BB962C8B-B14F-4D97-AF65-F5344CB8AC3E}">
        <p14:creationId xmlns:p14="http://schemas.microsoft.com/office/powerpoint/2010/main" val="66094423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Lucida Sans" panose="020B0602030504020204" pitchFamily="34" charset="0"/>
              </a:rPr>
              <a:t>Amniocentesis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219200"/>
            <a:ext cx="800100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1952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Oed</a:t>
            </a:r>
            <a:r>
              <a:rPr lang="en-GB" sz="2400" dirty="0">
                <a:latin typeface="Lucida Sans" panose="020B0602030504020204" pitchFamily="34" charset="0"/>
              </a:rPr>
              <a:t> a </a:t>
            </a:r>
            <a:r>
              <a:rPr lang="en-GB" sz="2400" dirty="0" err="1">
                <a:latin typeface="Lucida Sans" panose="020B0602030504020204" pitchFamily="34" charset="0"/>
              </a:rPr>
              <a:t>Risg</a:t>
            </a:r>
            <a:r>
              <a:rPr lang="en-GB" sz="2400" dirty="0">
                <a:latin typeface="Lucida Sans" panose="020B0602030504020204" pitchFamily="34" charset="0"/>
              </a:rPr>
              <a:t>?</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Age and Risk?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p:txBody>
          <a:bodyPr rtlCol="0">
            <a:normAutofit/>
          </a:bodyPr>
          <a:lstStyle/>
          <a:p>
            <a:pPr>
              <a:defRPr/>
            </a:pPr>
            <a:r>
              <a:rPr lang="cy-GB" sz="2000" kern="0" dirty="0">
                <a:solidFill>
                  <a:srgbClr val="000000"/>
                </a:solidFill>
                <a:latin typeface="Lucida Sans" pitchFamily="34" charset="0"/>
                <a:ea typeface="ＭＳ Ｐゴシック" charset="-128"/>
              </a:rPr>
              <a:t>25 oed mewn perygl o 1 mewn 1,250</a:t>
            </a:r>
          </a:p>
          <a:p>
            <a:pPr>
              <a:defRPr/>
            </a:pPr>
            <a:r>
              <a:rPr lang="cy-GB" sz="2000" kern="0" dirty="0">
                <a:solidFill>
                  <a:srgbClr val="000000"/>
                </a:solidFill>
                <a:latin typeface="Lucida Sans" pitchFamily="34" charset="0"/>
                <a:ea typeface="ＭＳ Ｐゴシック" charset="-128"/>
              </a:rPr>
              <a:t>Mae gan 30 mlwydd oed risg o 1 mewn 1,000</a:t>
            </a:r>
          </a:p>
          <a:p>
            <a:pPr>
              <a:defRPr/>
            </a:pPr>
            <a:r>
              <a:rPr lang="cy-GB" sz="2000" kern="0" dirty="0">
                <a:solidFill>
                  <a:srgbClr val="000000"/>
                </a:solidFill>
                <a:latin typeface="Lucida Sans" pitchFamily="34" charset="0"/>
                <a:ea typeface="ＭＳ Ｐゴシック" charset="-128"/>
              </a:rPr>
              <a:t>Mae gan 35 mlwydd oed risg o 1 mewn 400</a:t>
            </a:r>
          </a:p>
          <a:p>
            <a:pPr>
              <a:defRPr/>
            </a:pPr>
            <a:r>
              <a:rPr lang="cy-GB" sz="2000" kern="0" dirty="0">
                <a:solidFill>
                  <a:srgbClr val="000000"/>
                </a:solidFill>
                <a:latin typeface="Lucida Sans" pitchFamily="34" charset="0"/>
                <a:ea typeface="ＭＳ Ｐゴシック" charset="-128"/>
              </a:rPr>
              <a:t>Mae perygl o 1 o bob 100 yn 40 mlwydd oed</a:t>
            </a:r>
          </a:p>
          <a:p>
            <a:pPr>
              <a:defRPr/>
            </a:pPr>
            <a:r>
              <a:rPr lang="cy-GB" sz="2000" kern="0" dirty="0">
                <a:solidFill>
                  <a:srgbClr val="000000"/>
                </a:solidFill>
                <a:latin typeface="Lucida Sans" pitchFamily="34" charset="0"/>
                <a:ea typeface="ＭＳ Ｐゴシック" charset="-128"/>
              </a:rPr>
              <a:t>Mae gan 45 oed risg o 1 mewn 30</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p:txBody>
          <a:bodyPr/>
          <a:lstStyle/>
          <a:p>
            <a:r>
              <a:rPr lang="en-US" sz="2000" dirty="0">
                <a:solidFill>
                  <a:srgbClr val="0000FF"/>
                </a:solidFill>
                <a:latin typeface="Lucida Sans" panose="020B0602030504020204" pitchFamily="34" charset="0"/>
              </a:rPr>
              <a:t>25 years of age has a risk of 1 in 1,250 </a:t>
            </a:r>
          </a:p>
          <a:p>
            <a:r>
              <a:rPr lang="en-US" sz="2000" dirty="0">
                <a:solidFill>
                  <a:srgbClr val="0000FF"/>
                </a:solidFill>
                <a:latin typeface="Lucida Sans" panose="020B0602030504020204" pitchFamily="34" charset="0"/>
              </a:rPr>
              <a:t>30 years of age has a risk of 1 in 1,000 </a:t>
            </a:r>
          </a:p>
          <a:p>
            <a:r>
              <a:rPr lang="en-US" sz="2000" dirty="0">
                <a:solidFill>
                  <a:srgbClr val="0000FF"/>
                </a:solidFill>
                <a:latin typeface="Lucida Sans" panose="020B0602030504020204" pitchFamily="34" charset="0"/>
              </a:rPr>
              <a:t>35 years of age has a risk of 1 in 400 </a:t>
            </a:r>
          </a:p>
          <a:p>
            <a:r>
              <a:rPr lang="en-US" sz="2000" dirty="0">
                <a:solidFill>
                  <a:srgbClr val="0000FF"/>
                </a:solidFill>
                <a:latin typeface="Lucida Sans" panose="020B0602030504020204" pitchFamily="34" charset="0"/>
              </a:rPr>
              <a:t>40 years of age has a risk of 1 in 100 </a:t>
            </a:r>
          </a:p>
          <a:p>
            <a:r>
              <a:rPr lang="en-US" sz="2000" dirty="0">
                <a:solidFill>
                  <a:srgbClr val="0000FF"/>
                </a:solidFill>
                <a:latin typeface="Lucida Sans" panose="020B0602030504020204" pitchFamily="34" charset="0"/>
              </a:rPr>
              <a:t>45 years of age has a risk of 1 in 30 </a:t>
            </a:r>
          </a:p>
        </p:txBody>
      </p:sp>
    </p:spTree>
    <p:extLst>
      <p:ext uri="{BB962C8B-B14F-4D97-AF65-F5344CB8AC3E}">
        <p14:creationId xmlns:p14="http://schemas.microsoft.com/office/powerpoint/2010/main" val="1921480739"/>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Fodd</a:t>
            </a:r>
            <a:r>
              <a:rPr lang="en-GB" sz="2400" dirty="0">
                <a:latin typeface="Lucida Sans" panose="020B0602030504020204" pitchFamily="34" charset="0"/>
              </a:rPr>
              <a:t> </a:t>
            </a:r>
            <a:r>
              <a:rPr lang="en-GB" sz="2400" dirty="0" err="1">
                <a:latin typeface="Lucida Sans" panose="020B0602030504020204" pitchFamily="34" charset="0"/>
              </a:rPr>
              <a:t>bynnag</a:t>
            </a:r>
            <a:r>
              <a:rPr lang="en-GB" sz="2400" dirty="0">
                <a:latin typeface="Lucida Sans" panose="020B0602030504020204" pitchFamily="34" charset="0"/>
              </a:rPr>
              <a:t>…</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However…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46964" y="1298812"/>
            <a:ext cx="4038600" cy="4187588"/>
          </a:xfrm>
        </p:spPr>
        <p:txBody>
          <a:bodyPr rtlCol="0">
            <a:normAutofit fontScale="92500" lnSpcReduction="10000"/>
          </a:bodyPr>
          <a:lstStyle/>
          <a:p>
            <a:pPr>
              <a:defRPr/>
            </a:pPr>
            <a:r>
              <a:rPr lang="cy-GB" sz="2000" kern="0" dirty="0">
                <a:solidFill>
                  <a:srgbClr val="000000"/>
                </a:solidFill>
                <a:latin typeface="Lucida Sans" pitchFamily="34" charset="0"/>
                <a:ea typeface="ＭＳ Ｐゴシック" charset="-128"/>
              </a:rPr>
              <a:t>Mae babanod â syndrom Down yn cael eu geni i famau o bob oed</a:t>
            </a:r>
          </a:p>
          <a:p>
            <a:pPr>
              <a:defRPr/>
            </a:pPr>
            <a:r>
              <a:rPr lang="cy-GB" sz="2000" kern="0" dirty="0">
                <a:solidFill>
                  <a:srgbClr val="000000"/>
                </a:solidFill>
                <a:latin typeface="Lucida Sans" pitchFamily="34" charset="0"/>
                <a:ea typeface="ＭＳ Ｐゴシック" charset="-128"/>
              </a:rPr>
              <a:t>Caiff dros hanner y babanod â syndrom Down eu geni i famau sydd o dan 35 oed.</a:t>
            </a:r>
          </a:p>
          <a:p>
            <a:pPr>
              <a:defRPr/>
            </a:pPr>
            <a:r>
              <a:rPr lang="cy-GB" sz="2000" kern="0" dirty="0">
                <a:solidFill>
                  <a:srgbClr val="000000"/>
                </a:solidFill>
                <a:latin typeface="Lucida Sans" pitchFamily="34" charset="0"/>
                <a:ea typeface="ＭＳ Ｐゴシック" charset="-128"/>
              </a:rPr>
              <a:t>Mae menywod dan 35 yn ffurfio mwyafrif y boblogaeth sy'n cael plant.</a:t>
            </a:r>
          </a:p>
          <a:p>
            <a:pPr>
              <a:defRPr/>
            </a:pPr>
            <a:r>
              <a:rPr lang="cy-GB" sz="2000" kern="0" dirty="0">
                <a:solidFill>
                  <a:srgbClr val="000000"/>
                </a:solidFill>
                <a:latin typeface="Lucida Sans" pitchFamily="34" charset="0"/>
                <a:ea typeface="ＭＳ Ｐゴシック" charset="-128"/>
              </a:rPr>
              <a:t>Ganed un ym mhob 1000 o fabanod a anwyd yn y DU gyda syndrom Down.</a:t>
            </a:r>
          </a:p>
          <a:p>
            <a:pPr>
              <a:defRPr/>
            </a:pPr>
            <a:r>
              <a:rPr lang="cy-GB" sz="2000" kern="0" dirty="0">
                <a:solidFill>
                  <a:srgbClr val="000000"/>
                </a:solidFill>
                <a:latin typeface="Lucida Sans" pitchFamily="34" charset="0"/>
                <a:ea typeface="ＭＳ Ｐゴシック" charset="-128"/>
              </a:rPr>
              <a:t>Ganwyd tua 750 o fabanod â syndrom Down yn y DU bob blwyddyn.</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572000" y="1295401"/>
            <a:ext cx="4114800" cy="4187588"/>
          </a:xfrm>
        </p:spPr>
        <p:txBody>
          <a:bodyPr>
            <a:noAutofit/>
          </a:bodyPr>
          <a:lstStyle/>
          <a:p>
            <a:r>
              <a:rPr lang="en-US" sz="1900" dirty="0">
                <a:solidFill>
                  <a:srgbClr val="0000FF"/>
                </a:solidFill>
                <a:latin typeface="Lucida Sans" panose="020B0602030504020204" pitchFamily="34" charset="0"/>
              </a:rPr>
              <a:t>Babies with Down's syndrome are born to mothers of all ages </a:t>
            </a:r>
          </a:p>
          <a:p>
            <a:r>
              <a:rPr lang="en-US" sz="1900" dirty="0">
                <a:solidFill>
                  <a:srgbClr val="0000FF"/>
                </a:solidFill>
                <a:latin typeface="Lucida Sans" panose="020B0602030504020204" pitchFamily="34" charset="0"/>
              </a:rPr>
              <a:t>Over half of babies with Down's syndrome are born to mothers who are under 35. </a:t>
            </a:r>
          </a:p>
          <a:p>
            <a:r>
              <a:rPr lang="en-US" sz="1900" dirty="0">
                <a:solidFill>
                  <a:srgbClr val="0000FF"/>
                </a:solidFill>
                <a:latin typeface="Lucida Sans" panose="020B0602030504020204" pitchFamily="34" charset="0"/>
              </a:rPr>
              <a:t>Women under 35 make up the majority of the child-bearing population.</a:t>
            </a:r>
          </a:p>
          <a:p>
            <a:r>
              <a:rPr lang="en-US" sz="1900" dirty="0">
                <a:solidFill>
                  <a:srgbClr val="0000FF"/>
                </a:solidFill>
                <a:latin typeface="Lucida Sans" panose="020B0602030504020204" pitchFamily="34" charset="0"/>
              </a:rPr>
              <a:t>One in every 1000 babies born in the UK is born with Down’s syndrome. </a:t>
            </a:r>
          </a:p>
          <a:p>
            <a:r>
              <a:rPr lang="en-US" sz="1900" dirty="0">
                <a:solidFill>
                  <a:srgbClr val="0000FF"/>
                </a:solidFill>
                <a:latin typeface="Lucida Sans" panose="020B0602030504020204" pitchFamily="34" charset="0"/>
              </a:rPr>
              <a:t>About 750 babies with Down’s syndrome are born in the UK each year. </a:t>
            </a:r>
          </a:p>
        </p:txBody>
      </p:sp>
    </p:spTree>
    <p:extLst>
      <p:ext uri="{BB962C8B-B14F-4D97-AF65-F5344CB8AC3E}">
        <p14:creationId xmlns:p14="http://schemas.microsoft.com/office/powerpoint/2010/main" val="3339977781"/>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Cyddestun</a:t>
            </a:r>
            <a:r>
              <a:rPr lang="en-GB" sz="2400" dirty="0">
                <a:latin typeface="Lucida Sans" panose="020B0602030504020204" pitchFamily="34" charset="0"/>
              </a:rPr>
              <a:t> a </a:t>
            </a:r>
            <a:r>
              <a:rPr lang="en-GB" sz="2400" dirty="0" err="1">
                <a:latin typeface="Lucida Sans" panose="020B0602030504020204" pitchFamily="34" charset="0"/>
              </a:rPr>
              <a:t>goblygiadau</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Context and implications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417638"/>
            <a:ext cx="4038600" cy="4171603"/>
          </a:xfrm>
        </p:spPr>
        <p:txBody>
          <a:bodyPr rtlCol="0">
            <a:normAutofit fontScale="92500" lnSpcReduction="20000"/>
          </a:bodyPr>
          <a:lstStyle/>
          <a:p>
            <a:pPr>
              <a:defRPr/>
            </a:pPr>
            <a:r>
              <a:rPr lang="cy-GB" sz="2000" kern="0" dirty="0">
                <a:solidFill>
                  <a:srgbClr val="000000"/>
                </a:solidFill>
                <a:latin typeface="Lucida Sans" pitchFamily="34" charset="0"/>
                <a:ea typeface="ＭＳ Ｐゴシック" charset="-128"/>
              </a:rPr>
              <a:t>Erbyn i'r plentyn gael ei eni, gallai rhieni gael profiad emosiynol a ofnus.</a:t>
            </a:r>
          </a:p>
          <a:p>
            <a:pPr>
              <a:defRPr/>
            </a:pPr>
            <a:r>
              <a:rPr lang="cy-GB" sz="2000" kern="0" dirty="0">
                <a:solidFill>
                  <a:srgbClr val="000000"/>
                </a:solidFill>
                <a:latin typeface="Lucida Sans" pitchFamily="34" charset="0"/>
                <a:ea typeface="ＭＳ Ｐゴシック" charset="-128"/>
              </a:rPr>
              <a:t>Mae datblygiadau meddygol / gwyddonol yn effeithio ar y plentyn, y teulu a'r gymdeithas cyn i'r plentyn gael ei eni.</a:t>
            </a:r>
          </a:p>
          <a:p>
            <a:pPr>
              <a:defRPr/>
            </a:pPr>
            <a:r>
              <a:rPr lang="cy-GB" sz="2000" kern="0" dirty="0">
                <a:solidFill>
                  <a:srgbClr val="000000"/>
                </a:solidFill>
                <a:latin typeface="Lucida Sans" pitchFamily="34" charset="0"/>
                <a:ea typeface="ＭＳ Ｐゴシック" charset="-128"/>
              </a:rPr>
              <a:t>Mae rhai rhiant yn gwybod bod gan eu plentyn Syndrom Down.</a:t>
            </a:r>
          </a:p>
          <a:p>
            <a:pPr>
              <a:defRPr/>
            </a:pPr>
            <a:r>
              <a:rPr lang="cy-GB" sz="2000" kern="0" dirty="0">
                <a:solidFill>
                  <a:srgbClr val="000000"/>
                </a:solidFill>
                <a:latin typeface="Lucida Sans" pitchFamily="34" charset="0"/>
                <a:ea typeface="ＭＳ Ｐゴシック" charset="-128"/>
              </a:rPr>
              <a:t>Ymchwil a pharatoi ar gyfer cefnogaeth ac ymyrraeth cyn ei eni.</a:t>
            </a:r>
          </a:p>
          <a:p>
            <a:pPr>
              <a:defRPr/>
            </a:pPr>
            <a:r>
              <a:rPr lang="cy-GB" sz="2000" kern="0" dirty="0">
                <a:solidFill>
                  <a:srgbClr val="000000"/>
                </a:solidFill>
                <a:latin typeface="Lucida Sans" pitchFamily="34" charset="0"/>
                <a:ea typeface="ＭＳ Ｐゴシック" charset="-128"/>
              </a:rPr>
              <a:t>Mae rhai rhieni'n ymateb unwaith y bydd y plentyn wedi cyrraedd.</a:t>
            </a:r>
          </a:p>
          <a:p>
            <a:pPr>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038600" cy="4293841"/>
          </a:xfrm>
        </p:spPr>
        <p:txBody>
          <a:bodyPr>
            <a:normAutofit fontScale="92500" lnSpcReduction="20000"/>
          </a:bodyPr>
          <a:lstStyle/>
          <a:p>
            <a:r>
              <a:rPr lang="en-GB" sz="2200" dirty="0">
                <a:solidFill>
                  <a:srgbClr val="0000FF"/>
                </a:solidFill>
                <a:latin typeface="Lucida Sans" panose="020B0602030504020204" pitchFamily="34" charset="0"/>
              </a:rPr>
              <a:t>By the time a child is born parents may had an emotional and frightening experience.</a:t>
            </a:r>
          </a:p>
          <a:p>
            <a:r>
              <a:rPr lang="en-GB" sz="2200" dirty="0">
                <a:solidFill>
                  <a:srgbClr val="0000FF"/>
                </a:solidFill>
                <a:latin typeface="Lucida Sans" panose="020B0602030504020204" pitchFamily="34" charset="0"/>
              </a:rPr>
              <a:t>Medical / scientific  breakthroughs impact on the child, family and society prior to the child being born. </a:t>
            </a:r>
          </a:p>
          <a:p>
            <a:r>
              <a:rPr lang="en-GB" sz="2200" dirty="0">
                <a:solidFill>
                  <a:srgbClr val="0000FF"/>
                </a:solidFill>
                <a:latin typeface="Lucida Sans" panose="020B0602030504020204" pitchFamily="34" charset="0"/>
              </a:rPr>
              <a:t>Some parents know their child will have Down Syndrome. </a:t>
            </a:r>
          </a:p>
          <a:p>
            <a:r>
              <a:rPr lang="en-GB" sz="2200" dirty="0">
                <a:solidFill>
                  <a:srgbClr val="0000FF"/>
                </a:solidFill>
                <a:latin typeface="Lucida Sans" panose="020B0602030504020204" pitchFamily="34" charset="0"/>
              </a:rPr>
              <a:t>Research and prepare for support and intervention prior to birth.</a:t>
            </a:r>
          </a:p>
          <a:p>
            <a:r>
              <a:rPr lang="en-GB" sz="2200" dirty="0">
                <a:solidFill>
                  <a:srgbClr val="0000FF"/>
                </a:solidFill>
                <a:latin typeface="Lucida Sans" panose="020B0602030504020204" pitchFamily="34" charset="0"/>
              </a:rPr>
              <a:t>Some parents respond once the child has arrived.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247389503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Ystyriaethau</a:t>
            </a:r>
            <a:r>
              <a:rPr lang="en-GB" sz="2400" dirty="0">
                <a:latin typeface="Lucida Sans" panose="020B0602030504020204" pitchFamily="34" charset="0"/>
              </a:rPr>
              <a:t> </a:t>
            </a:r>
            <a:r>
              <a:rPr lang="en-GB" sz="2400" dirty="0" err="1">
                <a:latin typeface="Lucida Sans" panose="020B0602030504020204" pitchFamily="34" charset="0"/>
              </a:rPr>
              <a:t>emosiynol</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Emotional considerations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038600" cy="4293841"/>
          </a:xfrm>
        </p:spPr>
        <p:txBody>
          <a:bodyPr rtlCol="0">
            <a:normAutofit/>
          </a:bodyPr>
          <a:lstStyle/>
          <a:p>
            <a:pPr>
              <a:defRPr/>
            </a:pPr>
            <a:r>
              <a:rPr lang="cy-GB" kern="0" dirty="0">
                <a:solidFill>
                  <a:srgbClr val="000000"/>
                </a:solidFill>
                <a:latin typeface="Lucida Sans" pitchFamily="34" charset="0"/>
                <a:ea typeface="ＭＳ Ｐゴシック" charset="-128"/>
              </a:rPr>
              <a:t>Galar</a:t>
            </a:r>
          </a:p>
          <a:p>
            <a:pPr>
              <a:defRPr/>
            </a:pPr>
            <a:r>
              <a:rPr lang="cy-GB" kern="0" dirty="0">
                <a:solidFill>
                  <a:srgbClr val="000000"/>
                </a:solidFill>
                <a:latin typeface="Lucida Sans" pitchFamily="34" charset="0"/>
                <a:ea typeface="ＭＳ Ｐゴシック" charset="-128"/>
              </a:rPr>
              <a:t>Pryder</a:t>
            </a:r>
          </a:p>
          <a:p>
            <a:pPr>
              <a:defRPr/>
            </a:pPr>
            <a:r>
              <a:rPr lang="cy-GB" kern="0" dirty="0">
                <a:solidFill>
                  <a:srgbClr val="000000"/>
                </a:solidFill>
                <a:latin typeface="Lucida Sans" pitchFamily="34" charset="0"/>
                <a:ea typeface="ＭＳ Ｐゴシック" charset="-128"/>
              </a:rPr>
              <a:t>Pwysedd</a:t>
            </a:r>
          </a:p>
          <a:p>
            <a:pPr>
              <a:defRPr/>
            </a:pPr>
            <a:r>
              <a:rPr lang="cy-GB" kern="0" dirty="0">
                <a:solidFill>
                  <a:srgbClr val="000000"/>
                </a:solidFill>
                <a:latin typeface="Lucida Sans" pitchFamily="34" charset="0"/>
                <a:ea typeface="ＭＳ Ｐゴシック" charset="-128"/>
              </a:rPr>
              <a:t>Teulu a brodyr a chwiorydd</a:t>
            </a:r>
          </a:p>
          <a:p>
            <a:pPr>
              <a:defRPr/>
            </a:pPr>
            <a:r>
              <a:rPr lang="cy-GB" kern="0" dirty="0">
                <a:solidFill>
                  <a:srgbClr val="000000"/>
                </a:solidFill>
                <a:latin typeface="Lucida Sans" pitchFamily="34" charset="0"/>
                <a:ea typeface="ＭＳ Ｐゴシック" charset="-128"/>
              </a:rPr>
              <a:t>Cyfeillion ac aelodau eraill o'r gymuned</a:t>
            </a:r>
          </a:p>
          <a:p>
            <a:pPr>
              <a:defRPr/>
            </a:pPr>
            <a:r>
              <a:rPr lang="cy-GB" kern="0" dirty="0">
                <a:solidFill>
                  <a:srgbClr val="000000"/>
                </a:solidFill>
                <a:latin typeface="Lucida Sans" pitchFamily="34" charset="0"/>
                <a:ea typeface="ＭＳ Ｐゴシック" charset="-128"/>
              </a:rPr>
              <a:t>Gweithwyr Proffesiynol</a:t>
            </a:r>
          </a:p>
        </p:txBody>
      </p:sp>
      <p:sp>
        <p:nvSpPr>
          <p:cNvPr id="2" name="Content Placeholder 1"/>
          <p:cNvSpPr>
            <a:spLocks noGrp="1"/>
          </p:cNvSpPr>
          <p:nvPr>
            <p:ph sz="half" idx="2"/>
          </p:nvPr>
        </p:nvSpPr>
        <p:spPr>
          <a:xfrm>
            <a:off x="4800600" y="1295400"/>
            <a:ext cx="3714750" cy="4293841"/>
          </a:xfrm>
        </p:spPr>
        <p:txBody>
          <a:bodyPr>
            <a:normAutofit/>
          </a:bodyPr>
          <a:lstStyle/>
          <a:p>
            <a:r>
              <a:rPr lang="en-US" dirty="0">
                <a:solidFill>
                  <a:srgbClr val="0000FF"/>
                </a:solidFill>
                <a:latin typeface="Lucida Sans" panose="020B0602030504020204" pitchFamily="34" charset="0"/>
              </a:rPr>
              <a:t>Grief</a:t>
            </a:r>
          </a:p>
          <a:p>
            <a:r>
              <a:rPr lang="en-US" dirty="0">
                <a:solidFill>
                  <a:srgbClr val="0000FF"/>
                </a:solidFill>
                <a:latin typeface="Lucida Sans" panose="020B0602030504020204" pitchFamily="34" charset="0"/>
              </a:rPr>
              <a:t>Worry</a:t>
            </a:r>
          </a:p>
          <a:p>
            <a:r>
              <a:rPr lang="en-US" dirty="0">
                <a:solidFill>
                  <a:srgbClr val="0000FF"/>
                </a:solidFill>
                <a:latin typeface="Lucida Sans" panose="020B0602030504020204" pitchFamily="34" charset="0"/>
              </a:rPr>
              <a:t>Pressure</a:t>
            </a:r>
          </a:p>
          <a:p>
            <a:r>
              <a:rPr lang="en-US" dirty="0">
                <a:solidFill>
                  <a:srgbClr val="0000FF"/>
                </a:solidFill>
                <a:latin typeface="Lucida Sans" panose="020B0602030504020204" pitchFamily="34" charset="0"/>
              </a:rPr>
              <a:t>Family and siblings</a:t>
            </a:r>
          </a:p>
          <a:p>
            <a:r>
              <a:rPr lang="en-US" dirty="0">
                <a:solidFill>
                  <a:srgbClr val="0000FF"/>
                </a:solidFill>
                <a:latin typeface="Lucida Sans" panose="020B0602030504020204" pitchFamily="34" charset="0"/>
              </a:rPr>
              <a:t>Friends and other members of community</a:t>
            </a:r>
          </a:p>
          <a:p>
            <a:r>
              <a:rPr lang="en-US" dirty="0">
                <a:solidFill>
                  <a:srgbClr val="0000FF"/>
                </a:solidFill>
                <a:latin typeface="Lucida Sans" panose="020B0602030504020204" pitchFamily="34" charset="0"/>
              </a:rPr>
              <a:t>Professionals</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41798928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41168-22E0-4B28-86A3-A4896A1362FC}"/>
              </a:ext>
            </a:extLst>
          </p:cNvPr>
          <p:cNvSpPr>
            <a:spLocks noGrp="1"/>
          </p:cNvSpPr>
          <p:nvPr>
            <p:ph type="title"/>
          </p:nvPr>
        </p:nvSpPr>
        <p:spPr/>
        <p:txBody>
          <a:bodyPr>
            <a:normAutofit/>
          </a:bodyPr>
          <a:lstStyle/>
          <a:p>
            <a:r>
              <a:rPr lang="en-GB" dirty="0" err="1"/>
              <a:t>Ymchwil</a:t>
            </a:r>
            <a:r>
              <a:rPr lang="en-GB" dirty="0"/>
              <a:t> / </a:t>
            </a:r>
            <a:r>
              <a:rPr lang="en-GB" dirty="0">
                <a:solidFill>
                  <a:srgbClr val="0000FF"/>
                </a:solidFill>
              </a:rPr>
              <a:t>Research</a:t>
            </a:r>
          </a:p>
        </p:txBody>
      </p:sp>
      <p:sp>
        <p:nvSpPr>
          <p:cNvPr id="3" name="Content Placeholder 2">
            <a:extLst>
              <a:ext uri="{FF2B5EF4-FFF2-40B4-BE49-F238E27FC236}">
                <a16:creationId xmlns:a16="http://schemas.microsoft.com/office/drawing/2014/main" id="{202612EC-DE80-495D-A557-3D2D4E86052F}"/>
              </a:ext>
            </a:extLst>
          </p:cNvPr>
          <p:cNvSpPr>
            <a:spLocks noGrp="1"/>
          </p:cNvSpPr>
          <p:nvPr>
            <p:ph sz="half" idx="1"/>
          </p:nvPr>
        </p:nvSpPr>
        <p:spPr/>
        <p:txBody>
          <a:bodyPr/>
          <a:lstStyle/>
          <a:p>
            <a:r>
              <a:rPr lang="en-GB" dirty="0" err="1"/>
              <a:t>Mae’r</a:t>
            </a:r>
            <a:r>
              <a:rPr lang="en-GB" dirty="0"/>
              <a:t> </a:t>
            </a:r>
            <a:r>
              <a:rPr lang="en-GB" dirty="0" err="1"/>
              <a:t>sleidiau</a:t>
            </a:r>
            <a:r>
              <a:rPr lang="en-GB" dirty="0"/>
              <a:t> </a:t>
            </a:r>
            <a:r>
              <a:rPr lang="en-GB" dirty="0" err="1"/>
              <a:t>nesaf</a:t>
            </a:r>
            <a:r>
              <a:rPr lang="en-GB" dirty="0"/>
              <a:t> </a:t>
            </a:r>
            <a:r>
              <a:rPr lang="en-GB" dirty="0" err="1"/>
              <a:t>yn</a:t>
            </a:r>
            <a:r>
              <a:rPr lang="en-GB" dirty="0"/>
              <a:t> </a:t>
            </a:r>
            <a:r>
              <a:rPr lang="en-GB" dirty="0" err="1"/>
              <a:t>dangos</a:t>
            </a:r>
            <a:r>
              <a:rPr lang="en-GB" dirty="0"/>
              <a:t> </a:t>
            </a:r>
            <a:r>
              <a:rPr lang="en-GB" dirty="0" err="1"/>
              <a:t>dyfyniadau</a:t>
            </a:r>
            <a:r>
              <a:rPr lang="en-GB" dirty="0"/>
              <a:t> o </a:t>
            </a:r>
            <a:r>
              <a:rPr lang="en-GB" dirty="0" err="1"/>
              <a:t>deuluoedd</a:t>
            </a:r>
            <a:r>
              <a:rPr lang="en-GB" dirty="0"/>
              <a:t> o </a:t>
            </a:r>
            <a:r>
              <a:rPr lang="en-GB" dirty="0" err="1"/>
              <a:t>ddan</a:t>
            </a:r>
            <a:r>
              <a:rPr lang="en-GB" dirty="0"/>
              <a:t> o </a:t>
            </a:r>
            <a:r>
              <a:rPr lang="en-GB" dirty="0" err="1"/>
              <a:t>ymchwil</a:t>
            </a:r>
            <a:r>
              <a:rPr lang="en-GB" dirty="0"/>
              <a:t> </a:t>
            </a:r>
            <a:r>
              <a:rPr lang="en-GB" dirty="0" err="1"/>
              <a:t>gan</a:t>
            </a:r>
            <a:r>
              <a:rPr lang="en-GB" dirty="0"/>
              <a:t> y Down Syndrome Association </a:t>
            </a:r>
          </a:p>
        </p:txBody>
      </p:sp>
      <p:sp>
        <p:nvSpPr>
          <p:cNvPr id="4" name="Content Placeholder 3">
            <a:extLst>
              <a:ext uri="{FF2B5EF4-FFF2-40B4-BE49-F238E27FC236}">
                <a16:creationId xmlns:a16="http://schemas.microsoft.com/office/drawing/2014/main" id="{D28C7EDB-F402-4CF8-BC92-39F189062F88}"/>
              </a:ext>
            </a:extLst>
          </p:cNvPr>
          <p:cNvSpPr>
            <a:spLocks noGrp="1"/>
          </p:cNvSpPr>
          <p:nvPr>
            <p:ph sz="half" idx="2"/>
          </p:nvPr>
        </p:nvSpPr>
        <p:spPr/>
        <p:txBody>
          <a:bodyPr/>
          <a:lstStyle/>
          <a:p>
            <a:r>
              <a:rPr lang="en-GB" dirty="0">
                <a:solidFill>
                  <a:srgbClr val="0000FF"/>
                </a:solidFill>
              </a:rPr>
              <a:t>The next slides show quotations from research by the Down Syndrome Association highlighting families experiences</a:t>
            </a:r>
          </a:p>
          <a:p>
            <a:endParaRPr lang="en-GB" dirty="0"/>
          </a:p>
        </p:txBody>
      </p:sp>
    </p:spTree>
    <p:extLst>
      <p:ext uri="{BB962C8B-B14F-4D97-AF65-F5344CB8AC3E}">
        <p14:creationId xmlns:p14="http://schemas.microsoft.com/office/powerpoint/2010/main" val="2867525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1082674"/>
          </a:xfrm>
        </p:spPr>
        <p:txBody>
          <a:bodyPr rtlCol="0">
            <a:normAutofit/>
          </a:bodyPr>
          <a:lstStyle/>
          <a:p>
            <a:pPr eaLnBrk="1" fontAlgn="auto" hangingPunct="1">
              <a:spcAft>
                <a:spcPts val="0"/>
              </a:spcAft>
              <a:defRPr/>
            </a:pPr>
            <a:r>
              <a:rPr lang="en-GB" sz="2400" dirty="0" err="1">
                <a:latin typeface="Lucida Sans" panose="020B0602030504020204" pitchFamily="34" charset="0"/>
              </a:rPr>
              <a:t>Profiad</a:t>
            </a:r>
            <a:r>
              <a:rPr lang="en-GB" sz="2400" dirty="0">
                <a:latin typeface="Lucida Sans" panose="020B0602030504020204" pitchFamily="34" charset="0"/>
              </a:rPr>
              <a:t> </a:t>
            </a:r>
            <a:r>
              <a:rPr lang="en-GB" sz="2400" dirty="0" err="1">
                <a:latin typeface="Lucida Sans" panose="020B0602030504020204" pitchFamily="34" charset="0"/>
              </a:rPr>
              <a:t>Teulu</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Family Experience</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114800" cy="4293841"/>
          </a:xfrm>
        </p:spPr>
        <p:txBody>
          <a:bodyPr rtlCol="0">
            <a:normAutofit fontScale="92500" lnSpcReduction="10000"/>
          </a:bodyPr>
          <a:lstStyle/>
          <a:p>
            <a:pPr>
              <a:defRPr/>
            </a:pPr>
            <a:r>
              <a:rPr lang="cy-GB" sz="2000" kern="0" dirty="0">
                <a:solidFill>
                  <a:srgbClr val="000000"/>
                </a:solidFill>
                <a:latin typeface="Lucida Sans" pitchFamily="34" charset="0"/>
                <a:ea typeface="ＭＳ Ｐゴシック" charset="-128"/>
              </a:rPr>
              <a:t>Problemau a ganfuwyd yn sgan arferol 20 wythnos, ac yna </a:t>
            </a:r>
            <a:r>
              <a:rPr lang="cy-GB" sz="2000" kern="0" dirty="0" err="1">
                <a:solidFill>
                  <a:srgbClr val="000000"/>
                </a:solidFill>
                <a:latin typeface="Lucida Sans" pitchFamily="34" charset="0"/>
                <a:ea typeface="ＭＳ Ｐゴシック" charset="-128"/>
              </a:rPr>
              <a:t>amniocentesis</a:t>
            </a:r>
            <a:r>
              <a:rPr lang="cy-GB" sz="2000" kern="0" dirty="0">
                <a:solidFill>
                  <a:srgbClr val="000000"/>
                </a:solidFill>
                <a:latin typeface="Lucida Sans" pitchFamily="34" charset="0"/>
                <a:ea typeface="ＭＳ Ｐゴシック" charset="-128"/>
              </a:rPr>
              <a:t>. Amser anodd iawn, llu o apwyntiadau. Teimlo o dan bwysau i wneud penderfyniad cyflym.</a:t>
            </a:r>
          </a:p>
          <a:p>
            <a:pPr>
              <a:defRPr/>
            </a:pPr>
            <a:r>
              <a:rPr lang="cy-GB" sz="2000" kern="0" dirty="0">
                <a:solidFill>
                  <a:srgbClr val="000000"/>
                </a:solidFill>
                <a:latin typeface="Lucida Sans" pitchFamily="34" charset="0"/>
                <a:ea typeface="ＭＳ Ｐゴシック" charset="-128"/>
              </a:rPr>
              <a:t>Wedi cael sgan dyddio a oedd yn datgelu Plygell Nuchal o 5mm. Yna cefais CVS a gadarnhaodd ar ôl tridiau bod syndrom Down i'm babi. Roeddwn yn teimlo'n drist, yn ddig, yn galar, ond roeddwn hefyd yn teimlo rhyddhad ein bod yn gwybod beth yr oeddem yn delio gyda a’n bod yn medru symud ymlaen.</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781549" y="1295400"/>
            <a:ext cx="3733801" cy="4648200"/>
          </a:xfrm>
        </p:spPr>
        <p:txBody>
          <a:bodyPr>
            <a:normAutofit fontScale="92500" lnSpcReduction="10000"/>
          </a:bodyPr>
          <a:lstStyle/>
          <a:p>
            <a:r>
              <a:rPr lang="en-US" sz="2100" dirty="0">
                <a:solidFill>
                  <a:srgbClr val="0000FF"/>
                </a:solidFill>
                <a:latin typeface="Lucida Sans" panose="020B0602030504020204" pitchFamily="34" charset="0"/>
              </a:rPr>
              <a:t>Problems detected at routine 20-week scan, followed by amniocentesis . Very difficult time, whirlwind of appointments. Felt rushed and pressured into making a quick decision.</a:t>
            </a:r>
          </a:p>
          <a:p>
            <a:r>
              <a:rPr lang="en-US" sz="2100" dirty="0">
                <a:solidFill>
                  <a:srgbClr val="0000FF"/>
                </a:solidFill>
                <a:latin typeface="Lucida Sans" panose="020B0602030504020204" pitchFamily="34" charset="0"/>
              </a:rPr>
              <a:t> Had a dating scan which revealed a Nuchal Fold of 5mm. Then had a CVS which confirmed after a three day wait that my baby had Down’s syndrome. Felt sad, angry, grief, yet also relieved that we knew what we were dealing with and could move forward.</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87107973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dirty="0" err="1">
                <a:solidFill>
                  <a:prstClr val="black"/>
                </a:solidFill>
                <a:latin typeface="Lucida Sans" panose="020B0602030504020204" pitchFamily="34" charset="0"/>
              </a:rPr>
              <a:t>Profiad</a:t>
            </a:r>
            <a:r>
              <a:rPr lang="en-GB" sz="2800" dirty="0">
                <a:solidFill>
                  <a:prstClr val="black"/>
                </a:solidFill>
                <a:latin typeface="Lucida Sans" panose="020B0602030504020204" pitchFamily="34" charset="0"/>
              </a:rPr>
              <a:t> </a:t>
            </a:r>
            <a:r>
              <a:rPr lang="en-GB" sz="2800" dirty="0" err="1">
                <a:solidFill>
                  <a:prstClr val="black"/>
                </a:solidFill>
                <a:latin typeface="Lucida Sans" panose="020B0602030504020204" pitchFamily="34" charset="0"/>
              </a:rPr>
              <a:t>Teulu</a:t>
            </a:r>
            <a:br>
              <a:rPr lang="en-GB" sz="2800" dirty="0">
                <a:solidFill>
                  <a:prstClr val="black"/>
                </a:solidFill>
                <a:latin typeface="Lucida Sans" panose="020B0602030504020204" pitchFamily="34" charset="0"/>
              </a:rPr>
            </a:br>
            <a:r>
              <a:rPr lang="en-GB" sz="2800" dirty="0">
                <a:solidFill>
                  <a:srgbClr val="0000FF"/>
                </a:solidFill>
                <a:latin typeface="Lucida Sans" panose="020B0602030504020204" pitchFamily="34" charset="0"/>
              </a:rPr>
              <a:t>Family Experience</a:t>
            </a:r>
            <a:endParaRPr lang="en-US" sz="2800" dirty="0"/>
          </a:p>
        </p:txBody>
      </p:sp>
      <p:sp>
        <p:nvSpPr>
          <p:cNvPr id="4099" name="Rectangle 4"/>
          <p:cNvSpPr>
            <a:spLocks noGrp="1" noChangeArrowheads="1"/>
          </p:cNvSpPr>
          <p:nvPr>
            <p:ph idx="1"/>
          </p:nvPr>
        </p:nvSpPr>
        <p:spPr>
          <a:xfrm>
            <a:off x="457200" y="1470484"/>
            <a:ext cx="8229600" cy="3917032"/>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None/>
              <a:defRPr/>
            </a:pPr>
            <a:r>
              <a:rPr lang="en-US" sz="2400" i="1" dirty="0">
                <a:latin typeface="Lucida Sans" panose="020B0602030504020204" pitchFamily="34" charset="0"/>
              </a:rPr>
              <a:t>“I can only describe how much joy my son has given me. Although the first year was a challenge and there were low points. My son is a happy, funny little boy who always makes people smile. Looking back I shouldn’t have worried that I could not cope or think I would not be a good parent to a child with Down’s syndrome. I shouldn’t have worried so much! My own selfishness was the only barrier to loving my child.”</a:t>
            </a:r>
            <a:endParaRPr lang="en-GB" sz="2400" dirty="0">
              <a:latin typeface="Lucida Sans" panose="020B0602030504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332133624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Cefnogaeth</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Support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a:xfrm>
            <a:off x="152400" y="1219200"/>
            <a:ext cx="8763000" cy="4298033"/>
          </a:xfrm>
        </p:spPr>
        <p:txBody>
          <a:bodyPr rtlCol="0">
            <a:normAutofit fontScale="92500" lnSpcReduction="10000"/>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r>
              <a:rPr lang="en-US" sz="2200" i="1" dirty="0">
                <a:latin typeface="Lucida Sans" panose="020B0602030504020204" pitchFamily="34" charset="0"/>
              </a:rPr>
              <a:t>Although I was afraid to tell my family at first, they were very supportive. Since then I have found that the most supportive thing is attending a group for parents of children with Down’s syndrome. It has been good to talk to others about their experiences!</a:t>
            </a:r>
          </a:p>
          <a:p>
            <a:r>
              <a:rPr lang="en-US" sz="2200" i="1" dirty="0">
                <a:latin typeface="Lucida Sans" panose="020B0602030504020204" pitchFamily="34" charset="0"/>
              </a:rPr>
              <a:t>Knowing there are people out there who are ready and waiting to help if needed.</a:t>
            </a:r>
          </a:p>
          <a:p>
            <a:r>
              <a:rPr lang="en-US" sz="2200" i="1" dirty="0">
                <a:latin typeface="Lucida Sans" panose="020B0602030504020204" pitchFamily="34" charset="0"/>
              </a:rPr>
              <a:t>The midwives were incredibly supportive. They arranged my antenatal visits for outside normal clinic times so that they could give me plenty of time to discuss my concerns. Specific chat forums, noticeboards, email groups can all be very supportive. Seeking out other parents in similar situations was helpful. Being put in touch with my health visitor before the baby’s birth would’ve been some help.</a:t>
            </a:r>
            <a:endParaRPr lang="en-GB" sz="2200" dirty="0">
              <a:latin typeface="Lucida Sans" panose="020B0602030504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202890276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Cefnogaeth</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Support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a:xfrm>
            <a:off x="152400" y="1417638"/>
            <a:ext cx="8763000" cy="4099595"/>
          </a:xfrm>
        </p:spPr>
        <p:txBody>
          <a:bodyPr rtlCol="0">
            <a:normAutofit/>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pPr marL="0" indent="0">
              <a:buNone/>
            </a:pPr>
            <a:r>
              <a:rPr lang="en-US" sz="2800" i="1" dirty="0">
                <a:latin typeface="Lucida Sans" panose="020B0602030504020204" pitchFamily="34" charset="0"/>
              </a:rPr>
              <a:t>“…would have helped if, at the maternity unit, someone had at least mentioned the fact that my daughter had Down’s syndrome. I needed to talk about it. The personnel all treated her as if she was exactly like her sister and I NEEDED to know what the differences would be but due to the silence, I never dared ask.”</a:t>
            </a:r>
            <a:endParaRPr lang="en-GB" sz="2800" dirty="0">
              <a:latin typeface="Lucida Sans" panose="020B0602030504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202869633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Proffeil</a:t>
            </a:r>
            <a:r>
              <a:rPr lang="en-GB" sz="2400" dirty="0">
                <a:latin typeface="Lucida Sans" panose="020B0602030504020204" pitchFamily="34" charset="0"/>
              </a:rPr>
              <a:t> </a:t>
            </a:r>
            <a:r>
              <a:rPr lang="en-GB" sz="2400" dirty="0" err="1">
                <a:latin typeface="Lucida Sans" panose="020B0602030504020204" pitchFamily="34" charset="0"/>
              </a:rPr>
              <a:t>penodol</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Specific profile</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828800"/>
            <a:ext cx="4038600" cy="3760441"/>
          </a:xfrm>
        </p:spPr>
        <p:txBody>
          <a:bodyPr rtlCol="0">
            <a:normAutofit fontScale="92500" lnSpcReduction="10000"/>
          </a:bodyPr>
          <a:lstStyle/>
          <a:p>
            <a:pPr marL="0" indent="0">
              <a:buNone/>
              <a:defRPr/>
            </a:pPr>
            <a:r>
              <a:rPr lang="cy-GB" sz="2400" kern="0" dirty="0">
                <a:solidFill>
                  <a:srgbClr val="000000"/>
                </a:solidFill>
                <a:latin typeface="Lucida Sans" pitchFamily="34" charset="0"/>
                <a:ea typeface="ＭＳ Ｐゴシック" charset="-128"/>
              </a:rPr>
              <a:t>Oedi datblygiadol o'i gymharu â chyfoedion</a:t>
            </a:r>
          </a:p>
          <a:p>
            <a:pPr>
              <a:defRPr/>
            </a:pPr>
            <a:r>
              <a:rPr lang="cy-GB" sz="2400" kern="0" dirty="0">
                <a:solidFill>
                  <a:srgbClr val="000000"/>
                </a:solidFill>
                <a:latin typeface="Lucida Sans" pitchFamily="34" charset="0"/>
                <a:ea typeface="ＭＳ Ｐゴシック" charset="-128"/>
              </a:rPr>
              <a:t>Symud/Corfforol</a:t>
            </a:r>
          </a:p>
          <a:p>
            <a:pPr>
              <a:defRPr/>
            </a:pPr>
            <a:r>
              <a:rPr lang="cy-GB" sz="2400" kern="0" dirty="0">
                <a:solidFill>
                  <a:srgbClr val="000000"/>
                </a:solidFill>
                <a:latin typeface="Lucida Sans" pitchFamily="34" charset="0"/>
                <a:ea typeface="ＭＳ Ｐゴシック" charset="-128"/>
              </a:rPr>
              <a:t>Cymdeithasol</a:t>
            </a:r>
          </a:p>
          <a:p>
            <a:pPr>
              <a:defRPr/>
            </a:pPr>
            <a:r>
              <a:rPr lang="cy-GB" sz="2400" kern="0" dirty="0">
                <a:solidFill>
                  <a:srgbClr val="000000"/>
                </a:solidFill>
                <a:latin typeface="Lucida Sans" pitchFamily="34" charset="0"/>
                <a:ea typeface="ＭＳ Ｐゴシック" charset="-128"/>
              </a:rPr>
              <a:t>Cyfathrebu</a:t>
            </a:r>
          </a:p>
          <a:p>
            <a:pPr>
              <a:defRPr/>
            </a:pPr>
            <a:r>
              <a:rPr lang="cy-GB" sz="2400" kern="0" dirty="0">
                <a:solidFill>
                  <a:srgbClr val="000000"/>
                </a:solidFill>
                <a:latin typeface="Lucida Sans" pitchFamily="34" charset="0"/>
                <a:ea typeface="ＭＳ Ｐゴシック" charset="-128"/>
              </a:rPr>
              <a:t>Gwybyddiaeth</a:t>
            </a:r>
          </a:p>
          <a:p>
            <a:pPr>
              <a:defRPr/>
            </a:pPr>
            <a:r>
              <a:rPr lang="cy-GB" sz="2400" kern="0" dirty="0">
                <a:solidFill>
                  <a:srgbClr val="000000"/>
                </a:solidFill>
                <a:latin typeface="Lucida Sans" pitchFamily="34" charset="0"/>
                <a:ea typeface="ＭＳ Ｐゴシック" charset="-128"/>
              </a:rPr>
              <a:t>Hunan gymorth</a:t>
            </a:r>
          </a:p>
          <a:p>
            <a:pPr marL="0" indent="0">
              <a:buNone/>
              <a:defRPr/>
            </a:pPr>
            <a:endParaRPr lang="cy-GB" sz="2400" kern="0" dirty="0">
              <a:solidFill>
                <a:srgbClr val="000000"/>
              </a:solidFill>
              <a:latin typeface="Lucida Sans" pitchFamily="34" charset="0"/>
              <a:ea typeface="ＭＳ Ｐゴシック" charset="-128"/>
            </a:endParaRPr>
          </a:p>
          <a:p>
            <a:pPr marL="0" indent="0">
              <a:buNone/>
              <a:defRPr/>
            </a:pPr>
            <a:r>
              <a:rPr lang="cy-GB" sz="2400" kern="0" dirty="0">
                <a:solidFill>
                  <a:srgbClr val="000000"/>
                </a:solidFill>
                <a:latin typeface="Lucida Sans" pitchFamily="34" charset="0"/>
                <a:ea typeface="ＭＳ Ｐゴシック" charset="-128"/>
              </a:rPr>
              <a:t>Nerth a chryfderau unigol</a:t>
            </a:r>
          </a:p>
        </p:txBody>
      </p:sp>
      <p:sp>
        <p:nvSpPr>
          <p:cNvPr id="2" name="Content Placeholder 1"/>
          <p:cNvSpPr>
            <a:spLocks noGrp="1"/>
          </p:cNvSpPr>
          <p:nvPr>
            <p:ph sz="half" idx="2"/>
          </p:nvPr>
        </p:nvSpPr>
        <p:spPr>
          <a:xfrm>
            <a:off x="4648200" y="1828800"/>
            <a:ext cx="4343400" cy="3760441"/>
          </a:xfrm>
        </p:spPr>
        <p:txBody>
          <a:bodyPr>
            <a:normAutofit fontScale="92500" lnSpcReduction="10000"/>
          </a:bodyPr>
          <a:lstStyle/>
          <a:p>
            <a:pPr marL="0" indent="0">
              <a:buNone/>
            </a:pPr>
            <a:r>
              <a:rPr lang="en-GB" sz="2400" dirty="0">
                <a:solidFill>
                  <a:srgbClr val="0000FF"/>
                </a:solidFill>
                <a:latin typeface="Lucida Sans" panose="020B0602030504020204" pitchFamily="34" charset="0"/>
              </a:rPr>
              <a:t>Developmental delay compared to peers</a:t>
            </a:r>
          </a:p>
          <a:p>
            <a:r>
              <a:rPr lang="en-GB" sz="2400" dirty="0">
                <a:solidFill>
                  <a:srgbClr val="0000FF"/>
                </a:solidFill>
                <a:latin typeface="Lucida Sans" panose="020B0602030504020204" pitchFamily="34" charset="0"/>
              </a:rPr>
              <a:t>Motor </a:t>
            </a:r>
          </a:p>
          <a:p>
            <a:r>
              <a:rPr lang="en-GB" sz="2400" dirty="0">
                <a:solidFill>
                  <a:srgbClr val="0000FF"/>
                </a:solidFill>
                <a:latin typeface="Lucida Sans" panose="020B0602030504020204" pitchFamily="34" charset="0"/>
              </a:rPr>
              <a:t>Social</a:t>
            </a:r>
          </a:p>
          <a:p>
            <a:r>
              <a:rPr lang="en-GB" sz="2400" dirty="0">
                <a:solidFill>
                  <a:srgbClr val="0000FF"/>
                </a:solidFill>
                <a:latin typeface="Lucida Sans" panose="020B0602030504020204" pitchFamily="34" charset="0"/>
              </a:rPr>
              <a:t>Communication</a:t>
            </a:r>
          </a:p>
          <a:p>
            <a:r>
              <a:rPr lang="en-GB" sz="2400" dirty="0">
                <a:solidFill>
                  <a:srgbClr val="0000FF"/>
                </a:solidFill>
                <a:latin typeface="Lucida Sans" panose="020B0602030504020204" pitchFamily="34" charset="0"/>
              </a:rPr>
              <a:t>Cognition</a:t>
            </a:r>
          </a:p>
          <a:p>
            <a:r>
              <a:rPr lang="en-GB" sz="2400" dirty="0">
                <a:solidFill>
                  <a:srgbClr val="0000FF"/>
                </a:solidFill>
                <a:latin typeface="Lucida Sans" panose="020B0602030504020204" pitchFamily="34" charset="0"/>
              </a:rPr>
              <a:t>Self help</a:t>
            </a:r>
          </a:p>
          <a:p>
            <a:pPr marL="0" indent="0">
              <a:buNone/>
            </a:pPr>
            <a:endParaRPr lang="en-GB" sz="2400" dirty="0">
              <a:solidFill>
                <a:srgbClr val="0000FF"/>
              </a:solidFill>
              <a:latin typeface="Lucida Sans" panose="020B0602030504020204" pitchFamily="34" charset="0"/>
            </a:endParaRPr>
          </a:p>
          <a:p>
            <a:pPr marL="0" indent="0">
              <a:buNone/>
            </a:pPr>
            <a:r>
              <a:rPr lang="en-GB" sz="2400" dirty="0">
                <a:solidFill>
                  <a:srgbClr val="0000FF"/>
                </a:solidFill>
                <a:latin typeface="Lucida Sans" panose="020B0602030504020204" pitchFamily="34" charset="0"/>
              </a:rPr>
              <a:t>Individual strength and weaknesses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96593855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9A08-53F0-4D95-A2AB-192BD42ABCBE}"/>
              </a:ext>
            </a:extLst>
          </p:cNvPr>
          <p:cNvSpPr>
            <a:spLocks noGrp="1"/>
          </p:cNvSpPr>
          <p:nvPr>
            <p:ph type="title"/>
          </p:nvPr>
        </p:nvSpPr>
        <p:spPr>
          <a:xfrm>
            <a:off x="304800" y="365126"/>
            <a:ext cx="8210550" cy="1325563"/>
          </a:xfrm>
        </p:spPr>
        <p:txBody>
          <a:bodyPr>
            <a:noAutofit/>
          </a:bodyPr>
          <a:lstStyle/>
          <a:p>
            <a:r>
              <a:rPr lang="en-GB" sz="3200" b="1" dirty="0" err="1"/>
              <a:t>Gweler</a:t>
            </a:r>
            <a:r>
              <a:rPr lang="en-GB" sz="3200" b="1" dirty="0"/>
              <a:t> </a:t>
            </a:r>
            <a:r>
              <a:rPr lang="en-GB" sz="3200" b="1" dirty="0" err="1"/>
              <a:t>tudalen</a:t>
            </a:r>
            <a:r>
              <a:rPr lang="en-GB" sz="3200" b="1" dirty="0"/>
              <a:t> 5 </a:t>
            </a:r>
            <a:r>
              <a:rPr lang="en-GB" sz="3200" b="1" dirty="0" err="1"/>
              <a:t>o’r</a:t>
            </a:r>
            <a:r>
              <a:rPr lang="en-GB" sz="3200" b="1" dirty="0"/>
              <a:t> Handout 1- specific profile</a:t>
            </a:r>
            <a:br>
              <a:rPr lang="en-GB" sz="3200" b="1" dirty="0"/>
            </a:br>
            <a:r>
              <a:rPr lang="en-GB" sz="3200" b="1" dirty="0">
                <a:solidFill>
                  <a:srgbClr val="0000FF"/>
                </a:solidFill>
              </a:rPr>
              <a:t>See page 5 of Handout 1-specific profile</a:t>
            </a:r>
          </a:p>
        </p:txBody>
      </p:sp>
      <p:sp>
        <p:nvSpPr>
          <p:cNvPr id="3" name="Content Placeholder 2">
            <a:extLst>
              <a:ext uri="{FF2B5EF4-FFF2-40B4-BE49-F238E27FC236}">
                <a16:creationId xmlns:a16="http://schemas.microsoft.com/office/drawing/2014/main" id="{D72614B9-B686-4775-9C02-BB6D7F23C094}"/>
              </a:ext>
            </a:extLst>
          </p:cNvPr>
          <p:cNvSpPr>
            <a:spLocks noGrp="1"/>
          </p:cNvSpPr>
          <p:nvPr>
            <p:ph sz="half" idx="1"/>
          </p:nvPr>
        </p:nvSpPr>
        <p:spPr>
          <a:xfrm>
            <a:off x="523875" y="1690688"/>
            <a:ext cx="3886200" cy="3795711"/>
          </a:xfrm>
        </p:spPr>
        <p:txBody>
          <a:bodyPr>
            <a:normAutofit fontScale="85000" lnSpcReduction="20000"/>
          </a:bodyPr>
          <a:lstStyle/>
          <a:p>
            <a:r>
              <a:rPr lang="en-GB" dirty="0" err="1"/>
              <a:t>Ystyriwch</a:t>
            </a:r>
            <a:r>
              <a:rPr lang="en-GB" dirty="0"/>
              <a:t> y math o </a:t>
            </a:r>
            <a:r>
              <a:rPr lang="en-GB" dirty="0" err="1"/>
              <a:t>ddull</a:t>
            </a:r>
            <a:r>
              <a:rPr lang="en-GB" dirty="0"/>
              <a:t> a </a:t>
            </a:r>
            <a:r>
              <a:rPr lang="en-GB" dirty="0" err="1"/>
              <a:t>allai</a:t>
            </a:r>
            <a:r>
              <a:rPr lang="en-GB" dirty="0"/>
              <a:t> </a:t>
            </a:r>
            <a:r>
              <a:rPr lang="en-GB" dirty="0" err="1"/>
              <a:t>gefnogi</a:t>
            </a:r>
            <a:r>
              <a:rPr lang="en-GB" dirty="0"/>
              <a:t> </a:t>
            </a:r>
            <a:r>
              <a:rPr lang="en-GB" dirty="0" err="1"/>
              <a:t>plentyn</a:t>
            </a:r>
            <a:r>
              <a:rPr lang="en-GB" dirty="0"/>
              <a:t> </a:t>
            </a:r>
            <a:r>
              <a:rPr lang="en-GB" dirty="0" err="1"/>
              <a:t>gyda'r</a:t>
            </a:r>
            <a:r>
              <a:rPr lang="en-GB" dirty="0"/>
              <a:t> </a:t>
            </a:r>
            <a:r>
              <a:rPr lang="en-GB" dirty="0" err="1"/>
              <a:t>proffil</a:t>
            </a:r>
            <a:r>
              <a:rPr lang="en-GB" dirty="0"/>
              <a:t> </a:t>
            </a:r>
            <a:r>
              <a:rPr lang="en-GB" dirty="0" err="1"/>
              <a:t>dysgu</a:t>
            </a:r>
            <a:r>
              <a:rPr lang="en-GB" dirty="0"/>
              <a:t> </a:t>
            </a:r>
            <a:r>
              <a:rPr lang="en-GB" dirty="0" err="1"/>
              <a:t>penodol</a:t>
            </a:r>
            <a:r>
              <a:rPr lang="en-GB" dirty="0"/>
              <a:t> </a:t>
            </a:r>
            <a:r>
              <a:rPr lang="en-GB" dirty="0" err="1"/>
              <a:t>wedi'i</a:t>
            </a:r>
            <a:r>
              <a:rPr lang="en-GB" dirty="0"/>
              <a:t> </a:t>
            </a:r>
            <a:r>
              <a:rPr lang="en-GB" dirty="0" err="1"/>
              <a:t>amlygu</a:t>
            </a:r>
            <a:endParaRPr lang="en-GB" dirty="0"/>
          </a:p>
          <a:p>
            <a:r>
              <a:rPr lang="en-GB" dirty="0"/>
              <a:t>Sut </a:t>
            </a:r>
            <a:r>
              <a:rPr lang="en-GB" dirty="0" err="1"/>
              <a:t>allech</a:t>
            </a:r>
            <a:r>
              <a:rPr lang="en-GB" dirty="0"/>
              <a:t> chi </a:t>
            </a:r>
            <a:r>
              <a:rPr lang="en-GB" dirty="0" err="1"/>
              <a:t>ddefnyddio</a:t>
            </a:r>
            <a:r>
              <a:rPr lang="en-GB" dirty="0"/>
              <a:t> </a:t>
            </a:r>
            <a:r>
              <a:rPr lang="en-GB" dirty="0" err="1"/>
              <a:t>cryfderau'r</a:t>
            </a:r>
            <a:r>
              <a:rPr lang="en-GB" dirty="0"/>
              <a:t> </a:t>
            </a:r>
            <a:r>
              <a:rPr lang="en-GB" dirty="0" err="1"/>
              <a:t>plentyn</a:t>
            </a:r>
            <a:r>
              <a:rPr lang="en-GB" dirty="0"/>
              <a:t> </a:t>
            </a:r>
            <a:r>
              <a:rPr lang="en-GB" dirty="0" err="1"/>
              <a:t>i</a:t>
            </a:r>
            <a:r>
              <a:rPr lang="en-GB" dirty="0"/>
              <a:t> </a:t>
            </a:r>
            <a:r>
              <a:rPr lang="en-GB" dirty="0" err="1"/>
              <a:t>ddatblygu</a:t>
            </a:r>
            <a:r>
              <a:rPr lang="en-GB" dirty="0"/>
              <a:t> </a:t>
            </a:r>
            <a:r>
              <a:rPr lang="en-GB" dirty="0" err="1"/>
              <a:t>cynllun</a:t>
            </a:r>
            <a:r>
              <a:rPr lang="en-GB" dirty="0"/>
              <a:t> </a:t>
            </a:r>
            <a:r>
              <a:rPr lang="en-GB" dirty="0" err="1"/>
              <a:t>dysgu</a:t>
            </a:r>
            <a:endParaRPr lang="en-GB" dirty="0"/>
          </a:p>
          <a:p>
            <a:r>
              <a:rPr lang="en-GB" dirty="0" err="1"/>
              <a:t>Yn</a:t>
            </a:r>
            <a:r>
              <a:rPr lang="en-GB" dirty="0"/>
              <a:t> </a:t>
            </a:r>
            <a:r>
              <a:rPr lang="en-GB" dirty="0" err="1"/>
              <a:t>eich</a:t>
            </a:r>
            <a:r>
              <a:rPr lang="en-GB" dirty="0"/>
              <a:t> </a:t>
            </a:r>
            <a:r>
              <a:rPr lang="en-GB" dirty="0" err="1"/>
              <a:t>amser</a:t>
            </a:r>
            <a:r>
              <a:rPr lang="en-GB" dirty="0"/>
              <a:t> </a:t>
            </a:r>
            <a:r>
              <a:rPr lang="en-GB" dirty="0" err="1"/>
              <a:t>eich</a:t>
            </a:r>
            <a:r>
              <a:rPr lang="en-GB" dirty="0"/>
              <a:t> </a:t>
            </a:r>
            <a:r>
              <a:rPr lang="en-GB" dirty="0" err="1"/>
              <a:t>hun</a:t>
            </a:r>
            <a:r>
              <a:rPr lang="en-GB" dirty="0"/>
              <a:t> </a:t>
            </a:r>
            <a:r>
              <a:rPr lang="en-GB" dirty="0" err="1"/>
              <a:t>darllenwch</a:t>
            </a:r>
            <a:r>
              <a:rPr lang="en-GB" dirty="0"/>
              <a:t> y </a:t>
            </a:r>
            <a:r>
              <a:rPr lang="en-GB" dirty="0" err="1"/>
              <a:t>ddogfen</a:t>
            </a:r>
            <a:r>
              <a:rPr lang="en-GB" dirty="0"/>
              <a:t> </a:t>
            </a:r>
            <a:r>
              <a:rPr lang="en-GB" dirty="0" err="1"/>
              <a:t>gyfan</a:t>
            </a:r>
            <a:r>
              <a:rPr lang="en-GB" dirty="0"/>
              <a:t> (Handout 1), </a:t>
            </a:r>
            <a:r>
              <a:rPr lang="en-GB" dirty="0" err="1"/>
              <a:t>wedyn</a:t>
            </a:r>
            <a:r>
              <a:rPr lang="en-GB" dirty="0"/>
              <a:t> </a:t>
            </a:r>
            <a:r>
              <a:rPr lang="en-GB" dirty="0" err="1"/>
              <a:t>gallwch</a:t>
            </a:r>
            <a:r>
              <a:rPr lang="en-GB" dirty="0"/>
              <a:t> </a:t>
            </a:r>
            <a:r>
              <a:rPr lang="en-GB" dirty="0" err="1"/>
              <a:t>ei</a:t>
            </a:r>
            <a:r>
              <a:rPr lang="en-GB" dirty="0"/>
              <a:t> </a:t>
            </a:r>
            <a:r>
              <a:rPr lang="en-GB" dirty="0" err="1"/>
              <a:t>chymharu</a:t>
            </a:r>
            <a:r>
              <a:rPr lang="en-GB" dirty="0"/>
              <a:t> </a:t>
            </a:r>
            <a:r>
              <a:rPr lang="en-GB" dirty="0" err="1"/>
              <a:t>â'ch</a:t>
            </a:r>
            <a:r>
              <a:rPr lang="en-GB" dirty="0"/>
              <a:t> </a:t>
            </a:r>
            <a:r>
              <a:rPr lang="en-GB" dirty="0" err="1"/>
              <a:t>trafodaeth</a:t>
            </a:r>
            <a:r>
              <a:rPr lang="en-GB" dirty="0"/>
              <a:t> </a:t>
            </a:r>
            <a:r>
              <a:rPr lang="en-GB" dirty="0" err="1"/>
              <a:t>eich</a:t>
            </a:r>
            <a:r>
              <a:rPr lang="en-GB" dirty="0"/>
              <a:t> </a:t>
            </a:r>
            <a:r>
              <a:rPr lang="en-GB" dirty="0" err="1"/>
              <a:t>hun</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DFE94CB5-A10A-471C-ACDB-555CDDDDA0AC}"/>
              </a:ext>
            </a:extLst>
          </p:cNvPr>
          <p:cNvSpPr>
            <a:spLocks noGrp="1"/>
          </p:cNvSpPr>
          <p:nvPr>
            <p:ph sz="half" idx="2"/>
          </p:nvPr>
        </p:nvSpPr>
        <p:spPr>
          <a:xfrm>
            <a:off x="4629150" y="1690690"/>
            <a:ext cx="3886200" cy="3795710"/>
          </a:xfrm>
        </p:spPr>
        <p:txBody>
          <a:bodyPr>
            <a:normAutofit fontScale="85000" lnSpcReduction="20000"/>
          </a:bodyPr>
          <a:lstStyle/>
          <a:p>
            <a:r>
              <a:rPr lang="en-GB" dirty="0">
                <a:solidFill>
                  <a:srgbClr val="0000FF"/>
                </a:solidFill>
              </a:rPr>
              <a:t>Consider the type of approach that may support a child with the specific learning profile highlighted </a:t>
            </a:r>
          </a:p>
          <a:p>
            <a:r>
              <a:rPr lang="en-GB" dirty="0">
                <a:solidFill>
                  <a:srgbClr val="0000FF"/>
                </a:solidFill>
              </a:rPr>
              <a:t>How could you use the child’s strengths to develop a learning plan.</a:t>
            </a:r>
          </a:p>
          <a:p>
            <a:r>
              <a:rPr lang="en-GB" dirty="0">
                <a:solidFill>
                  <a:srgbClr val="0000FF"/>
                </a:solidFill>
              </a:rPr>
              <a:t>In your own time read the whole document (Handout 1), and compare what you read with your own discussion.</a:t>
            </a:r>
          </a:p>
          <a:p>
            <a:endParaRPr lang="en-GB" dirty="0"/>
          </a:p>
        </p:txBody>
      </p:sp>
    </p:spTree>
    <p:extLst>
      <p:ext uri="{BB962C8B-B14F-4D97-AF65-F5344CB8AC3E}">
        <p14:creationId xmlns:p14="http://schemas.microsoft.com/office/powerpoint/2010/main" val="4088416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EEC1-B7BC-40D9-BFF1-319F25309E4A}"/>
              </a:ext>
            </a:extLst>
          </p:cNvPr>
          <p:cNvSpPr>
            <a:spLocks noGrp="1"/>
          </p:cNvSpPr>
          <p:nvPr>
            <p:ph type="title"/>
          </p:nvPr>
        </p:nvSpPr>
        <p:spPr>
          <a:xfrm>
            <a:off x="152400" y="365127"/>
            <a:ext cx="8991600" cy="1082674"/>
          </a:xfrm>
        </p:spPr>
        <p:txBody>
          <a:bodyPr>
            <a:noAutofit/>
          </a:bodyPr>
          <a:lstStyle/>
          <a:p>
            <a:r>
              <a:rPr lang="en-GB" sz="2800" b="1" dirty="0" err="1"/>
              <a:t>Edrychwch</a:t>
            </a:r>
            <a:r>
              <a:rPr lang="en-GB" sz="2800" b="1" dirty="0"/>
              <a:t> </a:t>
            </a:r>
            <a:r>
              <a:rPr lang="en-GB" sz="2800" b="1" dirty="0" err="1"/>
              <a:t>ar</a:t>
            </a:r>
            <a:r>
              <a:rPr lang="en-GB" sz="2800" b="1" dirty="0"/>
              <a:t>: Handout 2-Considering Strategies for Inclusion</a:t>
            </a:r>
            <a:br>
              <a:rPr lang="en-GB" sz="2800" b="1" dirty="0">
                <a:solidFill>
                  <a:srgbClr val="0000FF"/>
                </a:solidFill>
              </a:rPr>
            </a:br>
            <a:r>
              <a:rPr lang="en-GB" sz="2800" b="1" dirty="0">
                <a:solidFill>
                  <a:srgbClr val="0000FF"/>
                </a:solidFill>
              </a:rPr>
              <a:t>Look at: Handout 2-Considering Strategies for Inclusion</a:t>
            </a:r>
            <a:br>
              <a:rPr lang="en-GB" sz="2800" dirty="0">
                <a:solidFill>
                  <a:srgbClr val="0000FF"/>
                </a:solidFill>
              </a:rPr>
            </a:br>
            <a:endParaRPr lang="en-GB" sz="2800" dirty="0">
              <a:solidFill>
                <a:srgbClr val="0000FF"/>
              </a:solidFill>
            </a:endParaRPr>
          </a:p>
        </p:txBody>
      </p:sp>
      <p:sp>
        <p:nvSpPr>
          <p:cNvPr id="3" name="Content Placeholder 2">
            <a:extLst>
              <a:ext uri="{FF2B5EF4-FFF2-40B4-BE49-F238E27FC236}">
                <a16:creationId xmlns:a16="http://schemas.microsoft.com/office/drawing/2014/main" id="{40F6DD05-4848-47C5-82C2-D68C00328E55}"/>
              </a:ext>
            </a:extLst>
          </p:cNvPr>
          <p:cNvSpPr>
            <a:spLocks noGrp="1"/>
          </p:cNvSpPr>
          <p:nvPr>
            <p:ph sz="half" idx="1"/>
          </p:nvPr>
        </p:nvSpPr>
        <p:spPr>
          <a:xfrm>
            <a:off x="304800" y="1825625"/>
            <a:ext cx="4210050" cy="4351338"/>
          </a:xfrm>
        </p:spPr>
        <p:txBody>
          <a:bodyPr>
            <a:normAutofit/>
          </a:bodyPr>
          <a:lstStyle/>
          <a:p>
            <a:r>
              <a:rPr lang="en-GB" dirty="0" err="1"/>
              <a:t>Ystyriwch</a:t>
            </a:r>
            <a:r>
              <a:rPr lang="en-GB" dirty="0"/>
              <a:t> y </a:t>
            </a:r>
            <a:r>
              <a:rPr lang="en-GB" dirty="0" err="1"/>
              <a:t>drafodaeth</a:t>
            </a:r>
            <a:r>
              <a:rPr lang="en-GB" dirty="0"/>
              <a:t> </a:t>
            </a:r>
            <a:r>
              <a:rPr lang="en-GB" dirty="0" err="1"/>
              <a:t>ar</a:t>
            </a:r>
            <a:r>
              <a:rPr lang="en-GB" dirty="0"/>
              <a:t> </a:t>
            </a:r>
            <a:r>
              <a:rPr lang="en-GB" dirty="0" err="1"/>
              <a:t>dudalen</a:t>
            </a:r>
            <a:r>
              <a:rPr lang="en-GB" dirty="0"/>
              <a:t> 27 am </a:t>
            </a:r>
            <a:r>
              <a:rPr lang="en-GB" dirty="0" err="1"/>
              <a:t>rôl</a:t>
            </a:r>
            <a:r>
              <a:rPr lang="en-GB" dirty="0"/>
              <a:t> y </a:t>
            </a:r>
            <a:r>
              <a:rPr lang="en-GB" dirty="0" err="1"/>
              <a:t>Cynorthwyydd</a:t>
            </a:r>
            <a:r>
              <a:rPr lang="en-GB" dirty="0"/>
              <a:t> </a:t>
            </a:r>
            <a:r>
              <a:rPr lang="en-GB" dirty="0" err="1"/>
              <a:t>Addysgu</a:t>
            </a:r>
            <a:r>
              <a:rPr lang="en-GB" dirty="0"/>
              <a:t> </a:t>
            </a:r>
            <a:r>
              <a:rPr lang="en-GB" dirty="0" err="1"/>
              <a:t>wrth</a:t>
            </a:r>
            <a:r>
              <a:rPr lang="en-GB" dirty="0"/>
              <a:t> </a:t>
            </a:r>
            <a:r>
              <a:rPr lang="en-GB" dirty="0" err="1"/>
              <a:t>ddarparu</a:t>
            </a:r>
            <a:r>
              <a:rPr lang="en-GB" dirty="0"/>
              <a:t> </a:t>
            </a:r>
            <a:r>
              <a:rPr lang="en-GB" dirty="0" err="1"/>
              <a:t>cefnogaeth</a:t>
            </a:r>
            <a:endParaRPr lang="en-GB" dirty="0"/>
          </a:p>
          <a:p>
            <a:r>
              <a:rPr lang="en-GB" dirty="0"/>
              <a:t>Beth </a:t>
            </a:r>
            <a:r>
              <a:rPr lang="en-GB" dirty="0" err="1"/>
              <a:t>yw</a:t>
            </a:r>
            <a:r>
              <a:rPr lang="en-GB" dirty="0"/>
              <a:t> </a:t>
            </a:r>
            <a:r>
              <a:rPr lang="en-GB" dirty="0" err="1"/>
              <a:t>eich</a:t>
            </a:r>
            <a:r>
              <a:rPr lang="en-GB" dirty="0"/>
              <a:t> barn am y </a:t>
            </a:r>
            <a:r>
              <a:rPr lang="en-GB" dirty="0" err="1"/>
              <a:t>cynorthwyydd</a:t>
            </a:r>
            <a:r>
              <a:rPr lang="en-GB" dirty="0"/>
              <a:t> </a:t>
            </a:r>
            <a:r>
              <a:rPr lang="en-GB" dirty="0" err="1"/>
              <a:t>dysgu</a:t>
            </a:r>
            <a:r>
              <a:rPr lang="en-GB" dirty="0"/>
              <a:t> </a:t>
            </a:r>
            <a:r>
              <a:rPr lang="en-GB" dirty="0" err="1"/>
              <a:t>Felcro</a:t>
            </a:r>
            <a:r>
              <a:rPr lang="en-GB" dirty="0"/>
              <a:t>, </a:t>
            </a:r>
            <a:r>
              <a:rPr lang="en-GB" dirty="0" err="1"/>
              <a:t>hofrennydd</a:t>
            </a:r>
            <a:r>
              <a:rPr lang="en-GB" dirty="0"/>
              <a:t> ac </a:t>
            </a:r>
            <a:r>
              <a:rPr lang="en-GB" dirty="0" err="1"/>
              <a:t>adeiladwr</a:t>
            </a:r>
            <a:r>
              <a:rPr lang="en-GB" dirty="0"/>
              <a:t> </a:t>
            </a:r>
            <a:r>
              <a:rPr lang="en-GB" dirty="0" err="1"/>
              <a:t>pontydd</a:t>
            </a:r>
            <a:r>
              <a:rPr lang="en-GB" dirty="0"/>
              <a:t>?</a:t>
            </a:r>
          </a:p>
        </p:txBody>
      </p:sp>
      <p:sp>
        <p:nvSpPr>
          <p:cNvPr id="4" name="Content Placeholder 3">
            <a:extLst>
              <a:ext uri="{FF2B5EF4-FFF2-40B4-BE49-F238E27FC236}">
                <a16:creationId xmlns:a16="http://schemas.microsoft.com/office/drawing/2014/main" id="{284FB55C-E240-4A7E-B59B-D93D9F1B0A72}"/>
              </a:ext>
            </a:extLst>
          </p:cNvPr>
          <p:cNvSpPr>
            <a:spLocks noGrp="1"/>
          </p:cNvSpPr>
          <p:nvPr>
            <p:ph sz="half" idx="2"/>
          </p:nvPr>
        </p:nvSpPr>
        <p:spPr>
          <a:xfrm>
            <a:off x="4629152" y="1825625"/>
            <a:ext cx="4057648" cy="4351338"/>
          </a:xfrm>
        </p:spPr>
        <p:txBody>
          <a:bodyPr>
            <a:normAutofit/>
          </a:bodyPr>
          <a:lstStyle/>
          <a:p>
            <a:r>
              <a:rPr lang="en-GB" dirty="0">
                <a:solidFill>
                  <a:srgbClr val="0000FF"/>
                </a:solidFill>
              </a:rPr>
              <a:t>Consider the discussion on page 27 of the role of the Teaching assistant in providing support</a:t>
            </a:r>
          </a:p>
          <a:p>
            <a:r>
              <a:rPr lang="en-GB" dirty="0">
                <a:solidFill>
                  <a:srgbClr val="0000FF"/>
                </a:solidFill>
              </a:rPr>
              <a:t>What are your opinions on the Velcro, helicopter and bridge builder teaching assistant?</a:t>
            </a:r>
          </a:p>
          <a:p>
            <a:pPr marL="0" indent="0">
              <a:buNone/>
            </a:pPr>
            <a:endParaRPr lang="en-GB" dirty="0"/>
          </a:p>
        </p:txBody>
      </p:sp>
    </p:spTree>
    <p:extLst>
      <p:ext uri="{BB962C8B-B14F-4D97-AF65-F5344CB8AC3E}">
        <p14:creationId xmlns:p14="http://schemas.microsoft.com/office/powerpoint/2010/main" val="297932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E0C2-2E29-4E11-B3BC-084CBA999A12}"/>
              </a:ext>
            </a:extLst>
          </p:cNvPr>
          <p:cNvSpPr>
            <a:spLocks noGrp="1"/>
          </p:cNvSpPr>
          <p:nvPr>
            <p:ph type="title"/>
          </p:nvPr>
        </p:nvSpPr>
        <p:spPr>
          <a:xfrm>
            <a:off x="152400" y="365127"/>
            <a:ext cx="8362950" cy="854074"/>
          </a:xfrm>
        </p:spPr>
        <p:txBody>
          <a:bodyPr>
            <a:noAutofit/>
          </a:bodyPr>
          <a:lstStyle/>
          <a:p>
            <a:r>
              <a:rPr lang="en-GB" sz="2800" b="1" dirty="0" err="1"/>
              <a:t>Darllenwch</a:t>
            </a:r>
            <a:r>
              <a:rPr lang="en-GB" sz="2800" b="1" dirty="0"/>
              <a:t> Handout 3 Good Practice a Moodle</a:t>
            </a:r>
            <a:br>
              <a:rPr lang="en-GB" sz="2800" b="1" dirty="0"/>
            </a:br>
            <a:r>
              <a:rPr lang="en-GB" sz="2800" b="1" dirty="0">
                <a:solidFill>
                  <a:srgbClr val="0000FF"/>
                </a:solidFill>
              </a:rPr>
              <a:t>Read the Handout 3 Good Practice document on Moodle</a:t>
            </a:r>
          </a:p>
        </p:txBody>
      </p:sp>
      <p:sp>
        <p:nvSpPr>
          <p:cNvPr id="3" name="Content Placeholder 2">
            <a:extLst>
              <a:ext uri="{FF2B5EF4-FFF2-40B4-BE49-F238E27FC236}">
                <a16:creationId xmlns:a16="http://schemas.microsoft.com/office/drawing/2014/main" id="{757E7DFC-9DAF-4022-8BE1-BBDAB9B34086}"/>
              </a:ext>
            </a:extLst>
          </p:cNvPr>
          <p:cNvSpPr>
            <a:spLocks noGrp="1"/>
          </p:cNvSpPr>
          <p:nvPr>
            <p:ph sz="half" idx="1"/>
          </p:nvPr>
        </p:nvSpPr>
        <p:spPr>
          <a:xfrm>
            <a:off x="628650" y="1439863"/>
            <a:ext cx="3886200" cy="4351338"/>
          </a:xfrm>
        </p:spPr>
        <p:txBody>
          <a:bodyPr>
            <a:normAutofit fontScale="70000" lnSpcReduction="20000"/>
          </a:bodyPr>
          <a:lstStyle/>
          <a:p>
            <a:r>
              <a:rPr lang="en-GB" dirty="0" err="1"/>
              <a:t>Ystyriwch</a:t>
            </a:r>
            <a:r>
              <a:rPr lang="en-GB" dirty="0"/>
              <a:t> y </a:t>
            </a:r>
            <a:r>
              <a:rPr lang="en-GB" dirty="0" err="1"/>
              <a:t>ddogfen</a:t>
            </a:r>
            <a:r>
              <a:rPr lang="en-GB" dirty="0"/>
              <a:t> </a:t>
            </a:r>
            <a:r>
              <a:rPr lang="en-GB" dirty="0" err="1"/>
              <a:t>arfer</a:t>
            </a:r>
            <a:r>
              <a:rPr lang="en-GB" dirty="0"/>
              <a:t> da </a:t>
            </a:r>
            <a:r>
              <a:rPr lang="en-GB" dirty="0" err="1"/>
              <a:t>ar</a:t>
            </a:r>
            <a:r>
              <a:rPr lang="en-GB" dirty="0"/>
              <a:t> Moodle</a:t>
            </a:r>
          </a:p>
          <a:p>
            <a:r>
              <a:rPr lang="en-GB" dirty="0" err="1"/>
              <a:t>Dewiswch</a:t>
            </a:r>
            <a:r>
              <a:rPr lang="en-GB" dirty="0"/>
              <a:t> un </a:t>
            </a:r>
            <a:r>
              <a:rPr lang="en-GB" dirty="0" err="1"/>
              <a:t>astudiaeth</a:t>
            </a:r>
            <a:r>
              <a:rPr lang="en-GB" dirty="0"/>
              <a:t> </a:t>
            </a:r>
            <a:r>
              <a:rPr lang="en-GB" dirty="0" err="1"/>
              <a:t>achos</a:t>
            </a:r>
            <a:r>
              <a:rPr lang="en-GB" dirty="0"/>
              <a:t> ac </a:t>
            </a:r>
            <a:r>
              <a:rPr lang="en-GB" dirty="0" err="1"/>
              <a:t>adnabyddwch</a:t>
            </a:r>
            <a:r>
              <a:rPr lang="en-GB" dirty="0"/>
              <a:t>  </a:t>
            </a:r>
            <a:r>
              <a:rPr lang="en-GB" dirty="0" err="1"/>
              <a:t>syniadau</a:t>
            </a:r>
            <a:r>
              <a:rPr lang="en-GB" dirty="0"/>
              <a:t> </a:t>
            </a:r>
            <a:r>
              <a:rPr lang="en-GB" dirty="0" err="1"/>
              <a:t>sy'n</a:t>
            </a:r>
            <a:r>
              <a:rPr lang="en-GB" dirty="0"/>
              <a:t> </a:t>
            </a:r>
            <a:r>
              <a:rPr lang="en-GB" dirty="0" err="1"/>
              <a:t>gysylltiedig</a:t>
            </a:r>
            <a:r>
              <a:rPr lang="en-GB" dirty="0"/>
              <a:t> â </a:t>
            </a:r>
            <a:r>
              <a:rPr lang="en-GB" dirty="0" err="1"/>
              <a:t>chefnogi</a:t>
            </a:r>
            <a:r>
              <a:rPr lang="en-GB" dirty="0"/>
              <a:t> </a:t>
            </a:r>
            <a:r>
              <a:rPr lang="en-GB" dirty="0" err="1"/>
              <a:t>addysg</a:t>
            </a:r>
            <a:r>
              <a:rPr lang="en-GB" dirty="0"/>
              <a:t> </a:t>
            </a:r>
            <a:r>
              <a:rPr lang="en-GB" dirty="0" err="1"/>
              <a:t>gynhwysol</a:t>
            </a:r>
            <a:r>
              <a:rPr lang="en-GB" dirty="0"/>
              <a:t>.</a:t>
            </a:r>
          </a:p>
          <a:p>
            <a:pPr marL="0" indent="0">
              <a:buNone/>
            </a:pPr>
            <a:r>
              <a:rPr lang="en-GB" dirty="0" err="1"/>
              <a:t>Ystyriwch</a:t>
            </a:r>
            <a:r>
              <a:rPr lang="en-GB" dirty="0"/>
              <a:t> </a:t>
            </a:r>
            <a:r>
              <a:rPr lang="en-GB" dirty="0" err="1"/>
              <a:t>faterion</a:t>
            </a:r>
            <a:r>
              <a:rPr lang="en-GB" dirty="0"/>
              <a:t> </a:t>
            </a:r>
            <a:r>
              <a:rPr lang="en-GB" dirty="0" err="1"/>
              <a:t>fel</a:t>
            </a:r>
            <a:r>
              <a:rPr lang="en-GB" dirty="0"/>
              <a:t>:</a:t>
            </a:r>
          </a:p>
          <a:p>
            <a:r>
              <a:rPr lang="en-GB" dirty="0" err="1"/>
              <a:t>Ymyrraeth</a:t>
            </a:r>
            <a:r>
              <a:rPr lang="en-GB" dirty="0"/>
              <a:t> </a:t>
            </a:r>
            <a:r>
              <a:rPr lang="en-GB" dirty="0" err="1"/>
              <a:t>gynnar</a:t>
            </a:r>
            <a:endParaRPr lang="en-GB" dirty="0"/>
          </a:p>
          <a:p>
            <a:r>
              <a:rPr lang="en-GB" dirty="0"/>
              <a:t> </a:t>
            </a:r>
            <a:r>
              <a:rPr lang="en-GB" dirty="0" err="1"/>
              <a:t>Partneriaeth-Rhiant</a:t>
            </a:r>
            <a:r>
              <a:rPr lang="en-GB" dirty="0"/>
              <a:t> / </a:t>
            </a:r>
            <a:r>
              <a:rPr lang="en-GB" dirty="0" err="1"/>
              <a:t>Cysylltiadau</a:t>
            </a:r>
            <a:r>
              <a:rPr lang="en-GB" dirty="0"/>
              <a:t> </a:t>
            </a:r>
            <a:r>
              <a:rPr lang="en-GB" dirty="0" err="1"/>
              <a:t>Cartref</a:t>
            </a:r>
            <a:r>
              <a:rPr lang="en-GB" dirty="0"/>
              <a:t> – Ysgol</a:t>
            </a:r>
          </a:p>
          <a:p>
            <a:r>
              <a:rPr lang="en-GB" dirty="0" err="1"/>
              <a:t>Gweithio</a:t>
            </a:r>
            <a:r>
              <a:rPr lang="en-GB" dirty="0"/>
              <a:t> </a:t>
            </a:r>
            <a:r>
              <a:rPr lang="en-GB" dirty="0" err="1"/>
              <a:t>amlasiantaeth</a:t>
            </a:r>
            <a:endParaRPr lang="en-GB" dirty="0"/>
          </a:p>
          <a:p>
            <a:r>
              <a:rPr lang="en-GB" dirty="0" err="1"/>
              <a:t>Cyfoedion</a:t>
            </a:r>
            <a:endParaRPr lang="en-GB" dirty="0"/>
          </a:p>
          <a:p>
            <a:r>
              <a:rPr lang="en-GB" dirty="0" err="1"/>
              <a:t>Hyfforddiant</a:t>
            </a:r>
            <a:r>
              <a:rPr lang="en-GB" dirty="0"/>
              <a:t> a </a:t>
            </a:r>
            <a:r>
              <a:rPr lang="en-GB" dirty="0" err="1"/>
              <a:t>rôl</a:t>
            </a:r>
            <a:r>
              <a:rPr lang="en-GB" dirty="0"/>
              <a:t> </a:t>
            </a:r>
            <a:r>
              <a:rPr lang="en-GB" dirty="0" err="1"/>
              <a:t>ymarferwyr</a:t>
            </a:r>
            <a:endParaRPr lang="en-GB" dirty="0"/>
          </a:p>
          <a:p>
            <a:r>
              <a:rPr lang="en-GB" dirty="0" err="1"/>
              <a:t>Cynhwysiant</a:t>
            </a:r>
            <a:r>
              <a:rPr lang="en-GB" dirty="0"/>
              <a:t> </a:t>
            </a:r>
            <a:r>
              <a:rPr lang="en-GB" dirty="0" err="1"/>
              <a:t>tymor</a:t>
            </a:r>
            <a:r>
              <a:rPr lang="en-GB" dirty="0"/>
              <a:t> </a:t>
            </a:r>
            <a:r>
              <a:rPr lang="en-GB" dirty="0" err="1"/>
              <a:t>hir</a:t>
            </a:r>
            <a:endParaRPr lang="en-GB" dirty="0"/>
          </a:p>
        </p:txBody>
      </p:sp>
      <p:sp>
        <p:nvSpPr>
          <p:cNvPr id="4" name="Content Placeholder 3">
            <a:extLst>
              <a:ext uri="{FF2B5EF4-FFF2-40B4-BE49-F238E27FC236}">
                <a16:creationId xmlns:a16="http://schemas.microsoft.com/office/drawing/2014/main" id="{59CF597F-8CDB-4364-96DD-7AEB4B5DE940}"/>
              </a:ext>
            </a:extLst>
          </p:cNvPr>
          <p:cNvSpPr>
            <a:spLocks noGrp="1"/>
          </p:cNvSpPr>
          <p:nvPr>
            <p:ph sz="half" idx="2"/>
          </p:nvPr>
        </p:nvSpPr>
        <p:spPr>
          <a:xfrm>
            <a:off x="4629150" y="1439863"/>
            <a:ext cx="3886200" cy="4737100"/>
          </a:xfrm>
        </p:spPr>
        <p:txBody>
          <a:bodyPr>
            <a:normAutofit fontScale="70000" lnSpcReduction="20000"/>
          </a:bodyPr>
          <a:lstStyle/>
          <a:p>
            <a:r>
              <a:rPr lang="en-GB" dirty="0"/>
              <a:t>Consider the good practice document on Moodle </a:t>
            </a:r>
          </a:p>
          <a:p>
            <a:r>
              <a:rPr lang="en-GB" dirty="0"/>
              <a:t>Choose one case study and identify  ideas linked to supporting inclusive education.</a:t>
            </a:r>
          </a:p>
          <a:p>
            <a:pPr marL="0" indent="0">
              <a:buNone/>
            </a:pPr>
            <a:r>
              <a:rPr lang="en-GB" dirty="0"/>
              <a:t>Consider issues such as:</a:t>
            </a:r>
          </a:p>
          <a:p>
            <a:r>
              <a:rPr lang="en-GB" dirty="0"/>
              <a:t>Early intervention</a:t>
            </a:r>
          </a:p>
          <a:p>
            <a:r>
              <a:rPr lang="en-GB" dirty="0"/>
              <a:t> Parent – partnership / Home –School Links</a:t>
            </a:r>
          </a:p>
          <a:p>
            <a:r>
              <a:rPr lang="en-GB" dirty="0"/>
              <a:t>Multiagency working</a:t>
            </a:r>
          </a:p>
          <a:p>
            <a:r>
              <a:rPr lang="en-GB" dirty="0"/>
              <a:t>Peers</a:t>
            </a:r>
          </a:p>
          <a:p>
            <a:r>
              <a:rPr lang="en-GB" dirty="0"/>
              <a:t>Training and role of practitioners</a:t>
            </a:r>
          </a:p>
          <a:p>
            <a:r>
              <a:rPr lang="en-GB" dirty="0"/>
              <a:t>Long terms inclusion</a:t>
            </a:r>
          </a:p>
          <a:p>
            <a:endParaRPr lang="en-GB" dirty="0"/>
          </a:p>
          <a:p>
            <a:endParaRPr lang="en-GB" dirty="0"/>
          </a:p>
        </p:txBody>
      </p:sp>
    </p:spTree>
    <p:extLst>
      <p:ext uri="{BB962C8B-B14F-4D97-AF65-F5344CB8AC3E}">
        <p14:creationId xmlns:p14="http://schemas.microsoft.com/office/powerpoint/2010/main" val="2933795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DE1E-5DB0-410A-AEFD-FB1AEBB1539D}"/>
              </a:ext>
            </a:extLst>
          </p:cNvPr>
          <p:cNvSpPr>
            <a:spLocks noGrp="1"/>
          </p:cNvSpPr>
          <p:nvPr>
            <p:ph type="title"/>
          </p:nvPr>
        </p:nvSpPr>
        <p:spPr>
          <a:xfrm>
            <a:off x="628650" y="365127"/>
            <a:ext cx="7886700" cy="930274"/>
          </a:xfrm>
        </p:spPr>
        <p:txBody>
          <a:bodyPr>
            <a:normAutofit fontScale="90000"/>
          </a:bodyPr>
          <a:lstStyle/>
          <a:p>
            <a:r>
              <a:rPr lang="en-GB" sz="4000" b="1" dirty="0" err="1"/>
              <a:t>Anghenion</a:t>
            </a:r>
            <a:r>
              <a:rPr lang="en-GB" sz="4000" b="1" dirty="0"/>
              <a:t> </a:t>
            </a:r>
            <a:r>
              <a:rPr lang="en-GB" sz="4000" b="1" dirty="0" err="1"/>
              <a:t>cymleth</a:t>
            </a:r>
            <a:r>
              <a:rPr lang="en-GB" sz="4000" b="1" dirty="0"/>
              <a:t> </a:t>
            </a:r>
            <a:br>
              <a:rPr lang="en-GB" sz="4000" b="1" dirty="0"/>
            </a:br>
            <a:r>
              <a:rPr lang="en-GB" sz="4000" b="1" dirty="0">
                <a:solidFill>
                  <a:srgbClr val="0000FF"/>
                </a:solidFill>
              </a:rPr>
              <a:t>Complex needs</a:t>
            </a:r>
          </a:p>
        </p:txBody>
      </p:sp>
      <p:sp>
        <p:nvSpPr>
          <p:cNvPr id="3" name="Content Placeholder 2">
            <a:extLst>
              <a:ext uri="{FF2B5EF4-FFF2-40B4-BE49-F238E27FC236}">
                <a16:creationId xmlns:a16="http://schemas.microsoft.com/office/drawing/2014/main" id="{1358E260-D108-4FD0-AFB7-0E0F9A2876EA}"/>
              </a:ext>
            </a:extLst>
          </p:cNvPr>
          <p:cNvSpPr>
            <a:spLocks noGrp="1"/>
          </p:cNvSpPr>
          <p:nvPr>
            <p:ph sz="half" idx="1"/>
          </p:nvPr>
        </p:nvSpPr>
        <p:spPr>
          <a:xfrm>
            <a:off x="628650" y="1552135"/>
            <a:ext cx="3886200" cy="4351338"/>
          </a:xfrm>
        </p:spPr>
        <p:txBody>
          <a:bodyPr>
            <a:normAutofit fontScale="92500" lnSpcReduction="20000"/>
          </a:bodyPr>
          <a:lstStyle/>
          <a:p>
            <a:r>
              <a:rPr lang="en-GB" dirty="0" err="1"/>
              <a:t>Efallai</a:t>
            </a:r>
            <a:r>
              <a:rPr lang="en-GB" dirty="0"/>
              <a:t> </a:t>
            </a:r>
            <a:r>
              <a:rPr lang="en-GB" dirty="0" err="1"/>
              <a:t>bydd</a:t>
            </a:r>
            <a:r>
              <a:rPr lang="en-GB" dirty="0"/>
              <a:t> </a:t>
            </a:r>
            <a:r>
              <a:rPr lang="en-GB" dirty="0" err="1"/>
              <a:t>gan</a:t>
            </a:r>
            <a:r>
              <a:rPr lang="en-GB" dirty="0"/>
              <a:t> </a:t>
            </a:r>
            <a:r>
              <a:rPr lang="en-GB" dirty="0" err="1"/>
              <a:t>blant</a:t>
            </a:r>
            <a:r>
              <a:rPr lang="en-GB" dirty="0"/>
              <a:t> â </a:t>
            </a:r>
            <a:r>
              <a:rPr lang="en-GB" dirty="0" err="1"/>
              <a:t>Syndrom</a:t>
            </a:r>
            <a:r>
              <a:rPr lang="en-GB" dirty="0"/>
              <a:t> Down </a:t>
            </a:r>
            <a:r>
              <a:rPr lang="en-GB" dirty="0" err="1"/>
              <a:t>faterion</a:t>
            </a:r>
            <a:r>
              <a:rPr lang="en-GB" dirty="0"/>
              <a:t> iechyd </a:t>
            </a:r>
            <a:r>
              <a:rPr lang="en-GB" dirty="0" err="1"/>
              <a:t>cysylltiedig</a:t>
            </a:r>
            <a:r>
              <a:rPr lang="en-GB" dirty="0"/>
              <a:t> </a:t>
            </a:r>
            <a:r>
              <a:rPr lang="en-GB" dirty="0" err="1"/>
              <a:t>sydd</a:t>
            </a:r>
            <a:r>
              <a:rPr lang="en-GB" dirty="0"/>
              <a:t> </a:t>
            </a:r>
            <a:r>
              <a:rPr lang="en-GB" dirty="0" err="1"/>
              <a:t>hefyd</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haddysg</a:t>
            </a:r>
            <a:r>
              <a:rPr lang="en-GB" dirty="0"/>
              <a:t> (</a:t>
            </a:r>
            <a:r>
              <a:rPr lang="en-GB" dirty="0" err="1"/>
              <a:t>gweler</a:t>
            </a:r>
            <a:r>
              <a:rPr lang="en-GB" dirty="0"/>
              <a:t> y </a:t>
            </a:r>
            <a:r>
              <a:rPr lang="en-GB" dirty="0" err="1"/>
              <a:t>sleid</a:t>
            </a:r>
            <a:r>
              <a:rPr lang="en-GB" dirty="0"/>
              <a:t> </a:t>
            </a:r>
            <a:r>
              <a:rPr lang="en-GB" dirty="0" err="1"/>
              <a:t>nesaf</a:t>
            </a:r>
            <a:r>
              <a:rPr lang="en-GB" dirty="0"/>
              <a:t>)</a:t>
            </a:r>
          </a:p>
          <a:p>
            <a:r>
              <a:rPr lang="en-GB" dirty="0"/>
              <a:t>Beth </a:t>
            </a:r>
            <a:r>
              <a:rPr lang="en-GB" dirty="0" err="1"/>
              <a:t>allai</a:t>
            </a:r>
            <a:r>
              <a:rPr lang="en-GB" dirty="0"/>
              <a:t> </a:t>
            </a:r>
            <a:r>
              <a:rPr lang="en-GB" dirty="0" err="1"/>
              <a:t>oblygiadau'r</a:t>
            </a:r>
            <a:r>
              <a:rPr lang="en-GB" dirty="0"/>
              <a:t> </a:t>
            </a:r>
            <a:r>
              <a:rPr lang="en-GB" dirty="0" err="1"/>
              <a:t>rhain</a:t>
            </a:r>
            <a:r>
              <a:rPr lang="en-GB" dirty="0"/>
              <a:t> </a:t>
            </a:r>
            <a:r>
              <a:rPr lang="en-GB" dirty="0" err="1"/>
              <a:t>fod</a:t>
            </a:r>
            <a:r>
              <a:rPr lang="en-GB" dirty="0"/>
              <a:t>?</a:t>
            </a:r>
          </a:p>
          <a:p>
            <a:r>
              <a:rPr lang="en-GB" dirty="0"/>
              <a:t>Sut </a:t>
            </a:r>
            <a:r>
              <a:rPr lang="en-GB" dirty="0" err="1"/>
              <a:t>gallai</a:t>
            </a:r>
            <a:r>
              <a:rPr lang="en-GB" dirty="0"/>
              <a:t> </a:t>
            </a:r>
            <a:r>
              <a:rPr lang="en-GB" dirty="0" err="1"/>
              <a:t>deddfwriaeth</a:t>
            </a:r>
            <a:r>
              <a:rPr lang="en-GB" dirty="0"/>
              <a:t> </a:t>
            </a:r>
            <a:r>
              <a:rPr lang="en-GB" dirty="0" err="1"/>
              <a:t>newydd</a:t>
            </a:r>
            <a:r>
              <a:rPr lang="en-GB" dirty="0"/>
              <a:t> ADY </a:t>
            </a:r>
            <a:r>
              <a:rPr lang="en-GB" dirty="0" err="1"/>
              <a:t>cael</a:t>
            </a:r>
            <a:r>
              <a:rPr lang="en-GB" dirty="0"/>
              <a:t> </a:t>
            </a:r>
            <a:r>
              <a:rPr lang="en-GB" dirty="0" err="1"/>
              <a:t>goblygiadau</a:t>
            </a:r>
            <a:r>
              <a:rPr lang="en-GB" dirty="0"/>
              <a:t> </a:t>
            </a:r>
            <a:r>
              <a:rPr lang="en-GB" dirty="0" err="1"/>
              <a:t>ar</a:t>
            </a:r>
            <a:r>
              <a:rPr lang="en-GB" dirty="0"/>
              <a:t> </a:t>
            </a:r>
            <a:r>
              <a:rPr lang="en-GB" dirty="0" err="1"/>
              <a:t>gyfer</a:t>
            </a:r>
            <a:r>
              <a:rPr lang="en-GB" dirty="0"/>
              <a:t> </a:t>
            </a:r>
            <a:r>
              <a:rPr lang="en-GB" dirty="0" err="1"/>
              <a:t>cefnogi</a:t>
            </a:r>
            <a:r>
              <a:rPr lang="en-GB" dirty="0"/>
              <a:t> </a:t>
            </a:r>
            <a:r>
              <a:rPr lang="en-GB" dirty="0" err="1"/>
              <a:t>anghenion</a:t>
            </a:r>
            <a:r>
              <a:rPr lang="en-GB" dirty="0"/>
              <a:t> </a:t>
            </a:r>
            <a:r>
              <a:rPr lang="en-GB" dirty="0" err="1"/>
              <a:t>amrywiol</a:t>
            </a:r>
            <a:r>
              <a:rPr lang="en-GB" dirty="0"/>
              <a:t> a </a:t>
            </a:r>
            <a:r>
              <a:rPr lang="en-GB" dirty="0" err="1"/>
              <a:t>chymhleth</a:t>
            </a:r>
            <a:endParaRPr lang="en-GB" dirty="0"/>
          </a:p>
          <a:p>
            <a:endParaRPr lang="en-GB" dirty="0"/>
          </a:p>
        </p:txBody>
      </p:sp>
      <p:sp>
        <p:nvSpPr>
          <p:cNvPr id="4" name="Content Placeholder 3">
            <a:extLst>
              <a:ext uri="{FF2B5EF4-FFF2-40B4-BE49-F238E27FC236}">
                <a16:creationId xmlns:a16="http://schemas.microsoft.com/office/drawing/2014/main" id="{B0745752-2F25-4A37-B9A0-7A97F108F0F4}"/>
              </a:ext>
            </a:extLst>
          </p:cNvPr>
          <p:cNvSpPr>
            <a:spLocks noGrp="1"/>
          </p:cNvSpPr>
          <p:nvPr>
            <p:ph sz="half" idx="2"/>
          </p:nvPr>
        </p:nvSpPr>
        <p:spPr>
          <a:xfrm>
            <a:off x="4572000" y="1524000"/>
            <a:ext cx="3886200" cy="4351338"/>
          </a:xfrm>
        </p:spPr>
        <p:txBody>
          <a:bodyPr>
            <a:normAutofit fontScale="92500" lnSpcReduction="20000"/>
          </a:bodyPr>
          <a:lstStyle/>
          <a:p>
            <a:r>
              <a:rPr lang="en-GB" dirty="0">
                <a:solidFill>
                  <a:srgbClr val="0000FF"/>
                </a:solidFill>
              </a:rPr>
              <a:t>Children with Down Syndrome may have associated health issues which also impact on their education (see next slide)</a:t>
            </a:r>
          </a:p>
          <a:p>
            <a:r>
              <a:rPr lang="en-GB" dirty="0">
                <a:solidFill>
                  <a:srgbClr val="0000FF"/>
                </a:solidFill>
              </a:rPr>
              <a:t>What might he implications of these be?</a:t>
            </a:r>
          </a:p>
          <a:p>
            <a:r>
              <a:rPr lang="en-GB" dirty="0">
                <a:solidFill>
                  <a:srgbClr val="0000FF"/>
                </a:solidFill>
              </a:rPr>
              <a:t>How might new ALN legislation have implications for supporting diverse and complex needs</a:t>
            </a:r>
          </a:p>
          <a:p>
            <a:endParaRPr lang="en-GB" dirty="0"/>
          </a:p>
          <a:p>
            <a:endParaRPr lang="en-GB" dirty="0"/>
          </a:p>
        </p:txBody>
      </p:sp>
    </p:spTree>
    <p:extLst>
      <p:ext uri="{BB962C8B-B14F-4D97-AF65-F5344CB8AC3E}">
        <p14:creationId xmlns:p14="http://schemas.microsoft.com/office/powerpoint/2010/main" val="3946500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6"/>
            <a:ext cx="7886700" cy="903633"/>
          </a:xfrm>
        </p:spPr>
        <p:txBody>
          <a:bodyPr rtlCol="0">
            <a:normAutofit/>
          </a:bodyPr>
          <a:lstStyle/>
          <a:p>
            <a:pPr eaLnBrk="1" fontAlgn="auto" hangingPunct="1">
              <a:spcAft>
                <a:spcPts val="0"/>
              </a:spcAft>
              <a:defRPr/>
            </a:pPr>
            <a:r>
              <a:rPr lang="en-GB" sz="2400" b="1" dirty="0" err="1">
                <a:latin typeface="Lucida Sans" panose="020B0602030504020204" pitchFamily="34" charset="0"/>
              </a:rPr>
              <a:t>Materion</a:t>
            </a:r>
            <a:r>
              <a:rPr lang="en-GB" sz="2400" b="1" dirty="0">
                <a:latin typeface="Lucida Sans" panose="020B0602030504020204" pitchFamily="34" charset="0"/>
              </a:rPr>
              <a:t> </a:t>
            </a:r>
            <a:r>
              <a:rPr lang="en-GB" sz="2400" b="1" dirty="0" err="1">
                <a:latin typeface="Lucida Sans" panose="020B0602030504020204" pitchFamily="34" charset="0"/>
              </a:rPr>
              <a:t>cysylltiedig</a:t>
            </a:r>
            <a:br>
              <a:rPr lang="en-GB" sz="2400" b="1" dirty="0">
                <a:latin typeface="Lucida Sans" panose="020B0602030504020204" pitchFamily="34" charset="0"/>
              </a:rPr>
            </a:br>
            <a:r>
              <a:rPr lang="en-GB" sz="2400" b="1" dirty="0">
                <a:solidFill>
                  <a:srgbClr val="0000FF"/>
                </a:solidFill>
                <a:latin typeface="Lucida Sans" panose="020B0602030504020204" pitchFamily="34" charset="0"/>
              </a:rPr>
              <a:t>Associated issues</a:t>
            </a:r>
            <a:endParaRPr lang="cy-GB" sz="2400" b="1"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417638"/>
            <a:ext cx="4038600" cy="4171603"/>
          </a:xfrm>
        </p:spPr>
        <p:txBody>
          <a:bodyPr rtlCol="0">
            <a:normAutofit lnSpcReduction="10000"/>
          </a:bodyPr>
          <a:lstStyle/>
          <a:p>
            <a:pPr>
              <a:defRPr/>
            </a:pPr>
            <a:r>
              <a:rPr lang="cy-GB" sz="2400" kern="0" dirty="0">
                <a:solidFill>
                  <a:srgbClr val="000000"/>
                </a:solidFill>
                <a:latin typeface="Lucida Sans" pitchFamily="34" charset="0"/>
                <a:ea typeface="ＭＳ Ｐゴシック" charset="-128"/>
              </a:rPr>
              <a:t>Namau clyw</a:t>
            </a:r>
          </a:p>
          <a:p>
            <a:pPr>
              <a:defRPr/>
            </a:pPr>
            <a:r>
              <a:rPr lang="cy-GB" sz="2400" kern="0" dirty="0">
                <a:solidFill>
                  <a:srgbClr val="000000"/>
                </a:solidFill>
                <a:latin typeface="Lucida Sans" pitchFamily="34" charset="0"/>
                <a:ea typeface="ＭＳ Ｐゴシック" charset="-128"/>
              </a:rPr>
              <a:t>Amhariadau gweledol</a:t>
            </a:r>
          </a:p>
          <a:p>
            <a:pPr>
              <a:defRPr/>
            </a:pPr>
            <a:r>
              <a:rPr lang="cy-GB" sz="2400" kern="0" dirty="0">
                <a:solidFill>
                  <a:srgbClr val="000000"/>
                </a:solidFill>
                <a:latin typeface="Lucida Sans" pitchFamily="34" charset="0"/>
                <a:ea typeface="ＭＳ Ｐゴシック" charset="-128"/>
              </a:rPr>
              <a:t>Anhwylderau'r galon</a:t>
            </a:r>
          </a:p>
          <a:p>
            <a:pPr>
              <a:defRPr/>
            </a:pPr>
            <a:r>
              <a:rPr lang="cy-GB" sz="2400" kern="0" dirty="0">
                <a:solidFill>
                  <a:srgbClr val="000000"/>
                </a:solidFill>
                <a:latin typeface="Lucida Sans" pitchFamily="34" charset="0"/>
                <a:ea typeface="ＭＳ Ｐゴシック" charset="-128"/>
              </a:rPr>
              <a:t>Awtistiaeth - diagnosis deuol</a:t>
            </a:r>
          </a:p>
          <a:p>
            <a:pPr>
              <a:defRPr/>
            </a:pPr>
            <a:r>
              <a:rPr lang="cy-GB" sz="2400" kern="0" dirty="0">
                <a:solidFill>
                  <a:srgbClr val="000000"/>
                </a:solidFill>
                <a:latin typeface="Lucida Sans" pitchFamily="34" charset="0"/>
                <a:ea typeface="ＭＳ Ｐゴシック" charset="-128"/>
              </a:rPr>
              <a:t>Epilepsi</a:t>
            </a:r>
          </a:p>
          <a:p>
            <a:pPr>
              <a:defRPr/>
            </a:pPr>
            <a:r>
              <a:rPr lang="cy-GB" sz="2400" kern="0" dirty="0">
                <a:solidFill>
                  <a:srgbClr val="000000"/>
                </a:solidFill>
                <a:latin typeface="Lucida Sans" pitchFamily="34" charset="0"/>
                <a:ea typeface="ＭＳ Ｐゴシック" charset="-128"/>
              </a:rPr>
              <a:t>Problemau thyroid</a:t>
            </a:r>
          </a:p>
          <a:p>
            <a:pPr>
              <a:defRPr/>
            </a:pPr>
            <a:r>
              <a:rPr lang="cy-GB" sz="2400" kern="0" dirty="0">
                <a:solidFill>
                  <a:srgbClr val="000000"/>
                </a:solidFill>
                <a:latin typeface="Lucida Sans" pitchFamily="34" charset="0"/>
                <a:ea typeface="ＭＳ Ｐゴシック" charset="-128"/>
              </a:rPr>
              <a:t>Problemau cylchdroi</a:t>
            </a:r>
          </a:p>
          <a:p>
            <a:pPr>
              <a:defRPr/>
            </a:pPr>
            <a:r>
              <a:rPr lang="cy-GB" sz="2400" kern="0" dirty="0">
                <a:solidFill>
                  <a:srgbClr val="000000"/>
                </a:solidFill>
                <a:latin typeface="Lucida Sans" pitchFamily="34" charset="0"/>
                <a:ea typeface="ＭＳ Ｐゴシック" charset="-128"/>
              </a:rPr>
              <a:t>Yn dueddol o heintiau</a:t>
            </a:r>
          </a:p>
          <a:p>
            <a:pPr>
              <a:defRPr/>
            </a:pPr>
            <a:r>
              <a:rPr lang="cy-GB" sz="2400" kern="0" dirty="0">
                <a:solidFill>
                  <a:srgbClr val="000000"/>
                </a:solidFill>
                <a:latin typeface="Lucida Sans" pitchFamily="34" charset="0"/>
                <a:ea typeface="ＭＳ Ｐゴシック" charset="-128"/>
              </a:rPr>
              <a:t>Materion pwysau</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r>
              <a:rPr lang="en-US" sz="2400" dirty="0">
                <a:solidFill>
                  <a:srgbClr val="0000FF"/>
                </a:solidFill>
                <a:latin typeface="Lucida Sans" panose="020B0602030504020204" pitchFamily="34" charset="0"/>
              </a:rPr>
              <a:t>Hearing impairments</a:t>
            </a:r>
          </a:p>
          <a:p>
            <a:r>
              <a:rPr lang="en-US" sz="2400" dirty="0">
                <a:solidFill>
                  <a:srgbClr val="0000FF"/>
                </a:solidFill>
                <a:latin typeface="Lucida Sans" panose="020B0602030504020204" pitchFamily="34" charset="0"/>
              </a:rPr>
              <a:t>Visual impairments </a:t>
            </a:r>
          </a:p>
          <a:p>
            <a:r>
              <a:rPr lang="en-US" sz="2400" dirty="0">
                <a:solidFill>
                  <a:srgbClr val="0000FF"/>
                </a:solidFill>
                <a:latin typeface="Lucida Sans" panose="020B0602030504020204" pitchFamily="34" charset="0"/>
              </a:rPr>
              <a:t>Heart disorders</a:t>
            </a:r>
          </a:p>
          <a:p>
            <a:r>
              <a:rPr lang="en-US" sz="2400" dirty="0">
                <a:solidFill>
                  <a:srgbClr val="0000FF"/>
                </a:solidFill>
                <a:latin typeface="Lucida Sans" panose="020B0602030504020204" pitchFamily="34" charset="0"/>
              </a:rPr>
              <a:t>Autism- dual diagnosis</a:t>
            </a:r>
          </a:p>
          <a:p>
            <a:r>
              <a:rPr lang="en-US" sz="2400" dirty="0">
                <a:solidFill>
                  <a:srgbClr val="0000FF"/>
                </a:solidFill>
                <a:latin typeface="Lucida Sans" panose="020B0602030504020204" pitchFamily="34" charset="0"/>
              </a:rPr>
              <a:t>Epilepsy</a:t>
            </a:r>
          </a:p>
          <a:p>
            <a:r>
              <a:rPr lang="en-US" sz="2400" dirty="0">
                <a:solidFill>
                  <a:srgbClr val="0000FF"/>
                </a:solidFill>
                <a:latin typeface="Lucida Sans" panose="020B0602030504020204" pitchFamily="34" charset="0"/>
              </a:rPr>
              <a:t>Thyroid problems</a:t>
            </a:r>
          </a:p>
          <a:p>
            <a:r>
              <a:rPr lang="en-US" sz="2400" dirty="0">
                <a:solidFill>
                  <a:srgbClr val="0000FF"/>
                </a:solidFill>
                <a:latin typeface="Lucida Sans" panose="020B0602030504020204" pitchFamily="34" charset="0"/>
              </a:rPr>
              <a:t>Digestive tract problems</a:t>
            </a:r>
          </a:p>
          <a:p>
            <a:r>
              <a:rPr lang="en-US" sz="2400" dirty="0">
                <a:solidFill>
                  <a:srgbClr val="0000FF"/>
                </a:solidFill>
                <a:latin typeface="Lucida Sans" panose="020B0602030504020204" pitchFamily="34" charset="0"/>
              </a:rPr>
              <a:t>Prone to infections</a:t>
            </a:r>
          </a:p>
          <a:p>
            <a:r>
              <a:rPr lang="en-US" sz="2400" dirty="0">
                <a:solidFill>
                  <a:srgbClr val="0000FF"/>
                </a:solidFill>
                <a:latin typeface="Lucida Sans" panose="020B0602030504020204" pitchFamily="34" charset="0"/>
              </a:rPr>
              <a:t>Weight issues</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64558872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Ymyrraeth</a:t>
            </a:r>
            <a:r>
              <a:rPr lang="en-GB" sz="2400" dirty="0">
                <a:latin typeface="Lucida Sans" panose="020B0602030504020204" pitchFamily="34" charset="0"/>
              </a:rPr>
              <a:t> a </a:t>
            </a:r>
            <a:r>
              <a:rPr lang="en-GB" sz="2400" dirty="0" err="1">
                <a:latin typeface="Lucida Sans" panose="020B0602030504020204" pitchFamily="34" charset="0"/>
              </a:rPr>
              <a:t>chefnogaeth</a:t>
            </a:r>
            <a:r>
              <a:rPr lang="en-GB" sz="2400" dirty="0">
                <a:latin typeface="Lucida Sans" panose="020B0602030504020204" pitchFamily="34" charset="0"/>
              </a:rPr>
              <a:t> </a:t>
            </a:r>
            <a:r>
              <a:rPr lang="en-GB" sz="2400" dirty="0" err="1">
                <a:latin typeface="Lucida Sans" panose="020B0602030504020204" pitchFamily="34" charset="0"/>
              </a:rPr>
              <a:t>i’r</a:t>
            </a:r>
            <a:r>
              <a:rPr lang="en-GB" sz="2400" dirty="0">
                <a:latin typeface="Lucida Sans" panose="020B0602030504020204" pitchFamily="34" charset="0"/>
              </a:rPr>
              <a:t> </a:t>
            </a:r>
            <a:r>
              <a:rPr lang="en-GB" sz="2400" dirty="0" err="1">
                <a:latin typeface="Lucida Sans" panose="020B0602030504020204" pitchFamily="34" charset="0"/>
              </a:rPr>
              <a:t>teulu</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Intervention and family support</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038600" cy="4293841"/>
          </a:xfrm>
        </p:spPr>
        <p:txBody>
          <a:bodyPr rtlCol="0">
            <a:normAutofit/>
          </a:bodyPr>
          <a:lstStyle/>
          <a:p>
            <a:pPr>
              <a:defRPr/>
            </a:pPr>
            <a:r>
              <a:rPr lang="cy-GB" sz="2000" kern="0" dirty="0">
                <a:solidFill>
                  <a:srgbClr val="000000"/>
                </a:solidFill>
                <a:latin typeface="Lucida Sans" pitchFamily="34" charset="0"/>
                <a:ea typeface="ＭＳ Ｐゴシック" charset="-128"/>
              </a:rPr>
              <a:t>Cefnogi anghenion y plentyn</a:t>
            </a:r>
          </a:p>
          <a:p>
            <a:pPr>
              <a:defRPr/>
            </a:pPr>
            <a:r>
              <a:rPr lang="cy-GB" sz="2000" kern="0" dirty="0">
                <a:solidFill>
                  <a:srgbClr val="000000"/>
                </a:solidFill>
                <a:latin typeface="Lucida Sans" pitchFamily="34" charset="0"/>
                <a:ea typeface="ＭＳ Ｐゴシック" charset="-128"/>
              </a:rPr>
              <a:t>Proffil dysgu - cryfderau a gwendidau</a:t>
            </a:r>
          </a:p>
          <a:p>
            <a:pPr>
              <a:defRPr/>
            </a:pPr>
            <a:r>
              <a:rPr lang="cy-GB" sz="2000" kern="0" dirty="0">
                <a:solidFill>
                  <a:srgbClr val="000000"/>
                </a:solidFill>
                <a:latin typeface="Lucida Sans" pitchFamily="34" charset="0"/>
                <a:ea typeface="ＭＳ Ｐゴシック" charset="-128"/>
              </a:rPr>
              <a:t>Datblygu strategaethau priodol ar gyfer cryfderau a gwendidau</a:t>
            </a:r>
          </a:p>
          <a:p>
            <a:pPr>
              <a:defRPr/>
            </a:pPr>
            <a:r>
              <a:rPr lang="cy-GB" sz="2000" kern="0" dirty="0">
                <a:solidFill>
                  <a:srgbClr val="000000"/>
                </a:solidFill>
                <a:latin typeface="Lucida Sans" pitchFamily="34" charset="0"/>
                <a:ea typeface="ＭＳ Ｐゴシック" charset="-128"/>
              </a:rPr>
              <a:t>Hyfforddiant</a:t>
            </a:r>
          </a:p>
          <a:p>
            <a:pPr>
              <a:defRPr/>
            </a:pPr>
            <a:r>
              <a:rPr lang="cy-GB" sz="2000" kern="0" dirty="0">
                <a:solidFill>
                  <a:srgbClr val="000000"/>
                </a:solidFill>
                <a:latin typeface="Lucida Sans" pitchFamily="34" charset="0"/>
                <a:ea typeface="ＭＳ Ｐゴシック" charset="-128"/>
              </a:rPr>
              <a:t>Ymarfer cynhwysol a rhannu gwybodaeth</a:t>
            </a:r>
          </a:p>
          <a:p>
            <a:pPr>
              <a:defRPr/>
            </a:pPr>
            <a:r>
              <a:rPr lang="cy-GB" sz="2000" kern="0" dirty="0">
                <a:solidFill>
                  <a:srgbClr val="000000"/>
                </a:solidFill>
                <a:latin typeface="Lucida Sans" pitchFamily="34" charset="0"/>
                <a:ea typeface="ＭＳ Ｐゴシック" charset="-128"/>
              </a:rPr>
              <a:t>Cyfle i bob plentyn yn y lleoliad</a:t>
            </a:r>
          </a:p>
          <a:p>
            <a:pPr>
              <a:defRPr/>
            </a:pPr>
            <a:endParaRPr lang="cy-GB" sz="2000" kern="0" dirty="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r>
              <a:rPr lang="en-US" sz="2000" dirty="0">
                <a:solidFill>
                  <a:srgbClr val="0000FF"/>
                </a:solidFill>
                <a:latin typeface="Lucida Sans" panose="020B0602030504020204" pitchFamily="34" charset="0"/>
              </a:rPr>
              <a:t>Support the child’s needs </a:t>
            </a:r>
          </a:p>
          <a:p>
            <a:r>
              <a:rPr lang="en-US" sz="2000" dirty="0">
                <a:solidFill>
                  <a:srgbClr val="0000FF"/>
                </a:solidFill>
                <a:latin typeface="Lucida Sans" panose="020B0602030504020204" pitchFamily="34" charset="0"/>
              </a:rPr>
              <a:t>Learning profile- strengths and weaknesses </a:t>
            </a:r>
          </a:p>
          <a:p>
            <a:r>
              <a:rPr lang="en-US" sz="2000" dirty="0">
                <a:solidFill>
                  <a:srgbClr val="0000FF"/>
                </a:solidFill>
                <a:latin typeface="Lucida Sans" panose="020B0602030504020204" pitchFamily="34" charset="0"/>
              </a:rPr>
              <a:t>Develop appropriate strategies for strengths and weaknesses</a:t>
            </a:r>
          </a:p>
          <a:p>
            <a:r>
              <a:rPr lang="en-US" sz="2000" dirty="0">
                <a:solidFill>
                  <a:srgbClr val="0000FF"/>
                </a:solidFill>
                <a:latin typeface="Lucida Sans" panose="020B0602030504020204" pitchFamily="34" charset="0"/>
              </a:rPr>
              <a:t>Training</a:t>
            </a:r>
          </a:p>
          <a:p>
            <a:r>
              <a:rPr lang="en-US" sz="2000" dirty="0">
                <a:solidFill>
                  <a:srgbClr val="0000FF"/>
                </a:solidFill>
                <a:latin typeface="Lucida Sans" panose="020B0602030504020204" pitchFamily="34" charset="0"/>
              </a:rPr>
              <a:t>Inclusive practice and sharing knowledge</a:t>
            </a:r>
          </a:p>
          <a:p>
            <a:r>
              <a:rPr lang="en-US" sz="2000" dirty="0">
                <a:solidFill>
                  <a:srgbClr val="0000FF"/>
                </a:solidFill>
                <a:latin typeface="Lucida Sans" panose="020B0602030504020204" pitchFamily="34" charset="0"/>
              </a:rPr>
              <a:t>Opportunity for all children in setting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226326931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a:latin typeface="Lucida Sans" panose="020B0602030504020204" pitchFamily="34" charset="0"/>
              </a:rPr>
              <a:t>Cyfeiriadau</a:t>
            </a:r>
            <a:br>
              <a:rPr lang="en-GB" sz="2400" dirty="0">
                <a:latin typeface="Lucida Sans" panose="020B0602030504020204" pitchFamily="34" charset="0"/>
              </a:rPr>
            </a:br>
            <a:r>
              <a:rPr lang="en-GB" sz="2400" dirty="0">
                <a:solidFill>
                  <a:srgbClr val="0000FF"/>
                </a:solidFill>
                <a:latin typeface="Lucida Sans" panose="020B0602030504020204" pitchFamily="34" charset="0"/>
              </a:rPr>
              <a:t>References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pPr marL="0" indent="0">
              <a:buNone/>
              <a:defRPr/>
            </a:pPr>
            <a:r>
              <a:rPr lang="en-US" sz="2000" kern="0" dirty="0">
                <a:solidFill>
                  <a:srgbClr val="000000"/>
                </a:solidFill>
                <a:latin typeface="Lucida Sans" pitchFamily="34" charset="0"/>
                <a:ea typeface="ＭＳ Ｐゴシック" charset="-128"/>
              </a:rPr>
              <a:t>Down’s Syndrome Association (2014) </a:t>
            </a:r>
            <a:r>
              <a:rPr lang="en-US" sz="2000" i="1" kern="0" dirty="0">
                <a:solidFill>
                  <a:srgbClr val="000000"/>
                </a:solidFill>
                <a:latin typeface="Lucida Sans" pitchFamily="34" charset="0"/>
                <a:ea typeface="ＭＳ Ｐゴシック" charset="-128"/>
              </a:rPr>
              <a:t>Education Professionals </a:t>
            </a:r>
            <a:r>
              <a:rPr lang="en-US" sz="2000" kern="0" dirty="0">
                <a:solidFill>
                  <a:srgbClr val="000000"/>
                </a:solidFill>
                <a:latin typeface="Lucida Sans" pitchFamily="34" charset="0"/>
                <a:ea typeface="ＭＳ Ｐゴシック" charset="-128"/>
              </a:rPr>
              <a:t>http://www.downs-syndrome.org.uk/information/for-professionals/education.html (Accessed February 10th 2014)</a:t>
            </a:r>
          </a:p>
          <a:p>
            <a:pPr marL="0" indent="0">
              <a:buNone/>
              <a:defRPr/>
            </a:pPr>
            <a:endParaRPr lang="en-US" sz="2000" u="sng" kern="0" dirty="0">
              <a:solidFill>
                <a:srgbClr val="000000"/>
              </a:solidFill>
              <a:latin typeface="Lucida Sans" pitchFamily="34" charset="0"/>
              <a:ea typeface="ＭＳ Ｐゴシック" charset="-128"/>
            </a:endParaRPr>
          </a:p>
          <a:p>
            <a:pPr marL="0" indent="0">
              <a:buNone/>
              <a:defRPr/>
            </a:pPr>
            <a:r>
              <a:rPr lang="en-US" sz="2000" kern="0" dirty="0">
                <a:solidFill>
                  <a:srgbClr val="000000"/>
                </a:solidFill>
                <a:latin typeface="Lucida Sans" pitchFamily="34" charset="0"/>
                <a:ea typeface="ＭＳ Ｐゴシック" charset="-128"/>
              </a:rPr>
              <a:t>Down’s Syndrome Association (2012) </a:t>
            </a:r>
            <a:r>
              <a:rPr lang="en-US" sz="2000" i="1" kern="0" dirty="0">
                <a:solidFill>
                  <a:srgbClr val="000000"/>
                </a:solidFill>
                <a:latin typeface="Lucida Sans" pitchFamily="34" charset="0"/>
                <a:ea typeface="ＭＳ Ｐゴシック" charset="-128"/>
              </a:rPr>
              <a:t>Early Support for children, young people and families. Information about Down’s Syndrome  </a:t>
            </a:r>
            <a:r>
              <a:rPr lang="en-US" sz="2000" kern="0" dirty="0">
                <a:solidFill>
                  <a:srgbClr val="000000"/>
                </a:solidFill>
                <a:latin typeface="Lucida Sans" pitchFamily="34" charset="0"/>
                <a:ea typeface="ＭＳ Ｐゴシック" charset="-128"/>
              </a:rPr>
              <a:t>http://www.downs-syndrome.org.uk/images/stories/DSA-resources/health/early_support_down_syndrome_final_2013.pdf (Accessed February 10th 2014)</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1535711730"/>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5ABC44-4543-437C-A2E4-07CA3B839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2F7121-E242-4F5C-BB32-A0ED0DD18A41}">
  <ds:schemaRefs>
    <ds:schemaRef ds:uri="http://schemas.microsoft.com/sharepoint/v3/contenttype/forms"/>
  </ds:schemaRefs>
</ds:datastoreItem>
</file>

<file path=customXml/itemProps3.xml><?xml version="1.0" encoding="utf-8"?>
<ds:datastoreItem xmlns:ds="http://schemas.openxmlformats.org/officeDocument/2006/customXml" ds:itemID="{C9F963CD-0EB3-44D2-A957-EA369508E6C0}">
  <ds:schemaRefs>
    <ds:schemaRef ds:uri="19514574-b5d9-49eb-9678-28308461b4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1063</TotalTime>
  <Words>2026</Words>
  <Application>Microsoft Office PowerPoint</Application>
  <PresentationFormat>On-screen Show (4:3)</PresentationFormat>
  <Paragraphs>224</Paragraphs>
  <Slides>26</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Myriad Pro</vt:lpstr>
      <vt:lpstr>Arial</vt:lpstr>
      <vt:lpstr>Calibri</vt:lpstr>
      <vt:lpstr>Calibri Light</vt:lpstr>
      <vt:lpstr>Lucida Sans</vt:lpstr>
      <vt:lpstr>Office Theme</vt:lpstr>
      <vt:lpstr>1_Office Theme</vt:lpstr>
      <vt:lpstr>EAEE6002C EAEE6002</vt:lpstr>
      <vt:lpstr>Cynnwys Content</vt:lpstr>
      <vt:lpstr>Adnoddau Sources</vt:lpstr>
      <vt:lpstr>Beth yw ein gwybodaeth a phrofiad ar hyn o bryd?  What is our current knowledge / experience?</vt:lpstr>
      <vt:lpstr>Achosion Causes</vt:lpstr>
      <vt:lpstr>PowerPoint Presentation</vt:lpstr>
      <vt:lpstr>Achosion Prenatal Screening</vt:lpstr>
      <vt:lpstr>Achosion Diagnostic Tests </vt:lpstr>
      <vt:lpstr>Amniocentesis</vt:lpstr>
      <vt:lpstr>Oed a Risg? Age and Risk? </vt:lpstr>
      <vt:lpstr>Fodd bynnag… However… </vt:lpstr>
      <vt:lpstr>Cyddestun a goblygiadau Context and implications </vt:lpstr>
      <vt:lpstr>Ystyriaethau emosiynol Emotional considerations </vt:lpstr>
      <vt:lpstr>Ymchwil / Research</vt:lpstr>
      <vt:lpstr>Profiad Teulu Family Experience</vt:lpstr>
      <vt:lpstr>Profiad Teulu Family Experience</vt:lpstr>
      <vt:lpstr>Cefnogaeth Support </vt:lpstr>
      <vt:lpstr>Cefnogaeth Support </vt:lpstr>
      <vt:lpstr>Proffeil penodol Specific profile</vt:lpstr>
      <vt:lpstr>Gweler tudalen 5 o’r Handout 1- specific profile See page 5 of Handout 1-specific profile</vt:lpstr>
      <vt:lpstr>Edrychwch ar: Handout 2-Considering Strategies for Inclusion Look at: Handout 2-Considering Strategies for Inclusion </vt:lpstr>
      <vt:lpstr>Darllenwch Handout 3 Good Practice a Moodle Read the Handout 3 Good Practice document on Moodle</vt:lpstr>
      <vt:lpstr>Anghenion cymleth  Complex needs</vt:lpstr>
      <vt:lpstr>Materion cysylltiedig Associated issues</vt:lpstr>
      <vt:lpstr>Ymyrraeth a chefnogaeth i’r teulu Intervention and family support</vt:lpstr>
      <vt:lpstr>Cyfeiriadau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Darlith EAEY6013C Lecture EAEY6013C</dc:title>
  <dc:creator>Administrator</dc:creator>
  <cp:lastModifiedBy>Glenda Tinney</cp:lastModifiedBy>
  <cp:revision>30</cp:revision>
  <cp:lastPrinted>2014-02-20T10:47:01Z</cp:lastPrinted>
  <dcterms:created xsi:type="dcterms:W3CDTF">2014-02-17T11:02:39Z</dcterms:created>
  <dcterms:modified xsi:type="dcterms:W3CDTF">2021-01-31T19:03:36Z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