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5" r:id="rId4"/>
  </p:sldMasterIdLst>
  <p:notesMasterIdLst>
    <p:notesMasterId r:id="rId22"/>
  </p:notesMasterIdLst>
  <p:handoutMasterIdLst>
    <p:handoutMasterId r:id="rId23"/>
  </p:handoutMasterIdLst>
  <p:sldIdLst>
    <p:sldId id="1866" r:id="rId5"/>
    <p:sldId id="1892" r:id="rId6"/>
    <p:sldId id="1867" r:id="rId7"/>
    <p:sldId id="1893" r:id="rId8"/>
    <p:sldId id="1868" r:id="rId9"/>
    <p:sldId id="1888" r:id="rId10"/>
    <p:sldId id="1869" r:id="rId11"/>
    <p:sldId id="1870" r:id="rId12"/>
    <p:sldId id="1891" r:id="rId13"/>
    <p:sldId id="1895" r:id="rId14"/>
    <p:sldId id="1871" r:id="rId15"/>
    <p:sldId id="1872" r:id="rId16"/>
    <p:sldId id="1873" r:id="rId17"/>
    <p:sldId id="1894" r:id="rId18"/>
    <p:sldId id="1874" r:id="rId19"/>
    <p:sldId id="1889" r:id="rId20"/>
    <p:sldId id="1890" r:id="rId21"/>
  </p:sldIdLst>
  <p:sldSz cx="12192000" cy="6858000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ines theme" id="{EE9670AD-028C-4190-AAA8-2AF0F3B1E372}">
          <p14:sldIdLst>
            <p14:sldId id="1866"/>
            <p14:sldId id="1892"/>
            <p14:sldId id="1867"/>
            <p14:sldId id="1893"/>
            <p14:sldId id="1868"/>
            <p14:sldId id="1888"/>
            <p14:sldId id="1869"/>
            <p14:sldId id="1870"/>
            <p14:sldId id="1891"/>
            <p14:sldId id="1895"/>
            <p14:sldId id="1871"/>
            <p14:sldId id="1872"/>
            <p14:sldId id="1873"/>
            <p14:sldId id="1894"/>
            <p14:sldId id="1874"/>
            <p14:sldId id="1889"/>
            <p14:sldId id="18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480" userDrawn="1">
          <p15:clr>
            <a:srgbClr val="A4A3A4"/>
          </p15:clr>
        </p15:guide>
        <p15:guide id="3" pos="7200" userDrawn="1">
          <p15:clr>
            <a:srgbClr val="A4A3A4"/>
          </p15:clr>
        </p15:guide>
        <p15:guide id="4" pos="43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0B9D"/>
    <a:srgbClr val="F0E6DC"/>
    <a:srgbClr val="ECE0D4"/>
    <a:srgbClr val="D1B497"/>
    <a:srgbClr val="E3D1BF"/>
    <a:srgbClr val="AA673C"/>
    <a:srgbClr val="6A6967"/>
    <a:srgbClr val="C19C84"/>
    <a:srgbClr val="F8EBE0"/>
    <a:srgbClr val="FF26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25" autoAdjust="0"/>
    <p:restoredTop sz="94641" autoAdjust="0"/>
  </p:normalViewPr>
  <p:slideViewPr>
    <p:cSldViewPr snapToGrid="0">
      <p:cViewPr varScale="1">
        <p:scale>
          <a:sx n="67" d="100"/>
          <a:sy n="67" d="100"/>
        </p:scale>
        <p:origin x="648" y="44"/>
      </p:cViewPr>
      <p:guideLst>
        <p:guide orient="horz" pos="2160"/>
        <p:guide pos="480"/>
        <p:guide pos="7200"/>
        <p:guide pos="43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184"/>
    </p:cViewPr>
  </p:sorterViewPr>
  <p:notesViewPr>
    <p:cSldViewPr snapToGrid="0">
      <p:cViewPr varScale="1">
        <p:scale>
          <a:sx n="48" d="100"/>
          <a:sy n="48" d="100"/>
        </p:scale>
        <p:origin x="1828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0CC79A4-0B25-469F-9B41-E1B92476C6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F87740-790C-4B8E-8BDF-37374E5C19A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8EE06D-E2C5-4DF1-B3C1-8E9169AAB10D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C8AAF8-731F-4C2E-B690-3086B25AFC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1C11FA-B74B-44E5-9E55-A45B9911BEF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EE2F40-54C0-4227-BA47-31BF544EF9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7446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9F622F8-1824-4338-8C3C-5529D3BDEF4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18DDD53-BB38-4118-BC75-9CE27D49C55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6C03B6F7-B1AE-4118-ABA2-FFEC9B8F0E9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646F5356-BDE8-43C1-9587-85323D02B19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89912C35-11A9-4DA7-8476-F1823F658CA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7180ED79-CEC3-4FB9-B511-8597B20A0C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DEB7EE2-04A2-4FB2-9625-C9C73AC4D32F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FA4671F7-4D2C-4B1E-AED7-24676BE8B4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47842D7-C728-4EBD-982B-B8BE79E4DBBE}" type="slidenum">
              <a:rPr lang="en-US" altLang="en-US"/>
              <a:pPr eaLnBrk="1" hangingPunct="1"/>
              <a:t>1</a:t>
            </a:fld>
            <a:endParaRPr lang="en-US" altLang="en-US" dirty="0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D8E83BD0-7AE4-4323-9047-FC368929C5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FDECF5EC-C5EC-4723-8F4F-A75A20018F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814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B7EE2-04A2-4FB2-9625-C9C73AC4D32F}" type="slidenum">
              <a:rPr lang="en-US" altLang="en-US" smtClean="0"/>
              <a:pPr/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32278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B7EE2-04A2-4FB2-9625-C9C73AC4D32F}" type="slidenum">
              <a:rPr lang="en-US" altLang="en-US" smtClean="0"/>
              <a:pPr/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834179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101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57007FCA-3EC9-46F6-BE85-2DE9F97B48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83" name="Title 381">
            <a:extLst>
              <a:ext uri="{FF2B5EF4-FFF2-40B4-BE49-F238E27FC236}">
                <a16:creationId xmlns:a16="http://schemas.microsoft.com/office/drawing/2014/main" id="{219026B8-F099-4229-B446-9FE2B966B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1656" y="2304288"/>
            <a:ext cx="7022592" cy="2258568"/>
          </a:xfr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lang="en-US" sz="4800" b="1">
                <a:solidFill>
                  <a:schemeClr val="accent4">
                    <a:lumMod val="75000"/>
                  </a:schemeClr>
                </a:solidFill>
                <a:ea typeface="+mn-ea"/>
                <a:cs typeface="+mn-cs"/>
              </a:defRPr>
            </a:lvl1pPr>
          </a:lstStyle>
          <a:p>
            <a:pPr marL="0" lvl="0" indent="0" algn="ctr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0997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0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hoto Conten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4">
                    <a:lumMod val="50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4">
                    <a:lumMod val="50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9B1932CF-F265-4AEE-8704-F42C01AFB4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58000" y="715963"/>
            <a:ext cx="4572000" cy="5113336"/>
          </a:xfrm>
        </p:spPr>
        <p:txBody>
          <a:bodyPr/>
          <a:lstStyle>
            <a:lvl1pPr algn="ctr">
              <a:buNone/>
              <a:defRPr sz="160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498076-A8F2-48B0-807A-C402BDA60D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074048"/>
            <a:ext cx="6407956" cy="178395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CF9E2C1-844F-4C0E-A423-111C77AEE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089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hoto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/>
            </a:lvl1pPr>
            <a:lvl2pPr marL="283464" indent="-283464">
              <a:spcBef>
                <a:spcPts val="1000"/>
              </a:spcBef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89E410BA-B0FE-4F0E-8BE5-D33CC016635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58000" y="3444081"/>
            <a:ext cx="4572000" cy="2362200"/>
          </a:xfrm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id="{827A95C0-AE8D-46E1-9EF9-64504CBEF99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58000" y="715963"/>
            <a:ext cx="4572000" cy="2362200"/>
          </a:xfrm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2" name="Graphic 1" hidden="1">
            <a:extLst>
              <a:ext uri="{FF2B5EF4-FFF2-40B4-BE49-F238E27FC236}">
                <a16:creationId xmlns:a16="http://schemas.microsoft.com/office/drawing/2014/main" id="{295740BA-9B4E-4B38-827D-32544CDF75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892800"/>
            <a:ext cx="12192000" cy="96520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29C593AE-D9D2-42FE-A240-F97D187261D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327681"/>
            <a:ext cx="5496910" cy="1530320"/>
          </a:xfrm>
          <a:prstGeom prst="rect">
            <a:avLst/>
          </a:prstGeom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9AA0A799-2244-4DB2-ACAB-F6DA87A73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tx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8349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72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attern Content Dar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A997D967-7D0C-43B1-AF0D-22448F0504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55106" y="0"/>
            <a:ext cx="3136894" cy="6858000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9B292CAA-5A7B-44A6-B47D-2FE9F593A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715961"/>
            <a:ext cx="6476999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2252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attern Content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>
                    <a:lumMod val="50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>
                    <a:lumMod val="50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A997D967-7D0C-43B1-AF0D-22448F0504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55106" y="0"/>
            <a:ext cx="3136894" cy="6858000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9B292CAA-5A7B-44A6-B47D-2FE9F593A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715961"/>
            <a:ext cx="6476999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11921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Pattern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457700" y="1905000"/>
            <a:ext cx="7219043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>
                    <a:lumMod val="50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>
                    <a:lumMod val="50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805C4425-09AC-4097-B868-D49C9D64C8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403"/>
            <a:ext cx="3720664" cy="6857194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C6104E15-F449-422E-973A-1899DDF43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7699" y="715961"/>
            <a:ext cx="7219043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96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08" userDrawn="1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Oran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7470216E-CA87-491C-BBBE-DDFD70D768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94" t="34041" r="11052" b="45480"/>
          <a:stretch/>
        </p:blipFill>
        <p:spPr>
          <a:xfrm>
            <a:off x="-3048" y="35012"/>
            <a:ext cx="12198096" cy="678797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</p:spTree>
    <p:extLst>
      <p:ext uri="{BB962C8B-B14F-4D97-AF65-F5344CB8AC3E}">
        <p14:creationId xmlns:p14="http://schemas.microsoft.com/office/powerpoint/2010/main" val="1901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3" userDrawn="1">
          <p15:clr>
            <a:srgbClr val="5ACBF0"/>
          </p15:clr>
        </p15:guide>
        <p15:guide id="4" orient="horz" pos="2488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Green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7470216E-CA87-491C-BBBE-DDFD70D768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94" t="34041" r="11052" b="45480"/>
          <a:stretch/>
        </p:blipFill>
        <p:spPr>
          <a:xfrm>
            <a:off x="-3048" y="35012"/>
            <a:ext cx="12198096" cy="678797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</p:spTree>
    <p:extLst>
      <p:ext uri="{BB962C8B-B14F-4D97-AF65-F5344CB8AC3E}">
        <p14:creationId xmlns:p14="http://schemas.microsoft.com/office/powerpoint/2010/main" val="164887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3" userDrawn="1">
          <p15:clr>
            <a:srgbClr val="5ACBF0"/>
          </p15:clr>
        </p15:guide>
        <p15:guide id="4" orient="horz" pos="2488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Black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1EEF53A4-35A6-4E43-B220-67DA381C591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724906-4405-47F4-B533-7291B003B0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781D833-01F3-4F75-8F62-D60039CA37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791200"/>
            <a:ext cx="121920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945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Whit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BC00585D-E155-409A-899A-29BDF4E57F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6577"/>
            <a:ext cx="10668000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944D9B-AA15-4DB5-AE58-0FA514F6FE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90699"/>
            <a:ext cx="10668000" cy="685800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9AB818C-9403-4CA7-8FC5-347DDE455E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791200"/>
            <a:ext cx="121920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356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 Ar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E65ED86-A26C-479A-8393-0BFDCBCD43F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83952"/>
            <a:ext cx="10668000" cy="1111648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858EEFF-117E-4B86-B6B2-CD8F71AA8C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6577"/>
            <a:ext cx="10668000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3" name="Graphic 2" hidden="1">
            <a:extLst>
              <a:ext uri="{FF2B5EF4-FFF2-40B4-BE49-F238E27FC236}">
                <a16:creationId xmlns:a16="http://schemas.microsoft.com/office/drawing/2014/main" id="{D0B12BD8-7E23-4DB3-9F3C-68F6FF145E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72650" y="0"/>
            <a:ext cx="2419350" cy="2619375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85143907-CDEB-455C-878E-7AE28AF7D2B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5418919" y="0"/>
            <a:ext cx="6407956" cy="178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727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B9BC-7BE7-4893-90FD-CC95830FD8F2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5270E-046A-4C23-BC98-E307A7DD6B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832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64696-E1F3-49EF-AEC8-730A16D9A23F}" type="datetimeFigureOut">
              <a:rPr lang="en-US" altLang="en-US" smtClean="0"/>
              <a:pPr/>
              <a:t>2/23/2021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2A1B0-4691-41D9-84E0-69D594EAA3FE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18990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7" r:id="rId5"/>
    <p:sldLayoutId id="2147483710" r:id="rId6"/>
    <p:sldLayoutId id="2147483716" r:id="rId7"/>
    <p:sldLayoutId id="2147483718" r:id="rId8"/>
    <p:sldLayoutId id="2147483712" r:id="rId9"/>
    <p:sldLayoutId id="2147483713" r:id="rId10"/>
    <p:sldLayoutId id="2147483714" r:id="rId11"/>
    <p:sldLayoutId id="214748371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esconnection.com/topic/aces-in-the-lgbtq-community" TargetMode="External"/><Relationship Id="rId2" Type="http://schemas.openxmlformats.org/officeDocument/2006/relationships/hyperlink" Target="https://gaycenter.org/about/lgbtq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nya.org.uk/wp-content/uploads/2014/06/National-Occupation-Standards-for-Youth-Work.pdf" TargetMode="External"/><Relationship Id="rId5" Type="http://schemas.openxmlformats.org/officeDocument/2006/relationships/hyperlink" Target="https://cara-friend.org.uk/wp-content/uploads/2018/09/22307-CaraFriend-Youth-Worker-Booklet-LGBTQ-Final-screen.pdf" TargetMode="External"/><Relationship Id="rId4" Type="http://schemas.openxmlformats.org/officeDocument/2006/relationships/hyperlink" Target="https://www.cwvys.org.uk/wp-content/uploads/2018/11/YOUTH-WORK-IN-WALES-PRINCIPLES-AND-PURPOSES.pdf#:~:text=Youth%20Work%20in%20Wales:%20Principles%20and%20Purposes%20has,designed%20primarily%20for%20young%20people,%20is%20available%20at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onewall.org.uk/system/files/cymru_introduction_to_supporting_lgbt_young_people_english.pdf" TargetMode="External"/><Relationship Id="rId2" Type="http://schemas.openxmlformats.org/officeDocument/2006/relationships/hyperlink" Target="https://i0.wp.com/stluciastar.com/wp-content/uploads/2017/09/youthDev.jpg?resize=550%2C310&amp;ssl=1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bing.com/images/search?q=lbgqt%23&amp;qs=n&amp;form=QBIR&amp;sp=-1&amp;pq=lbgqt&amp;sc=8-5&amp;cvid=D97A142C49514110AD5673F3E75C55A5&amp;first=1&amp;tsc=ImageHoverTit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168E5CF-FC82-40DA-8E6D-0BFF887BD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4456" y="5791200"/>
            <a:ext cx="6781419" cy="1152906"/>
          </a:xfrm>
        </p:spPr>
        <p:txBody>
          <a:bodyPr anchor="ctr">
            <a:normAutofit fontScale="90000"/>
          </a:bodyPr>
          <a:lstStyle/>
          <a:p>
            <a:r>
              <a:rPr lang="en-US" dirty="0"/>
              <a:t>Sioned Thompson </a:t>
            </a:r>
            <a:br>
              <a:rPr lang="en-US" dirty="0"/>
            </a:br>
            <a:r>
              <a:rPr lang="en-US" dirty="0"/>
              <a:t>1801849 </a:t>
            </a:r>
            <a:br>
              <a:rPr lang="en-US" dirty="0"/>
            </a:br>
            <a:endParaRPr lang="en-US" dirty="0"/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id="{D93F2D54-9BCA-4EDE-960E-32105F85E7BF}"/>
              </a:ext>
            </a:extLst>
          </p:cNvPr>
          <p:cNvSpPr txBox="1">
            <a:spLocks/>
          </p:cNvSpPr>
          <p:nvPr/>
        </p:nvSpPr>
        <p:spPr>
          <a:xfrm>
            <a:off x="3100578" y="218313"/>
            <a:ext cx="5990844" cy="22585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1" kern="1200">
                <a:solidFill>
                  <a:schemeClr val="accent4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dirty="0"/>
              <a:t>Young People in Focus 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ECYW6003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EC5869-8D7B-4451-9B18-0A8795A4C3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0578" y="2152650"/>
            <a:ext cx="5238750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9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AA6B50-9751-430E-AF78-FF6AD205F710}"/>
              </a:ext>
            </a:extLst>
          </p:cNvPr>
          <p:cNvSpPr txBox="1"/>
          <p:nvPr/>
        </p:nvSpPr>
        <p:spPr>
          <a:xfrm>
            <a:off x="5676900" y="2950154"/>
            <a:ext cx="620077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ea typeface="Calibri" panose="020F0502020204030204" pitchFamily="34" charset="0"/>
                <a:cs typeface="Arial" panose="020B0604020202020204" pitchFamily="34" charset="0"/>
              </a:rPr>
              <a:t>Identify a specific interest group of young people and critically explore their experiences of adolescence and ACEs.  Propose interventions which have proven to enhance health and well-being and mitigate adversity.  Your presentation should be supported by wider reading, and linked to the Youth Work National Occupational Standards (CLD Standards Council Scotland, 2019).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B6F3362-CBF8-493D-944A-1B20C1A68B42}"/>
              </a:ext>
            </a:extLst>
          </p:cNvPr>
          <p:cNvSpPr/>
          <p:nvPr/>
        </p:nvSpPr>
        <p:spPr>
          <a:xfrm>
            <a:off x="314326" y="90487"/>
            <a:ext cx="4629149" cy="3338513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Good Moring All </a:t>
            </a:r>
          </a:p>
        </p:txBody>
      </p:sp>
    </p:spTree>
    <p:extLst>
      <p:ext uri="{BB962C8B-B14F-4D97-AF65-F5344CB8AC3E}">
        <p14:creationId xmlns:p14="http://schemas.microsoft.com/office/powerpoint/2010/main" val="290122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B47761-1E5D-4B7E-BD69-0CDDBDB6C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4262" y="376237"/>
            <a:ext cx="4010025" cy="1419225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0B9C1614-6964-4826-8F8F-984B8319FBF7}"/>
              </a:ext>
            </a:extLst>
          </p:cNvPr>
          <p:cNvSpPr/>
          <p:nvPr/>
        </p:nvSpPr>
        <p:spPr>
          <a:xfrm>
            <a:off x="733425" y="376237"/>
            <a:ext cx="3714747" cy="2171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Thank you for attending my Presentation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E3791CD-90ED-4F53-9C2A-EA999D3654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2" y="3429000"/>
            <a:ext cx="4524375" cy="23050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71A6894-2CE6-487B-9158-67D5682124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2362" y="3843338"/>
            <a:ext cx="3971925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06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6308C1F-3A8A-43F3-BA76-680F900A8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609601"/>
            <a:ext cx="6476999" cy="1189037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NEET Young People 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65D3FF38-47E4-46C2-9130-B0A23C793A09}"/>
              </a:ext>
            </a:extLst>
          </p:cNvPr>
          <p:cNvSpPr txBox="1">
            <a:spLocks/>
          </p:cNvSpPr>
          <p:nvPr/>
        </p:nvSpPr>
        <p:spPr>
          <a:xfrm>
            <a:off x="2709862" y="1424782"/>
            <a:ext cx="6476999" cy="11890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b="1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Homeless Young People </a:t>
            </a: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5FDEBAE2-19C7-4738-9CEC-DCACB3C5BA48}"/>
              </a:ext>
            </a:extLst>
          </p:cNvPr>
          <p:cNvSpPr txBox="1">
            <a:spLocks/>
          </p:cNvSpPr>
          <p:nvPr/>
        </p:nvSpPr>
        <p:spPr>
          <a:xfrm>
            <a:off x="5414964" y="2239963"/>
            <a:ext cx="6476999" cy="11890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b="1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LGBTQ Young People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1757A01-9A0D-4BE0-B3EA-3F63C07E4912}"/>
              </a:ext>
            </a:extLst>
          </p:cNvPr>
          <p:cNvSpPr/>
          <p:nvPr/>
        </p:nvSpPr>
        <p:spPr>
          <a:xfrm>
            <a:off x="295274" y="3429000"/>
            <a:ext cx="8615362" cy="3367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alt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 choice group of young people that I will be</a:t>
            </a:r>
            <a:r>
              <a:rPr lang="en-US" alt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discussing through this presentation is the young people of LGBTQ community</a:t>
            </a: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altLang="en-US" sz="13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58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EB41C27-2EFA-4F97-9783-1D7F129D5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5251" y="173215"/>
            <a:ext cx="9141397" cy="923330"/>
          </a:xfrm>
        </p:spPr>
        <p:txBody>
          <a:bodyPr/>
          <a:lstStyle/>
          <a:p>
            <a:r>
              <a:rPr lang="en-GB" dirty="0"/>
              <a:t> </a:t>
            </a:r>
            <a:r>
              <a:rPr lang="en-GB" sz="60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LGBTQ</a:t>
            </a:r>
            <a:endParaRPr lang="en-GB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2DC39D65-9925-492E-8985-30771C5CE66E}"/>
              </a:ext>
            </a:extLst>
          </p:cNvPr>
          <p:cNvSpPr txBox="1">
            <a:spLocks/>
          </p:cNvSpPr>
          <p:nvPr/>
        </p:nvSpPr>
        <p:spPr>
          <a:xfrm>
            <a:off x="1396714" y="-534671"/>
            <a:ext cx="9318911" cy="8340745"/>
          </a:xfrm>
          <a:prstGeom prst="rect">
            <a:avLst/>
          </a:prstGeom>
          <a:noFill/>
        </p:spPr>
        <p:txBody>
          <a:bodyPr vert="horz" wrap="square" lIns="0" tIns="0" rIns="0" bIns="0" rtlCol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algn="just" fontAlgn="auto">
              <a:spcAft>
                <a:spcPts val="0"/>
              </a:spcAft>
            </a:pPr>
            <a:r>
              <a:rPr lang="en-GB" dirty="0">
                <a:solidFill>
                  <a:srgbClr val="7030A0"/>
                </a:solidFill>
              </a:rPr>
              <a:t> </a:t>
            </a:r>
          </a:p>
          <a:p>
            <a:pPr algn="just" fontAlgn="auto">
              <a:spcAft>
                <a:spcPts val="0"/>
              </a:spcAft>
            </a:pPr>
            <a:endParaRPr lang="en-GB" sz="6600" dirty="0">
              <a:solidFill>
                <a:srgbClr val="7030A0"/>
              </a:solidFill>
            </a:endParaRPr>
          </a:p>
          <a:p>
            <a:pPr algn="just" fontAlgn="auto">
              <a:spcAft>
                <a:spcPts val="0"/>
              </a:spcAft>
            </a:pPr>
            <a:r>
              <a:rPr lang="en-GB" sz="6600" dirty="0">
                <a:solidFill>
                  <a:srgbClr val="7030A0"/>
                </a:solidFill>
              </a:rPr>
              <a:t>&gt;LESBIAN</a:t>
            </a:r>
          </a:p>
          <a:p>
            <a:pPr algn="just" fontAlgn="auto">
              <a:spcAft>
                <a:spcPts val="0"/>
              </a:spcAft>
            </a:pPr>
            <a:r>
              <a:rPr lang="en-GB" sz="6600" dirty="0">
                <a:solidFill>
                  <a:srgbClr val="0070C0"/>
                </a:solidFill>
              </a:rPr>
              <a:t>&gt;Gay  </a:t>
            </a:r>
          </a:p>
          <a:p>
            <a:pPr algn="just" fontAlgn="auto">
              <a:spcAft>
                <a:spcPts val="0"/>
              </a:spcAft>
            </a:pPr>
            <a:r>
              <a:rPr lang="en-GB" sz="6600" dirty="0">
                <a:solidFill>
                  <a:srgbClr val="00B050"/>
                </a:solidFill>
              </a:rPr>
              <a:t>&gt;Bisexual</a:t>
            </a:r>
            <a:endParaRPr lang="en-GB" sz="6600" dirty="0">
              <a:solidFill>
                <a:srgbClr val="0070C0"/>
              </a:solidFill>
            </a:endParaRPr>
          </a:p>
          <a:p>
            <a:pPr algn="just" fontAlgn="auto">
              <a:spcAft>
                <a:spcPts val="0"/>
              </a:spcAft>
            </a:pPr>
            <a:r>
              <a:rPr lang="en-GB" sz="6600" dirty="0">
                <a:solidFill>
                  <a:srgbClr val="FFFF00"/>
                </a:solidFill>
              </a:rPr>
              <a:t>&gt;Transgender </a:t>
            </a:r>
          </a:p>
          <a:p>
            <a:pPr algn="just" fontAlgn="auto">
              <a:spcAft>
                <a:spcPts val="0"/>
              </a:spcAft>
            </a:pPr>
            <a:r>
              <a:rPr lang="en-GB" sz="6600" dirty="0">
                <a:solidFill>
                  <a:srgbClr val="C50B9D"/>
                </a:solidFill>
              </a:rPr>
              <a:t>&gt;Queer (Questioning) </a:t>
            </a:r>
          </a:p>
          <a:p>
            <a:pPr algn="just" fontAlgn="auto">
              <a:spcAft>
                <a:spcPts val="0"/>
              </a:spcAft>
            </a:pPr>
            <a:endParaRPr lang="en-GB" sz="6600" dirty="0">
              <a:solidFill>
                <a:srgbClr val="7030A0"/>
              </a:solidFill>
            </a:endParaRPr>
          </a:p>
          <a:p>
            <a:pPr algn="just" fontAlgn="auto">
              <a:spcAft>
                <a:spcPts val="0"/>
              </a:spcAft>
            </a:pPr>
            <a:r>
              <a:rPr lang="en-GB" dirty="0">
                <a:solidFill>
                  <a:srgbClr val="7030A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523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E50E06-E63E-4F56-A2A4-9E76FE39B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of LGBTQ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F984E2-31A5-468B-BDD2-9BF3D346F2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999" y="1904999"/>
            <a:ext cx="5510213" cy="3381375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LGBTQ is an acronym for lesbian, gay, bisexual, transgender and queer or questioning. These terms are used to describe a person’s sexual orientation or gender identity. </a:t>
            </a:r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(2021, Lesbian and Gay community service centre) </a:t>
            </a:r>
            <a:endParaRPr 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Placeholder 1">
            <a:extLst>
              <a:ext uri="{FF2B5EF4-FFF2-40B4-BE49-F238E27FC236}">
                <a16:creationId xmlns:a16="http://schemas.microsoft.com/office/drawing/2014/main" id="{E84B69B3-2E3C-446A-9FF9-AA70A934DC4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16356" r="16356"/>
          <a:stretch>
            <a:fillRect/>
          </a:stretch>
        </p:blipFill>
        <p:spPr>
          <a:xfrm>
            <a:off x="7015162" y="715961"/>
            <a:ext cx="4572000" cy="511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410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015F55F0-36FD-4355-B593-431A8800027C}"/>
              </a:ext>
            </a:extLst>
          </p:cNvPr>
          <p:cNvSpPr/>
          <p:nvPr/>
        </p:nvSpPr>
        <p:spPr>
          <a:xfrm>
            <a:off x="114300" y="285750"/>
            <a:ext cx="4457700" cy="27717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dirty="0">
                <a:latin typeface="Arial" panose="020B0604020202020204" pitchFamily="34" charset="0"/>
                <a:cs typeface="Arial" panose="020B0604020202020204" pitchFamily="34" charset="0"/>
              </a:rPr>
              <a:t>ACEs</a:t>
            </a:r>
            <a:r>
              <a:rPr lang="en-GB" sz="6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E474C3B-A059-45FD-A56B-7CDED3F5C2C6}"/>
              </a:ext>
            </a:extLst>
          </p:cNvPr>
          <p:cNvSpPr/>
          <p:nvPr/>
        </p:nvSpPr>
        <p:spPr>
          <a:xfrm>
            <a:off x="6996113" y="242888"/>
            <a:ext cx="4614864" cy="28146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NAOMIE </a:t>
            </a:r>
            <a:r>
              <a:rPr lang="en-GB" sz="6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8219373-B1FD-4AD9-A97E-00B0C1B9003E}"/>
              </a:ext>
            </a:extLst>
          </p:cNvPr>
          <p:cNvSpPr/>
          <p:nvPr/>
        </p:nvSpPr>
        <p:spPr>
          <a:xfrm>
            <a:off x="3257551" y="3057526"/>
            <a:ext cx="4848226" cy="28146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Sessions</a:t>
            </a:r>
            <a:r>
              <a:rPr lang="en-GB" sz="6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5168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037412-7BC5-4AAA-8ED5-FC377A84C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3338" y="244473"/>
            <a:ext cx="7619091" cy="1189037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B050"/>
                </a:solidFill>
              </a:rPr>
              <a:t>ACEs affecting  the  young people of LGBTQ Community. </a:t>
            </a:r>
            <a:br>
              <a:rPr lang="en-US" dirty="0"/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9585A-5E1F-40FA-8E64-BB4F046116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362778" y="1562097"/>
            <a:ext cx="7219043" cy="65817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Ryan, Family Acceptance project 2009, states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families reject LGBTQ Young people </a:t>
            </a:r>
          </a:p>
          <a:p>
            <a:endParaRPr lang="en-US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LGBTQ Young people are more at risk of participating in illegal drug use. </a:t>
            </a:r>
          </a:p>
          <a:p>
            <a:endParaRPr lang="en-US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LGBTQ young people higher risk of catching HIV.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91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BE296D9-FE8B-4B41-BE39-3DC593988E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8958" r="9648" b="5208"/>
          <a:stretch/>
        </p:blipFill>
        <p:spPr>
          <a:xfrm>
            <a:off x="4864898" y="0"/>
            <a:ext cx="5386386" cy="644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59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CB48188-0D7E-4C45-BA72-8D3D4AA972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457700" y="1905000"/>
            <a:ext cx="7219043" cy="3752850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X3 phases of transitions to  adolescences </a:t>
            </a:r>
          </a:p>
          <a:p>
            <a:endParaRPr lang="en-GB" sz="2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Growth and Development </a:t>
            </a:r>
          </a:p>
          <a:p>
            <a:endParaRPr lang="en-GB" sz="2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and Emotional Development </a:t>
            </a:r>
          </a:p>
          <a:p>
            <a:endParaRPr lang="en-GB" sz="2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Brain Development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614A941-FDA5-4D4C-B2F9-B2752B585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young people experience Adolescences. </a:t>
            </a:r>
          </a:p>
        </p:txBody>
      </p:sp>
    </p:spTree>
    <p:extLst>
      <p:ext uri="{BB962C8B-B14F-4D97-AF65-F5344CB8AC3E}">
        <p14:creationId xmlns:p14="http://schemas.microsoft.com/office/powerpoint/2010/main" val="257739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A8A48-57B8-480B-912A-B017D739B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01024"/>
            <a:ext cx="10668000" cy="1231106"/>
          </a:xfrm>
        </p:spPr>
        <p:txBody>
          <a:bodyPr/>
          <a:lstStyle/>
          <a:p>
            <a:pPr algn="ctr"/>
            <a:r>
              <a:rPr lang="en-US" sz="8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Naomie 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DAB3400-6AA4-4162-A637-27F0E5C4630D}"/>
              </a:ext>
            </a:extLst>
          </p:cNvPr>
          <p:cNvSpPr/>
          <p:nvPr/>
        </p:nvSpPr>
        <p:spPr>
          <a:xfrm>
            <a:off x="0" y="324670"/>
            <a:ext cx="3036095" cy="18272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Needs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1645037-A160-4EDD-A654-186157E2215C}"/>
              </a:ext>
            </a:extLst>
          </p:cNvPr>
          <p:cNvSpPr/>
          <p:nvPr/>
        </p:nvSpPr>
        <p:spPr>
          <a:xfrm>
            <a:off x="4881562" y="1936910"/>
            <a:ext cx="2428875" cy="17464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Aims 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46D8163-E7BF-4A30-B67C-A4081211F773}"/>
              </a:ext>
            </a:extLst>
          </p:cNvPr>
          <p:cNvSpPr/>
          <p:nvPr/>
        </p:nvSpPr>
        <p:spPr>
          <a:xfrm>
            <a:off x="669132" y="4394955"/>
            <a:ext cx="3176586" cy="17464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Objectives   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ED89A1B-0AD9-40B5-BD49-71B8C2A70BBA}"/>
              </a:ext>
            </a:extLst>
          </p:cNvPr>
          <p:cNvSpPr/>
          <p:nvPr/>
        </p:nvSpPr>
        <p:spPr>
          <a:xfrm>
            <a:off x="5038726" y="4460797"/>
            <a:ext cx="2662237" cy="17464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Evaluate   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C6A0E8E-F46F-49D9-8195-EC49163C69A4}"/>
              </a:ext>
            </a:extLst>
          </p:cNvPr>
          <p:cNvSpPr/>
          <p:nvPr/>
        </p:nvSpPr>
        <p:spPr>
          <a:xfrm>
            <a:off x="8764192" y="324670"/>
            <a:ext cx="3186111" cy="17464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Implement  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5F5B671-31FD-4BB3-94B5-0087EEA81CA0}"/>
              </a:ext>
            </a:extLst>
          </p:cNvPr>
          <p:cNvSpPr/>
          <p:nvPr/>
        </p:nvSpPr>
        <p:spPr>
          <a:xfrm>
            <a:off x="9026128" y="4394954"/>
            <a:ext cx="2662237" cy="17464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Methods   </a:t>
            </a:r>
          </a:p>
        </p:txBody>
      </p:sp>
    </p:spTree>
    <p:extLst>
      <p:ext uri="{BB962C8B-B14F-4D97-AF65-F5344CB8AC3E}">
        <p14:creationId xmlns:p14="http://schemas.microsoft.com/office/powerpoint/2010/main" val="347736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7FFCC38-D58E-4E17-AA29-4F5F2A66F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3800" y="487363"/>
            <a:ext cx="5334000" cy="118903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300" dirty="0">
                <a:latin typeface="Arial" panose="020B0604020202020204" pitchFamily="34" charset="0"/>
                <a:cs typeface="Arial" panose="020B0604020202020204" pitchFamily="34" charset="0"/>
              </a:rPr>
              <a:t>Sessions </a:t>
            </a:r>
            <a:br>
              <a:rPr lang="en-US" dirty="0"/>
            </a:b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CCD44-8343-44F9-921D-2AB70948EC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00125" y="1402556"/>
            <a:ext cx="6510337" cy="4052887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How do sessions support the young peoples Health and well-being.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Drugs &amp; Alcohol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Safe Sex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Accepting owns individuality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04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70FA737-AD1C-47EE-9777-37A7095BC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2212" y="487363"/>
            <a:ext cx="6476999" cy="1189037"/>
          </a:xfrm>
        </p:spPr>
        <p:txBody>
          <a:bodyPr/>
          <a:lstStyle/>
          <a:p>
            <a:r>
              <a:rPr lang="en-US" dirty="0"/>
              <a:t>Positive impact of Youth Work Intervention.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5C7C64-0148-4DF5-AD59-9D6441D491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824288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Safe Environment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Group Work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Go to person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Opportunity to be themselves.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Mixing with other young people. whom understand their choices.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1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BD6DFF5-3875-41F9-8ACC-9BE53C7A0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0786" y="487363"/>
            <a:ext cx="6476999" cy="1189037"/>
          </a:xfrm>
        </p:spPr>
        <p:txBody>
          <a:bodyPr/>
          <a:lstStyle/>
          <a:p>
            <a:r>
              <a:rPr lang="en-GB" dirty="0"/>
              <a:t>Policies and Theory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DE89C3-8230-4995-A6CE-10678458005E}"/>
              </a:ext>
            </a:extLst>
          </p:cNvPr>
          <p:cNvSpPr/>
          <p:nvPr/>
        </p:nvSpPr>
        <p:spPr>
          <a:xfrm>
            <a:off x="1557338" y="1504950"/>
            <a:ext cx="6624635" cy="4400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National Occupational Standards.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Principles and purpose of Youth Work. 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Five ways to well-being 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2746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D9E38B3-4686-8247-9625-49018D29F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6763" y="1152504"/>
            <a:ext cx="9141397" cy="61555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Any questions? 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D647EBBC-1335-4EBC-8205-508D358BB4FC}"/>
              </a:ext>
            </a:extLst>
          </p:cNvPr>
          <p:cNvSpPr txBox="1">
            <a:spLocks/>
          </p:cNvSpPr>
          <p:nvPr/>
        </p:nvSpPr>
        <p:spPr>
          <a:xfrm>
            <a:off x="1525301" y="3095604"/>
            <a:ext cx="9141397" cy="615553"/>
          </a:xfrm>
          <a:prstGeom prst="rect">
            <a:avLst/>
          </a:prstGeom>
          <a:noFill/>
        </p:spPr>
        <p:txBody>
          <a:bodyPr vert="horz" wrap="square" lIns="0" tIns="0" rIns="0" bIns="0" rtlCol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dirty="0"/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153360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EE41D8A-2ED2-4547-AEEF-61A91621E3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429000" y="976312"/>
            <a:ext cx="8572500" cy="5765802"/>
          </a:xfrm>
        </p:spPr>
        <p:txBody>
          <a:bodyPr>
            <a:norm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Defining LGBTQ (gaycenter.org)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 (Accessed on 18/02/21)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ACEs in the LGBTQ Community |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ACEsConnection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 on 18/02/21) 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https://www.cwvys.org.uk/wp-content/uploads/2018/11/YOUTH-WORK-IN-WALES-PRINCIPLES-AND-PURPOSES.pdf#:~:text=Youth%20Work%20in%20Wales:%20Principles%20and%20Purposes%20has,designed%20primarily%20for%20young%20people,%20is%20available%20at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 on 20/02/21) 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https://cara-friend.org.uk/wp-content/uploads/2018/09/22307-CaraFriend-Youth-Worker-Booklet-LGBTQ-Final-screen.pdf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 on 20/02/21) 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https://www.nya.org.uk/wp-content/uploads/2014/06/National-Occupation-Standards-for-Youth-Work.pdf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 on 20/02/21) 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1DD34A1-1427-47BA-AE75-667430C11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7662" y="115886"/>
            <a:ext cx="7219043" cy="1189037"/>
          </a:xfrm>
        </p:spPr>
        <p:txBody>
          <a:bodyPr/>
          <a:lstStyle/>
          <a:p>
            <a:r>
              <a:rPr lang="en-GB" dirty="0"/>
              <a:t>Information reference list </a:t>
            </a:r>
          </a:p>
        </p:txBody>
      </p:sp>
    </p:spTree>
    <p:extLst>
      <p:ext uri="{BB962C8B-B14F-4D97-AF65-F5344CB8AC3E}">
        <p14:creationId xmlns:p14="http://schemas.microsoft.com/office/powerpoint/2010/main" val="118050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D1DBFFB-A009-4DD0-9950-5129D6F147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youthDev.jpg (550×310) (wp.com)</a:t>
            </a:r>
            <a:r>
              <a:rPr lang="en-GB" dirty="0"/>
              <a:t> (Accessed on 17/02/21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cymru_introduction_to_supporting_lgbt_young_people_english.pdf (stonewall.org.uk)</a:t>
            </a:r>
            <a:r>
              <a:rPr lang="en-GB" dirty="0"/>
              <a:t> (Accessed on 18/02/21 </a:t>
            </a:r>
          </a:p>
          <a:p>
            <a:endParaRPr lang="en-GB" dirty="0"/>
          </a:p>
          <a:p>
            <a:r>
              <a:rPr lang="en-GB" dirty="0" err="1">
                <a:hlinkClick r:id="rId4"/>
              </a:rPr>
              <a:t>lbgqt</a:t>
            </a:r>
            <a:r>
              <a:rPr lang="en-GB" dirty="0">
                <a:hlinkClick r:id="rId4"/>
              </a:rPr>
              <a:t># - Bing images</a:t>
            </a:r>
            <a:r>
              <a:rPr lang="en-GB" dirty="0"/>
              <a:t> (Accessed on 18/02/21)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D5E5610-87BC-4BD7-9B6D-4E7C04A37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Picture reference list </a:t>
            </a:r>
          </a:p>
        </p:txBody>
      </p:sp>
    </p:spTree>
    <p:extLst>
      <p:ext uri="{BB962C8B-B14F-4D97-AF65-F5344CB8AC3E}">
        <p14:creationId xmlns:p14="http://schemas.microsoft.com/office/powerpoint/2010/main" val="261913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Islander">
      <a:dk1>
        <a:srgbClr val="000000"/>
      </a:dk1>
      <a:lt1>
        <a:srgbClr val="FFFFFF"/>
      </a:lt1>
      <a:dk2>
        <a:srgbClr val="000000"/>
      </a:dk2>
      <a:lt2>
        <a:srgbClr val="E6E6E6"/>
      </a:lt2>
      <a:accent1>
        <a:srgbClr val="E56925"/>
      </a:accent1>
      <a:accent2>
        <a:srgbClr val="F19936"/>
      </a:accent2>
      <a:accent3>
        <a:srgbClr val="5DA3CC"/>
      </a:accent3>
      <a:accent4>
        <a:srgbClr val="B3DAD6"/>
      </a:accent4>
      <a:accent5>
        <a:srgbClr val="76B144"/>
      </a:accent5>
      <a:accent6>
        <a:srgbClr val="438F63"/>
      </a:accent6>
      <a:hlink>
        <a:srgbClr val="E2DD60"/>
      </a:hlink>
      <a:folHlink>
        <a:srgbClr val="E78576"/>
      </a:folHlink>
    </a:clrScheme>
    <a:fontScheme name="Custom 18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sian Pacific heritage_TM10131490_Win32_LH_v4" id="{B2A0ACF3-34FF-4C5A-A737-2558AC4C9FEA}" vid="{FBDB92CC-0A39-410B-A16B-8C101333048E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D141EBB-3386-4164-A294-111C6309E3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F9CE79C-5104-4273-B83B-D03AD839A8F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18D074-6F3D-488C-8220-03C2DEFDE854}">
  <ds:schemaRefs>
    <ds:schemaRef ds:uri="http://schemas.microsoft.com/office/2006/metadata/properties"/>
    <ds:schemaRef ds:uri="http://purl.org/dc/terms/"/>
    <ds:schemaRef ds:uri="http://schemas.microsoft.com/office/infopath/2007/PartnerControls"/>
    <ds:schemaRef ds:uri="230e9df3-be65-4c73-a93b-d1236ebd677e"/>
    <ds:schemaRef ds:uri="http://purl.org/dc/elements/1.1/"/>
    <ds:schemaRef ds:uri="http://www.w3.org/XML/1998/namespace"/>
    <ds:schemaRef ds:uri="16c05727-aa75-4e4a-9b5f-8a80a1165891"/>
    <ds:schemaRef ds:uri="http://schemas.openxmlformats.org/package/2006/metadata/core-properties"/>
    <ds:schemaRef ds:uri="http://schemas.microsoft.com/office/2006/documentManagement/types"/>
    <ds:schemaRef ds:uri="71af3243-3dd4-4a8d-8c0d-dd76da1f02a5"/>
    <ds:schemaRef ds:uri="http://schemas.microsoft.com/sharepoint/v3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Asian Pacific American Heritage Month presentation</Template>
  <TotalTime>1611</TotalTime>
  <Words>518</Words>
  <Application>Microsoft Office PowerPoint</Application>
  <PresentationFormat>Widescreen</PresentationFormat>
  <Paragraphs>88</Paragraphs>
  <Slides>17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Segoe UI</vt:lpstr>
      <vt:lpstr>Wingdings</vt:lpstr>
      <vt:lpstr>1_Office Theme</vt:lpstr>
      <vt:lpstr>Sioned Thompson  1801849  </vt:lpstr>
      <vt:lpstr>PowerPoint Presentation</vt:lpstr>
      <vt:lpstr>PowerPoint Presentation</vt:lpstr>
      <vt:lpstr> NEET Young People </vt:lpstr>
      <vt:lpstr> LGBTQ</vt:lpstr>
      <vt:lpstr>Definition of LGBTQ </vt:lpstr>
      <vt:lpstr>PowerPoint Presentation</vt:lpstr>
      <vt:lpstr>ACEs affecting  the  young people of LGBTQ Community.  </vt:lpstr>
      <vt:lpstr>PowerPoint Presentation</vt:lpstr>
      <vt:lpstr>How do young people experience Adolescences. </vt:lpstr>
      <vt:lpstr>Naomie </vt:lpstr>
      <vt:lpstr>Sessions  </vt:lpstr>
      <vt:lpstr>Positive impact of Youth Work Intervention. </vt:lpstr>
      <vt:lpstr>Policies and Theory </vt:lpstr>
      <vt:lpstr>Any questions? </vt:lpstr>
      <vt:lpstr>Information reference list </vt:lpstr>
      <vt:lpstr>Picture reference list 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Sioned Thompson  1801849  </dc:title>
  <dc:subject/>
  <dc:creator>Sioned Megan Thompson</dc:creator>
  <cp:keywords/>
  <dc:description/>
  <cp:lastModifiedBy>Sioned Megan Thompson (1801849)</cp:lastModifiedBy>
  <cp:revision>24</cp:revision>
  <cp:lastPrinted>2021-02-23T10:26:20Z</cp:lastPrinted>
  <dcterms:created xsi:type="dcterms:W3CDTF">2021-02-22T11:20:35Z</dcterms:created>
  <dcterms:modified xsi:type="dcterms:W3CDTF">2021-02-23T14:27:00Z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