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9" r:id="rId4"/>
  </p:sldMasterIdLst>
  <p:sldIdLst>
    <p:sldId id="262" r:id="rId5"/>
    <p:sldId id="263" r:id="rId6"/>
    <p:sldId id="264" r:id="rId7"/>
    <p:sldId id="265" r:id="rId8"/>
    <p:sldId id="266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88" autoAdjust="0"/>
    <p:restoredTop sz="94660"/>
  </p:normalViewPr>
  <p:slideViewPr>
    <p:cSldViewPr snapToGrid="0">
      <p:cViewPr varScale="1">
        <p:scale>
          <a:sx n="67" d="100"/>
          <a:sy n="67" d="100"/>
        </p:scale>
        <p:origin x="644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theme" Target="theme/theme1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viewProps" Target="viewProps.xml"/><Relationship Id="rId5" Type="http://schemas.openxmlformats.org/officeDocument/2006/relationships/slide" Target="slides/slide1.xml"/><Relationship Id="rId10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3784DA-E3E0-4099-8BC4-1813584CD79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6415" y="800100"/>
            <a:ext cx="8447314" cy="3314694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1BD63B-9405-4E42-9E2F-07573F9B15A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6415" y="4909459"/>
            <a:ext cx="8292874" cy="914395"/>
          </a:xfrm>
        </p:spPr>
        <p:txBody>
          <a:bodyPr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568D03A-9A11-476C-B52A-593F3C019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8A0168-EB40-45AF-89A1-87DE0A55FFC6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950CD1-7906-4885-9A4D-B764220DD97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5DECA96-1AD5-41FE-AB5C-68ABD65229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id="{0A09E39A-DA3F-4BDC-A89A-6545C1DD3721}"/>
              </a:ext>
            </a:extLst>
          </p:cNvPr>
          <p:cNvCxnSpPr>
            <a:cxnSpLocks/>
          </p:cNvCxnSpPr>
          <p:nvPr/>
        </p:nvCxnSpPr>
        <p:spPr>
          <a:xfrm>
            <a:off x="360154" y="460266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888158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2BEE8-2E4A-4A4A-833E-89D8D794E5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45914"/>
            <a:ext cx="9527275" cy="1241944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946CFDA-CDBF-4B24-9EC3-827F540F71D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108595"/>
            <a:ext cx="9527275" cy="364393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525871D-4A14-4A17-A0ED-7DDA7752B54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0A88F0-556B-4BB7-8AAB-D63AEB65C662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5BD654-899B-4DAF-93B9-1CBCAB5F6D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5F7FCA-B968-443D-90A7-E0F3C6D64EF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7F5CC56-CBE8-4152-AD5E-982DD286AA28}"/>
              </a:ext>
            </a:extLst>
          </p:cNvPr>
          <p:cNvCxnSpPr>
            <a:cxnSpLocks/>
          </p:cNvCxnSpPr>
          <p:nvPr/>
        </p:nvCxnSpPr>
        <p:spPr>
          <a:xfrm>
            <a:off x="386707" y="19050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01750692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895B8-786F-418B-9367-52B1952682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073426"/>
            <a:ext cx="8840344" cy="3489049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1BCF574-9044-4964-B6AE-A3983D595C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818488"/>
            <a:ext cx="8840344" cy="900772"/>
          </a:xfrm>
        </p:spPr>
        <p:txBody>
          <a:bodyPr/>
          <a:lstStyle>
            <a:lvl1pPr marL="0" indent="0"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9D2A109-E9F9-428E-858A-38375BF1D9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0E05506-6815-4E0E-B1DE-ECA35C2016DF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DD9BA6F-665B-4D62-84D1-23E03428CB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A1A2D7-4390-4B51-90D4-900EAAB13C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95681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09166EE-5127-48B4-A6F6-F5F6B38DB2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587828"/>
            <a:ext cx="9578683" cy="99060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7B8A9-5914-49F9-8E0E-C8723C5339D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1" y="2057407"/>
            <a:ext cx="4318906" cy="372513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9E7D0C2-CAEA-4E31-8FA6-D866315DF61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69577" y="2057407"/>
            <a:ext cx="4405746" cy="372513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1E5DE2-0BD6-45B3-BDB1-675BA058BF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E85F7-A724-48A4-9D33-CEBC5174E865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82622B7-97C1-4C72-BCA9-290DC716FE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957BEE3-B3AE-45B6-924A-08ABC95181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6610397D-8A25-4307-B58D-8DE617EFD26D}"/>
              </a:ext>
            </a:extLst>
          </p:cNvPr>
          <p:cNvCxnSpPr>
            <a:cxnSpLocks/>
          </p:cNvCxnSpPr>
          <p:nvPr/>
        </p:nvCxnSpPr>
        <p:spPr>
          <a:xfrm>
            <a:off x="375523" y="1760404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9B747697-5C57-4DA6-8ED6-CAB14CDD220A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939895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F22296-2B01-4044-AD7B-497BAC8AEA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09600"/>
            <a:ext cx="10515600" cy="951491"/>
          </a:xfrm>
        </p:spPr>
        <p:txBody>
          <a:bodyPr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CF08880-DE5D-4299-BAC3-D45377C4999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989859"/>
            <a:ext cx="4381644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F2A655D-7A3A-4BA5-B82A-744276BE258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713126"/>
            <a:ext cx="4381644" cy="312136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2037933-BDAC-4317-9B7E-E30CF0B42EC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950530" y="1989859"/>
            <a:ext cx="4487137" cy="602671"/>
          </a:xfrm>
        </p:spPr>
        <p:txBody>
          <a:bodyPr anchor="b">
            <a:noAutofit/>
          </a:bodyPr>
          <a:lstStyle>
            <a:lvl1pPr marL="0" indent="0">
              <a:lnSpc>
                <a:spcPct val="100000"/>
              </a:lnSpc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3A5878F-AE56-4F8C-A84A-A8534180DE4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950531" y="2713127"/>
            <a:ext cx="4487136" cy="312136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BFFF249A-9D93-4A8E-9284-5AB19AC0AC1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806E7A-BDD3-46A3-BEE2-EB821F9236B4}" type="datetime1">
              <a:rPr lang="en-US" smtClean="0"/>
              <a:t>3/2/2021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B5563883-9438-44C9-877E-EC771D1B318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E5ED3CC-D7BA-43BD-973A-B09921FEDE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14B03ADF-AEED-49C1-9CF7-7749387E2A4F}"/>
              </a:ext>
            </a:extLst>
          </p:cNvPr>
          <p:cNvCxnSpPr>
            <a:cxnSpLocks/>
          </p:cNvCxnSpPr>
          <p:nvPr/>
        </p:nvCxnSpPr>
        <p:spPr>
          <a:xfrm>
            <a:off x="378503" y="1752600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B5345CA-2FC8-42B9-85F7-84F77724D011}"/>
              </a:ext>
            </a:extLst>
          </p:cNvPr>
          <p:cNvCxnSpPr>
            <a:cxnSpLocks/>
          </p:cNvCxnSpPr>
          <p:nvPr/>
        </p:nvCxnSpPr>
        <p:spPr>
          <a:xfrm>
            <a:off x="5563342" y="1752600"/>
            <a:ext cx="0" cy="4300105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5250683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40F8770-E2EE-4C9B-9F89-128DAC6618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5116" y="703687"/>
            <a:ext cx="9406190" cy="1722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91CE391-8E22-4716-8A8B-C39BA61A772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D1540C-9440-4E7A-B71A-BEFEE06869E3}" type="datetime1">
              <a:rPr lang="en-US" smtClean="0"/>
              <a:t>3/2/2021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A6C042F-179F-4DBC-80B7-34B89EA27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386EA4-4BE5-4D17-A1DC-196FEA972B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3865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E649B6B-2C1C-452D-9F93-BD9A6F2B08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318DDB-88AC-4039-B59C-B05DC4C9C16C}" type="datetime1">
              <a:rPr lang="en-US" smtClean="0"/>
              <a:t>3/2/2021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47CA8ED-78AC-4474-8874-E4C424297D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90B764-0B68-4801-ADE7-931059129F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76640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AE717A-ED7D-43FE-881F-9407FF2204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597476"/>
            <a:ext cx="3932237" cy="1693717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6FE954-332E-4D66-AFFD-A15389A769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597475"/>
            <a:ext cx="5140180" cy="5263575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9D15CDA-9FC3-4F17-963C-DD9E226ECC2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291194"/>
            <a:ext cx="3932237" cy="3577793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CC30BE-8EE8-4A41-B20E-ACEFC980C0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82ABFB-60E7-4BA1-866A-7059F058065B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4B6719-F550-42EF-B377-8E41A46D00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97A6636-5EF9-499C-A3A0-3021812D0D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36860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C038CB-27F1-47CF-B05A-CC06883018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659822"/>
            <a:ext cx="3932237" cy="165215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89C67EA-3155-4708-9B86-D7B2B54FC2B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703687"/>
            <a:ext cx="5212917" cy="496901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7B434F1-C813-4E9B-98A4-B0B372CE2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426277"/>
            <a:ext cx="3932237" cy="3246429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122A0B8-75E7-465D-84CB-BC9C3FB2F5C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694112F-55F4-4776-A323-7418930321C8}" type="datetime1">
              <a:rPr lang="en-US" smtClean="0"/>
              <a:t>3/2/2021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C3879C9-B751-43BD-8B27-FA18290E11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B1998FB-27B9-46E5-90E3-09B108B0E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500000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BBB4882-AC48-4F1E-837D-E154BEEDC9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613106" cy="1282889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EFD34B7-C335-425E-BF89-DB1A0C23537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1914525"/>
            <a:ext cx="9613106" cy="388367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D63754-C885-4DC6-962D-C861267B6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F8CA68F-747D-436A-B5BB-2EBC3ED499E4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EC9693-03CD-4EBD-A3D7-BE310CD5F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CBBD01-5E50-4FF1-A1D6-B24B7B75E8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03548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CEA1D39-AB23-4CEE-BBAA-55B29415D41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578644"/>
            <a:ext cx="1912144" cy="527208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CC20688-FA9B-4ABD-9E9E-C7EADE949A9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2" y="578643"/>
            <a:ext cx="7943848" cy="527208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16B1A6B-AE19-4BD4-AE49-43E78CC0B0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8DC11-9E39-40A0-B3DC-E3F2AD04A616}" type="datetime1">
              <a:rPr lang="en-US" smtClean="0"/>
              <a:t>3/2/2021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862144-27EE-4CE0-B167-F5DBA41B38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8A40B2-EFB0-47EA-878B-6405E1DC189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5312943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8FBA68A5-A7C7-4D91-AB95-6E0B6FFD8743}"/>
              </a:ext>
            </a:extLst>
          </p:cNvPr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1">
              <a:alpha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1F93EBF-655A-4373-ADBE-9606BFA94B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25439"/>
            <a:ext cx="9485160" cy="12828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AAF2994-4D2E-43BB-9D9B-117ED94ABDE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91757"/>
            <a:ext cx="9485163" cy="370644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F28926-9DF1-4A3E-8B81-2191D6F75EF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2" y="6140304"/>
            <a:ext cx="3154896" cy="287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300" baseline="0">
                <a:solidFill>
                  <a:schemeClr val="accent1"/>
                </a:solidFill>
              </a:defRPr>
            </a:lvl1pPr>
          </a:lstStyle>
          <a:p>
            <a:fld id="{CFBEA57F-793F-4683-BD8A-741FD4B89154}" type="datetime1">
              <a:rPr lang="en-US" smtClean="0"/>
              <a:t>3/2/2021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D01BD4F-CE83-48A3-9683-19CF03C0A58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9233562" y="2578525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b="1" cap="all" spc="300" baseline="0">
                <a:solidFill>
                  <a:schemeClr val="accent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B94939-09B3-4A6E-88F8-4D923A56D47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821701" y="5672706"/>
            <a:ext cx="951908" cy="75467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600" b="1">
                <a:solidFill>
                  <a:schemeClr val="accent1"/>
                </a:solidFill>
              </a:defRPr>
            </a:lvl1pPr>
          </a:lstStyle>
          <a:p>
            <a:fld id="{81D2C36F-4504-47C0-B82F-A167342A2754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DA4051E3-92B2-42FC-BB3D-372E4A614439}"/>
              </a:ext>
            </a:extLst>
          </p:cNvPr>
          <p:cNvSpPr/>
          <p:nvPr/>
        </p:nvSpPr>
        <p:spPr>
          <a:xfrm>
            <a:off x="367744" y="334928"/>
            <a:ext cx="11456511" cy="6188146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3C425084-C97A-4C25-AE47-DDECF2DD3ABC}"/>
              </a:ext>
            </a:extLst>
          </p:cNvPr>
          <p:cNvCxnSpPr>
            <a:cxnSpLocks/>
          </p:cNvCxnSpPr>
          <p:nvPr/>
        </p:nvCxnSpPr>
        <p:spPr>
          <a:xfrm>
            <a:off x="10748698" y="334928"/>
            <a:ext cx="0" cy="6188146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>
            <a:extLst>
              <a:ext uri="{FF2B5EF4-FFF2-40B4-BE49-F238E27FC236}">
                <a16:creationId xmlns:a16="http://schemas.microsoft.com/office/drawing/2014/main" id="{96A478A1-0B34-4F2B-88FA-CF47551E5DF9}"/>
              </a:ext>
            </a:extLst>
          </p:cNvPr>
          <p:cNvCxnSpPr>
            <a:cxnSpLocks/>
          </p:cNvCxnSpPr>
          <p:nvPr/>
        </p:nvCxnSpPr>
        <p:spPr>
          <a:xfrm>
            <a:off x="373060" y="6047437"/>
            <a:ext cx="10375638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442719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4" r:id="rId1"/>
    <p:sldLayoutId id="2147483695" r:id="rId2"/>
    <p:sldLayoutId id="2147483696" r:id="rId3"/>
    <p:sldLayoutId id="2147483697" r:id="rId4"/>
    <p:sldLayoutId id="2147483698" r:id="rId5"/>
    <p:sldLayoutId id="2147483692" r:id="rId6"/>
    <p:sldLayoutId id="2147483688" r:id="rId7"/>
    <p:sldLayoutId id="2147483689" r:id="rId8"/>
    <p:sldLayoutId id="2147483690" r:id="rId9"/>
    <p:sldLayoutId id="2147483691" r:id="rId10"/>
    <p:sldLayoutId id="2147483693" r:id="rId11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4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4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CD44311-205B-4C93-837D-3250566CA7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The Impact of Covid-19 pandemic on  Conservation  Organisations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8D8EA07-144B-4AB8-9338-517EBECC2F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Laura Davies (1905575)</a:t>
            </a:r>
          </a:p>
        </p:txBody>
      </p:sp>
      <p:pic>
        <p:nvPicPr>
          <p:cNvPr id="6" name="Picture 2">
            <a:extLst>
              <a:ext uri="{FF2B5EF4-FFF2-40B4-BE49-F238E27FC236}">
                <a16:creationId xmlns:a16="http://schemas.microsoft.com/office/drawing/2014/main" id="{15265103-7817-4DC7-9EDD-7AE5D1E9E8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8475" y="4147637"/>
            <a:ext cx="4692769" cy="13931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6730892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64D9B-4CAF-43E0-A185-6CAD766817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Initial Impact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F2FFB-9B1E-4C58-8E27-CA8891C81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216426"/>
            <a:ext cx="9527275" cy="3536100"/>
          </a:xfrm>
        </p:spPr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sz="3200" dirty="0"/>
              <a:t>Sector is extremely vulnerable to sudden loss of income from ticketing, carparks, shops, cafes, holiday accommodation donations and memberships.</a:t>
            </a:r>
          </a:p>
          <a:p>
            <a:r>
              <a:rPr lang="en-GB" sz="3200" dirty="0"/>
              <a:t>£20 million losses in first month of lockdown across sector (despite government schemes)</a:t>
            </a:r>
          </a:p>
          <a:p>
            <a:r>
              <a:rPr lang="en-GB" sz="3200" dirty="0"/>
              <a:t>27% of environmental charities had four months of less of reserves</a:t>
            </a:r>
          </a:p>
          <a:p>
            <a:r>
              <a:rPr lang="en-GB" sz="3200" dirty="0"/>
              <a:t>Nearly half of environmental charities have reserves of 6 months or less</a:t>
            </a:r>
          </a:p>
          <a:p>
            <a:pPr marL="0" indent="0">
              <a:buNone/>
            </a:pPr>
            <a:r>
              <a:rPr lang="en-GB" sz="3100" dirty="0"/>
              <a:t>                  </a:t>
            </a:r>
            <a:r>
              <a:rPr lang="en-GB" dirty="0"/>
              <a:t>                                                                                                                                      (Wildlife and Countryside Link March 2020)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8FF41-C768-4911-929A-717B60D6D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33946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464D9B-4CAF-43E0-A185-6CAD766817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87626" y="545914"/>
            <a:ext cx="10267121" cy="1241944"/>
          </a:xfrm>
        </p:spPr>
        <p:txBody>
          <a:bodyPr>
            <a:normAutofit/>
          </a:bodyPr>
          <a:lstStyle/>
          <a:p>
            <a:r>
              <a:rPr lang="en-GB" dirty="0"/>
              <a:t>The Impact at the National Trust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32F2FFB-9B1E-4C58-8E27-CA8891C81A1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2037522"/>
            <a:ext cx="9527275" cy="3955774"/>
          </a:xfrm>
        </p:spPr>
        <p:txBody>
          <a:bodyPr>
            <a:normAutofit lnSpcReduction="10000"/>
          </a:bodyPr>
          <a:lstStyle/>
          <a:p>
            <a:r>
              <a:rPr lang="en-GB" sz="3100" dirty="0"/>
              <a:t>80% of staff furloughed</a:t>
            </a:r>
          </a:p>
          <a:p>
            <a:r>
              <a:rPr lang="en-GB" sz="3100" dirty="0"/>
              <a:t>Expected losses of £200million for 2020</a:t>
            </a:r>
          </a:p>
          <a:p>
            <a:r>
              <a:rPr lang="en-GB" sz="3100" dirty="0"/>
              <a:t>Re-organisation plan with 1200 compulsory redundancies (later reduced to 504 following consultation)</a:t>
            </a:r>
          </a:p>
          <a:p>
            <a:r>
              <a:rPr lang="en-GB" sz="3100" dirty="0"/>
              <a:t>Need to make ongoing savings of £100million annually</a:t>
            </a:r>
          </a:p>
          <a:p>
            <a:pPr marL="0" indent="0">
              <a:buNone/>
            </a:pPr>
            <a:r>
              <a:rPr lang="en-GB" sz="1300" dirty="0"/>
              <a:t>                                                                                                                                                                                                                        (National Trust 2020)</a:t>
            </a:r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F8FF41-C768-4911-929A-717B60D6D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5964696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B7B7C2-3111-4DB5-A40B-19DF243562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Impact on Nature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38FF08-9EF9-4DE8-AAA5-127676B9EF3A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Positive impacts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30EB658-4282-49BE-A26E-0A7E70F8D299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Marsh Harriers, </a:t>
            </a:r>
            <a:r>
              <a:rPr lang="en-GB" dirty="0" err="1"/>
              <a:t>Wicken</a:t>
            </a:r>
            <a:r>
              <a:rPr lang="en-GB" dirty="0"/>
              <a:t> Fen, </a:t>
            </a:r>
            <a:r>
              <a:rPr lang="en-GB" dirty="0" err="1"/>
              <a:t>Cambs</a:t>
            </a:r>
            <a:r>
              <a:rPr lang="en-GB" dirty="0"/>
              <a:t> –Best breeding season for decades</a:t>
            </a:r>
          </a:p>
          <a:p>
            <a:r>
              <a:rPr lang="en-GB" dirty="0"/>
              <a:t>Peregrine falcons, Corfe Castle, Dorset – Nesting pairs return to castle ruins</a:t>
            </a:r>
          </a:p>
          <a:p>
            <a:r>
              <a:rPr lang="en-GB" dirty="0"/>
              <a:t>Cuckoos, Osterley, West London – first calls heard for 20 years</a:t>
            </a:r>
          </a:p>
          <a:p>
            <a:r>
              <a:rPr lang="en-GB" dirty="0"/>
              <a:t>Little terns, Blakeney Point, Norfolk – most successful breeding season for 25 years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92D634C-4E8C-4586-9FB7-C09C96B3399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en-GB" dirty="0"/>
              <a:t>Negative impacts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4231F7EF-BFA8-477C-8028-EC37D17968F2}"/>
              </a:ext>
            </a:extLst>
          </p:cNvPr>
          <p:cNvSpPr>
            <a:spLocks noGrp="1"/>
          </p:cNvSpPr>
          <p:nvPr>
            <p:ph sz="quarter" idx="4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GB" dirty="0"/>
              <a:t>Arctic terns, Long Nanny, </a:t>
            </a:r>
            <a:r>
              <a:rPr lang="en-GB" dirty="0" err="1"/>
              <a:t>Northumb</a:t>
            </a:r>
            <a:r>
              <a:rPr lang="en-GB" dirty="0"/>
              <a:t> – first time since 1980 that no young fledged</a:t>
            </a:r>
          </a:p>
          <a:p>
            <a:r>
              <a:rPr lang="en-GB" dirty="0"/>
              <a:t>Surge in ash dieback as rangers prevented from felling diseased trees.</a:t>
            </a:r>
          </a:p>
          <a:p>
            <a:r>
              <a:rPr lang="en-GB" dirty="0"/>
              <a:t>Explosion in littering, unauthorised camping and camp fires.</a:t>
            </a:r>
          </a:p>
          <a:p>
            <a:r>
              <a:rPr lang="en-GB" dirty="0"/>
              <a:t>Erosion of pathways and landscapes with massive increase in visits following relaxation of lockdown and need for social distancing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ACF72E37-7F82-4950-AC74-E16824B86C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20604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DB8349-C106-4682-BD83-3182ACABC8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Long Term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0D65F8-CD17-4AAA-8C2C-9441D394FC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199" y="1905001"/>
            <a:ext cx="9527275" cy="4114800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Conservation work hardest hit - £145m environmental projects cancelled (N.T. 2020)</a:t>
            </a:r>
          </a:p>
          <a:p>
            <a:r>
              <a:rPr lang="en-GB" dirty="0"/>
              <a:t>Many grant sources have been repurposed to support </a:t>
            </a:r>
            <a:r>
              <a:rPr lang="en-GB" dirty="0" err="1"/>
              <a:t>covid</a:t>
            </a:r>
            <a:r>
              <a:rPr lang="en-GB" dirty="0"/>
              <a:t> relief (Heritage Lottery Fund 2021)</a:t>
            </a:r>
          </a:p>
          <a:p>
            <a:r>
              <a:rPr lang="en-GB" dirty="0"/>
              <a:t>Still committed to meet ambition of carbon neutrality by 2030 (N.T. 2020)</a:t>
            </a:r>
          </a:p>
          <a:p>
            <a:r>
              <a:rPr lang="en-GB" dirty="0"/>
              <a:t>68% adults agreed spending time with nature improved lockdown and 55% plan to make a habit of it after lockdown. (YouGov for N.T. 2020)</a:t>
            </a:r>
          </a:p>
          <a:p>
            <a:r>
              <a:rPr lang="en-GB" dirty="0"/>
              <a:t>Recognition that people need better access to nature and green space, increased focus on local places (N.T. 2020)</a:t>
            </a:r>
          </a:p>
          <a:p>
            <a:r>
              <a:rPr lang="en-GB" dirty="0"/>
              <a:t>Increased use of digital resources and media may increase access to NT and introduce new audiences</a:t>
            </a:r>
          </a:p>
          <a:p>
            <a:r>
              <a:rPr lang="en-US" dirty="0"/>
              <a:t>Linking COVID-19 outbreak to human destruction of nature increases support for wildlife conservation policies (</a:t>
            </a:r>
            <a:r>
              <a:rPr lang="en-US" dirty="0" err="1"/>
              <a:t>Shreedhar</a:t>
            </a:r>
            <a:r>
              <a:rPr lang="en-US" dirty="0"/>
              <a:t> &amp; </a:t>
            </a:r>
            <a:r>
              <a:rPr lang="en-US" dirty="0" err="1"/>
              <a:t>Mourato</a:t>
            </a:r>
            <a:r>
              <a:rPr lang="en-US" dirty="0"/>
              <a:t> 2020)</a:t>
            </a:r>
          </a:p>
          <a:p>
            <a:endParaRPr lang="en-GB" dirty="0"/>
          </a:p>
          <a:p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5DA127E-E183-4697-A476-D149D3006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D2C36F-4504-47C0-B82F-A167342A2754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8752675"/>
      </p:ext>
    </p:extLst>
  </p:cSld>
  <p:clrMapOvr>
    <a:masterClrMapping/>
  </p:clrMapOvr>
</p:sld>
</file>

<file path=ppt/theme/theme1.xml><?xml version="1.0" encoding="utf-8"?>
<a:theme xmlns:a="http://schemas.openxmlformats.org/drawingml/2006/main" name="MemoVTI">
  <a:themeElements>
    <a:clrScheme name="AnalogousFromRegularSeed_2SEEDS">
      <a:dk1>
        <a:srgbClr val="000000"/>
      </a:dk1>
      <a:lt1>
        <a:srgbClr val="FFFFFF"/>
      </a:lt1>
      <a:dk2>
        <a:srgbClr val="412D24"/>
      </a:dk2>
      <a:lt2>
        <a:srgbClr val="E2E6E8"/>
      </a:lt2>
      <a:accent1>
        <a:srgbClr val="D55317"/>
      </a:accent1>
      <a:accent2>
        <a:srgbClr val="E7293D"/>
      </a:accent2>
      <a:accent3>
        <a:srgbClr val="C99D24"/>
      </a:accent3>
      <a:accent4>
        <a:srgbClr val="14B692"/>
      </a:accent4>
      <a:accent5>
        <a:srgbClr val="26B1D4"/>
      </a:accent5>
      <a:accent6>
        <a:srgbClr val="1760D5"/>
      </a:accent6>
      <a:hlink>
        <a:srgbClr val="3A8BB0"/>
      </a:hlink>
      <a:folHlink>
        <a:srgbClr val="7F7F7F"/>
      </a:folHlink>
    </a:clrScheme>
    <a:fontScheme name="Elephant Univers Condensed">
      <a:majorFont>
        <a:latin typeface="Elephant"/>
        <a:ea typeface=""/>
        <a:cs typeface=""/>
      </a:majorFont>
      <a:minorFont>
        <a:latin typeface="Univers Condensed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emoVTI" id="{DF30D94D-D909-45F8-8565-C675708280D4}" vid="{636A8D8B-0354-48FA-9492-83E81C261610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838E74B3C9A834F8A8E47B0BD2580C3" ma:contentTypeVersion="12" ma:contentTypeDescription="Create a new document." ma:contentTypeScope="" ma:versionID="0ee83ecf631a72700db36a39d2becec0">
  <xsd:schema xmlns:xsd="http://www.w3.org/2001/XMLSchema" xmlns:xs="http://www.w3.org/2001/XMLSchema" xmlns:p="http://schemas.microsoft.com/office/2006/metadata/properties" xmlns:ns3="38a49699-8251-46aa-85ce-476a66afaff0" xmlns:ns4="9d807a4e-0c4f-4012-af74-dbfe5fab9fe5" targetNamespace="http://schemas.microsoft.com/office/2006/metadata/properties" ma:root="true" ma:fieldsID="ba181a7009f3ac3057298880718654ec" ns3:_="" ns4:_="">
    <xsd:import namespace="38a49699-8251-46aa-85ce-476a66afaff0"/>
    <xsd:import namespace="9d807a4e-0c4f-4012-af74-dbfe5fab9fe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3:MediaServiceOCR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8a49699-8251-46aa-85ce-476a66afaff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GenerationTime" ma:index="11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3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4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5" nillable="true" ma:displayName="MediaServiceDateTaken" ma:hidden="true" ma:internalName="MediaServiceDateTaken" ma:readOnly="true">
      <xsd:simpleType>
        <xsd:restriction base="dms:Text"/>
      </xsd:simpleType>
    </xsd:element>
    <xsd:element name="MediaServiceOCR" ma:index="16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d807a4e-0c4f-4012-af74-dbfe5fab9fe5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AC7ED21E-23D4-44C3-8CDF-0FB21C3EB52E}">
  <ds:schemaRefs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http://schemas.microsoft.com/office/2006/documentManagement/types"/>
    <ds:schemaRef ds:uri="9d807a4e-0c4f-4012-af74-dbfe5fab9fe5"/>
    <ds:schemaRef ds:uri="http://purl.org/dc/elements/1.1/"/>
    <ds:schemaRef ds:uri="http://schemas.microsoft.com/office/infopath/2007/PartnerControls"/>
    <ds:schemaRef ds:uri="38a49699-8251-46aa-85ce-476a66afaff0"/>
    <ds:schemaRef ds:uri="http://purl.org/dc/dcmitype/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342E8737-4CCA-434F-8C5B-85C00A0DDCA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27F034AA-F602-4110-A20F-7FFBB59BACB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8a49699-8251-46aa-85ce-476a66afaff0"/>
    <ds:schemaRef ds:uri="9d807a4e-0c4f-4012-af74-dbfe5fab9fe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198</TotalTime>
  <Words>405</Words>
  <Application>Microsoft Office PowerPoint</Application>
  <PresentationFormat>Widescreen</PresentationFormat>
  <Paragraphs>37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Elephant</vt:lpstr>
      <vt:lpstr>Univers Condensed</vt:lpstr>
      <vt:lpstr>MemoVTI</vt:lpstr>
      <vt:lpstr>The Impact of Covid-19 pandemic on  Conservation  Organisations</vt:lpstr>
      <vt:lpstr>The Initial Impact</vt:lpstr>
      <vt:lpstr>The Impact at the National Trust</vt:lpstr>
      <vt:lpstr>The Impact on Nature</vt:lpstr>
      <vt:lpstr>Long Term implications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Davies (1905575)</dc:creator>
  <cp:lastModifiedBy>Laura Davies</cp:lastModifiedBy>
  <cp:revision>11</cp:revision>
  <dcterms:created xsi:type="dcterms:W3CDTF">2021-02-23T19:53:12Z</dcterms:created>
  <dcterms:modified xsi:type="dcterms:W3CDTF">2021-03-02T16:31:46Z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0x0101009838E74B3C9A834F8A8E47B0BD2580C3</vt:lpwstr>
  </property>
</Properties>
</file>