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6" r:id="rId8"/>
    <p:sldId id="268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11/19/19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8C7E1-6EE4-3E4B-8554-F900F0E8F4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Placement Research Task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6CB9FB-0AA3-BF47-9B9F-05282463E2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Created by: Tom Drakeley (1707423)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53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3712D-76E1-D841-B0CA-B3F435A2F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1848633" cy="1087638"/>
          </a:xfrm>
        </p:spPr>
        <p:txBody>
          <a:bodyPr/>
          <a:lstStyle/>
          <a:p>
            <a:r>
              <a:rPr lang="en-GB" dirty="0"/>
              <a:t> Content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B69B7-01B5-7C4C-AFBC-D826A759CB2A}"/>
              </a:ext>
            </a:extLst>
          </p:cNvPr>
          <p:cNvSpPr txBox="1"/>
          <p:nvPr/>
        </p:nvSpPr>
        <p:spPr>
          <a:xfrm>
            <a:off x="84257" y="2189572"/>
            <a:ext cx="1202348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00" dirty="0">
                <a:solidFill>
                  <a:schemeClr val="bg1"/>
                </a:solidFill>
              </a:rPr>
              <a:t>Why Placement?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Why placement is important?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What I want to gain from placement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900" dirty="0">
              <a:solidFill>
                <a:schemeClr val="bg1"/>
              </a:solidFill>
            </a:endParaRPr>
          </a:p>
          <a:p>
            <a:pPr algn="ctr"/>
            <a:r>
              <a:rPr lang="en-GB" sz="1900" dirty="0">
                <a:solidFill>
                  <a:schemeClr val="bg1"/>
                </a:solidFill>
              </a:rPr>
              <a:t>Santa Cruz Bicycles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Why Santa Cruz Bicycles?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Benefits &amp; disadvantages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900" dirty="0">
              <a:solidFill>
                <a:schemeClr val="bg1"/>
              </a:solidFill>
            </a:endParaRPr>
          </a:p>
          <a:p>
            <a:pPr algn="ctr"/>
            <a:r>
              <a:rPr lang="en-GB" sz="1900" dirty="0">
                <a:solidFill>
                  <a:schemeClr val="bg1"/>
                </a:solidFill>
              </a:rPr>
              <a:t>International Sports Agency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Why International Sports Agency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Benefits &amp; disadvantages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1900" dirty="0">
              <a:solidFill>
                <a:schemeClr val="bg1"/>
              </a:solidFill>
            </a:endParaRPr>
          </a:p>
          <a:p>
            <a:pPr algn="ctr"/>
            <a:r>
              <a:rPr lang="en-GB" sz="1900" dirty="0">
                <a:solidFill>
                  <a:schemeClr val="bg1"/>
                </a:solidFill>
              </a:rPr>
              <a:t>UCI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Why UCI?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Benefits &amp; disadvantages</a:t>
            </a:r>
            <a:endParaRPr lang="en-GB" sz="2000" dirty="0">
              <a:solidFill>
                <a:schemeClr val="bg1"/>
              </a:solidFill>
            </a:endParaRP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Questions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1466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BE1E3-FB30-394B-8F78-52D39B02D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Placement? – </a:t>
            </a:r>
            <a:r>
              <a:rPr lang="en-GB" sz="2500" b="0" dirty="0">
                <a:latin typeface="+mn-lt"/>
              </a:rPr>
              <a:t>The Importance of Placement?</a:t>
            </a:r>
            <a:endParaRPr lang="en-US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CBF7890A-67FB-C94B-A147-6AFEC005AB6E}"/>
              </a:ext>
            </a:extLst>
          </p:cNvPr>
          <p:cNvSpPr/>
          <p:nvPr/>
        </p:nvSpPr>
        <p:spPr>
          <a:xfrm>
            <a:off x="8335110" y="2280208"/>
            <a:ext cx="3706127" cy="1607616"/>
          </a:xfrm>
          <a:prstGeom prst="wedgeEllipseCallout">
            <a:avLst>
              <a:gd name="adj1" fmla="val -78683"/>
              <a:gd name="adj2" fmla="val 42963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“Knowledge is created through the transformation of Experience” (Kolb et al,. 2001, cited in O’donovan, 2018)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D147C370-734F-8D49-A9A1-B4E7A95A4267}"/>
              </a:ext>
            </a:extLst>
          </p:cNvPr>
          <p:cNvSpPr/>
          <p:nvPr/>
        </p:nvSpPr>
        <p:spPr>
          <a:xfrm>
            <a:off x="0" y="2280208"/>
            <a:ext cx="3706128" cy="1964300"/>
          </a:xfrm>
          <a:prstGeom prst="cloudCallout">
            <a:avLst>
              <a:gd name="adj1" fmla="val 61685"/>
              <a:gd name="adj2" fmla="val 38816"/>
            </a:avLst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“Employers are now demanding graduate applicants have relevant experience…” (Edwards et al, 2015, cited in Jackson et al, 2017)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454A1FC0-C38C-C241-9A8B-1C79776E81B4}"/>
              </a:ext>
            </a:extLst>
          </p:cNvPr>
          <p:cNvSpPr/>
          <p:nvPr/>
        </p:nvSpPr>
        <p:spPr>
          <a:xfrm>
            <a:off x="7538065" y="4451829"/>
            <a:ext cx="4089739" cy="2419828"/>
          </a:xfrm>
          <a:prstGeom prst="cloudCallout">
            <a:avLst>
              <a:gd name="adj1" fmla="val -60409"/>
              <a:gd name="adj2" fmla="val -360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“Human capital theory predicts…. Job experiences such as international assignments provide valuable learning” (Benson &amp; Pattie, 2008, Cited in </a:t>
            </a:r>
            <a:r>
              <a:rPr lang="en-GB" sz="1400" dirty="0" err="1">
                <a:solidFill>
                  <a:schemeClr val="bg1"/>
                </a:solidFill>
              </a:rPr>
              <a:t>Suutari</a:t>
            </a:r>
            <a:r>
              <a:rPr lang="en-GB" sz="1400" dirty="0">
                <a:solidFill>
                  <a:schemeClr val="bg1"/>
                </a:solidFill>
              </a:rPr>
              <a:t> et al, 2018)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EC24EE5-26F8-7349-AFB9-D402A85F8289}"/>
              </a:ext>
            </a:extLst>
          </p:cNvPr>
          <p:cNvSpPr/>
          <p:nvPr/>
        </p:nvSpPr>
        <p:spPr>
          <a:xfrm>
            <a:off x="317891" y="4743496"/>
            <a:ext cx="3017957" cy="2022031"/>
          </a:xfrm>
          <a:prstGeom prst="wedgeEllipseCallout">
            <a:avLst>
              <a:gd name="adj1" fmla="val 74151"/>
              <a:gd name="adj2" fmla="val -39737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Learning – “The act, process, or experience of gaining knowledge or skill” (Oxford English Dictionary)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ADBA4567-2FCB-734D-9941-6BEA27958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936" y="3603397"/>
            <a:ext cx="2363086" cy="1570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1846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87F3F-88A2-7048-A1D1-53B4519F6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268" y="310626"/>
            <a:ext cx="11989892" cy="1100604"/>
          </a:xfrm>
        </p:spPr>
        <p:txBody>
          <a:bodyPr/>
          <a:lstStyle/>
          <a:p>
            <a:r>
              <a:rPr lang="en-GB" dirty="0"/>
              <a:t>Why Placement? – </a:t>
            </a:r>
            <a:r>
              <a:rPr lang="en-GB" sz="2500" b="0" dirty="0"/>
              <a:t>What I want to gain from my placement?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201A20-B400-E046-8EEB-D6E861272D8D}"/>
              </a:ext>
            </a:extLst>
          </p:cNvPr>
          <p:cNvSpPr txBox="1"/>
          <p:nvPr/>
        </p:nvSpPr>
        <p:spPr>
          <a:xfrm>
            <a:off x="614516" y="2430753"/>
            <a:ext cx="45337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u="sng" dirty="0">
                <a:solidFill>
                  <a:schemeClr val="bg1"/>
                </a:solidFill>
                <a:latin typeface="+mj-lt"/>
              </a:rPr>
              <a:t>Business minded benefits</a:t>
            </a:r>
          </a:p>
          <a:p>
            <a:pPr algn="l"/>
            <a:endParaRPr lang="en-GB" b="1" u="sng" dirty="0">
              <a:solidFill>
                <a:schemeClr val="bg1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Insight into a successful business structure.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Create connections with potential employers.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Develop understanding of barriers businesses within this sector</a:t>
            </a:r>
          </a:p>
          <a:p>
            <a:pPr algn="l"/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Gain insight into as many departments within a successful business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38F99F-B319-084F-8FDF-855976D47A1B}"/>
              </a:ext>
            </a:extLst>
          </p:cNvPr>
          <p:cNvSpPr txBox="1"/>
          <p:nvPr/>
        </p:nvSpPr>
        <p:spPr>
          <a:xfrm>
            <a:off x="7586406" y="2430752"/>
            <a:ext cx="39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b="1" u="sng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B62DC7-93D9-2843-B223-6F532FB6A795}"/>
              </a:ext>
            </a:extLst>
          </p:cNvPr>
          <p:cNvSpPr txBox="1"/>
          <p:nvPr/>
        </p:nvSpPr>
        <p:spPr>
          <a:xfrm>
            <a:off x="7043722" y="2430752"/>
            <a:ext cx="4533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u="sng" dirty="0">
                <a:solidFill>
                  <a:schemeClr val="bg1"/>
                </a:solidFill>
                <a:latin typeface="+mj-lt"/>
              </a:rPr>
              <a:t>Personal benefits </a:t>
            </a:r>
          </a:p>
          <a:p>
            <a:pPr algn="l"/>
            <a:endParaRPr lang="en-GB" b="1" u="sng" dirty="0">
              <a:solidFill>
                <a:schemeClr val="bg1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Improve self esteem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Accelerated maturity (NCUB, 2018)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Develop communication Skills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Working within a different culture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Improve self-management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dirty="0">
                <a:solidFill>
                  <a:schemeClr val="bg1"/>
                </a:solidFill>
              </a:rPr>
              <a:t>Improve my personal reflective practice within a work environment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56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BF32C-67D8-E44F-BA35-26621286E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Santa Cruz Bicycles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B51CB3-3BCD-394C-8B50-86905DD3895D}"/>
              </a:ext>
            </a:extLst>
          </p:cNvPr>
          <p:cNvSpPr txBox="1"/>
          <p:nvPr/>
        </p:nvSpPr>
        <p:spPr>
          <a:xfrm>
            <a:off x="77502" y="2236086"/>
            <a:ext cx="4720570" cy="4401205"/>
          </a:xfrm>
          <a:prstGeom prst="rect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US" sz="1400" dirty="0">
                <a:solidFill>
                  <a:schemeClr val="bg1"/>
                </a:solidFill>
              </a:rPr>
              <a:t>Founded: 1994 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US" sz="1400" dirty="0">
                <a:solidFill>
                  <a:schemeClr val="bg1"/>
                </a:solidFill>
              </a:rPr>
              <a:t>Founder: Rob </a:t>
            </a:r>
            <a:r>
              <a:rPr lang="en-US" sz="1400" dirty="0" err="1">
                <a:solidFill>
                  <a:schemeClr val="bg1"/>
                </a:solidFill>
              </a:rPr>
              <a:t>Rosskopp</a:t>
            </a: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US" sz="1400" dirty="0">
                <a:solidFill>
                  <a:schemeClr val="bg1"/>
                </a:solidFill>
              </a:rPr>
              <a:t>Companies Aim: To make mountain bikes that are “Simply advanced” (Santa Cruz, 2019)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endParaRPr lang="en-US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GB" sz="1400" dirty="0">
                <a:solidFill>
                  <a:schemeClr val="bg1"/>
                </a:solidFill>
              </a:rPr>
              <a:t>Operate</a:t>
            </a:r>
            <a:r>
              <a:rPr lang="en-US" sz="1400" dirty="0">
                <a:solidFill>
                  <a:schemeClr val="bg1"/>
                </a:solidFill>
              </a:rPr>
              <a:t> in 70 countries globally </a:t>
            </a:r>
            <a:endParaRPr lang="en-GB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endParaRPr lang="en-GB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GB" sz="1400" dirty="0">
                <a:solidFill>
                  <a:schemeClr val="bg1"/>
                </a:solidFill>
              </a:rPr>
              <a:t>HQ: Santa Cruz, CA, USA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endParaRPr lang="en-GB" sz="14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</a:pPr>
            <a:r>
              <a:rPr lang="en-GB" sz="1400" dirty="0">
                <a:solidFill>
                  <a:schemeClr val="bg1"/>
                </a:solidFill>
              </a:rPr>
              <a:t>Desired department: Santa Cruz Athlete management 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EF8D4BD-ABA3-004F-A38E-C6B522B97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1515" y="261211"/>
            <a:ext cx="2209997" cy="143300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A7735D-50EF-2446-A6CB-BFEBC84E93B3}"/>
              </a:ext>
            </a:extLst>
          </p:cNvPr>
          <p:cNvSpPr txBox="1"/>
          <p:nvPr/>
        </p:nvSpPr>
        <p:spPr>
          <a:xfrm>
            <a:off x="4998065" y="2178879"/>
            <a:ext cx="7116433" cy="332398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>
                <a:solidFill>
                  <a:schemeClr val="bg1"/>
                </a:solidFill>
              </a:rPr>
              <a:t>Possible learning benefits:</a:t>
            </a:r>
          </a:p>
          <a:p>
            <a:pPr algn="l"/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Develop understanding of team management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Insight into Athletes needs from a mangers prospective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Planning and organisation skills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Develop understanding of Athlete contracts and endorsements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Involvement in the planning for competition in international events (UCI, EWS, </a:t>
            </a:r>
            <a:r>
              <a:rPr lang="en-GB" sz="1400" dirty="0" err="1">
                <a:solidFill>
                  <a:schemeClr val="bg1"/>
                </a:solidFill>
              </a:rPr>
              <a:t>Ect</a:t>
            </a:r>
            <a:r>
              <a:rPr lang="en-GB" sz="1400" dirty="0">
                <a:solidFill>
                  <a:schemeClr val="bg1"/>
                </a:solidFill>
              </a:rPr>
              <a:t>..)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Working within a different culture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7DAF63-2C8A-B14B-A457-4106A6FE0AFC}"/>
              </a:ext>
            </a:extLst>
          </p:cNvPr>
          <p:cNvSpPr txBox="1"/>
          <p:nvPr/>
        </p:nvSpPr>
        <p:spPr>
          <a:xfrm>
            <a:off x="4998065" y="5602812"/>
            <a:ext cx="7193935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/>
              <a:t>Possible Disadvantages:</a:t>
            </a:r>
          </a:p>
          <a:p>
            <a:pPr marL="285750" indent="-285750" algn="l">
              <a:buFont typeface="Wingdings" pitchFamily="2" charset="2"/>
              <a:buChar char="§"/>
            </a:pPr>
            <a:endParaRPr lang="en-GB" sz="1400" dirty="0"/>
          </a:p>
          <a:p>
            <a:pPr marL="285750" indent="-285750" algn="l">
              <a:buFont typeface="Wingdings" pitchFamily="2" charset="2"/>
              <a:buChar char="§"/>
            </a:pPr>
            <a:r>
              <a:rPr lang="en-GB" sz="1400" dirty="0"/>
              <a:t>Many experiences may only relate to the mountain bike industry </a:t>
            </a:r>
          </a:p>
          <a:p>
            <a:pPr marL="285750" indent="-285750" algn="l">
              <a:buFont typeface="Wingdings" pitchFamily="2" charset="2"/>
              <a:buChar char="§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41669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BF32C-67D8-E44F-BA35-26621286E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Sports Agency (I.S.A)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6E35A4-CDDF-B64B-B0B1-35FC045E77EF}"/>
              </a:ext>
            </a:extLst>
          </p:cNvPr>
          <p:cNvSpPr txBox="1"/>
          <p:nvPr/>
        </p:nvSpPr>
        <p:spPr>
          <a:xfrm>
            <a:off x="273664" y="2457184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4C5CFC-4DB7-F64B-9E50-23715F2C0B32}"/>
              </a:ext>
            </a:extLst>
          </p:cNvPr>
          <p:cNvSpPr txBox="1"/>
          <p:nvPr/>
        </p:nvSpPr>
        <p:spPr>
          <a:xfrm>
            <a:off x="177527" y="2200515"/>
            <a:ext cx="5516444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Founded: 2001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Founder: </a:t>
            </a:r>
            <a:r>
              <a:rPr lang="en-GB" sz="1400" dirty="0" err="1">
                <a:solidFill>
                  <a:schemeClr val="bg1"/>
                </a:solidFill>
              </a:rPr>
              <a:t>Bardia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Ghahremani</a:t>
            </a: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Company Aim: “</a:t>
            </a:r>
            <a:r>
              <a:rPr lang="en-US" sz="1400" dirty="0">
                <a:solidFill>
                  <a:schemeClr val="bg1"/>
                </a:solidFill>
              </a:rPr>
              <a:t>We are dedicated to helping athletes transition from amateur to professional, build wealth and start the process of post-career planning</a:t>
            </a:r>
            <a:r>
              <a:rPr lang="en-GB" sz="1400" dirty="0">
                <a:solidFill>
                  <a:schemeClr val="bg1"/>
                </a:solidFill>
              </a:rPr>
              <a:t>” (I.S.A, 2017)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Currently manage top athletes in Hockey, American Football and Motorsports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HQ:  Irvine, CA. USA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Desired Department: Contract negotiations/ Endorsements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C110410-3586-5E4F-994B-875A31817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9999" y="109246"/>
            <a:ext cx="1704257" cy="170425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6DD054-9085-FC42-A790-4605902B3B30}"/>
              </a:ext>
            </a:extLst>
          </p:cNvPr>
          <p:cNvSpPr txBox="1"/>
          <p:nvPr/>
        </p:nvSpPr>
        <p:spPr>
          <a:xfrm>
            <a:off x="5891160" y="2200515"/>
            <a:ext cx="6123314" cy="28931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>
                <a:solidFill>
                  <a:schemeClr val="bg1"/>
                </a:solidFill>
              </a:rPr>
              <a:t>Possible learning benefits:</a:t>
            </a:r>
          </a:p>
          <a:p>
            <a:pPr algn="l"/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Develop a greater understanding of athletes needs within contracts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Experience negotiations with large endorsements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Develop an understanding of the American athlete system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Gain insight into barriers faced by agents during contact negotiations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>
                <a:solidFill>
                  <a:schemeClr val="bg1"/>
                </a:solidFill>
              </a:rPr>
              <a:t>Analysing negotiation techniques of successful sports agents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9AD817-6213-0541-9AD3-157B72035040}"/>
              </a:ext>
            </a:extLst>
          </p:cNvPr>
          <p:cNvSpPr txBox="1"/>
          <p:nvPr/>
        </p:nvSpPr>
        <p:spPr>
          <a:xfrm>
            <a:off x="5891160" y="5395958"/>
            <a:ext cx="5973097" cy="11695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>
                <a:solidFill>
                  <a:schemeClr val="bg1"/>
                </a:solidFill>
              </a:rPr>
              <a:t>Possible Disadvantages: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May not be able to participate in contract negotiations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May require additional travel (Expenses)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Possible that not all departments will be accessible </a:t>
            </a:r>
          </a:p>
        </p:txBody>
      </p:sp>
    </p:spTree>
    <p:extLst>
      <p:ext uri="{BB962C8B-B14F-4D97-AF65-F5344CB8AC3E}">
        <p14:creationId xmlns:p14="http://schemas.microsoft.com/office/powerpoint/2010/main" val="3852201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17835-33DF-9B4A-B049-803A4205A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474" y="479022"/>
            <a:ext cx="10571998" cy="970450"/>
          </a:xfrm>
        </p:spPr>
        <p:txBody>
          <a:bodyPr/>
          <a:lstStyle/>
          <a:p>
            <a:r>
              <a:rPr lang="en-GB" dirty="0"/>
              <a:t>Union Cycliste Internationale (UCI)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9BCDC3-7564-F44C-8F7E-8F1B516732B9}"/>
              </a:ext>
            </a:extLst>
          </p:cNvPr>
          <p:cNvSpPr txBox="1"/>
          <p:nvPr/>
        </p:nvSpPr>
        <p:spPr>
          <a:xfrm>
            <a:off x="164416" y="2267427"/>
            <a:ext cx="4587842" cy="39703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Founded: 1990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Founder: Emile de beukelaer </a:t>
            </a:r>
          </a:p>
          <a:p>
            <a:pPr algn="l"/>
            <a:r>
              <a:rPr lang="en-GB" sz="1400" dirty="0">
                <a:solidFill>
                  <a:schemeClr val="bg1"/>
                </a:solidFill>
              </a:rPr>
              <a:t>(Current C.E.O David lappartient)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Companies aim: “</a:t>
            </a:r>
            <a:r>
              <a:rPr lang="en-US" sz="1400" dirty="0">
                <a:solidFill>
                  <a:schemeClr val="bg1"/>
                </a:solidFill>
              </a:rPr>
              <a:t>The UCI’s commitment is to lead the development of cycling as a competitive sport and activity in all its forms, across the world</a:t>
            </a:r>
            <a:r>
              <a:rPr lang="en-GB" sz="1400" dirty="0">
                <a:solidFill>
                  <a:schemeClr val="bg1"/>
                </a:solidFill>
              </a:rPr>
              <a:t>” (UCI, 2019)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“The worldwide governing body for cycling”(UCI, 2019)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Courier New" panose="02070309020205020404" pitchFamily="49" charset="0"/>
              <a:buChar char="o"/>
            </a:pPr>
            <a:r>
              <a:rPr lang="en-GB" sz="1400" dirty="0">
                <a:solidFill>
                  <a:schemeClr val="bg1"/>
                </a:solidFill>
              </a:rPr>
              <a:t>HQ: Aigle, Switzerland</a:t>
            </a:r>
          </a:p>
          <a:p>
            <a:pPr marL="285750" indent="-285750" algn="l">
              <a:buFont typeface="Courier New" panose="02070309020205020404" pitchFamily="49" charset="0"/>
              <a:buChar char="o"/>
            </a:pP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C95D54-FBBA-4246-ACAA-FB00A5714147}"/>
              </a:ext>
            </a:extLst>
          </p:cNvPr>
          <p:cNvSpPr txBox="1"/>
          <p:nvPr/>
        </p:nvSpPr>
        <p:spPr>
          <a:xfrm>
            <a:off x="5066890" y="2267427"/>
            <a:ext cx="6960694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025A11-F9AF-EF4A-8E20-C2E1C3D6B657}"/>
              </a:ext>
            </a:extLst>
          </p:cNvPr>
          <p:cNvSpPr txBox="1"/>
          <p:nvPr/>
        </p:nvSpPr>
        <p:spPr>
          <a:xfrm>
            <a:off x="5124245" y="2247262"/>
            <a:ext cx="6845984" cy="2739211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/>
              <a:t>Possible benefits:</a:t>
            </a:r>
          </a:p>
          <a:p>
            <a:pPr algn="l"/>
            <a:endParaRPr lang="en-GB" dirty="0"/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/>
              <a:t>Develop an understanding of how a governing body operates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/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/>
              <a:t>Possible involvement with the latest anti-doping research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/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/>
              <a:t>Experience the system behind athlete development 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/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/>
              <a:t>Working in a different country/ culture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/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1400" dirty="0"/>
              <a:t>Experience a different work ethic</a:t>
            </a:r>
          </a:p>
          <a:p>
            <a:pPr marL="285750" indent="-285750" algn="l">
              <a:buFont typeface="Wingdings" pitchFamily="2" charset="2"/>
              <a:buChar char="v"/>
            </a:pPr>
            <a:endParaRPr lang="en-GB" sz="1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DDF9CC-61CD-E64B-AE5D-BBDBBC2C9BF8}"/>
              </a:ext>
            </a:extLst>
          </p:cNvPr>
          <p:cNvSpPr txBox="1"/>
          <p:nvPr/>
        </p:nvSpPr>
        <p:spPr>
          <a:xfrm>
            <a:off x="5176137" y="5209427"/>
            <a:ext cx="6704508" cy="116955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GB" sz="1400" dirty="0">
                <a:solidFill>
                  <a:schemeClr val="bg1"/>
                </a:solidFill>
              </a:rPr>
              <a:t>Possible Disadvantages: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Language barrier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bg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Cost of living</a:t>
            </a: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A021D0F0-E04B-A94A-ACEF-28C8CCEBF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538" y="191804"/>
            <a:ext cx="2321505" cy="154488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342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650724" y="650724"/>
            <a:ext cx="6858000" cy="5556552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54696-51C5-A149-AB6E-0213D6E46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5" y="1734857"/>
            <a:ext cx="3765483" cy="3388287"/>
          </a:xfrm>
        </p:spPr>
        <p:txBody>
          <a:bodyPr anchor="ctr">
            <a:normAutofit/>
          </a:bodyPr>
          <a:lstStyle/>
          <a:p>
            <a:r>
              <a:rPr lang="en-GB" dirty="0"/>
              <a:t>Thank you for your time!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EC29057-B9C5-7347-970D-29E7E291E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068" y="978993"/>
            <a:ext cx="5365218" cy="4900014"/>
          </a:xfrm>
          <a:effectLst/>
        </p:spPr>
        <p:txBody>
          <a:bodyPr>
            <a:normAutofit/>
          </a:bodyPr>
          <a:lstStyle/>
          <a:p>
            <a:r>
              <a:rPr lang="en-GB" sz="2700" b="1" dirty="0"/>
              <a:t>Any Questions?</a:t>
            </a:r>
            <a:endParaRPr lang="en-US" sz="2700" b="1" dirty="0"/>
          </a:p>
        </p:txBody>
      </p:sp>
    </p:spTree>
    <p:extLst>
      <p:ext uri="{BB962C8B-B14F-4D97-AF65-F5344CB8AC3E}">
        <p14:creationId xmlns:p14="http://schemas.microsoft.com/office/powerpoint/2010/main" val="2805429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417CC-85A2-144A-8EAF-5403160EE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2DBB00-DBB2-0C45-829A-CB4AE4C4C716}"/>
              </a:ext>
            </a:extLst>
          </p:cNvPr>
          <p:cNvSpPr txBox="1"/>
          <p:nvPr/>
        </p:nvSpPr>
        <p:spPr>
          <a:xfrm>
            <a:off x="103701" y="2246749"/>
            <a:ext cx="11984596" cy="5693866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Benson, G. and Pattie, M. (2008). Is expatriation good for my career? The impact of expatriate assignments on perceived and actual career outcomes. The International Journal of Human Resource Management, 19(9), pp.1636-1653.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ISA (2019). ISA Logo. [image] Available at: http://Q_AUoA3oECA0QAw&amp;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biw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=1112&amp;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bih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=732#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imgrc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=Zg21xbwx1F26pM [Accessed 17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Isasports.com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 (2019). ISA - About Us. [online] Available at: http://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isasports.com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/about [Accessed 17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TheFreeDictionary.com. (2019). Oxford English Dictionary Online. [online] Available at: https://www.thefreedictionary.com/Oxford+English+Dictionary+Online [Accessed 18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O’Donovan, D. (2018). Bilateral benefits. Industry and Higher Education, [online] 32(2), pp.119-128. Available at: https://journals-sagepub-com.ezproxy.uwtsd.ac.uk/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doi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/pdf/10.1177/0950422218761273 [Accessed 15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Santa Cruz Bicycles. (2019). Santa Cruz Bicycles. [online] Available at: https://www.santacruzbicycles.com/en-GB/about-us [Accessed 15 Nov. 2019].</a:t>
            </a: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Santa Cruz Logo. (n.d.). [image] Available at: https://www.google.co.uk/search?q=santa+cruz+bicycles+logo&amp;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tbm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=isch&amp;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ved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=2ahUKEwjWj4_0gPXlAhWBxeAKHRMZC8cQ2-cCegQIABAC&amp;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oq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=santa+cruz+bicycles+logo&amp;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gs_l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=mobile-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gws-wiz-img.3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..0i67j0.2890.4152..4803...0.0..0.80.345.5......0....1.........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0i24.mlMJc2HrwOE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ei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=uTXTXZbPFoGLgweTsqy4DA&amp;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bih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=732&amp;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biw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=1112&amp;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prmd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=smivn#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imgrc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=FC6x0DZ5SKLaJM [Accessed 18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Uci.org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. (2019). UCI - About us. [online] Available at: https://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www.uci.org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/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inside-uci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 [Accessed 16 Nov. 2019].</a:t>
            </a:r>
          </a:p>
          <a:p>
            <a:pPr>
              <a:spcAft>
                <a:spcPts val="0"/>
              </a:spcAft>
            </a:pPr>
            <a:endParaRPr lang="en-GB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Times New Roman" panose="020F0502020204030204" pitchFamily="34" charset="0"/>
              <a:cs typeface="Times New Roman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UCI Logo. (n.d.). [image] Available at: https://www.google.co.uk/search?q=UCI+Logo&amp;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prmd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=insv&amp;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sxsrf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=ACYBGNTZ4I-ugzP2wiDAaNwYGp-OPSv1mQ:1574123061661&amp;source=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lnms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tbm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=isch&amp;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sa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=X&amp;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ved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=2ahUKEwiV5LCvgfXlAhURYcAKHfmYDBwQ_AUoAXoECA0QAQ&amp;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biw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=1112&amp;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bih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=732#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imgrc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=TccfICdZPBNIrM [Accessed 18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NCUB. (2019). What are the benefits of a quality placement?. [online] Available at: http://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www.ncub.co.uk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/placements-report/the-benefits-of-a-high-quality-placement.html [Accessed 16 Nov. 2019].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Work placement picture. (2018). [image] Available at: https://www.google.co.uk/search?q=work+experience&amp;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prmd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=inv&amp;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sxsrf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=ACYBGNR_1OgLWespShmqWtkkcdeBhflrAg:1573660391741&amp;source=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lnms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tbm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=isch&amp;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sa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=X&amp;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ved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=2ahUKEwiLhJblxeflAhWGbsAKHassAQkQ_AUoAXoECA8QAQ&amp;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biw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=1112&amp;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bih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=732&amp;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dpr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=2#</a:t>
            </a:r>
            <a:r>
              <a:rPr lang="en-GB" sz="11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imgrc</a:t>
            </a:r>
            <a:r>
              <a:rPr lang="en-GB" sz="1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F0502020204030204" pitchFamily="34" charset="0"/>
                <a:cs typeface="Times New Roman" panose="020F0502020204030204" pitchFamily="34" charset="0"/>
              </a:rPr>
              <a:t>=tpUVx1dNcOSF-M [Accessed 17 Nov. 2019].</a:t>
            </a:r>
          </a:p>
        </p:txBody>
      </p:sp>
    </p:spTree>
    <p:extLst>
      <p:ext uri="{BB962C8B-B14F-4D97-AF65-F5344CB8AC3E}">
        <p14:creationId xmlns:p14="http://schemas.microsoft.com/office/powerpoint/2010/main" val="41888638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Quotable</vt:lpstr>
      <vt:lpstr>Placement Research Task</vt:lpstr>
      <vt:lpstr> Content</vt:lpstr>
      <vt:lpstr>Why Placement? – The Importance of Placement?</vt:lpstr>
      <vt:lpstr>Why Placement? – What I want to gain from my placement?</vt:lpstr>
      <vt:lpstr>Santa Cruz Bicycles</vt:lpstr>
      <vt:lpstr>International Sports Agency (I.S.A)</vt:lpstr>
      <vt:lpstr>Union Cycliste Internationale (UCI)</vt:lpstr>
      <vt:lpstr>Thank you for your time!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Placement Research Task</dc:title>
  <dc:creator>Tom Drakeley</dc:creator>
  <cp:lastModifiedBy>Tom Drakeley</cp:lastModifiedBy>
  <cp:revision>10</cp:revision>
  <dcterms:created xsi:type="dcterms:W3CDTF">2019-11-12T13:56:19Z</dcterms:created>
  <dcterms:modified xsi:type="dcterms:W3CDTF">2019-11-19T07:24:29Z</dcterms:modified>
</cp:coreProperties>
</file>