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20"/>
  </p:notesMasterIdLst>
  <p:sldIdLst>
    <p:sldId id="256" r:id="rId2"/>
    <p:sldId id="257" r:id="rId3"/>
    <p:sldId id="269" r:id="rId4"/>
    <p:sldId id="258" r:id="rId5"/>
    <p:sldId id="270" r:id="rId6"/>
    <p:sldId id="259" r:id="rId7"/>
    <p:sldId id="261" r:id="rId8"/>
    <p:sldId id="262" r:id="rId9"/>
    <p:sldId id="271" r:id="rId10"/>
    <p:sldId id="263" r:id="rId11"/>
    <p:sldId id="264" r:id="rId12"/>
    <p:sldId id="265" r:id="rId13"/>
    <p:sldId id="272" r:id="rId14"/>
    <p:sldId id="266" r:id="rId15"/>
    <p:sldId id="267" r:id="rId16"/>
    <p:sldId id="273" r:id="rId17"/>
    <p:sldId id="274"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672" autoAdjust="0"/>
  </p:normalViewPr>
  <p:slideViewPr>
    <p:cSldViewPr snapToGrid="0">
      <p:cViewPr varScale="1">
        <p:scale>
          <a:sx n="27" d="100"/>
          <a:sy n="27" d="100"/>
        </p:scale>
        <p:origin x="15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92F869-4EB7-48C4-9B7B-09AC56041755}" type="datetimeFigureOut">
              <a:rPr lang="en-GB" smtClean="0"/>
              <a:t>25/11/2020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0F06E4-09F4-412C-B30B-AB6A3EFFF76A}" type="slidenum">
              <a:rPr lang="en-GB" smtClean="0"/>
              <a:t>‹#›</a:t>
            </a:fld>
            <a:endParaRPr lang="en-GB"/>
          </a:p>
        </p:txBody>
      </p:sp>
    </p:spTree>
    <p:extLst>
      <p:ext uri="{BB962C8B-B14F-4D97-AF65-F5344CB8AC3E}">
        <p14:creationId xmlns:p14="http://schemas.microsoft.com/office/powerpoint/2010/main" val="1738387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Qualification:</a:t>
            </a:r>
            <a:r>
              <a:rPr lang="en-GB" baseline="0" dirty="0" smtClean="0"/>
              <a:t> CIPD Diploma in Applied Human Resources</a:t>
            </a:r>
            <a:endParaRPr lang="en-GB" dirty="0" smtClean="0"/>
          </a:p>
          <a:p>
            <a:r>
              <a:rPr lang="en-GB" dirty="0" smtClean="0"/>
              <a:t>Module</a:t>
            </a:r>
            <a:r>
              <a:rPr lang="en-GB" baseline="0" dirty="0" smtClean="0"/>
              <a:t> Name - </a:t>
            </a:r>
            <a:r>
              <a:rPr lang="en-GB" dirty="0" smtClean="0"/>
              <a:t>Understanding the Management</a:t>
            </a:r>
            <a:r>
              <a:rPr lang="en-GB" baseline="0" dirty="0" smtClean="0"/>
              <a:t> of Change</a:t>
            </a:r>
          </a:p>
          <a:p>
            <a:r>
              <a:rPr lang="en-GB" baseline="0" dirty="0" smtClean="0"/>
              <a:t>Unit 5KMOC</a:t>
            </a:r>
          </a:p>
          <a:p>
            <a:r>
              <a:rPr lang="en-GB" baseline="0" dirty="0" smtClean="0"/>
              <a:t>Word Count –</a:t>
            </a:r>
          </a:p>
          <a:p>
            <a:endParaRPr lang="en-GB" baseline="0" dirty="0" smtClean="0"/>
          </a:p>
          <a:p>
            <a:r>
              <a:rPr lang="en-GB" baseline="0" dirty="0" smtClean="0"/>
              <a:t>Student Name: Wendy Roach</a:t>
            </a:r>
          </a:p>
          <a:p>
            <a:r>
              <a:rPr lang="en-GB" baseline="0" dirty="0" smtClean="0"/>
              <a:t>Student Number: 1907138</a:t>
            </a:r>
          </a:p>
          <a:p>
            <a:r>
              <a:rPr lang="en-GB" baseline="0" dirty="0" smtClean="0"/>
              <a:t>CIPD Membership Number: 55521124</a:t>
            </a:r>
          </a:p>
          <a:p>
            <a:endParaRPr lang="en-GB" baseline="0" dirty="0" smtClean="0"/>
          </a:p>
          <a:p>
            <a:r>
              <a:rPr lang="en-GB" dirty="0" smtClean="0"/>
              <a:t>(Levin)</a:t>
            </a:r>
          </a:p>
          <a:p>
            <a:r>
              <a:rPr lang="en-GB" dirty="0" smtClean="0"/>
              <a:t>(Forsyth)</a:t>
            </a:r>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1</a:t>
            </a:fld>
            <a:endParaRPr lang="en-GB"/>
          </a:p>
        </p:txBody>
      </p:sp>
    </p:spTree>
    <p:extLst>
      <p:ext uri="{BB962C8B-B14F-4D97-AF65-F5344CB8AC3E}">
        <p14:creationId xmlns:p14="http://schemas.microsoft.com/office/powerpoint/2010/main" val="2370599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Welcome to todays session.</a:t>
            </a:r>
          </a:p>
          <a:p>
            <a:endParaRPr lang="en-GB" dirty="0" smtClean="0"/>
          </a:p>
          <a:p>
            <a:r>
              <a:rPr lang="en-GB" dirty="0" smtClean="0"/>
              <a:t>I</a:t>
            </a:r>
            <a:r>
              <a:rPr lang="en-GB" baseline="0" dirty="0" smtClean="0"/>
              <a:t> think we can all agree that the one constant in the world is change, both planned and unexpected.</a:t>
            </a:r>
          </a:p>
          <a:p>
            <a:r>
              <a:rPr lang="en-GB" baseline="0" dirty="0" smtClean="0"/>
              <a:t> </a:t>
            </a:r>
          </a:p>
          <a:p>
            <a:r>
              <a:rPr lang="en-GB" baseline="0" dirty="0" smtClean="0"/>
              <a:t>Some more challenging and with greater and impact than others.</a:t>
            </a:r>
          </a:p>
          <a:p>
            <a:endParaRPr lang="en-GB" baseline="0" dirty="0" smtClean="0"/>
          </a:p>
          <a:p>
            <a:r>
              <a:rPr lang="en-GB" baseline="0" dirty="0" smtClean="0"/>
              <a:t>As managers we need to understand why changes happens, how it impacts an organisation and how we can support change to make it is as painless and effective as possible.</a:t>
            </a:r>
          </a:p>
          <a:p>
            <a:r>
              <a:rPr lang="en-GB" baseline="0" dirty="0" smtClean="0"/>
              <a:t>(Rees &amp; French 2016)</a:t>
            </a:r>
          </a:p>
          <a:p>
            <a:r>
              <a:rPr lang="en-GB" baseline="0" dirty="0" smtClean="0"/>
              <a:t>(CIPD factsheet 2020)</a:t>
            </a:r>
          </a:p>
        </p:txBody>
      </p:sp>
      <p:sp>
        <p:nvSpPr>
          <p:cNvPr id="4" name="Slide Number Placeholder 3"/>
          <p:cNvSpPr>
            <a:spLocks noGrp="1"/>
          </p:cNvSpPr>
          <p:nvPr>
            <p:ph type="sldNum" sz="quarter" idx="10"/>
          </p:nvPr>
        </p:nvSpPr>
        <p:spPr/>
        <p:txBody>
          <a:bodyPr/>
          <a:lstStyle/>
          <a:p>
            <a:fld id="{4D0F06E4-09F4-412C-B30B-AB6A3EFFF76A}" type="slidenum">
              <a:rPr lang="en-GB" smtClean="0"/>
              <a:t>2</a:t>
            </a:fld>
            <a:endParaRPr lang="en-GB"/>
          </a:p>
        </p:txBody>
      </p:sp>
    </p:spTree>
    <p:extLst>
      <p:ext uri="{BB962C8B-B14F-4D97-AF65-F5344CB8AC3E}">
        <p14:creationId xmlns:p14="http://schemas.microsoft.com/office/powerpoint/2010/main" val="3248137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do</a:t>
            </a:r>
            <a:r>
              <a:rPr lang="en-GB" baseline="0" dirty="0" smtClean="0"/>
              <a:t> we mean by change management?</a:t>
            </a:r>
          </a:p>
          <a:p>
            <a:endParaRPr lang="en-GB" baseline="0" dirty="0" smtClean="0"/>
          </a:p>
          <a:p>
            <a:r>
              <a:rPr lang="en-GB" baseline="0" dirty="0" smtClean="0"/>
              <a:t>The above is a definition by the Society Human Resource Management (2015).</a:t>
            </a:r>
          </a:p>
          <a:p>
            <a:r>
              <a:rPr lang="en-GB" baseline="0" dirty="0" smtClean="0"/>
              <a:t>We can all think of examples of change management projects.</a:t>
            </a:r>
          </a:p>
          <a:p>
            <a:r>
              <a:rPr lang="en-GB" baseline="0" dirty="0" smtClean="0"/>
              <a:t>In PCC  we have gone through numerous restructures, technology changes and more recently the move to Smarter/homeworking, not to mention, the most sudden and challenging changes driven by the </a:t>
            </a:r>
            <a:r>
              <a:rPr lang="en-GB" baseline="0" dirty="0" err="1" smtClean="0"/>
              <a:t>Covid</a:t>
            </a:r>
            <a:r>
              <a:rPr lang="en-GB" baseline="0" dirty="0" smtClean="0"/>
              <a:t> pandemic.</a:t>
            </a:r>
          </a:p>
          <a:p>
            <a:r>
              <a:rPr lang="en-GB" baseline="0" dirty="0" smtClean="0"/>
              <a:t>As an organisation we have risk implementation plans in place, to be followed during such unplanned change but I don’t think we are alone in realising how unprepared we were for the impact of </a:t>
            </a:r>
            <a:r>
              <a:rPr lang="en-GB" baseline="0" dirty="0" err="1" smtClean="0"/>
              <a:t>Covid</a:t>
            </a:r>
            <a:r>
              <a:rPr lang="en-GB" baseline="0" dirty="0" smtClean="0"/>
              <a:t>.</a:t>
            </a:r>
          </a:p>
          <a:p>
            <a:endParaRPr lang="en-GB" baseline="0" dirty="0" smtClean="0"/>
          </a:p>
          <a:p>
            <a:r>
              <a:rPr lang="en-GB" baseline="0" dirty="0" smtClean="0"/>
              <a:t>HR professionals can play a key role in supporting change management. The wealth of experience that HR professionals possess, linked to employee engagement, behaviour and response are vital.  The HR function operates both horizontally and vertically within an organisation. In PCC each directorate has a HR link officer who attends consultative and feeds/collects information back, forth, up and down. If you are not aware of who your link officer is, then this could be an action to take away from today.</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3</a:t>
            </a:fld>
            <a:endParaRPr lang="en-GB"/>
          </a:p>
        </p:txBody>
      </p:sp>
    </p:spTree>
    <p:extLst>
      <p:ext uri="{BB962C8B-B14F-4D97-AF65-F5344CB8AC3E}">
        <p14:creationId xmlns:p14="http://schemas.microsoft.com/office/powerpoint/2010/main" val="1318827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 need for change is driven by different forces.</a:t>
            </a:r>
          </a:p>
          <a:p>
            <a:r>
              <a:rPr lang="en-GB" baseline="0" dirty="0" smtClean="0"/>
              <a:t>The above are a small selection of examples broken down into internal and external drivers for change. As we can see some are more directly in our control than others.</a:t>
            </a:r>
          </a:p>
          <a:p>
            <a:endParaRPr lang="en-GB" baseline="0" dirty="0" smtClean="0"/>
          </a:p>
          <a:p>
            <a:r>
              <a:rPr lang="en-GB" b="1" u="sng" baseline="0" dirty="0" smtClean="0"/>
              <a:t>Internal:-</a:t>
            </a:r>
          </a:p>
          <a:p>
            <a:endParaRPr lang="en-GB" baseline="0" dirty="0" smtClean="0"/>
          </a:p>
          <a:p>
            <a:r>
              <a:rPr lang="en-GB" b="1" baseline="0" dirty="0" smtClean="0"/>
              <a:t>Culture</a:t>
            </a:r>
            <a:r>
              <a:rPr lang="en-GB" baseline="0" dirty="0" smtClean="0"/>
              <a:t> </a:t>
            </a:r>
            <a:r>
              <a:rPr lang="en-GB" b="1" baseline="0" dirty="0" smtClean="0"/>
              <a:t>-</a:t>
            </a:r>
            <a:r>
              <a:rPr lang="en-GB" baseline="0" dirty="0" smtClean="0"/>
              <a:t> The desire by an organisation to change its culture and ultimately it’s behaviours. PCC is currently going through this as part of its Transformation project. An ongoing project started in 2019. The work involved in this change affects the whole of the organisation and there are a number of work streams working in alignment.</a:t>
            </a:r>
          </a:p>
          <a:p>
            <a:endParaRPr lang="en-GB" baseline="0" dirty="0" smtClean="0"/>
          </a:p>
          <a:p>
            <a:r>
              <a:rPr lang="en-GB" b="1" baseline="0" dirty="0" smtClean="0"/>
              <a:t>Financial</a:t>
            </a:r>
            <a:r>
              <a:rPr lang="en-GB" baseline="0" dirty="0" smtClean="0"/>
              <a:t> – The most obvious would be cost cutting i.e. redundancies, restructures etc. Financial could also include recruitment and organisational growth. </a:t>
            </a:r>
          </a:p>
          <a:p>
            <a:endParaRPr lang="en-GB" baseline="0" dirty="0" smtClean="0"/>
          </a:p>
          <a:p>
            <a:r>
              <a:rPr lang="en-GB" b="1" baseline="0" dirty="0" smtClean="0"/>
              <a:t>Physical resources </a:t>
            </a:r>
            <a:r>
              <a:rPr lang="en-GB" baseline="0" dirty="0" smtClean="0"/>
              <a:t>– this would include location, equipment, facilities. A typical PCC example would be the introduction of the artificial intelligence ‘bot’ in the customer contact ‘team’.  The Contact Centre team were very nervous as to whether it would be replacing their roles. </a:t>
            </a:r>
          </a:p>
          <a:p>
            <a:endParaRPr lang="en-GB" baseline="0" dirty="0" smtClean="0"/>
          </a:p>
          <a:p>
            <a:r>
              <a:rPr lang="en-GB" b="1" u="sng" dirty="0" smtClean="0"/>
              <a:t>External </a:t>
            </a:r>
            <a:r>
              <a:rPr lang="en-GB" b="1" u="none" baseline="0" dirty="0" smtClean="0"/>
              <a:t> </a:t>
            </a:r>
            <a:r>
              <a:rPr lang="en-GB" b="0" u="none" baseline="0" dirty="0" smtClean="0"/>
              <a:t>- If we think about the PESTLE model, external factors include political, economical, social, technological, legislative, environment. (Martin et al)</a:t>
            </a:r>
            <a:endParaRPr lang="en-GB" b="1" u="none" dirty="0" smtClean="0"/>
          </a:p>
          <a:p>
            <a:endParaRPr lang="en-GB" b="1" u="sng" dirty="0" smtClean="0"/>
          </a:p>
          <a:p>
            <a:r>
              <a:rPr lang="en-GB" b="1" u="none" dirty="0" smtClean="0"/>
              <a:t>Legislation </a:t>
            </a:r>
            <a:r>
              <a:rPr lang="en-GB" b="0" u="none" dirty="0" smtClean="0"/>
              <a:t>-</a:t>
            </a:r>
            <a:r>
              <a:rPr lang="en-GB" b="1" u="none" dirty="0" smtClean="0"/>
              <a:t> </a:t>
            </a:r>
            <a:r>
              <a:rPr lang="en-GB" b="0" u="none" dirty="0" smtClean="0"/>
              <a:t>An</a:t>
            </a:r>
            <a:r>
              <a:rPr lang="en-GB" b="0" u="none" baseline="0" dirty="0" smtClean="0"/>
              <a:t> example of this would include the legislative changes with </a:t>
            </a:r>
            <a:r>
              <a:rPr lang="en-GB" b="0" u="none" baseline="0" dirty="0" err="1" smtClean="0"/>
              <a:t>Brexit</a:t>
            </a:r>
            <a:r>
              <a:rPr lang="en-GB" b="0" u="none" baseline="0" dirty="0" smtClean="0"/>
              <a:t>.</a:t>
            </a:r>
          </a:p>
          <a:p>
            <a:endParaRPr lang="en-GB" b="0" u="none" baseline="0" dirty="0" smtClean="0"/>
          </a:p>
          <a:p>
            <a:r>
              <a:rPr lang="en-GB" b="1" u="none" baseline="0" dirty="0" err="1" smtClean="0"/>
              <a:t>Covid</a:t>
            </a:r>
            <a:r>
              <a:rPr lang="en-GB" b="1" u="none" baseline="0" dirty="0" smtClean="0"/>
              <a:t> Pandemic </a:t>
            </a:r>
            <a:r>
              <a:rPr lang="en-GB" b="0" u="none" baseline="0" dirty="0" smtClean="0"/>
              <a:t>-</a:t>
            </a:r>
            <a:r>
              <a:rPr lang="en-GB" b="1" u="none" baseline="0" dirty="0" smtClean="0"/>
              <a:t> </a:t>
            </a:r>
            <a:r>
              <a:rPr lang="en-GB" b="0" u="none" baseline="0" dirty="0" smtClean="0"/>
              <a:t>This is an obvious one. The impacts of this have been phenomenal and will continue.</a:t>
            </a:r>
          </a:p>
          <a:p>
            <a:endParaRPr lang="en-GB" b="0" u="none" baseline="0" dirty="0" smtClean="0"/>
          </a:p>
          <a:p>
            <a:r>
              <a:rPr lang="en-GB" b="1" u="none" baseline="0" dirty="0" smtClean="0"/>
              <a:t>Customers </a:t>
            </a:r>
            <a:r>
              <a:rPr lang="en-GB" b="0" u="none" baseline="0" dirty="0" smtClean="0"/>
              <a:t>– In the private sector, customers are about profit and loss. In the public sector, our customers are our citizens and we are service focussed, statutory ( refuse collection)/ non statutory (</a:t>
            </a:r>
            <a:r>
              <a:rPr lang="en-GB" b="0" u="none" baseline="0" dirty="0" err="1" smtClean="0"/>
              <a:t>librairies</a:t>
            </a:r>
            <a:r>
              <a:rPr lang="en-GB" b="0" u="none" baseline="0" dirty="0" smtClean="0"/>
              <a:t>). The services we provide are becoming more business focussed, leisure centres with membership fees etc.</a:t>
            </a:r>
          </a:p>
          <a:p>
            <a:endParaRPr lang="en-GB" b="0" u="none" baseline="0" dirty="0" smtClean="0"/>
          </a:p>
          <a:p>
            <a:endParaRPr lang="en-GB" b="1" u="none"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4</a:t>
            </a:fld>
            <a:endParaRPr lang="en-GB"/>
          </a:p>
        </p:txBody>
      </p:sp>
    </p:spTree>
    <p:extLst>
      <p:ext uri="{BB962C8B-B14F-4D97-AF65-F5344CB8AC3E}">
        <p14:creationId xmlns:p14="http://schemas.microsoft.com/office/powerpoint/2010/main" val="1068594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We</a:t>
            </a:r>
            <a:r>
              <a:rPr lang="en-GB" baseline="0" dirty="0" smtClean="0"/>
              <a:t> can’t consider change and what drives it without the involvement of stakeholders. Anyone who is impacted by this change is a stakeholder, though their influence will vary.</a:t>
            </a:r>
          </a:p>
          <a:p>
            <a:endParaRPr lang="en-GB" baseline="0" dirty="0" smtClean="0"/>
          </a:p>
          <a:p>
            <a:r>
              <a:rPr lang="en-GB" baseline="0" dirty="0" smtClean="0"/>
              <a:t>Stakeholders are usually the key influencers on change and for any change to be effective should be included from the very beginning. A</a:t>
            </a:r>
            <a:r>
              <a:rPr lang="en-GB" baseline="0" dirty="0" smtClean="0">
                <a:solidFill>
                  <a:srgbClr val="FF0000"/>
                </a:solidFill>
              </a:rPr>
              <a:t>ny change management initiative is highly likely to fail without their contribution.</a:t>
            </a:r>
          </a:p>
          <a:p>
            <a:endParaRPr lang="en-GB" baseline="0" dirty="0" smtClean="0"/>
          </a:p>
          <a:p>
            <a:r>
              <a:rPr lang="en-GB" baseline="0" dirty="0" smtClean="0"/>
              <a:t>This can be challenging but it is an opportunity to discover any issues that may impact the change but also to influence and seek their support.</a:t>
            </a:r>
          </a:p>
          <a:p>
            <a:r>
              <a:rPr lang="en-GB" baseline="0" dirty="0" smtClean="0"/>
              <a:t>Typically in a private organisation the senior stakeholders include Directors, senior management etc. In PCC we have the Chief Exec, senior management team but also the cabinet and elected members. </a:t>
            </a:r>
          </a:p>
          <a:p>
            <a:r>
              <a:rPr lang="en-GB" baseline="0" dirty="0" smtClean="0"/>
              <a:t>As a hierarchal organisation we often overlook the need to include both the employee and ‘customer’/Pembrokeshire citizen as part of the stakeholder group.</a:t>
            </a:r>
          </a:p>
          <a:p>
            <a:r>
              <a:rPr lang="en-GB" baseline="0" dirty="0" smtClean="0"/>
              <a:t> </a:t>
            </a:r>
          </a:p>
          <a:p>
            <a:r>
              <a:rPr lang="en-GB" baseline="0" dirty="0" smtClean="0"/>
              <a:t>Let’s go back to the earlier example of the Contact Centre and ‘</a:t>
            </a:r>
            <a:r>
              <a:rPr lang="en-GB" baseline="0" dirty="0" err="1" smtClean="0"/>
              <a:t>Penfro</a:t>
            </a:r>
            <a:r>
              <a:rPr lang="en-GB" baseline="0" dirty="0" smtClean="0"/>
              <a:t>’ the </a:t>
            </a:r>
            <a:r>
              <a:rPr lang="en-GB" baseline="0" dirty="0" err="1" smtClean="0"/>
              <a:t>iBot</a:t>
            </a:r>
            <a:r>
              <a:rPr lang="en-GB" baseline="0" dirty="0" smtClean="0"/>
              <a:t> we developed. The contact centre team members weren’t included in the conversation until </a:t>
            </a:r>
            <a:r>
              <a:rPr lang="en-GB" baseline="0" dirty="0" err="1" smtClean="0"/>
              <a:t>Penfro</a:t>
            </a:r>
            <a:r>
              <a:rPr lang="en-GB" baseline="0" dirty="0" smtClean="0"/>
              <a:t> was ready for launch. The team members felt threatened and team moral became a problem. </a:t>
            </a:r>
          </a:p>
          <a:p>
            <a:r>
              <a:rPr lang="en-GB" baseline="0" dirty="0" smtClean="0"/>
              <a:t>When in reality </a:t>
            </a:r>
            <a:r>
              <a:rPr lang="en-GB" baseline="0" dirty="0" err="1" smtClean="0"/>
              <a:t>Penfro</a:t>
            </a:r>
            <a:r>
              <a:rPr lang="en-GB" baseline="0" dirty="0" smtClean="0"/>
              <a:t> took away the more mundane, time consuming enquires allowing the team members to develop further. Rather than the fear of job loss, roles were created and extra staff employed.</a:t>
            </a:r>
          </a:p>
          <a:p>
            <a:r>
              <a:rPr lang="en-GB" baseline="0" dirty="0" smtClean="0"/>
              <a:t>Had a team member been part of the stakeholder group and information openly shared this scenario would not have occurred.</a:t>
            </a:r>
          </a:p>
          <a:p>
            <a:endParaRPr lang="en-GB" baseline="0" dirty="0" smtClean="0"/>
          </a:p>
          <a:p>
            <a:r>
              <a:rPr lang="en-GB" baseline="0" dirty="0" smtClean="0"/>
              <a:t>(Gilbert et al,)</a:t>
            </a:r>
          </a:p>
          <a:p>
            <a:r>
              <a:rPr lang="en-GB" baseline="0" dirty="0" smtClean="0"/>
              <a:t>(HR Zone, ‘Stakeholder engagement is key to successful change’ 2014)</a:t>
            </a:r>
          </a:p>
          <a:p>
            <a:endParaRPr lang="en-GB" baseline="0" dirty="0" smtClean="0"/>
          </a:p>
        </p:txBody>
      </p:sp>
      <p:sp>
        <p:nvSpPr>
          <p:cNvPr id="4" name="Slide Number Placeholder 3"/>
          <p:cNvSpPr>
            <a:spLocks noGrp="1"/>
          </p:cNvSpPr>
          <p:nvPr>
            <p:ph type="sldNum" sz="quarter" idx="10"/>
          </p:nvPr>
        </p:nvSpPr>
        <p:spPr/>
        <p:txBody>
          <a:bodyPr/>
          <a:lstStyle/>
          <a:p>
            <a:fld id="{4D0F06E4-09F4-412C-B30B-AB6A3EFFF76A}" type="slidenum">
              <a:rPr lang="en-GB" smtClean="0"/>
              <a:t>5</a:t>
            </a:fld>
            <a:endParaRPr lang="en-GB"/>
          </a:p>
        </p:txBody>
      </p:sp>
    </p:spTree>
    <p:extLst>
      <p:ext uri="{BB962C8B-B14F-4D97-AF65-F5344CB8AC3E}">
        <p14:creationId xmlns:p14="http://schemas.microsoft.com/office/powerpoint/2010/main" val="3323757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thinking about factors that</a:t>
            </a:r>
            <a:r>
              <a:rPr lang="en-GB" baseline="0" dirty="0" smtClean="0"/>
              <a:t> impact change, we need to consider those that enable and those that hinder change.</a:t>
            </a:r>
          </a:p>
          <a:p>
            <a:endParaRPr lang="en-GB" baseline="0" dirty="0" smtClean="0"/>
          </a:p>
          <a:p>
            <a:r>
              <a:rPr lang="en-GB" b="1" u="sng" baseline="0" dirty="0" smtClean="0"/>
              <a:t>Enable change</a:t>
            </a:r>
          </a:p>
          <a:p>
            <a:endParaRPr lang="en-GB" baseline="0" dirty="0" smtClean="0"/>
          </a:p>
          <a:p>
            <a:r>
              <a:rPr lang="en-GB" b="1" baseline="0" dirty="0" smtClean="0"/>
              <a:t>Leadership</a:t>
            </a:r>
            <a:r>
              <a:rPr lang="en-GB" baseline="0" dirty="0" smtClean="0"/>
              <a:t> – This is crucial to the success of any change, whether within a small team or with whole organisational change.</a:t>
            </a:r>
          </a:p>
          <a:p>
            <a:r>
              <a:rPr lang="en-GB" baseline="0" dirty="0" smtClean="0"/>
              <a:t>The line manager, Chief Exec is instrumental. Their ability to role model and influence employees is significant. </a:t>
            </a:r>
          </a:p>
          <a:p>
            <a:endParaRPr lang="en-GB" baseline="0" dirty="0" smtClean="0"/>
          </a:p>
          <a:p>
            <a:r>
              <a:rPr lang="en-GB" baseline="0" dirty="0" smtClean="0"/>
              <a:t>The NHS are currently undergoing a change programme focussed on ‘Compassionate Leadership’ led by Michael West from the Kings Fund, who has highlights evidence to support how a compassionate leader who listens with fascination creates healthy relationships in an organisation, improves the service that they offer. </a:t>
            </a:r>
          </a:p>
          <a:p>
            <a:endParaRPr lang="en-GB" baseline="0" dirty="0" smtClean="0"/>
          </a:p>
          <a:p>
            <a:r>
              <a:rPr lang="en-GB" baseline="0" dirty="0" smtClean="0"/>
              <a:t>(Michael West – Kings Fund 2019)</a:t>
            </a:r>
          </a:p>
          <a:p>
            <a:endParaRPr lang="en-GB" baseline="0" dirty="0" smtClean="0"/>
          </a:p>
          <a:p>
            <a:r>
              <a:rPr lang="en-GB" b="1" baseline="0" dirty="0" smtClean="0"/>
              <a:t>Support</a:t>
            </a:r>
            <a:r>
              <a:rPr lang="en-GB" baseline="0" dirty="0" smtClean="0"/>
              <a:t> </a:t>
            </a:r>
            <a:r>
              <a:rPr lang="en-GB" b="1" baseline="0" dirty="0" smtClean="0"/>
              <a:t>- </a:t>
            </a:r>
            <a:r>
              <a:rPr lang="en-GB" baseline="0" dirty="0" smtClean="0"/>
              <a:t>This is where HR play a valuable part. </a:t>
            </a:r>
          </a:p>
          <a:p>
            <a:r>
              <a:rPr lang="en-GB" baseline="0" dirty="0" smtClean="0"/>
              <a:t>The support mechanisms in place are crucial. Lets think about a potential restructure. </a:t>
            </a:r>
          </a:p>
          <a:p>
            <a:r>
              <a:rPr lang="en-GB" baseline="0" dirty="0" smtClean="0"/>
              <a:t>They can engage with management and employees about the processes linked to redeployment, retraining, redundancy etc. Support employees from a wellbeing &amp; resilience perspective and provide advice and information. In a previous role in PCC, I was informed that my job role was to be made redundant. I had an 1-2-1 interview with a HR Advisor, who talked to me about the process, opportunities, redeployment, training but also my wellbeing and how I was feeling. We are all different and all react in different ways.</a:t>
            </a:r>
          </a:p>
          <a:p>
            <a:endParaRPr lang="en-GB" baseline="0" dirty="0" smtClean="0"/>
          </a:p>
          <a:p>
            <a:r>
              <a:rPr lang="en-GB" b="1" u="sng" baseline="0" dirty="0" smtClean="0"/>
              <a:t>Hinder</a:t>
            </a:r>
          </a:p>
          <a:p>
            <a:endParaRPr lang="en-GB" b="1" u="sng" baseline="0" dirty="0" smtClean="0"/>
          </a:p>
          <a:p>
            <a:r>
              <a:rPr lang="en-GB" b="1" u="none" baseline="0" dirty="0" smtClean="0"/>
              <a:t>Resistance – </a:t>
            </a:r>
            <a:r>
              <a:rPr lang="en-GB" b="0" u="none" baseline="0" dirty="0" smtClean="0"/>
              <a:t>I imagine we can all think of a time when we resisted some type of change, this is a common factor. We seem to experience so much change and on occasions it feels as if we have gone full circle, change for change sake. Resistance can be a huge issue and yet can so easily be avoided or overcome with the right engagement and communication</a:t>
            </a:r>
          </a:p>
          <a:p>
            <a:endParaRPr lang="en-GB" b="0" u="none" baseline="0" dirty="0" smtClean="0"/>
          </a:p>
          <a:p>
            <a:r>
              <a:rPr lang="en-GB" b="1" u="none" baseline="0" dirty="0" smtClean="0"/>
              <a:t>Trade Unions – </a:t>
            </a:r>
            <a:r>
              <a:rPr lang="en-GB" b="0" u="none" baseline="0" dirty="0" smtClean="0"/>
              <a:t>Trade Unions are there for the benefits of their members, to provide assistance and bargain for improved pay and working conditions. They can be a force to be reckoned with. In a small organisation their involvement can be minimal. </a:t>
            </a:r>
          </a:p>
          <a:p>
            <a:r>
              <a:rPr lang="en-GB" b="0" u="none" baseline="0" dirty="0" smtClean="0"/>
              <a:t>In PCC, as best practice we involve the Trade Unions at all consultative meetings with the intention of engaging from the earliest stage of change. </a:t>
            </a:r>
          </a:p>
          <a:p>
            <a:r>
              <a:rPr lang="en-GB" b="0" u="none" baseline="0" dirty="0" smtClean="0"/>
              <a:t>They can be an enabling influence if supportive of the change as an ambassador for staff.</a:t>
            </a:r>
          </a:p>
          <a:p>
            <a:endParaRPr lang="en-GB" b="0" u="none" baseline="0" dirty="0" smtClean="0"/>
          </a:p>
          <a:p>
            <a:r>
              <a:rPr lang="en-GB" b="0" u="none" baseline="0" dirty="0" smtClean="0"/>
              <a:t>The teaching trade unions have been very vocal during the pandemic challenging some of the decisions and stating that they have not been included in the conversations and decision making. At worst they could invite their members to strike.</a:t>
            </a:r>
            <a:endParaRPr lang="en-GB" b="1" u="none"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6</a:t>
            </a:fld>
            <a:endParaRPr lang="en-GB"/>
          </a:p>
        </p:txBody>
      </p:sp>
    </p:spTree>
    <p:extLst>
      <p:ext uri="{BB962C8B-B14F-4D97-AF65-F5344CB8AC3E}">
        <p14:creationId xmlns:p14="http://schemas.microsoft.com/office/powerpoint/2010/main" val="4112928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On</a:t>
            </a:r>
            <a:r>
              <a:rPr lang="en-GB" baseline="0" dirty="0" smtClean="0"/>
              <a:t>e of the most common models used to describe change is the </a:t>
            </a:r>
            <a:r>
              <a:rPr lang="en-GB" baseline="0" dirty="0" err="1" smtClean="0"/>
              <a:t>Kubler</a:t>
            </a:r>
            <a:r>
              <a:rPr lang="en-GB" baseline="0" dirty="0" smtClean="0"/>
              <a:t> Ross Change model. Initially developed to demonstrate response to grief and loss, it is also used to help understand individual responses to change and can support change management.</a:t>
            </a:r>
          </a:p>
          <a:p>
            <a:endParaRPr lang="en-GB" baseline="0" dirty="0" smtClean="0"/>
          </a:p>
          <a:p>
            <a:pPr marL="171450" indent="-171450">
              <a:buFont typeface="Wingdings" panose="05000000000000000000" pitchFamily="2" charset="2"/>
              <a:buChar char="Ø"/>
            </a:pPr>
            <a:r>
              <a:rPr lang="en-GB" baseline="0" dirty="0" smtClean="0"/>
              <a:t> Denial – Typically, it’s not happening and the desire to ignore it</a:t>
            </a:r>
          </a:p>
          <a:p>
            <a:pPr marL="171450" indent="-171450">
              <a:buFont typeface="Wingdings" panose="05000000000000000000" pitchFamily="2" charset="2"/>
              <a:buChar char="Ø"/>
            </a:pPr>
            <a:r>
              <a:rPr lang="en-GB" baseline="0" dirty="0" smtClean="0"/>
              <a:t> Shock – Is an added stage and can come before or after denial. It is the realisation that the change is happening</a:t>
            </a:r>
          </a:p>
          <a:p>
            <a:pPr marL="171450" indent="-171450">
              <a:buFont typeface="Wingdings" panose="05000000000000000000" pitchFamily="2" charset="2"/>
              <a:buChar char="Ø"/>
            </a:pPr>
            <a:r>
              <a:rPr lang="en-GB" baseline="0" dirty="0" smtClean="0"/>
              <a:t>  Anger/frustration - searching for a reason behind the change</a:t>
            </a:r>
          </a:p>
          <a:p>
            <a:pPr marL="171450" indent="-171450">
              <a:buFont typeface="Wingdings" panose="05000000000000000000" pitchFamily="2" charset="2"/>
              <a:buChar char="Ø"/>
            </a:pPr>
            <a:r>
              <a:rPr lang="en-GB" dirty="0" smtClean="0"/>
              <a:t>Letting</a:t>
            </a:r>
            <a:r>
              <a:rPr lang="en-GB" baseline="0" dirty="0" smtClean="0"/>
              <a:t> go/sadness/depression – everything seems pointless</a:t>
            </a:r>
          </a:p>
          <a:p>
            <a:pPr marL="171450" indent="-171450">
              <a:buFont typeface="Wingdings" panose="05000000000000000000" pitchFamily="2" charset="2"/>
              <a:buChar char="Ø"/>
            </a:pPr>
            <a:r>
              <a:rPr lang="en-GB" baseline="0" dirty="0" smtClean="0"/>
              <a:t>Searching/uncertainty – the change is going to happen and how do I deal with it? But I am anxious, uncertain….</a:t>
            </a:r>
          </a:p>
          <a:p>
            <a:pPr marL="171450" indent="-171450">
              <a:buFont typeface="Wingdings" panose="05000000000000000000" pitchFamily="2" charset="2"/>
              <a:buChar char="Ø"/>
            </a:pPr>
            <a:r>
              <a:rPr lang="en-GB" baseline="0" dirty="0" smtClean="0"/>
              <a:t>Some optimism – coming to terms with the change and start to explore how it will work, feel more motivated and more positive</a:t>
            </a:r>
          </a:p>
          <a:p>
            <a:pPr marL="171450" indent="-171450">
              <a:buFont typeface="Wingdings" panose="05000000000000000000" pitchFamily="2" charset="2"/>
              <a:buChar char="Ø"/>
            </a:pPr>
            <a:r>
              <a:rPr lang="en-GB" baseline="0" dirty="0" smtClean="0"/>
              <a:t>Change accepted – able to embrace the change and it eventually becomes the new normal</a:t>
            </a:r>
          </a:p>
          <a:p>
            <a:pPr marL="171450" indent="-171450">
              <a:buFont typeface="Wingdings" panose="05000000000000000000" pitchFamily="2" charset="2"/>
              <a:buChar char="Ø"/>
            </a:pPr>
            <a:endParaRPr lang="en-GB" baseline="0" dirty="0" smtClean="0"/>
          </a:p>
          <a:p>
            <a:pPr marL="0" indent="0">
              <a:buFont typeface="Wingdings" panose="05000000000000000000" pitchFamily="2" charset="2"/>
              <a:buNone/>
            </a:pPr>
            <a:r>
              <a:rPr lang="en-GB" baseline="0" dirty="0" smtClean="0"/>
              <a:t>All of us will behave differently and the length of time each of us takes to move through the curve will vary. Some get stuck and need support to move on, some will give up and walk away, in practice leave the organisation.</a:t>
            </a:r>
          </a:p>
          <a:p>
            <a:pPr marL="0" indent="0">
              <a:buFont typeface="Wingdings" panose="05000000000000000000" pitchFamily="2" charset="2"/>
              <a:buNone/>
            </a:pPr>
            <a:endParaRPr lang="en-GB" baseline="0" dirty="0" smtClean="0"/>
          </a:p>
          <a:p>
            <a:pPr marL="0" indent="0">
              <a:buFont typeface="Wingdings" panose="05000000000000000000" pitchFamily="2" charset="2"/>
              <a:buNone/>
            </a:pPr>
            <a:r>
              <a:rPr lang="en-GB" baseline="0" dirty="0" smtClean="0"/>
              <a:t>The importance of using this model is to highlight what to consider when planning change and how to manage the people affected by it. Not as one but as individuals.</a:t>
            </a:r>
          </a:p>
          <a:p>
            <a:pPr marL="0" indent="0">
              <a:buFont typeface="Wingdings" panose="05000000000000000000" pitchFamily="2" charset="2"/>
              <a:buNone/>
            </a:pPr>
            <a:endParaRPr lang="en-GB" baseline="0" dirty="0" smtClean="0"/>
          </a:p>
          <a:p>
            <a:r>
              <a:rPr lang="en-GB" baseline="0" dirty="0" smtClean="0"/>
              <a:t>(Linked In)</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7</a:t>
            </a:fld>
            <a:endParaRPr lang="en-GB"/>
          </a:p>
        </p:txBody>
      </p:sp>
    </p:spTree>
    <p:extLst>
      <p:ext uri="{BB962C8B-B14F-4D97-AF65-F5344CB8AC3E}">
        <p14:creationId xmlns:p14="http://schemas.microsoft.com/office/powerpoint/2010/main" val="2542014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would also like to show you another</a:t>
            </a:r>
            <a:r>
              <a:rPr lang="en-GB" baseline="0" dirty="0" smtClean="0"/>
              <a:t> model developed by Kurt Lewin in the 1940’s.</a:t>
            </a:r>
          </a:p>
          <a:p>
            <a:r>
              <a:rPr lang="en-GB" baseline="0" dirty="0" smtClean="0"/>
              <a:t>He encourages us to look at change as a process with distinct stages.</a:t>
            </a:r>
          </a:p>
          <a:p>
            <a:endParaRPr lang="en-GB" baseline="0" dirty="0" smtClean="0"/>
          </a:p>
          <a:p>
            <a:r>
              <a:rPr lang="en-GB" baseline="0" dirty="0" smtClean="0"/>
              <a:t>Unfreeze – change is needed. This stage involves planning, preparation and requiring the organisation to recognise and understand the reasons behind the change. Some people will naturally resist change. Communication plays a vital role at this stage. If we know about the change and the reasons behind it the more likely we are to embrace it.</a:t>
            </a:r>
          </a:p>
          <a:p>
            <a:endParaRPr lang="en-GB" baseline="0" dirty="0" smtClean="0"/>
          </a:p>
          <a:p>
            <a:r>
              <a:rPr lang="en-GB" baseline="0" dirty="0" smtClean="0"/>
              <a:t>Change – Once unfrozen, ‘we’ can start the change transition. Change is happening, with this realisation can come uncertainty and concern, ‘we’ need to learn new things and training &amp; support is really important at this stage. The reasons behind the need for change along with benefits need to be re communicated to maintain employee motivation.</a:t>
            </a:r>
          </a:p>
          <a:p>
            <a:endParaRPr lang="en-GB" baseline="0" dirty="0" smtClean="0"/>
          </a:p>
          <a:p>
            <a:r>
              <a:rPr lang="en-GB" baseline="0" dirty="0" smtClean="0"/>
              <a:t>Refreezing – the changes become the new norm and start to become embedded. This state is especially important to ensure that people to did go back to the old ‘ways’. Support is still really important, adjusting to change can be hard and needs to be repeated to embed it.</a:t>
            </a:r>
          </a:p>
          <a:p>
            <a:endParaRPr lang="en-GB" baseline="0" dirty="0" smtClean="0"/>
          </a:p>
          <a:p>
            <a:r>
              <a:rPr lang="en-GB" baseline="0" dirty="0" smtClean="0"/>
              <a:t>It is argued that this model is out of date and that the continuous need for change in todays organisations results in evaluation taking place during a change and change happens again very quickly. However the refreezing state is important to ensure that the change is complete and accepted without reverting back. </a:t>
            </a:r>
          </a:p>
          <a:p>
            <a:endParaRPr lang="en-GB" dirty="0" smtClean="0"/>
          </a:p>
          <a:p>
            <a:r>
              <a:rPr lang="en-GB" dirty="0" smtClean="0"/>
              <a:t>(</a:t>
            </a:r>
            <a:r>
              <a:rPr lang="en-GB" dirty="0" err="1" smtClean="0"/>
              <a:t>Mindtools</a:t>
            </a:r>
            <a:r>
              <a:rPr lang="en-GB" dirty="0" smtClean="0"/>
              <a:t>)</a:t>
            </a:r>
          </a:p>
          <a:p>
            <a:r>
              <a:rPr lang="en-GB" baseline="0" dirty="0" smtClean="0"/>
              <a:t>(Study.com) </a:t>
            </a:r>
            <a:endParaRPr lang="en-GB"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8</a:t>
            </a:fld>
            <a:endParaRPr lang="en-GB"/>
          </a:p>
        </p:txBody>
      </p:sp>
    </p:spTree>
    <p:extLst>
      <p:ext uri="{BB962C8B-B14F-4D97-AF65-F5344CB8AC3E}">
        <p14:creationId xmlns:p14="http://schemas.microsoft.com/office/powerpoint/2010/main" val="2017353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a:t>
            </a:r>
            <a:r>
              <a:rPr lang="en-GB" baseline="0" dirty="0" smtClean="0"/>
              <a:t> are lots of other models linked to change but I would like to show you one more that I particularly like since it is a people focussed model.</a:t>
            </a:r>
          </a:p>
          <a:p>
            <a:endParaRPr lang="en-GB" baseline="0" dirty="0" smtClean="0"/>
          </a:p>
          <a:p>
            <a:r>
              <a:rPr lang="en-GB" baseline="0" dirty="0" smtClean="0"/>
              <a:t>In HR Zone (Sept 2019) Jo </a:t>
            </a:r>
            <a:r>
              <a:rPr lang="en-GB" baseline="0" dirty="0" err="1" smtClean="0"/>
              <a:t>Geraghty</a:t>
            </a:r>
            <a:r>
              <a:rPr lang="en-GB" baseline="0" dirty="0" smtClean="0"/>
              <a:t> highlights the </a:t>
            </a:r>
            <a:r>
              <a:rPr lang="en-GB" baseline="0" dirty="0" err="1" smtClean="0"/>
              <a:t>the</a:t>
            </a:r>
            <a:r>
              <a:rPr lang="en-GB" baseline="0" dirty="0" smtClean="0"/>
              <a:t> 4Es model, a simple tool to support and plan change with a focus on the ‘people’. </a:t>
            </a:r>
            <a:r>
              <a:rPr lang="en-GB" baseline="0" dirty="0" err="1" smtClean="0"/>
              <a:t>Geraghty</a:t>
            </a:r>
            <a:r>
              <a:rPr lang="en-GB" baseline="0" dirty="0" smtClean="0"/>
              <a:t> highlights the importance of an individuals mind set and behaviour for </a:t>
            </a:r>
          </a:p>
          <a:p>
            <a:endParaRPr lang="en-GB" baseline="0" dirty="0" smtClean="0"/>
          </a:p>
          <a:p>
            <a:r>
              <a:rPr lang="en-GB" baseline="0" dirty="0" smtClean="0"/>
              <a:t>Educate – Provide employees with a positive rationale behind the changes. Sell the change to them and help them to understand. If you can get this engagement right then it will make life so much easier. Employees feel a part of the process and included, not done too.</a:t>
            </a:r>
          </a:p>
          <a:p>
            <a:endParaRPr lang="en-GB" baseline="0" dirty="0" smtClean="0"/>
          </a:p>
          <a:p>
            <a:r>
              <a:rPr lang="en-GB" baseline="0" dirty="0" smtClean="0"/>
              <a:t>Engage – a two way approach, listen and support. </a:t>
            </a:r>
            <a:r>
              <a:rPr lang="en-GB" baseline="0" dirty="0" err="1" smtClean="0"/>
              <a:t>Geraghty</a:t>
            </a:r>
            <a:r>
              <a:rPr lang="en-GB" baseline="0" dirty="0" smtClean="0"/>
              <a:t> describes the need to meet the emotional and logical sides of the brain. This about keeping it simple to understand but also link to individuals personal beliefs and values and overcoming objections. In a previous role I was made redundant. I wasn’t happy about it but couldn’t argue with the rational and the reasons why.  What needed to come next for me was what next? And how could I be supported.</a:t>
            </a:r>
          </a:p>
          <a:p>
            <a:endParaRPr lang="en-GB" baseline="0" dirty="0" smtClean="0"/>
          </a:p>
          <a:p>
            <a:r>
              <a:rPr lang="en-GB" baseline="0" dirty="0" smtClean="0"/>
              <a:t>Empower – involve people in the decision making and the process. Give them a voice and they will also become your ambassadors for change. This is an approach that PCC has taken with the Transformation programme. Focus groups have included employees from different roles and different levels.</a:t>
            </a:r>
          </a:p>
          <a:p>
            <a:endParaRPr lang="en-GB" baseline="0" dirty="0" smtClean="0"/>
          </a:p>
          <a:p>
            <a:r>
              <a:rPr lang="en-GB" baseline="0" dirty="0" smtClean="0"/>
              <a:t>Enable – Provide the necessary environment and tools for change to happen and continue.</a:t>
            </a:r>
          </a:p>
          <a:p>
            <a:endParaRPr lang="en-GB" baseline="0" dirty="0" smtClean="0"/>
          </a:p>
          <a:p>
            <a:r>
              <a:rPr lang="en-GB" baseline="0" dirty="0" smtClean="0"/>
              <a:t>A good example of the above is the move from office to homeworking:</a:t>
            </a:r>
          </a:p>
          <a:p>
            <a:endParaRPr lang="en-GB" baseline="0" dirty="0" smtClean="0"/>
          </a:p>
          <a:p>
            <a:r>
              <a:rPr lang="en-GB" baseline="0" dirty="0" smtClean="0"/>
              <a:t>Educate -  It was sudden and enforced but employees understood the urgent need</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Engage – As an organisation PCC moved quickly to support employees an meet their needs. The Chief Exec did weekly videos, he touched our emotions by showing solidarity and a feeling that we are all in this together regardless of status. Regular text messages were sent out to employees and a structured approach was well advertised on the internal intranet. Again the Chief Exec  was very humble asking for support but also giving employees permission to work differently with the constraints that full lockdown imposed e.g. childcare, home-schooling etc.</a:t>
            </a:r>
          </a:p>
          <a:p>
            <a:endParaRPr lang="en-GB" baseline="0" dirty="0" smtClean="0"/>
          </a:p>
          <a:p>
            <a:r>
              <a:rPr lang="en-GB" baseline="0" dirty="0" smtClean="0"/>
              <a:t>Empower – As with ‘engage’ employees were encouraged to work to a pattern that suited them and the business needs where ever possible. This meant changing working patterns for some. Trust linked to home working was an issue prior to lockdown, some managers needed to see employees. Employees have proven that they are responsible and have taken ownership for the success of this change. </a:t>
            </a:r>
            <a:r>
              <a:rPr lang="en-GB" baseline="0" dirty="0" err="1" smtClean="0"/>
              <a:t>Covid</a:t>
            </a:r>
            <a:r>
              <a:rPr lang="en-GB" baseline="0" dirty="0" smtClean="0"/>
              <a:t> is an extreme example but is does highlight what has worked well.</a:t>
            </a:r>
          </a:p>
          <a:p>
            <a:endParaRPr lang="en-GB" baseline="0" dirty="0" smtClean="0"/>
          </a:p>
          <a:p>
            <a:r>
              <a:rPr lang="en-GB" baseline="0" dirty="0" smtClean="0"/>
              <a:t>Enable – Employees need the skills, equipment, knowledge and support to meet the change. Again under </a:t>
            </a:r>
            <a:r>
              <a:rPr lang="en-GB" baseline="0" dirty="0" err="1" smtClean="0"/>
              <a:t>Covid</a:t>
            </a:r>
            <a:r>
              <a:rPr lang="en-GB" baseline="0" dirty="0" smtClean="0"/>
              <a:t> we have had to identify these issues as quickly as possible. The technology to be able to work from home is one thing, the ability, knowledge and skills another. Delivering face to face training is a part of my role. I had never delivered anything virtually and am still getting to grips with technology to do it and overcoming the nerves to do it and make it effective. It has been a big fear factor for me. I have a huge reluctance to show myself on screen, like wise I am supporting employees at all levels to become virtual in the way that they engage.</a:t>
            </a:r>
          </a:p>
          <a:p>
            <a:endParaRPr lang="en-GB" baseline="0" dirty="0" smtClean="0"/>
          </a:p>
          <a:p>
            <a:endParaRPr lang="en-GB" baseline="0" dirty="0" smtClean="0"/>
          </a:p>
          <a:p>
            <a:r>
              <a:rPr lang="en-GB" baseline="0" dirty="0" smtClean="0"/>
              <a:t>(HR Zone 2019)</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9</a:t>
            </a:fld>
            <a:endParaRPr lang="en-GB"/>
          </a:p>
        </p:txBody>
      </p:sp>
    </p:spTree>
    <p:extLst>
      <p:ext uri="{BB962C8B-B14F-4D97-AF65-F5344CB8AC3E}">
        <p14:creationId xmlns:p14="http://schemas.microsoft.com/office/powerpoint/2010/main" val="4258624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GB" baseline="0" dirty="0" smtClean="0"/>
              <a:t>Think about the relationships that you have with work colleagues? How are good are they? </a:t>
            </a:r>
          </a:p>
          <a:p>
            <a:r>
              <a:rPr lang="en-GB" baseline="0" dirty="0" smtClean="0"/>
              <a:t>Gallup reported that those employees who have a good friend in work are much happier and engaged in their work and feel more confident to speak up and offer opinions and challenge.</a:t>
            </a:r>
          </a:p>
          <a:p>
            <a:endParaRPr lang="en-GB" baseline="0" dirty="0" smtClean="0"/>
          </a:p>
          <a:p>
            <a:r>
              <a:rPr lang="en-GB" baseline="0" dirty="0" smtClean="0"/>
              <a:t>Strong team relationships encourage honesty and strength. As a team they are able to discuss and support each other through change and focus positively rather than negatively.  Positive, professional working relationships breed trust, respect, self awareness, inclusion and open communication. GALLUP go on to highlight that the actions of a line manager can result in up to 70% of a teams engagement.</a:t>
            </a:r>
          </a:p>
          <a:p>
            <a:endParaRPr lang="en-GB" baseline="0" dirty="0" smtClean="0"/>
          </a:p>
          <a:p>
            <a:r>
              <a:rPr lang="en-GB" baseline="0" dirty="0" smtClean="0"/>
              <a:t>Regular one to ones allow for both parties to build up an open and honest relationship, share information and the impact it might have on an individual.</a:t>
            </a:r>
          </a:p>
          <a:p>
            <a:endParaRPr lang="en-GB" baseline="0" dirty="0" smtClean="0"/>
          </a:p>
          <a:p>
            <a:r>
              <a:rPr lang="en-GB" baseline="0" dirty="0" smtClean="0"/>
              <a:t>A good example of how relationships can positively support change is evidenced with a change programme being delivered in the NHS. It is recognised that the NHS are currently facing huge challenges, recruitment, absenteeism and employee retention.</a:t>
            </a:r>
          </a:p>
          <a:p>
            <a:r>
              <a:rPr lang="en-GB" baseline="0" dirty="0" smtClean="0"/>
              <a:t>The NHS recently launched a programme of change called ‘Compassionate Leadership’ supported by Michael West from the King’s Fund. They promote the need for a caring and compassionate relationship between employees starting from the Leaders at the top. They ask leaders to “listen with fascination” and “arrive at a shared understanding” with employees.  An approach advocated by Havard Professor Amy Edmondson, she states that compassionate leadership creates the conditions where the needs of employees and patients are at the forefront regardless of status or position. She goes on to say that “compassionate leadership requires courage, resilience and belief”.</a:t>
            </a:r>
          </a:p>
          <a:p>
            <a:endParaRPr lang="en-GB" baseline="0" dirty="0" smtClean="0"/>
          </a:p>
          <a:p>
            <a:r>
              <a:rPr lang="en-GB" baseline="0" dirty="0" smtClean="0"/>
              <a:t>(</a:t>
            </a:r>
            <a:r>
              <a:rPr lang="en-GB" baseline="0" dirty="0" err="1" smtClean="0"/>
              <a:t>Kingsfund</a:t>
            </a:r>
            <a:r>
              <a:rPr lang="en-GB"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t>
            </a:r>
            <a:r>
              <a:rPr lang="en-GB" dirty="0" err="1" smtClean="0"/>
              <a:t>Mindtools</a:t>
            </a:r>
            <a:r>
              <a:rPr lang="en-GB"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(Gallup)</a:t>
            </a:r>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10</a:t>
            </a:fld>
            <a:endParaRPr lang="en-GB"/>
          </a:p>
        </p:txBody>
      </p:sp>
    </p:spTree>
    <p:extLst>
      <p:ext uri="{BB962C8B-B14F-4D97-AF65-F5344CB8AC3E}">
        <p14:creationId xmlns:p14="http://schemas.microsoft.com/office/powerpoint/2010/main" val="1983191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Havard</a:t>
            </a:r>
            <a:r>
              <a:rPr lang="en-GB" baseline="0" dirty="0" smtClean="0"/>
              <a:t> Business Review (2017) How to Communicate Clearly During Organisational Change  written by </a:t>
            </a:r>
            <a:r>
              <a:rPr lang="en-GB" baseline="0" dirty="0" err="1" smtClean="0"/>
              <a:t>Elsbeth</a:t>
            </a:r>
            <a:r>
              <a:rPr lang="en-GB" baseline="0" dirty="0" smtClean="0"/>
              <a:t> Johnson highlights that employees may talk about a leader whose name they know but they have never met. This leader is like the protagonist in a story.  The importance of these stories is that a leader is always visible and the stories told remain. Johnson goes on to talk about the signals that leaders should promote:-</a:t>
            </a:r>
          </a:p>
          <a:p>
            <a:endParaRPr lang="en-GB" baseline="0" dirty="0" smtClean="0"/>
          </a:p>
          <a:p>
            <a:r>
              <a:rPr lang="en-GB" baseline="0" dirty="0" smtClean="0"/>
              <a:t>1) Telling your organisation what you want</a:t>
            </a:r>
          </a:p>
          <a:p>
            <a:r>
              <a:rPr lang="en-GB" baseline="0" dirty="0" smtClean="0"/>
              <a:t>2) Personally living the change you’ve asked for</a:t>
            </a:r>
          </a:p>
          <a:p>
            <a:r>
              <a:rPr lang="en-GB" baseline="0" dirty="0" smtClean="0"/>
              <a:t>3) Resourcing and measuring the change you’ve asked for</a:t>
            </a:r>
          </a:p>
          <a:p>
            <a:endParaRPr lang="en-GB" baseline="0" dirty="0" smtClean="0"/>
          </a:p>
          <a:p>
            <a:r>
              <a:rPr lang="en-GB" baseline="0" dirty="0" smtClean="0"/>
              <a:t>This approach is also echoed by </a:t>
            </a:r>
            <a:r>
              <a:rPr lang="en-GB" baseline="0" dirty="0" err="1" smtClean="0"/>
              <a:t>Anthea</a:t>
            </a:r>
            <a:r>
              <a:rPr lang="en-GB" baseline="0" dirty="0" smtClean="0"/>
              <a:t> Marris in her report for People Management and Kraft’s acquisition of Cadbury in 2010. Marris also highlighted the importance of senior leaders and line management throughout an organisation modelling and working together toward change.</a:t>
            </a:r>
          </a:p>
          <a:p>
            <a:r>
              <a:rPr lang="en-GB" baseline="0" dirty="0" smtClean="0"/>
              <a:t>(People Management)</a:t>
            </a:r>
          </a:p>
          <a:p>
            <a:endParaRPr lang="en-GB" baseline="0" dirty="0" smtClean="0"/>
          </a:p>
          <a:p>
            <a:r>
              <a:rPr lang="en-GB" baseline="0" dirty="0" smtClean="0"/>
              <a:t>Stakeholders want to make sense and understand the change. Different ways of communicating are really important in order to reach all stakeholders.</a:t>
            </a:r>
          </a:p>
          <a:p>
            <a:endParaRPr lang="en-GB" baseline="0" dirty="0" smtClean="0"/>
          </a:p>
          <a:p>
            <a:r>
              <a:rPr lang="en-GB" baseline="0" dirty="0" smtClean="0"/>
              <a:t>ACAS provide a very comprehensive  booklet around change. The booklet discuses the legal requirements of change including consulting with employees. It recognises the importance of involving employees and talking to them:-</a:t>
            </a:r>
          </a:p>
          <a:p>
            <a:endParaRPr lang="en-GB" baseline="0" dirty="0" smtClean="0"/>
          </a:p>
          <a:p>
            <a:r>
              <a:rPr lang="en-GB" baseline="0" dirty="0" smtClean="0"/>
              <a:t>They feel listed to and can ask questions</a:t>
            </a:r>
          </a:p>
          <a:p>
            <a:r>
              <a:rPr lang="en-GB" baseline="0" dirty="0" smtClean="0"/>
              <a:t>Reassured </a:t>
            </a:r>
          </a:p>
          <a:p>
            <a:r>
              <a:rPr lang="en-GB" baseline="0" dirty="0" smtClean="0"/>
              <a:t>Confidence in clear leadership and direction</a:t>
            </a:r>
          </a:p>
          <a:p>
            <a:endParaRPr lang="en-GB" baseline="0" dirty="0" smtClean="0"/>
          </a:p>
          <a:p>
            <a:r>
              <a:rPr lang="en-GB" baseline="0" dirty="0" smtClean="0"/>
              <a:t>ACAS go on to include the importance of peoples feeling and the emotional journey for individuals. They provide an advisory booklet relating to change which includes an example of an internal communication strategy to support change. This example looks consider a proposed change, communication objectives and the audiences you want to communicate with.</a:t>
            </a:r>
          </a:p>
          <a:p>
            <a:endParaRPr lang="en-GB" baseline="0" dirty="0" smtClean="0"/>
          </a:p>
          <a:p>
            <a:r>
              <a:rPr lang="en-GB" baseline="0" dirty="0" smtClean="0"/>
              <a:t>In a previous role with a bank I was made aware of impending redundancy via a news announcement on BBC. Can you imagine the shock and concern I felt not too mention the negative impact on the organisations reputation?</a:t>
            </a:r>
          </a:p>
          <a:p>
            <a:endParaRPr lang="en-GB" baseline="0" dirty="0" smtClean="0"/>
          </a:p>
          <a:p>
            <a:r>
              <a:rPr lang="en-GB" baseline="0" dirty="0" smtClean="0"/>
              <a:t>(ACAS)</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11</a:t>
            </a:fld>
            <a:endParaRPr lang="en-GB"/>
          </a:p>
        </p:txBody>
      </p:sp>
    </p:spTree>
    <p:extLst>
      <p:ext uri="{BB962C8B-B14F-4D97-AF65-F5344CB8AC3E}">
        <p14:creationId xmlns:p14="http://schemas.microsoft.com/office/powerpoint/2010/main" val="1482745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Bright line Project Management</a:t>
            </a:r>
            <a:r>
              <a:rPr lang="en-GB" baseline="0" dirty="0" smtClean="0"/>
              <a:t> (July 2018) describe change a s a part of an successful company’s growth.</a:t>
            </a:r>
          </a:p>
          <a:p>
            <a:endParaRPr lang="en-GB" dirty="0" smtClean="0"/>
          </a:p>
          <a:p>
            <a:r>
              <a:rPr lang="en-GB" dirty="0" smtClean="0"/>
              <a:t>They recognise</a:t>
            </a:r>
            <a:r>
              <a:rPr lang="en-GB" baseline="0" dirty="0" smtClean="0"/>
              <a:t> the challenges that change brings and promote the DICE formula which anticipates the success of failure of a change programme.</a:t>
            </a:r>
          </a:p>
          <a:p>
            <a:endParaRPr lang="en-GB" baseline="0" dirty="0" smtClean="0"/>
          </a:p>
          <a:p>
            <a:r>
              <a:rPr lang="en-GB" baseline="0" dirty="0" smtClean="0"/>
              <a:t>Duration – how long will the change take and the importance of regular updates with set milestones</a:t>
            </a:r>
          </a:p>
          <a:p>
            <a:r>
              <a:rPr lang="en-GB" baseline="0" dirty="0" smtClean="0"/>
              <a:t>Integrity – making sure that there is an effective team to manage the change, this would include a project manager</a:t>
            </a:r>
          </a:p>
          <a:p>
            <a:r>
              <a:rPr lang="en-GB" baseline="0" dirty="0" smtClean="0"/>
              <a:t>Commitment – from the top down to the proposed change</a:t>
            </a:r>
          </a:p>
          <a:p>
            <a:r>
              <a:rPr lang="en-GB" baseline="0" dirty="0" smtClean="0"/>
              <a:t>Effort – Recognise the effort required for successful change including sufficient resources.</a:t>
            </a:r>
          </a:p>
          <a:p>
            <a:endParaRPr lang="en-GB" baseline="0" dirty="0" smtClean="0"/>
          </a:p>
        </p:txBody>
      </p:sp>
      <p:sp>
        <p:nvSpPr>
          <p:cNvPr id="4" name="Slide Number Placeholder 3"/>
          <p:cNvSpPr>
            <a:spLocks noGrp="1"/>
          </p:cNvSpPr>
          <p:nvPr>
            <p:ph type="sldNum" sz="quarter" idx="10"/>
          </p:nvPr>
        </p:nvSpPr>
        <p:spPr/>
        <p:txBody>
          <a:bodyPr/>
          <a:lstStyle/>
          <a:p>
            <a:fld id="{4D0F06E4-09F4-412C-B30B-AB6A3EFFF76A}" type="slidenum">
              <a:rPr lang="en-GB" smtClean="0"/>
              <a:t>12</a:t>
            </a:fld>
            <a:endParaRPr lang="en-GB"/>
          </a:p>
        </p:txBody>
      </p:sp>
    </p:spTree>
    <p:extLst>
      <p:ext uri="{BB962C8B-B14F-4D97-AF65-F5344CB8AC3E}">
        <p14:creationId xmlns:p14="http://schemas.microsoft.com/office/powerpoint/2010/main" val="477735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Chartered Body for the Project Profession echo Bright Line and suggest that the success of change rests with six key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Clear vision &amp; strategy – change is easier to accept if it is clear and aligns with the organisations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Strong Leadership &amp; sponsorship – we have touched on this a lot already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Engaging with stakeholders – at all levels throughout the cycle of the change programme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 strong change team – a project manager and project team is really important factor, with the necessary skills and knowledge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Well structured approach – follow a clear and well structured approach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Measure the success – evaluate the change and its impact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 (Association Project Management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13</a:t>
            </a:fld>
            <a:endParaRPr lang="en-GB"/>
          </a:p>
        </p:txBody>
      </p:sp>
    </p:spTree>
    <p:extLst>
      <p:ext uri="{BB962C8B-B14F-4D97-AF65-F5344CB8AC3E}">
        <p14:creationId xmlns:p14="http://schemas.microsoft.com/office/powerpoint/2010/main" val="2139706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smtClean="0"/>
              <a:t>There</a:t>
            </a:r>
            <a:r>
              <a:rPr lang="en-GB" i="0" baseline="0" dirty="0" smtClean="0"/>
              <a:t> are lots of tools available to support change. Quite simply a template that plots the change taking place measuring milestones and costs.</a:t>
            </a:r>
          </a:p>
          <a:p>
            <a:endParaRPr lang="en-GB" i="0" baseline="0" dirty="0" smtClean="0"/>
          </a:p>
          <a:p>
            <a:r>
              <a:rPr lang="en-GB" i="0" baseline="0" dirty="0" smtClean="0"/>
              <a:t>No matter how big or small the change might be a change plan will ensure that a programme stays on track, issues are identifies any issues and ensures change completion. How many of us would make a change in our lives without planning for it in some way e.g. moving home?</a:t>
            </a:r>
          </a:p>
          <a:p>
            <a:endParaRPr lang="en-GB" i="0" baseline="0" dirty="0" smtClean="0"/>
          </a:p>
          <a:p>
            <a:r>
              <a:rPr lang="en-GB" i="0" baseline="0" dirty="0" err="1" smtClean="0"/>
              <a:t>Prosci</a:t>
            </a:r>
            <a:r>
              <a:rPr lang="en-GB" i="0" baseline="0" dirty="0" smtClean="0"/>
              <a:t> (2013) promote a change management checklist which prompts you to think about areas you may not have considered. I will forward links to these resources.</a:t>
            </a:r>
          </a:p>
          <a:p>
            <a:endParaRPr lang="en-GB" i="0" baseline="0" dirty="0" smtClean="0"/>
          </a:p>
          <a:p>
            <a:r>
              <a:rPr lang="en-GB" i="0" baseline="0" dirty="0" smtClean="0"/>
              <a:t>PCC also suggest an action plan model.</a:t>
            </a:r>
          </a:p>
          <a:p>
            <a:endParaRPr lang="en-GB" i="0" baseline="0" dirty="0" smtClean="0"/>
          </a:p>
          <a:p>
            <a:r>
              <a:rPr lang="en-GB" i="0" baseline="0" dirty="0" smtClean="0"/>
              <a:t>PCC do have a project management approach with a process that needs to be followed and we also offer training support for this. The button shown above can be found on the front page on the intranet and takes you to all of the information  to support you from conception to completion.</a:t>
            </a:r>
          </a:p>
          <a:p>
            <a:endParaRPr lang="en-GB" i="0" baseline="0" dirty="0" smtClean="0"/>
          </a:p>
        </p:txBody>
      </p:sp>
      <p:sp>
        <p:nvSpPr>
          <p:cNvPr id="4" name="Slide Number Placeholder 3"/>
          <p:cNvSpPr>
            <a:spLocks noGrp="1"/>
          </p:cNvSpPr>
          <p:nvPr>
            <p:ph type="sldNum" sz="quarter" idx="10"/>
          </p:nvPr>
        </p:nvSpPr>
        <p:spPr/>
        <p:txBody>
          <a:bodyPr/>
          <a:lstStyle/>
          <a:p>
            <a:fld id="{4D0F06E4-09F4-412C-B30B-AB6A3EFFF76A}" type="slidenum">
              <a:rPr lang="en-GB" smtClean="0"/>
              <a:t>14</a:t>
            </a:fld>
            <a:endParaRPr lang="en-GB"/>
          </a:p>
        </p:txBody>
      </p:sp>
    </p:spTree>
    <p:extLst>
      <p:ext uri="{BB962C8B-B14F-4D97-AF65-F5344CB8AC3E}">
        <p14:creationId xmlns:p14="http://schemas.microsoft.com/office/powerpoint/2010/main" val="109911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Evaluation</a:t>
            </a:r>
            <a:r>
              <a:rPr lang="en-GB" baseline="0" dirty="0" smtClean="0"/>
              <a:t> techniques confirm the impact of the change.</a:t>
            </a:r>
          </a:p>
          <a:p>
            <a:endParaRPr lang="en-GB" baseline="0" dirty="0" smtClean="0"/>
          </a:p>
          <a:p>
            <a:r>
              <a:rPr lang="en-GB" baseline="0" dirty="0" smtClean="0"/>
              <a:t>How a project is measured should be included at the change planning stage, with an agreement of what you are looking to achieve and how you measure success.</a:t>
            </a:r>
          </a:p>
          <a:p>
            <a:endParaRPr lang="en-GB" baseline="0" dirty="0" smtClean="0"/>
          </a:p>
          <a:p>
            <a:pPr lvl="0"/>
            <a:r>
              <a:rPr lang="en-GB" sz="1200" kern="1200" dirty="0" smtClean="0">
                <a:solidFill>
                  <a:schemeClr val="tx1"/>
                </a:solidFill>
                <a:effectLst/>
                <a:latin typeface="+mn-lt"/>
                <a:ea typeface="+mn-ea"/>
                <a:cs typeface="+mn-cs"/>
              </a:rPr>
              <a:t>Quantitative data – expressed as numbers, statistics e.g. surveys and</a:t>
            </a:r>
            <a:r>
              <a:rPr lang="en-GB" sz="1200" kern="1200" baseline="0" dirty="0" smtClean="0">
                <a:solidFill>
                  <a:schemeClr val="tx1"/>
                </a:solidFill>
                <a:effectLst/>
                <a:latin typeface="+mn-lt"/>
                <a:ea typeface="+mn-ea"/>
                <a:cs typeface="+mn-cs"/>
              </a:rPr>
              <a:t> pulse surveys. These can be analysed and are effective when large number of people are impacted. </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Qualitative data – words, non-numerical, collected through methods of observation, interviews, focus groups, etc. This approach</a:t>
            </a:r>
            <a:r>
              <a:rPr lang="en-GB" sz="1200" kern="1200" baseline="0" dirty="0" smtClean="0">
                <a:solidFill>
                  <a:schemeClr val="tx1"/>
                </a:solidFill>
                <a:effectLst/>
                <a:latin typeface="+mn-lt"/>
                <a:ea typeface="+mn-ea"/>
                <a:cs typeface="+mn-cs"/>
              </a:rPr>
              <a:t> provides in-depth detail that can sit behind the quantitative data. Its value can come with understanding emotion and feeling which is harder to measure though stats and figures.</a:t>
            </a:r>
          </a:p>
          <a:p>
            <a:endParaRPr lang="en-GB" baseline="0" dirty="0" smtClean="0"/>
          </a:p>
          <a:p>
            <a:r>
              <a:rPr lang="en-GB" baseline="0" dirty="0" smtClean="0"/>
              <a:t>Comparisons can be made i.e. a before and after approach. Linked to this short and long term impacts. </a:t>
            </a:r>
          </a:p>
          <a:p>
            <a:endParaRPr lang="en-GB" baseline="0" dirty="0" smtClean="0"/>
          </a:p>
          <a:p>
            <a:r>
              <a:rPr lang="en-GB" baseline="0" dirty="0" smtClean="0"/>
              <a:t>Customer and stakeholder feedback.</a:t>
            </a:r>
          </a:p>
          <a:p>
            <a:endParaRPr lang="en-GB" baseline="0" dirty="0" smtClean="0"/>
          </a:p>
          <a:p>
            <a:r>
              <a:rPr lang="en-GB" baseline="0" dirty="0" smtClean="0"/>
              <a:t>Technology now also plays a vital part, think of the online survey requests that you get from different companies.  </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The current PCC whole organisation Transformation project has used a mix of the above, which when you consider the change impacts over 6000 people is a challenge but valuable approach. The budget attached to this project has been in excess of £100k and return on investment needs to be evidenced.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(Taylor &amp; </a:t>
            </a:r>
            <a:r>
              <a:rPr lang="en-GB" sz="1200" kern="1200" baseline="0" dirty="0" err="1" smtClean="0">
                <a:solidFill>
                  <a:schemeClr val="tx1"/>
                </a:solidFill>
                <a:effectLst/>
                <a:latin typeface="+mn-lt"/>
                <a:ea typeface="+mn-ea"/>
                <a:cs typeface="+mn-cs"/>
              </a:rPr>
              <a:t>Woodhams</a:t>
            </a:r>
            <a:r>
              <a:rPr lang="en-GB" sz="1200" kern="1200" baseline="0" dirty="0" smtClean="0">
                <a:solidFill>
                  <a:schemeClr val="tx1"/>
                </a:solidFill>
                <a:effectLst/>
                <a:latin typeface="+mn-lt"/>
                <a:ea typeface="+mn-ea"/>
                <a:cs typeface="+mn-cs"/>
              </a:rPr>
              <a:t> 2016)</a:t>
            </a:r>
            <a:endParaRPr lang="en-GB" sz="1200" kern="1200" dirty="0" smtClean="0">
              <a:solidFill>
                <a:schemeClr val="tx1"/>
              </a:solidFill>
              <a:effectLst/>
              <a:latin typeface="+mn-lt"/>
              <a:ea typeface="+mn-ea"/>
              <a:cs typeface="+mn-cs"/>
            </a:endParaRP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15</a:t>
            </a:fld>
            <a:endParaRPr lang="en-GB"/>
          </a:p>
        </p:txBody>
      </p:sp>
    </p:spTree>
    <p:extLst>
      <p:ext uri="{BB962C8B-B14F-4D97-AF65-F5344CB8AC3E}">
        <p14:creationId xmlns:p14="http://schemas.microsoft.com/office/powerpoint/2010/main" val="6236455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a:t>
            </a:r>
            <a:r>
              <a:rPr lang="en-GB" baseline="0" dirty="0" smtClean="0"/>
              <a:t> summarise,  best practices include a mix of leading the change with a vision of the end goal, continuous effective communication to everyone the change ‘touches’ but also the more practical side of managing costs, resources, impact, risks and changes within the change that may occur.</a:t>
            </a:r>
          </a:p>
          <a:p>
            <a:r>
              <a:rPr lang="en-GB" baseline="0" dirty="0" smtClean="0"/>
              <a:t> </a:t>
            </a:r>
          </a:p>
          <a:p>
            <a:r>
              <a:rPr lang="en-GB" dirty="0" smtClean="0"/>
              <a:t>I have</a:t>
            </a:r>
            <a:r>
              <a:rPr lang="en-GB" baseline="0" dirty="0" smtClean="0"/>
              <a:t> taken a part ‘snip’ of the above page from the intranet.</a:t>
            </a:r>
          </a:p>
          <a:p>
            <a:endParaRPr lang="en-GB" baseline="0" dirty="0" smtClean="0"/>
          </a:p>
          <a:p>
            <a:r>
              <a:rPr lang="en-GB" baseline="0" dirty="0" smtClean="0"/>
              <a:t>Internally we promote a consistent approach to change and how it is project managed in order to ensure its success.</a:t>
            </a:r>
          </a:p>
          <a:p>
            <a:endParaRPr lang="en-GB" baseline="0" dirty="0" smtClean="0"/>
          </a:p>
          <a:p>
            <a:r>
              <a:rPr lang="en-GB" baseline="0" dirty="0" smtClean="0"/>
              <a:t>I want to highlight to you some of the support documents that Learning &amp; Development have put together for you which follow what we have covered today.</a:t>
            </a:r>
          </a:p>
          <a:p>
            <a:endParaRPr lang="en-GB" baseline="0" dirty="0" smtClean="0"/>
          </a:p>
          <a:p>
            <a:r>
              <a:rPr lang="en-GB" baseline="0" dirty="0" smtClean="0"/>
              <a:t>As you can see PCC provide a Gantt Chart template and other suggestions that you can use.</a:t>
            </a:r>
          </a:p>
          <a:p>
            <a:endParaRPr lang="en-GB" baseline="0" dirty="0" smtClean="0"/>
          </a:p>
          <a:p>
            <a:r>
              <a:rPr lang="en-GB" baseline="0" dirty="0" smtClean="0"/>
              <a:t>(Mullins 1999)</a:t>
            </a:r>
          </a:p>
        </p:txBody>
      </p:sp>
      <p:sp>
        <p:nvSpPr>
          <p:cNvPr id="4" name="Slide Number Placeholder 3"/>
          <p:cNvSpPr>
            <a:spLocks noGrp="1"/>
          </p:cNvSpPr>
          <p:nvPr>
            <p:ph type="sldNum" sz="quarter" idx="10"/>
          </p:nvPr>
        </p:nvSpPr>
        <p:spPr/>
        <p:txBody>
          <a:bodyPr/>
          <a:lstStyle/>
          <a:p>
            <a:fld id="{4D0F06E4-09F4-412C-B30B-AB6A3EFFF76A}" type="slidenum">
              <a:rPr lang="en-GB" smtClean="0"/>
              <a:t>16</a:t>
            </a:fld>
            <a:endParaRPr lang="en-GB"/>
          </a:p>
        </p:txBody>
      </p:sp>
    </p:spTree>
    <p:extLst>
      <p:ext uri="{BB962C8B-B14F-4D97-AF65-F5344CB8AC3E}">
        <p14:creationId xmlns:p14="http://schemas.microsoft.com/office/powerpoint/2010/main" val="9562358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one day course is also available and you can register for this online.</a:t>
            </a:r>
          </a:p>
          <a:p>
            <a:r>
              <a:rPr lang="en-GB" baseline="0" dirty="0" smtClean="0"/>
              <a:t>As you can see from the course aims and objectives PCC promote the approaches we have talked about.</a:t>
            </a:r>
          </a:p>
          <a:p>
            <a:endParaRPr lang="en-GB" dirty="0"/>
          </a:p>
        </p:txBody>
      </p:sp>
      <p:sp>
        <p:nvSpPr>
          <p:cNvPr id="4" name="Slide Number Placeholder 3"/>
          <p:cNvSpPr>
            <a:spLocks noGrp="1"/>
          </p:cNvSpPr>
          <p:nvPr>
            <p:ph type="sldNum" sz="quarter" idx="10"/>
          </p:nvPr>
        </p:nvSpPr>
        <p:spPr/>
        <p:txBody>
          <a:bodyPr/>
          <a:lstStyle/>
          <a:p>
            <a:fld id="{4D0F06E4-09F4-412C-B30B-AB6A3EFFF76A}" type="slidenum">
              <a:rPr lang="en-GB" smtClean="0"/>
              <a:t>17</a:t>
            </a:fld>
            <a:endParaRPr lang="en-GB"/>
          </a:p>
        </p:txBody>
      </p:sp>
    </p:spTree>
    <p:extLst>
      <p:ext uri="{BB962C8B-B14F-4D97-AF65-F5344CB8AC3E}">
        <p14:creationId xmlns:p14="http://schemas.microsoft.com/office/powerpoint/2010/main" val="40338967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recap</a:t>
            </a:r>
            <a:r>
              <a:rPr lang="en-GB" baseline="0" dirty="0" smtClean="0"/>
              <a:t> lets revisit the learning objectives.</a:t>
            </a:r>
          </a:p>
          <a:p>
            <a:endParaRPr lang="en-GB" baseline="0" dirty="0" smtClean="0"/>
          </a:p>
          <a:p>
            <a:r>
              <a:rPr lang="en-GB" baseline="0" dirty="0" smtClean="0"/>
              <a:t>Any questions.</a:t>
            </a:r>
          </a:p>
          <a:p>
            <a:endParaRPr lang="en-GB" baseline="0" dirty="0" smtClean="0"/>
          </a:p>
          <a:p>
            <a:r>
              <a:rPr lang="en-GB" b="1" u="sng" baseline="0" dirty="0" smtClean="0"/>
              <a:t>References</a:t>
            </a:r>
            <a:endParaRPr lang="en-GB" b="1" u="sng" dirty="0" smtClean="0"/>
          </a:p>
          <a:p>
            <a:endParaRPr lang="en-GB" dirty="0" smtClean="0"/>
          </a:p>
          <a:p>
            <a:r>
              <a:rPr lang="en-GB" sz="1200" b="0" i="0" kern="1200" dirty="0" smtClean="0">
                <a:solidFill>
                  <a:schemeClr val="tx1"/>
                </a:solidFill>
                <a:effectLst/>
                <a:latin typeface="+mn-lt"/>
                <a:ea typeface="+mn-ea"/>
                <a:cs typeface="+mn-cs"/>
              </a:rPr>
              <a:t>Works Cited</a:t>
            </a:r>
          </a:p>
          <a:p>
            <a:r>
              <a:rPr lang="en-GB" sz="1200" b="0" i="0" kern="1200" dirty="0" smtClean="0">
                <a:solidFill>
                  <a:schemeClr val="tx1"/>
                </a:solidFill>
                <a:effectLst/>
                <a:latin typeface="+mn-lt"/>
                <a:ea typeface="+mn-ea"/>
                <a:cs typeface="+mn-cs"/>
              </a:rPr>
              <a:t>ACAS. </a:t>
            </a:r>
            <a:r>
              <a:rPr lang="en-GB" sz="1200" b="0" i="1" kern="1200" dirty="0" smtClean="0">
                <a:solidFill>
                  <a:schemeClr val="tx1"/>
                </a:solidFill>
                <a:effectLst/>
                <a:latin typeface="+mn-lt"/>
                <a:ea typeface="+mn-ea"/>
                <a:cs typeface="+mn-cs"/>
              </a:rPr>
              <a:t>How to Manage Change Booklet</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Bright Line. “Change Is a Part of Any Successful Company’s Growth.” </a:t>
            </a:r>
            <a:r>
              <a:rPr lang="en-GB" sz="1200" b="0" i="1" kern="1200" dirty="0" err="1" smtClean="0">
                <a:solidFill>
                  <a:schemeClr val="tx1"/>
                </a:solidFill>
                <a:effectLst/>
                <a:latin typeface="+mn-lt"/>
                <a:ea typeface="+mn-ea"/>
                <a:cs typeface="+mn-cs"/>
              </a:rPr>
              <a:t>Brightline</a:t>
            </a:r>
            <a:r>
              <a:rPr lang="en-GB" sz="1200" b="0" i="1" kern="1200" dirty="0" smtClean="0">
                <a:solidFill>
                  <a:schemeClr val="tx1"/>
                </a:solidFill>
                <a:effectLst/>
                <a:latin typeface="+mn-lt"/>
                <a:ea typeface="+mn-ea"/>
                <a:cs typeface="+mn-cs"/>
              </a:rPr>
              <a:t> Initiative</a:t>
            </a:r>
            <a:r>
              <a:rPr lang="en-GB" sz="1200" b="0" i="0" kern="1200" dirty="0" smtClean="0">
                <a:solidFill>
                  <a:schemeClr val="tx1"/>
                </a:solidFill>
                <a:effectLst/>
                <a:latin typeface="+mn-lt"/>
                <a:ea typeface="+mn-ea"/>
                <a:cs typeface="+mn-cs"/>
              </a:rPr>
              <a:t>, 24 July 2018, www.brightline.org/resources/change-is-a-part-of-any-successful-companys-growth/. Accessed 25 Nov. 2020.</a:t>
            </a:r>
          </a:p>
          <a:p>
            <a:r>
              <a:rPr lang="en-GB" sz="1200" b="0" i="0" kern="1200" dirty="0" smtClean="0">
                <a:solidFill>
                  <a:schemeClr val="tx1"/>
                </a:solidFill>
                <a:effectLst/>
                <a:latin typeface="+mn-lt"/>
                <a:ea typeface="+mn-ea"/>
                <a:cs typeface="+mn-cs"/>
              </a:rPr>
              <a:t>CIPD. “Change Management | Factsheets | CIPD.” </a:t>
            </a:r>
            <a:r>
              <a:rPr lang="en-GB" sz="1200" b="0" i="1" kern="1200" dirty="0" smtClean="0">
                <a:solidFill>
                  <a:schemeClr val="tx1"/>
                </a:solidFill>
                <a:effectLst/>
                <a:latin typeface="+mn-lt"/>
                <a:ea typeface="+mn-ea"/>
                <a:cs typeface="+mn-cs"/>
              </a:rPr>
              <a:t>CIPD</a:t>
            </a:r>
            <a:r>
              <a:rPr lang="en-GB" sz="1200" b="0" i="0" kern="1200" dirty="0" smtClean="0">
                <a:solidFill>
                  <a:schemeClr val="tx1"/>
                </a:solidFill>
                <a:effectLst/>
                <a:latin typeface="+mn-lt"/>
                <a:ea typeface="+mn-ea"/>
                <a:cs typeface="+mn-cs"/>
              </a:rPr>
              <a:t>, 2018, www.cipd.co.uk/knowledge/strategy/change/management-factsheet. Accessed 25 Nov. 2020.</a:t>
            </a:r>
          </a:p>
          <a:p>
            <a:r>
              <a:rPr lang="en-GB" sz="1200" b="0" i="0" kern="1200" dirty="0" smtClean="0">
                <a:solidFill>
                  <a:schemeClr val="tx1"/>
                </a:solidFill>
                <a:effectLst/>
                <a:latin typeface="+mn-lt"/>
                <a:ea typeface="+mn-ea"/>
                <a:cs typeface="+mn-cs"/>
              </a:rPr>
              <a:t>Forsyth, Patrick. </a:t>
            </a:r>
            <a:r>
              <a:rPr lang="en-GB" sz="1200" b="0" i="1" kern="1200" dirty="0" smtClean="0">
                <a:solidFill>
                  <a:schemeClr val="tx1"/>
                </a:solidFill>
                <a:effectLst/>
                <a:latin typeface="+mn-lt"/>
                <a:ea typeface="+mn-ea"/>
                <a:cs typeface="+mn-cs"/>
              </a:rPr>
              <a:t>Managing Change</a:t>
            </a:r>
            <a:r>
              <a:rPr lang="en-GB" sz="1200" b="0" i="0" kern="1200" dirty="0" smtClean="0">
                <a:solidFill>
                  <a:schemeClr val="tx1"/>
                </a:solidFill>
                <a:effectLst/>
                <a:latin typeface="+mn-lt"/>
                <a:ea typeface="+mn-ea"/>
                <a:cs typeface="+mn-cs"/>
              </a:rPr>
              <a:t>. London ; Philadelphia, </a:t>
            </a:r>
            <a:r>
              <a:rPr lang="en-GB" sz="1200" b="0" i="0" kern="1200" dirty="0" err="1" smtClean="0">
                <a:solidFill>
                  <a:schemeClr val="tx1"/>
                </a:solidFill>
                <a:effectLst/>
                <a:latin typeface="+mn-lt"/>
                <a:ea typeface="+mn-ea"/>
                <a:cs typeface="+mn-cs"/>
              </a:rPr>
              <a:t>Kogan</a:t>
            </a:r>
            <a:r>
              <a:rPr lang="en-GB" sz="1200" b="0" i="0" kern="1200" dirty="0" smtClean="0">
                <a:solidFill>
                  <a:schemeClr val="tx1"/>
                </a:solidFill>
                <a:effectLst/>
                <a:latin typeface="+mn-lt"/>
                <a:ea typeface="+mn-ea"/>
                <a:cs typeface="+mn-cs"/>
              </a:rPr>
              <a:t> Page, 2012.</a:t>
            </a:r>
          </a:p>
          <a:p>
            <a:r>
              <a:rPr lang="en-GB" sz="1200" b="0" i="0" kern="1200" dirty="0" err="1" smtClean="0">
                <a:solidFill>
                  <a:schemeClr val="tx1"/>
                </a:solidFill>
                <a:effectLst/>
                <a:latin typeface="+mn-lt"/>
                <a:ea typeface="+mn-ea"/>
                <a:cs typeface="+mn-cs"/>
              </a:rPr>
              <a:t>Geraghty</a:t>
            </a:r>
            <a:r>
              <a:rPr lang="en-GB" sz="1200" b="0" i="0" kern="1200" dirty="0" smtClean="0">
                <a:solidFill>
                  <a:schemeClr val="tx1"/>
                </a:solidFill>
                <a:effectLst/>
                <a:latin typeface="+mn-lt"/>
                <a:ea typeface="+mn-ea"/>
                <a:cs typeface="+mn-cs"/>
              </a:rPr>
              <a:t>, Jo. “Change Management: How to Shift the Behaviours and </a:t>
            </a:r>
            <a:r>
              <a:rPr lang="en-GB" sz="1200" b="0" i="0" kern="1200" dirty="0" err="1" smtClean="0">
                <a:solidFill>
                  <a:schemeClr val="tx1"/>
                </a:solidFill>
                <a:effectLst/>
                <a:latin typeface="+mn-lt"/>
                <a:ea typeface="+mn-ea"/>
                <a:cs typeface="+mn-cs"/>
              </a:rPr>
              <a:t>Mindsets</a:t>
            </a:r>
            <a:r>
              <a:rPr lang="en-GB" sz="1200" b="0" i="0" kern="1200" dirty="0" smtClean="0">
                <a:solidFill>
                  <a:schemeClr val="tx1"/>
                </a:solidFill>
                <a:effectLst/>
                <a:latin typeface="+mn-lt"/>
                <a:ea typeface="+mn-ea"/>
                <a:cs typeface="+mn-cs"/>
              </a:rPr>
              <a:t> of Your People.” </a:t>
            </a:r>
            <a:r>
              <a:rPr lang="en-GB" sz="1200" b="0" i="1" kern="1200" dirty="0" err="1" smtClean="0">
                <a:solidFill>
                  <a:schemeClr val="tx1"/>
                </a:solidFill>
                <a:effectLst/>
                <a:latin typeface="+mn-lt"/>
                <a:ea typeface="+mn-ea"/>
                <a:cs typeface="+mn-cs"/>
              </a:rPr>
              <a:t>HRZone</a:t>
            </a:r>
            <a:r>
              <a:rPr lang="en-GB" sz="1200" b="0" i="0" kern="1200" dirty="0" smtClean="0">
                <a:solidFill>
                  <a:schemeClr val="tx1"/>
                </a:solidFill>
                <a:effectLst/>
                <a:latin typeface="+mn-lt"/>
                <a:ea typeface="+mn-ea"/>
                <a:cs typeface="+mn-cs"/>
              </a:rPr>
              <a:t>, 6 Sept. 2019, www.hrzone.com/lead/change/change-management-how-to-shift-the-behaviours-and-mindsets-of-your-people. Accessed 25 Nov. 2020.</a:t>
            </a:r>
          </a:p>
          <a:p>
            <a:r>
              <a:rPr lang="en-GB" sz="1200" b="0" i="0" kern="1200" dirty="0" err="1" smtClean="0">
                <a:solidFill>
                  <a:schemeClr val="tx1"/>
                </a:solidFill>
                <a:effectLst/>
                <a:latin typeface="+mn-lt"/>
                <a:ea typeface="+mn-ea"/>
                <a:cs typeface="+mn-cs"/>
              </a:rPr>
              <a:t>Gogate</a:t>
            </a:r>
            <a:r>
              <a:rPr lang="en-GB" sz="1200" b="0" i="0" kern="1200" dirty="0" smtClean="0">
                <a:solidFill>
                  <a:schemeClr val="tx1"/>
                </a:solidFill>
                <a:effectLst/>
                <a:latin typeface="+mn-lt"/>
                <a:ea typeface="+mn-ea"/>
                <a:cs typeface="+mn-cs"/>
              </a:rPr>
              <a:t>, Parag. “Six Key Factors in Successful Change | APM.” </a:t>
            </a:r>
            <a:r>
              <a:rPr lang="en-GB" sz="1200" b="0" i="1" kern="1200" dirty="0" err="1" smtClean="0">
                <a:solidFill>
                  <a:schemeClr val="tx1"/>
                </a:solidFill>
                <a:effectLst/>
                <a:latin typeface="+mn-lt"/>
                <a:ea typeface="+mn-ea"/>
                <a:cs typeface="+mn-cs"/>
              </a:rPr>
              <a:t>Apm.org.Uk</a:t>
            </a:r>
            <a:r>
              <a:rPr lang="en-GB" sz="1200" b="0" i="0" kern="1200" dirty="0" smtClean="0">
                <a:solidFill>
                  <a:schemeClr val="tx1"/>
                </a:solidFill>
                <a:effectLst/>
                <a:latin typeface="+mn-lt"/>
                <a:ea typeface="+mn-ea"/>
                <a:cs typeface="+mn-cs"/>
              </a:rPr>
              <a:t>, 2016, www.apm.org.uk/blog/successful-change-6-key-factors/. Accessed 25 Nov. 2020.</a:t>
            </a:r>
          </a:p>
          <a:p>
            <a:r>
              <a:rPr lang="en-GB" sz="1200" b="0" i="0" kern="1200" dirty="0" err="1" smtClean="0">
                <a:solidFill>
                  <a:schemeClr val="tx1"/>
                </a:solidFill>
                <a:effectLst/>
                <a:latin typeface="+mn-lt"/>
                <a:ea typeface="+mn-ea"/>
                <a:cs typeface="+mn-cs"/>
              </a:rPr>
              <a:t>Inc</a:t>
            </a:r>
            <a:r>
              <a:rPr lang="en-GB" sz="1200" b="0" i="0" kern="1200" dirty="0" smtClean="0">
                <a:solidFill>
                  <a:schemeClr val="tx1"/>
                </a:solidFill>
                <a:effectLst/>
                <a:latin typeface="+mn-lt"/>
                <a:ea typeface="+mn-ea"/>
                <a:cs typeface="+mn-cs"/>
              </a:rPr>
              <a:t>, Gallup. “Item 10: I Have a Best Friend at Work.” </a:t>
            </a:r>
            <a:r>
              <a:rPr lang="en-GB" sz="1200" b="0" i="1" kern="1200" dirty="0" smtClean="0">
                <a:solidFill>
                  <a:schemeClr val="tx1"/>
                </a:solidFill>
                <a:effectLst/>
                <a:latin typeface="+mn-lt"/>
                <a:ea typeface="+mn-ea"/>
                <a:cs typeface="+mn-cs"/>
              </a:rPr>
              <a:t>Gallup.com</a:t>
            </a:r>
            <a:r>
              <a:rPr lang="en-GB" sz="1200" b="0" i="0" kern="1200" dirty="0" smtClean="0">
                <a:solidFill>
                  <a:schemeClr val="tx1"/>
                </a:solidFill>
                <a:effectLst/>
                <a:latin typeface="+mn-lt"/>
                <a:ea typeface="+mn-ea"/>
                <a:cs typeface="+mn-cs"/>
              </a:rPr>
              <a:t>, 26 May 1999, www.gallup.com/workplace/237530/item-best-friend-work.aspx#:~:text=Gallup%20also%20observed%20that%20employees. Accessed 25 Nov. 2020.</a:t>
            </a:r>
          </a:p>
          <a:p>
            <a:r>
              <a:rPr lang="en-GB" sz="1200" b="0" i="0" kern="1200" dirty="0" smtClean="0">
                <a:solidFill>
                  <a:schemeClr val="tx1"/>
                </a:solidFill>
                <a:effectLst/>
                <a:latin typeface="+mn-lt"/>
                <a:ea typeface="+mn-ea"/>
                <a:cs typeface="+mn-cs"/>
              </a:rPr>
              <a:t>Johnson, </a:t>
            </a:r>
            <a:r>
              <a:rPr lang="en-GB" sz="1200" b="0" i="0" kern="1200" dirty="0" err="1" smtClean="0">
                <a:solidFill>
                  <a:schemeClr val="tx1"/>
                </a:solidFill>
                <a:effectLst/>
                <a:latin typeface="+mn-lt"/>
                <a:ea typeface="+mn-ea"/>
                <a:cs typeface="+mn-cs"/>
              </a:rPr>
              <a:t>Elsbeth</a:t>
            </a:r>
            <a:r>
              <a:rPr lang="en-GB" sz="1200" b="0" i="0" kern="1200" dirty="0" smtClean="0">
                <a:solidFill>
                  <a:schemeClr val="tx1"/>
                </a:solidFill>
                <a:effectLst/>
                <a:latin typeface="+mn-lt"/>
                <a:ea typeface="+mn-ea"/>
                <a:cs typeface="+mn-cs"/>
              </a:rPr>
              <a:t>. “How to Communicate Clearly During Organizational Change.” </a:t>
            </a:r>
            <a:r>
              <a:rPr lang="en-GB" sz="1200" b="0" i="1" kern="1200" dirty="0" smtClean="0">
                <a:solidFill>
                  <a:schemeClr val="tx1"/>
                </a:solidFill>
                <a:effectLst/>
                <a:latin typeface="+mn-lt"/>
                <a:ea typeface="+mn-ea"/>
                <a:cs typeface="+mn-cs"/>
              </a:rPr>
              <a:t>Harvard Business Review</a:t>
            </a:r>
            <a:r>
              <a:rPr lang="en-GB" sz="1200" b="0" i="0" kern="1200" dirty="0" smtClean="0">
                <a:solidFill>
                  <a:schemeClr val="tx1"/>
                </a:solidFill>
                <a:effectLst/>
                <a:latin typeface="+mn-lt"/>
                <a:ea typeface="+mn-ea"/>
                <a:cs typeface="+mn-cs"/>
              </a:rPr>
              <a:t>, 13 June 2017, hbr.org/2017/06/how-to-communicate-clearly-during-organizational-change. Accessed 25 Nov. 2020.</a:t>
            </a:r>
          </a:p>
          <a:p>
            <a:r>
              <a:rPr lang="en-GB" sz="1200" b="0" i="0" kern="1200" dirty="0" smtClean="0">
                <a:solidFill>
                  <a:schemeClr val="tx1"/>
                </a:solidFill>
                <a:effectLst/>
                <a:latin typeface="+mn-lt"/>
                <a:ea typeface="+mn-ea"/>
                <a:cs typeface="+mn-cs"/>
              </a:rPr>
              <a:t>Levin, Ginger. “HBR’s 10 Must Reads On Change Management.” </a:t>
            </a:r>
            <a:r>
              <a:rPr lang="en-GB" sz="1200" b="0" i="1" kern="1200" dirty="0" smtClean="0">
                <a:solidFill>
                  <a:schemeClr val="tx1"/>
                </a:solidFill>
                <a:effectLst/>
                <a:latin typeface="+mn-lt"/>
                <a:ea typeface="+mn-ea"/>
                <a:cs typeface="+mn-cs"/>
              </a:rPr>
              <a:t>Project Management Journal</a:t>
            </a:r>
            <a:r>
              <a:rPr lang="en-GB" sz="1200" b="0" i="0" kern="1200" dirty="0" smtClean="0">
                <a:solidFill>
                  <a:schemeClr val="tx1"/>
                </a:solidFill>
                <a:effectLst/>
                <a:latin typeface="+mn-lt"/>
                <a:ea typeface="+mn-ea"/>
                <a:cs typeface="+mn-cs"/>
              </a:rPr>
              <a:t>, vol. 45, no. 3, June 2014, pp. e1–e1, 10.1002/pmj.21413. Accessed 25 Nov. 2020.</a:t>
            </a:r>
          </a:p>
          <a:p>
            <a:r>
              <a:rPr lang="en-GB" sz="1200" b="0" i="0" kern="1200" dirty="0" smtClean="0">
                <a:solidFill>
                  <a:schemeClr val="tx1"/>
                </a:solidFill>
                <a:effectLst/>
                <a:latin typeface="+mn-lt"/>
                <a:ea typeface="+mn-ea"/>
                <a:cs typeface="+mn-cs"/>
              </a:rPr>
              <a:t>Linked In. “Managing Change - The Change Curve.” </a:t>
            </a:r>
            <a:r>
              <a:rPr lang="en-GB" sz="1200" b="0" i="1" kern="1200" dirty="0" smtClean="0">
                <a:solidFill>
                  <a:schemeClr val="tx1"/>
                </a:solidFill>
                <a:effectLst/>
                <a:latin typeface="+mn-lt"/>
                <a:ea typeface="+mn-ea"/>
                <a:cs typeface="+mn-cs"/>
              </a:rPr>
              <a:t>Www.Linkedin.com</a:t>
            </a:r>
            <a:r>
              <a:rPr lang="en-GB" sz="1200" b="0" i="0" kern="1200" dirty="0" smtClean="0">
                <a:solidFill>
                  <a:schemeClr val="tx1"/>
                </a:solidFill>
                <a:effectLst/>
                <a:latin typeface="+mn-lt"/>
                <a:ea typeface="+mn-ea"/>
                <a:cs typeface="+mn-cs"/>
              </a:rPr>
              <a:t>, Mar. 2019, www.linkedin.com/pulse/managing-change-curve-aaron-lim. Accessed 25 Nov. 2020.</a:t>
            </a:r>
          </a:p>
          <a:p>
            <a:r>
              <a:rPr lang="en-GB" sz="1200" b="0" i="0" kern="1200" dirty="0" smtClean="0">
                <a:solidFill>
                  <a:schemeClr val="tx1"/>
                </a:solidFill>
                <a:effectLst/>
                <a:latin typeface="+mn-lt"/>
                <a:ea typeface="+mn-ea"/>
                <a:cs typeface="+mn-cs"/>
              </a:rPr>
              <a:t>Martin, Malcolm, et al. </a:t>
            </a:r>
            <a:r>
              <a:rPr lang="en-GB" sz="1200" b="0" i="1" kern="1200" dirty="0" smtClean="0">
                <a:solidFill>
                  <a:schemeClr val="tx1"/>
                </a:solidFill>
                <a:effectLst/>
                <a:latin typeface="+mn-lt"/>
                <a:ea typeface="+mn-ea"/>
                <a:cs typeface="+mn-cs"/>
              </a:rPr>
              <a:t>Human Resource Practice</a:t>
            </a:r>
            <a:r>
              <a:rPr lang="en-GB" sz="1200" b="0" i="0" kern="1200" dirty="0" smtClean="0">
                <a:solidFill>
                  <a:schemeClr val="tx1"/>
                </a:solidFill>
                <a:effectLst/>
                <a:latin typeface="+mn-lt"/>
                <a:ea typeface="+mn-ea"/>
                <a:cs typeface="+mn-cs"/>
              </a:rPr>
              <a:t>. 5th Edition ed., London, Chartered Institute Of Personnel And Development, 2010.</a:t>
            </a:r>
          </a:p>
          <a:p>
            <a:r>
              <a:rPr lang="en-GB" sz="1200" b="0" i="0" kern="1200" dirty="0" smtClean="0">
                <a:solidFill>
                  <a:schemeClr val="tx1"/>
                </a:solidFill>
                <a:effectLst/>
                <a:latin typeface="+mn-lt"/>
                <a:ea typeface="+mn-ea"/>
                <a:cs typeface="+mn-cs"/>
              </a:rPr>
              <a:t>Mayfield, Patrick. “Stakeholder Engagement Is Key to Successful Change.” </a:t>
            </a:r>
            <a:r>
              <a:rPr lang="en-GB" sz="1200" b="0" i="1" kern="1200" dirty="0" err="1" smtClean="0">
                <a:solidFill>
                  <a:schemeClr val="tx1"/>
                </a:solidFill>
                <a:effectLst/>
                <a:latin typeface="+mn-lt"/>
                <a:ea typeface="+mn-ea"/>
                <a:cs typeface="+mn-cs"/>
              </a:rPr>
              <a:t>HRZone</a:t>
            </a:r>
            <a:r>
              <a:rPr lang="en-GB" sz="1200" b="0" i="0" kern="1200" dirty="0" smtClean="0">
                <a:solidFill>
                  <a:schemeClr val="tx1"/>
                </a:solidFill>
                <a:effectLst/>
                <a:latin typeface="+mn-lt"/>
                <a:ea typeface="+mn-ea"/>
                <a:cs typeface="+mn-cs"/>
              </a:rPr>
              <a:t>, 4 Nov. 2014, www.hrzone.com/lead/change/stakeholder-engagement-is-key-to-successful-change. Accessed 25 Nov. 2020.</a:t>
            </a:r>
          </a:p>
          <a:p>
            <a:r>
              <a:rPr lang="en-GB" sz="1200" b="0" i="0" kern="1200" dirty="0" smtClean="0">
                <a:solidFill>
                  <a:schemeClr val="tx1"/>
                </a:solidFill>
                <a:effectLst/>
                <a:latin typeface="+mn-lt"/>
                <a:ea typeface="+mn-ea"/>
                <a:cs typeface="+mn-cs"/>
              </a:rPr>
              <a:t>Mind Tools. “Lewin’s Change Management </a:t>
            </a:r>
            <a:r>
              <a:rPr lang="en-GB" sz="1200" b="0" i="0" kern="1200" dirty="0" err="1" smtClean="0">
                <a:solidFill>
                  <a:schemeClr val="tx1"/>
                </a:solidFill>
                <a:effectLst/>
                <a:latin typeface="+mn-lt"/>
                <a:ea typeface="+mn-ea"/>
                <a:cs typeface="+mn-cs"/>
              </a:rPr>
              <a:t>ModelUnderstanding</a:t>
            </a:r>
            <a:r>
              <a:rPr lang="en-GB" sz="1200" b="0" i="0" kern="1200" dirty="0" smtClean="0">
                <a:solidFill>
                  <a:schemeClr val="tx1"/>
                </a:solidFill>
                <a:effectLst/>
                <a:latin typeface="+mn-lt"/>
                <a:ea typeface="+mn-ea"/>
                <a:cs typeface="+mn-cs"/>
              </a:rPr>
              <a:t> the Three Stages of Change.” </a:t>
            </a:r>
            <a:r>
              <a:rPr lang="en-GB" sz="1200" b="0" i="1" kern="1200" dirty="0" smtClean="0">
                <a:solidFill>
                  <a:schemeClr val="tx1"/>
                </a:solidFill>
                <a:effectLst/>
                <a:latin typeface="+mn-lt"/>
                <a:ea typeface="+mn-ea"/>
                <a:cs typeface="+mn-cs"/>
              </a:rPr>
              <a:t>Mindtools.com</a:t>
            </a:r>
            <a:r>
              <a:rPr lang="en-GB" sz="1200" b="0" i="0" kern="1200" dirty="0" smtClean="0">
                <a:solidFill>
                  <a:schemeClr val="tx1"/>
                </a:solidFill>
                <a:effectLst/>
                <a:latin typeface="+mn-lt"/>
                <a:ea typeface="+mn-ea"/>
                <a:cs typeface="+mn-cs"/>
              </a:rPr>
              <a:t>, 2009, www.mindtools.com/pages/article/newPPM_94.htm. Accessed 25 Nov. 2020.</a:t>
            </a:r>
          </a:p>
          <a:p>
            <a:r>
              <a:rPr lang="en-GB" sz="1200" b="0" i="0" kern="1200" dirty="0" smtClean="0">
                <a:solidFill>
                  <a:schemeClr val="tx1"/>
                </a:solidFill>
                <a:effectLst/>
                <a:latin typeface="+mn-lt"/>
                <a:ea typeface="+mn-ea"/>
                <a:cs typeface="+mn-cs"/>
              </a:rPr>
              <a:t>People Management. “I’ll Tell You Something: </a:t>
            </a:r>
            <a:r>
              <a:rPr lang="en-GB" sz="1200" b="0" i="0" kern="1200" dirty="0" err="1" smtClean="0">
                <a:solidFill>
                  <a:schemeClr val="tx1"/>
                </a:solidFill>
                <a:effectLst/>
                <a:latin typeface="+mn-lt"/>
                <a:ea typeface="+mn-ea"/>
                <a:cs typeface="+mn-cs"/>
              </a:rPr>
              <a:t>Anthea</a:t>
            </a:r>
            <a:r>
              <a:rPr lang="en-GB" sz="1200" b="0" i="0" kern="1200" dirty="0" smtClean="0">
                <a:solidFill>
                  <a:schemeClr val="tx1"/>
                </a:solidFill>
                <a:effectLst/>
                <a:latin typeface="+mn-lt"/>
                <a:ea typeface="+mn-ea"/>
                <a:cs typeface="+mn-cs"/>
              </a:rPr>
              <a:t> Marris.” </a:t>
            </a:r>
            <a:r>
              <a:rPr lang="en-GB" sz="1200" b="0" i="1" kern="1200" dirty="0" smtClean="0">
                <a:solidFill>
                  <a:schemeClr val="tx1"/>
                </a:solidFill>
                <a:effectLst/>
                <a:latin typeface="+mn-lt"/>
                <a:ea typeface="+mn-ea"/>
                <a:cs typeface="+mn-cs"/>
              </a:rPr>
              <a:t>People Management</a:t>
            </a:r>
            <a:r>
              <a:rPr lang="en-GB" sz="1200" b="0" i="0" kern="1200" dirty="0" smtClean="0">
                <a:solidFill>
                  <a:schemeClr val="tx1"/>
                </a:solidFill>
                <a:effectLst/>
                <a:latin typeface="+mn-lt"/>
                <a:ea typeface="+mn-ea"/>
                <a:cs typeface="+mn-cs"/>
              </a:rPr>
              <a:t>, 2019, www.peoplemanagement.co.uk/voices/comment/tell-you-something-anthea-marris. Accessed 25 Nov. 2020.</a:t>
            </a:r>
          </a:p>
          <a:p>
            <a:r>
              <a:rPr lang="en-GB" sz="1200" b="0" i="0" kern="1200" dirty="0" err="1" smtClean="0">
                <a:solidFill>
                  <a:schemeClr val="tx1"/>
                </a:solidFill>
                <a:effectLst/>
                <a:latin typeface="+mn-lt"/>
                <a:ea typeface="+mn-ea"/>
                <a:cs typeface="+mn-cs"/>
              </a:rPr>
              <a:t>Prosci</a:t>
            </a:r>
            <a:r>
              <a:rPr lang="en-GB" sz="1200" b="0" i="0" kern="1200" dirty="0" smtClean="0">
                <a:solidFill>
                  <a:schemeClr val="tx1"/>
                </a:solidFill>
                <a:effectLst/>
                <a:latin typeface="+mn-lt"/>
                <a:ea typeface="+mn-ea"/>
                <a:cs typeface="+mn-cs"/>
              </a:rPr>
              <a:t>. “Organizational Change Management Checklist.” </a:t>
            </a:r>
            <a:r>
              <a:rPr lang="en-GB" sz="1200" b="0" i="1" kern="1200" dirty="0" smtClean="0">
                <a:solidFill>
                  <a:schemeClr val="tx1"/>
                </a:solidFill>
                <a:effectLst/>
                <a:latin typeface="+mn-lt"/>
                <a:ea typeface="+mn-ea"/>
                <a:cs typeface="+mn-cs"/>
              </a:rPr>
              <a:t>Www.Prosci.com</a:t>
            </a:r>
            <a:r>
              <a:rPr lang="en-GB" sz="1200" b="0" i="0" kern="1200" dirty="0" smtClean="0">
                <a:solidFill>
                  <a:schemeClr val="tx1"/>
                </a:solidFill>
                <a:effectLst/>
                <a:latin typeface="+mn-lt"/>
                <a:ea typeface="+mn-ea"/>
                <a:cs typeface="+mn-cs"/>
              </a:rPr>
              <a:t>, 2014, www.prosci.com/resources/articles/change-management-planning-checklist. Accessed 25 Nov. 2020.</a:t>
            </a:r>
          </a:p>
          <a:p>
            <a:r>
              <a:rPr lang="en-GB" sz="1200" b="0" i="0" kern="1200" dirty="0" err="1" smtClean="0">
                <a:solidFill>
                  <a:schemeClr val="tx1"/>
                </a:solidFill>
                <a:effectLst/>
                <a:latin typeface="+mn-lt"/>
                <a:ea typeface="+mn-ea"/>
                <a:cs typeface="+mn-cs"/>
              </a:rPr>
              <a:t>Prosci</a:t>
            </a:r>
            <a:r>
              <a:rPr lang="en-GB" sz="1200" b="0" i="0" kern="1200" dirty="0" smtClean="0">
                <a:solidFill>
                  <a:schemeClr val="tx1"/>
                </a:solidFill>
                <a:effectLst/>
                <a:latin typeface="+mn-lt"/>
                <a:ea typeface="+mn-ea"/>
                <a:cs typeface="+mn-cs"/>
              </a:rPr>
              <a:t> Change Management. “Definition of Change Management.” </a:t>
            </a:r>
            <a:r>
              <a:rPr lang="en-GB" sz="1200" b="0" i="1" kern="1200" dirty="0" smtClean="0">
                <a:solidFill>
                  <a:schemeClr val="tx1"/>
                </a:solidFill>
                <a:effectLst/>
                <a:latin typeface="+mn-lt"/>
                <a:ea typeface="+mn-ea"/>
                <a:cs typeface="+mn-cs"/>
              </a:rPr>
              <a:t>Prosci.com</a:t>
            </a:r>
            <a:r>
              <a:rPr lang="en-GB" sz="1200" b="0" i="0" kern="1200" dirty="0" smtClean="0">
                <a:solidFill>
                  <a:schemeClr val="tx1"/>
                </a:solidFill>
                <a:effectLst/>
                <a:latin typeface="+mn-lt"/>
                <a:ea typeface="+mn-ea"/>
                <a:cs typeface="+mn-cs"/>
              </a:rPr>
              <a:t>, 2019, www.prosci.com/resources/articles/change-management-definition. Accessed 25 Nov. 2020.</a:t>
            </a:r>
          </a:p>
          <a:p>
            <a:r>
              <a:rPr lang="en-GB" sz="1200" b="0" i="0" kern="1200" dirty="0" smtClean="0">
                <a:solidFill>
                  <a:schemeClr val="tx1"/>
                </a:solidFill>
                <a:effectLst/>
                <a:latin typeface="+mn-lt"/>
                <a:ea typeface="+mn-ea"/>
                <a:cs typeface="+mn-cs"/>
              </a:rPr>
              <a:t>Rees, Gary, and Ray French. </a:t>
            </a:r>
            <a:r>
              <a:rPr lang="en-GB" sz="1200" b="0" i="1" kern="1200" dirty="0" smtClean="0">
                <a:solidFill>
                  <a:schemeClr val="tx1"/>
                </a:solidFill>
                <a:effectLst/>
                <a:latin typeface="+mn-lt"/>
                <a:ea typeface="+mn-ea"/>
                <a:cs typeface="+mn-cs"/>
              </a:rPr>
              <a:t>Leading, Managing and Developing People.</a:t>
            </a:r>
            <a:r>
              <a:rPr lang="en-GB" sz="1200" b="0" i="0" kern="1200" dirty="0" smtClean="0">
                <a:solidFill>
                  <a:schemeClr val="tx1"/>
                </a:solidFill>
                <a:effectLst/>
                <a:latin typeface="+mn-lt"/>
                <a:ea typeface="+mn-ea"/>
                <a:cs typeface="+mn-cs"/>
              </a:rPr>
              <a:t> 5th Edition ed., London, Chartered Institute Of Personnel And Development, 2016.</a:t>
            </a:r>
          </a:p>
          <a:p>
            <a:r>
              <a:rPr lang="en-GB" sz="1200" b="0" i="0" kern="1200" dirty="0" smtClean="0">
                <a:solidFill>
                  <a:schemeClr val="tx1"/>
                </a:solidFill>
                <a:effectLst/>
                <a:latin typeface="+mn-lt"/>
                <a:ea typeface="+mn-ea"/>
                <a:cs typeface="+mn-cs"/>
              </a:rPr>
              <a:t>Society fro Human Resource Management. </a:t>
            </a:r>
            <a:r>
              <a:rPr lang="en-GB" sz="1200" b="0" i="1" kern="1200" dirty="0" smtClean="0">
                <a:solidFill>
                  <a:schemeClr val="tx1"/>
                </a:solidFill>
                <a:effectLst/>
                <a:latin typeface="+mn-lt"/>
                <a:ea typeface="+mn-ea"/>
                <a:cs typeface="+mn-cs"/>
              </a:rPr>
              <a:t>Https://Www.Shrm.org/Hr-Today/Trends-and-Forecasting/Special-Reports-and-Expert-Views/Documents/Leading-Effective-Change.Pdf</a:t>
            </a:r>
            <a:r>
              <a:rPr lang="en-GB" sz="1200" b="0" i="0" kern="1200" dirty="0" smtClean="0">
                <a:solidFill>
                  <a:schemeClr val="tx1"/>
                </a:solidFill>
                <a:effectLst/>
                <a:latin typeface="+mn-lt"/>
                <a:ea typeface="+mn-ea"/>
                <a:cs typeface="+mn-cs"/>
              </a:rPr>
              <a:t>. 2004.</a:t>
            </a:r>
          </a:p>
          <a:p>
            <a:r>
              <a:rPr lang="en-GB" sz="1200" b="0" i="0" kern="1200" dirty="0" smtClean="0">
                <a:solidFill>
                  <a:schemeClr val="tx1"/>
                </a:solidFill>
                <a:effectLst/>
                <a:latin typeface="+mn-lt"/>
                <a:ea typeface="+mn-ea"/>
                <a:cs typeface="+mn-cs"/>
              </a:rPr>
              <a:t>Study.com. “Lewin’s 3-Stage Model of Change: Unfreezing, Changing &amp; Refreezing - Video &amp; Lesson Transcript | Study.com.” </a:t>
            </a:r>
            <a:r>
              <a:rPr lang="en-GB" sz="1200" b="0" i="1" kern="1200" dirty="0" smtClean="0">
                <a:solidFill>
                  <a:schemeClr val="tx1"/>
                </a:solidFill>
                <a:effectLst/>
                <a:latin typeface="+mn-lt"/>
                <a:ea typeface="+mn-ea"/>
                <a:cs typeface="+mn-cs"/>
              </a:rPr>
              <a:t>Study.com</a:t>
            </a:r>
            <a:r>
              <a:rPr lang="en-GB" sz="1200" b="0" i="0" kern="1200" dirty="0" smtClean="0">
                <a:solidFill>
                  <a:schemeClr val="tx1"/>
                </a:solidFill>
                <a:effectLst/>
                <a:latin typeface="+mn-lt"/>
                <a:ea typeface="+mn-ea"/>
                <a:cs typeface="+mn-cs"/>
              </a:rPr>
              <a:t>, 2012, study.com/academy/lesson/lewins-3-stage-model-of-change-unfreezing-changing-refreezing.html. Accessed 25 Nov. 2020.</a:t>
            </a:r>
          </a:p>
          <a:p>
            <a:r>
              <a:rPr lang="en-GB" sz="1200" b="0" i="0" kern="1200" dirty="0" smtClean="0">
                <a:solidFill>
                  <a:schemeClr val="tx1"/>
                </a:solidFill>
                <a:effectLst/>
                <a:latin typeface="+mn-lt"/>
                <a:ea typeface="+mn-ea"/>
                <a:cs typeface="+mn-cs"/>
              </a:rPr>
              <a:t>Taylor, Stephen, and Carol </a:t>
            </a:r>
            <a:r>
              <a:rPr lang="en-GB" sz="1200" b="0" i="0" kern="1200" dirty="0" err="1" smtClean="0">
                <a:solidFill>
                  <a:schemeClr val="tx1"/>
                </a:solidFill>
                <a:effectLst/>
                <a:latin typeface="+mn-lt"/>
                <a:ea typeface="+mn-ea"/>
                <a:cs typeface="+mn-cs"/>
              </a:rPr>
              <a:t>Woodhams</a:t>
            </a:r>
            <a:r>
              <a:rPr lang="en-GB" sz="1200" b="0" i="0" kern="120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Human Resource Management : People and Organisations.</a:t>
            </a:r>
            <a:r>
              <a:rPr lang="en-GB" sz="1200" b="0" i="0" kern="1200" dirty="0" smtClean="0">
                <a:solidFill>
                  <a:schemeClr val="tx1"/>
                </a:solidFill>
                <a:effectLst/>
                <a:latin typeface="+mn-lt"/>
                <a:ea typeface="+mn-ea"/>
                <a:cs typeface="+mn-cs"/>
              </a:rPr>
              <a:t> 2nd ed., London, Chartered Institute Of Personnel And Development, 2016.</a:t>
            </a:r>
          </a:p>
          <a:p>
            <a:r>
              <a:rPr lang="en-GB" sz="1200" b="0" i="0" kern="1200" dirty="0" smtClean="0">
                <a:solidFill>
                  <a:schemeClr val="tx1"/>
                </a:solidFill>
                <a:effectLst/>
                <a:latin typeface="+mn-lt"/>
                <a:ea typeface="+mn-ea"/>
                <a:cs typeface="+mn-cs"/>
              </a:rPr>
              <a:t>West, Michael. “Michael West on Compassionate and Inclusive Leadership.” </a:t>
            </a:r>
            <a:r>
              <a:rPr lang="en-GB" sz="1200" b="0" i="1" kern="1200" dirty="0" err="1" smtClean="0">
                <a:solidFill>
                  <a:schemeClr val="tx1"/>
                </a:solidFill>
                <a:effectLst/>
                <a:latin typeface="+mn-lt"/>
                <a:ea typeface="+mn-ea"/>
                <a:cs typeface="+mn-cs"/>
              </a:rPr>
              <a:t>Kingsfund.org.Uk</a:t>
            </a:r>
            <a:r>
              <a:rPr lang="en-GB" sz="1200" b="0" i="0" kern="1200" dirty="0" smtClean="0">
                <a:solidFill>
                  <a:schemeClr val="tx1"/>
                </a:solidFill>
                <a:effectLst/>
                <a:latin typeface="+mn-lt"/>
                <a:ea typeface="+mn-ea"/>
                <a:cs typeface="+mn-cs"/>
              </a:rPr>
              <a:t>, 31 Oct. 2019, www.kingsfund.org.uk/audio-video/michael-west-leadership. Accessed 25 Nov. 2020.</a:t>
            </a:r>
          </a:p>
          <a:p>
            <a:r>
              <a:rPr lang="en-GB" sz="1200" b="0" i="0" kern="1200" smtClean="0">
                <a:solidFill>
                  <a:schemeClr val="tx1"/>
                </a:solidFill>
                <a:effectLst/>
                <a:latin typeface="+mn-lt"/>
                <a:ea typeface="+mn-ea"/>
                <a:cs typeface="+mn-cs"/>
              </a:rPr>
              <a:t>‌</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4D0F06E4-09F4-412C-B30B-AB6A3EFFF76A}" type="slidenum">
              <a:rPr lang="en-GB" smtClean="0"/>
              <a:t>18</a:t>
            </a:fld>
            <a:endParaRPr lang="en-GB"/>
          </a:p>
        </p:txBody>
      </p:sp>
    </p:spTree>
    <p:extLst>
      <p:ext uri="{BB962C8B-B14F-4D97-AF65-F5344CB8AC3E}">
        <p14:creationId xmlns:p14="http://schemas.microsoft.com/office/powerpoint/2010/main" val="194653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3784129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1133783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1477637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D6031B-5481-466A-A554-61B6490B7F9A}" type="datetimeFigureOut">
              <a:rPr lang="en-GB" smtClean="0"/>
              <a:t>25/11/2020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2763235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9D6031B-5481-466A-A554-61B6490B7F9A}" type="datetimeFigureOut">
              <a:rPr lang="en-GB" smtClean="0"/>
              <a:t>25/11/2020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1587848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9D6031B-5481-466A-A554-61B6490B7F9A}" type="datetimeFigureOut">
              <a:rPr lang="en-GB" smtClean="0"/>
              <a:t>25/11/2020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292900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D6031B-5481-466A-A554-61B6490B7F9A}" type="datetimeFigureOut">
              <a:rPr lang="en-GB" smtClean="0"/>
              <a:t>25/11/2020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558644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9D6031B-5481-466A-A554-61B6490B7F9A}" type="datetimeFigureOut">
              <a:rPr lang="en-GB" smtClean="0"/>
              <a:t>25/11/2020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2444997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9D6031B-5481-466A-A554-61B6490B7F9A}" type="datetimeFigureOut">
              <a:rPr lang="en-GB" smtClean="0"/>
              <a:t>25/11/2020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1244105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3465874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988200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17435321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97605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328530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3263228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D6031B-5481-466A-A554-61B6490B7F9A}"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AFADD5-81AF-458F-8BE5-7FDEDD917970}" type="slidenum">
              <a:rPr lang="en-GB" smtClean="0"/>
              <a:t>‹#›</a:t>
            </a:fld>
            <a:endParaRPr lang="en-GB"/>
          </a:p>
        </p:txBody>
      </p:sp>
    </p:spTree>
    <p:extLst>
      <p:ext uri="{BB962C8B-B14F-4D97-AF65-F5344CB8AC3E}">
        <p14:creationId xmlns:p14="http://schemas.microsoft.com/office/powerpoint/2010/main" val="1748976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D6031B-5481-466A-A554-61B6490B7F9A}" type="datetimeFigureOut">
              <a:rPr lang="en-GB" smtClean="0"/>
              <a:t>25/11/2020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AAFADD5-81AF-458F-8BE5-7FDEDD917970}" type="slidenum">
              <a:rPr lang="en-GB" smtClean="0"/>
              <a:t>‹#›</a:t>
            </a:fld>
            <a:endParaRPr lang="en-GB"/>
          </a:p>
        </p:txBody>
      </p:sp>
    </p:spTree>
    <p:extLst>
      <p:ext uri="{BB962C8B-B14F-4D97-AF65-F5344CB8AC3E}">
        <p14:creationId xmlns:p14="http://schemas.microsoft.com/office/powerpoint/2010/main" val="308354167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7299" y="182498"/>
            <a:ext cx="7766936" cy="1646302"/>
          </a:xfrm>
        </p:spPr>
        <p:txBody>
          <a:bodyPr/>
          <a:lstStyle/>
          <a:p>
            <a:pPr algn="ctr"/>
            <a:r>
              <a:rPr lang="en-GB" dirty="0" smtClean="0">
                <a:solidFill>
                  <a:schemeClr val="accent2">
                    <a:lumMod val="75000"/>
                  </a:schemeClr>
                </a:solidFill>
              </a:rPr>
              <a:t>Understanding and Implementing Change</a:t>
            </a:r>
            <a:endParaRPr lang="en-GB" dirty="0">
              <a:solidFill>
                <a:schemeClr val="accent2">
                  <a:lumMod val="75000"/>
                </a:schemeClr>
              </a:solidFill>
            </a:endParaRPr>
          </a:p>
        </p:txBody>
      </p:sp>
      <p:pic>
        <p:nvPicPr>
          <p:cNvPr id="1032" name="Picture 8" descr="Change Management Word Cloud On Blue Background Stock Photo, Picture And  Royalty Free Image. Image 596460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8667" y="2314380"/>
            <a:ext cx="5964199" cy="3968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632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839789"/>
            <a:ext cx="8596668" cy="1320800"/>
          </a:xfrm>
        </p:spPr>
        <p:txBody>
          <a:bodyPr>
            <a:normAutofit/>
          </a:bodyPr>
          <a:lstStyle/>
          <a:p>
            <a:pPr algn="ctr"/>
            <a:r>
              <a:rPr lang="en-GB" sz="5400" dirty="0" smtClean="0">
                <a:solidFill>
                  <a:schemeClr val="accent2">
                    <a:lumMod val="75000"/>
                  </a:schemeClr>
                </a:solidFill>
              </a:rPr>
              <a:t>Learning objectives</a:t>
            </a:r>
            <a:endParaRPr lang="en-GB" sz="5400" dirty="0">
              <a:solidFill>
                <a:schemeClr val="accent2">
                  <a:lumMod val="75000"/>
                </a:schemeClr>
              </a:solidFill>
            </a:endParaRPr>
          </a:p>
        </p:txBody>
      </p:sp>
      <p:sp>
        <p:nvSpPr>
          <p:cNvPr id="3" name="Content Placeholder 2"/>
          <p:cNvSpPr>
            <a:spLocks noGrp="1"/>
          </p:cNvSpPr>
          <p:nvPr>
            <p:ph idx="1"/>
          </p:nvPr>
        </p:nvSpPr>
        <p:spPr/>
        <p:txBody>
          <a:bodyPr>
            <a:normAutofit/>
          </a:bodyPr>
          <a:lstStyle/>
          <a:p>
            <a:r>
              <a:rPr lang="en-GB" sz="3600" dirty="0" smtClean="0">
                <a:solidFill>
                  <a:schemeClr val="accent2">
                    <a:lumMod val="75000"/>
                  </a:schemeClr>
                </a:solidFill>
              </a:rPr>
              <a:t>  To provide you with a greater   understanding of change within an organisation </a:t>
            </a:r>
          </a:p>
          <a:p>
            <a:r>
              <a:rPr lang="en-GB" sz="3600" dirty="0" smtClean="0">
                <a:solidFill>
                  <a:schemeClr val="accent2">
                    <a:lumMod val="75000"/>
                  </a:schemeClr>
                </a:solidFill>
              </a:rPr>
              <a:t>  To provide a clearer idea how change might be implemented</a:t>
            </a:r>
            <a:endParaRPr lang="en-GB" sz="3600" dirty="0">
              <a:solidFill>
                <a:schemeClr val="accent2">
                  <a:lumMod val="75000"/>
                </a:schemeClr>
              </a:solidFill>
            </a:endParaRPr>
          </a:p>
        </p:txBody>
      </p:sp>
    </p:spTree>
    <p:extLst>
      <p:ext uri="{BB962C8B-B14F-4D97-AF65-F5344CB8AC3E}">
        <p14:creationId xmlns:p14="http://schemas.microsoft.com/office/powerpoint/2010/main" val="1660145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854" y="1950720"/>
            <a:ext cx="8596668" cy="1320800"/>
          </a:xfrm>
        </p:spPr>
        <p:txBody>
          <a:bodyPr>
            <a:normAutofit fontScale="90000"/>
          </a:bodyPr>
          <a:lstStyle/>
          <a:p>
            <a:r>
              <a:rPr lang="en-GB" altLang="es-ES_tradnl" sz="4000" i="1" dirty="0" smtClean="0">
                <a:solidFill>
                  <a:schemeClr val="accent2">
                    <a:lumMod val="75000"/>
                  </a:schemeClr>
                </a:solidFill>
                <a:cs typeface="Arial" charset="0"/>
              </a:rPr>
              <a:t>‘Change </a:t>
            </a:r>
            <a:r>
              <a:rPr lang="en-GB" altLang="es-ES_tradnl" sz="4000" i="1" dirty="0">
                <a:solidFill>
                  <a:schemeClr val="accent2">
                    <a:lumMod val="75000"/>
                  </a:schemeClr>
                </a:solidFill>
                <a:cs typeface="Arial" charset="0"/>
              </a:rPr>
              <a:t>management is defined as a structured approach to transitioning individuals, teams and organisations from a current state to a desired future </a:t>
            </a:r>
            <a:r>
              <a:rPr lang="en-GB" altLang="es-ES_tradnl" sz="4000" i="1" dirty="0" smtClean="0">
                <a:solidFill>
                  <a:schemeClr val="accent2">
                    <a:lumMod val="75000"/>
                  </a:schemeClr>
                </a:solidFill>
                <a:cs typeface="Arial" charset="0"/>
              </a:rPr>
              <a:t>state</a:t>
            </a:r>
            <a:r>
              <a:rPr lang="en-GB" altLang="es-ES_tradnl" sz="4000" dirty="0" smtClean="0">
                <a:solidFill>
                  <a:schemeClr val="accent2">
                    <a:lumMod val="75000"/>
                  </a:schemeClr>
                </a:solidFill>
                <a:cs typeface="Arial" charset="0"/>
              </a:rPr>
              <a:t>’ </a:t>
            </a:r>
            <a:br>
              <a:rPr lang="en-GB" altLang="es-ES_tradnl" sz="4000" dirty="0" smtClean="0">
                <a:solidFill>
                  <a:schemeClr val="accent2">
                    <a:lumMod val="75000"/>
                  </a:schemeClr>
                </a:solidFill>
                <a:cs typeface="Arial" charset="0"/>
              </a:rPr>
            </a:br>
            <a:r>
              <a:rPr lang="en-GB" altLang="es-ES_tradnl" sz="3100" dirty="0" smtClean="0">
                <a:solidFill>
                  <a:schemeClr val="accent2">
                    <a:lumMod val="75000"/>
                  </a:schemeClr>
                </a:solidFill>
                <a:cs typeface="Arial" charset="0"/>
              </a:rPr>
              <a:t>(Society for Human Resource Management 2015)</a:t>
            </a:r>
            <a:r>
              <a:rPr lang="en-GB" sz="3100" dirty="0"/>
              <a:t/>
            </a:r>
            <a:br>
              <a:rPr lang="en-GB" sz="3100" dirty="0"/>
            </a:br>
            <a:endParaRPr lang="en-GB" sz="3100" dirty="0"/>
          </a:p>
        </p:txBody>
      </p:sp>
    </p:spTree>
    <p:extLst>
      <p:ext uri="{BB962C8B-B14F-4D97-AF65-F5344CB8AC3E}">
        <p14:creationId xmlns:p14="http://schemas.microsoft.com/office/powerpoint/2010/main" val="427043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507" y="894080"/>
            <a:ext cx="8596668" cy="1320800"/>
          </a:xfrm>
        </p:spPr>
        <p:txBody>
          <a:bodyPr>
            <a:normAutofit/>
          </a:bodyPr>
          <a:lstStyle/>
          <a:p>
            <a:pPr algn="ctr"/>
            <a:r>
              <a:rPr lang="en-GB" sz="5400" dirty="0" smtClean="0">
                <a:solidFill>
                  <a:schemeClr val="accent2">
                    <a:lumMod val="75000"/>
                  </a:schemeClr>
                </a:solidFill>
              </a:rPr>
              <a:t>Drivers for change</a:t>
            </a:r>
            <a:endParaRPr lang="en-GB" sz="5400" dirty="0">
              <a:solidFill>
                <a:schemeClr val="accent2">
                  <a:lumMod val="75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1353156"/>
              </p:ext>
            </p:extLst>
          </p:nvPr>
        </p:nvGraphicFramePr>
        <p:xfrm>
          <a:off x="677863" y="2804160"/>
          <a:ext cx="8596312" cy="2355669"/>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2069309446"/>
                    </a:ext>
                  </a:extLst>
                </a:gridCol>
                <a:gridCol w="4298156">
                  <a:extLst>
                    <a:ext uri="{9D8B030D-6E8A-4147-A177-3AD203B41FA5}">
                      <a16:colId xmlns:a16="http://schemas.microsoft.com/office/drawing/2014/main" val="1222264735"/>
                    </a:ext>
                  </a:extLst>
                </a:gridCol>
              </a:tblGrid>
              <a:tr h="162560">
                <a:tc>
                  <a:txBody>
                    <a:bodyPr/>
                    <a:lstStyle/>
                    <a:p>
                      <a:pPr algn="ctr"/>
                      <a:r>
                        <a:rPr lang="en-GB" sz="3200" dirty="0" smtClean="0"/>
                        <a:t>Internal</a:t>
                      </a:r>
                      <a:endParaRPr lang="en-GB" sz="3200" dirty="0"/>
                    </a:p>
                  </a:txBody>
                  <a:tcPr/>
                </a:tc>
                <a:tc>
                  <a:txBody>
                    <a:bodyPr/>
                    <a:lstStyle/>
                    <a:p>
                      <a:pPr algn="ctr"/>
                      <a:r>
                        <a:rPr lang="en-GB" sz="3200" dirty="0" smtClean="0"/>
                        <a:t>External</a:t>
                      </a:r>
                    </a:p>
                  </a:txBody>
                  <a:tcPr/>
                </a:tc>
                <a:extLst>
                  <a:ext uri="{0D108BD9-81ED-4DB2-BD59-A6C34878D82A}">
                    <a16:rowId xmlns:a16="http://schemas.microsoft.com/office/drawing/2014/main" val="1334760190"/>
                  </a:ext>
                </a:extLst>
              </a:tr>
              <a:tr h="162560">
                <a:tc>
                  <a:txBody>
                    <a:bodyPr/>
                    <a:lstStyle/>
                    <a:p>
                      <a:pPr algn="ctr"/>
                      <a:r>
                        <a:rPr lang="en-GB" sz="3200" dirty="0" smtClean="0"/>
                        <a:t>Culture</a:t>
                      </a:r>
                      <a:endParaRPr lang="en-GB" sz="3200" dirty="0"/>
                    </a:p>
                  </a:txBody>
                  <a:tcPr/>
                </a:tc>
                <a:tc>
                  <a:txBody>
                    <a:bodyPr/>
                    <a:lstStyle/>
                    <a:p>
                      <a:pPr algn="ctr"/>
                      <a:r>
                        <a:rPr lang="en-GB" sz="3200" dirty="0" smtClean="0"/>
                        <a:t>Legislation</a:t>
                      </a:r>
                    </a:p>
                  </a:txBody>
                  <a:tcPr/>
                </a:tc>
                <a:extLst>
                  <a:ext uri="{0D108BD9-81ED-4DB2-BD59-A6C34878D82A}">
                    <a16:rowId xmlns:a16="http://schemas.microsoft.com/office/drawing/2014/main" val="1880437509"/>
                  </a:ext>
                </a:extLst>
              </a:tr>
              <a:tr h="162560">
                <a:tc>
                  <a:txBody>
                    <a:bodyPr/>
                    <a:lstStyle/>
                    <a:p>
                      <a:pPr algn="ctr"/>
                      <a:r>
                        <a:rPr lang="en-GB" sz="3200" dirty="0" smtClean="0"/>
                        <a:t>Financial/costs</a:t>
                      </a:r>
                      <a:endParaRPr lang="en-GB" sz="3200" dirty="0"/>
                    </a:p>
                  </a:txBody>
                  <a:tcPr/>
                </a:tc>
                <a:tc>
                  <a:txBody>
                    <a:bodyPr/>
                    <a:lstStyle/>
                    <a:p>
                      <a:pPr algn="ctr"/>
                      <a:r>
                        <a:rPr lang="en-GB" sz="3200" dirty="0" smtClean="0"/>
                        <a:t>Pandemic</a:t>
                      </a:r>
                    </a:p>
                  </a:txBody>
                  <a:tcPr/>
                </a:tc>
                <a:extLst>
                  <a:ext uri="{0D108BD9-81ED-4DB2-BD59-A6C34878D82A}">
                    <a16:rowId xmlns:a16="http://schemas.microsoft.com/office/drawing/2014/main" val="1456611316"/>
                  </a:ext>
                </a:extLst>
              </a:tr>
              <a:tr h="618309">
                <a:tc>
                  <a:txBody>
                    <a:bodyPr/>
                    <a:lstStyle/>
                    <a:p>
                      <a:pPr algn="ctr"/>
                      <a:r>
                        <a:rPr lang="en-GB" sz="3200" dirty="0" smtClean="0"/>
                        <a:t>Physical</a:t>
                      </a:r>
                      <a:r>
                        <a:rPr lang="en-GB" sz="3200" baseline="0" dirty="0" smtClean="0"/>
                        <a:t> resources</a:t>
                      </a:r>
                      <a:endParaRPr lang="en-GB" sz="3200" dirty="0"/>
                    </a:p>
                  </a:txBody>
                  <a:tcPr/>
                </a:tc>
                <a:tc>
                  <a:txBody>
                    <a:bodyPr/>
                    <a:lstStyle/>
                    <a:p>
                      <a:pPr algn="ctr"/>
                      <a:r>
                        <a:rPr lang="en-GB" sz="3200" dirty="0" smtClean="0"/>
                        <a:t>Customers</a:t>
                      </a:r>
                    </a:p>
                  </a:txBody>
                  <a:tcPr/>
                </a:tc>
                <a:extLst>
                  <a:ext uri="{0D108BD9-81ED-4DB2-BD59-A6C34878D82A}">
                    <a16:rowId xmlns:a16="http://schemas.microsoft.com/office/drawing/2014/main" val="1235126593"/>
                  </a:ext>
                </a:extLst>
              </a:tr>
            </a:tbl>
          </a:graphicData>
        </a:graphic>
      </p:graphicFrame>
    </p:spTree>
    <p:extLst>
      <p:ext uri="{BB962C8B-B14F-4D97-AF65-F5344CB8AC3E}">
        <p14:creationId xmlns:p14="http://schemas.microsoft.com/office/powerpoint/2010/main" val="2869331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chemeClr val="accent2">
                    <a:lumMod val="75000"/>
                  </a:schemeClr>
                </a:solidFill>
              </a:rPr>
              <a:t>Stakeholders</a:t>
            </a:r>
            <a:endParaRPr lang="en-GB" sz="54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1979740" y="1930400"/>
            <a:ext cx="5991855" cy="3968632"/>
          </a:xfrm>
          <a:prstGeom prst="rect">
            <a:avLst/>
          </a:prstGeom>
        </p:spPr>
      </p:pic>
    </p:spTree>
    <p:extLst>
      <p:ext uri="{BB962C8B-B14F-4D97-AF65-F5344CB8AC3E}">
        <p14:creationId xmlns:p14="http://schemas.microsoft.com/office/powerpoint/2010/main" val="2300286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chemeClr val="accent2">
                    <a:lumMod val="75000"/>
                  </a:schemeClr>
                </a:solidFill>
              </a:rPr>
              <a:t>Factors that…</a:t>
            </a:r>
            <a:endParaRPr lang="en-GB" sz="5400" dirty="0">
              <a:solidFill>
                <a:schemeClr val="accent2">
                  <a:lumMod val="75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1688279"/>
              </p:ext>
            </p:extLst>
          </p:nvPr>
        </p:nvGraphicFramePr>
        <p:xfrm>
          <a:off x="677334" y="1930400"/>
          <a:ext cx="8596312" cy="4197668"/>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4224550631"/>
                    </a:ext>
                  </a:extLst>
                </a:gridCol>
                <a:gridCol w="4298156">
                  <a:extLst>
                    <a:ext uri="{9D8B030D-6E8A-4147-A177-3AD203B41FA5}">
                      <a16:colId xmlns:a16="http://schemas.microsoft.com/office/drawing/2014/main" val="2544010833"/>
                    </a:ext>
                  </a:extLst>
                </a:gridCol>
              </a:tblGrid>
              <a:tr h="967452">
                <a:tc>
                  <a:txBody>
                    <a:bodyPr/>
                    <a:lstStyle/>
                    <a:p>
                      <a:pPr algn="ctr"/>
                      <a:r>
                        <a:rPr lang="en-GB" sz="3600" dirty="0" smtClean="0"/>
                        <a:t>Enable</a:t>
                      </a:r>
                    </a:p>
                    <a:p>
                      <a:pPr algn="ctr"/>
                      <a:endParaRPr lang="en-GB" dirty="0"/>
                    </a:p>
                  </a:txBody>
                  <a:tcPr/>
                </a:tc>
                <a:tc>
                  <a:txBody>
                    <a:bodyPr/>
                    <a:lstStyle/>
                    <a:p>
                      <a:pPr algn="ctr"/>
                      <a:r>
                        <a:rPr lang="en-GB" sz="3600" dirty="0" smtClean="0"/>
                        <a:t>Hinder</a:t>
                      </a:r>
                      <a:endParaRPr lang="en-GB" sz="3600" dirty="0"/>
                    </a:p>
                  </a:txBody>
                  <a:tcPr/>
                </a:tc>
                <a:extLst>
                  <a:ext uri="{0D108BD9-81ED-4DB2-BD59-A6C34878D82A}">
                    <a16:rowId xmlns:a16="http://schemas.microsoft.com/office/drawing/2014/main" val="2567695431"/>
                  </a:ext>
                </a:extLst>
              </a:tr>
              <a:tr h="1418930">
                <a:tc>
                  <a:txBody>
                    <a:bodyPr/>
                    <a:lstStyle/>
                    <a:p>
                      <a:pPr algn="ctr"/>
                      <a:endParaRPr lang="en-GB" sz="3200" dirty="0" smtClean="0"/>
                    </a:p>
                    <a:p>
                      <a:pPr algn="ctr"/>
                      <a:r>
                        <a:rPr lang="en-GB" sz="3200" dirty="0" smtClean="0"/>
                        <a:t>Leadership</a:t>
                      </a:r>
                      <a:endParaRPr lang="en-GB" sz="3200" dirty="0"/>
                    </a:p>
                  </a:txBody>
                  <a:tcPr/>
                </a:tc>
                <a:tc>
                  <a:txBody>
                    <a:bodyPr/>
                    <a:lstStyle/>
                    <a:p>
                      <a:pPr algn="ctr"/>
                      <a:endParaRPr lang="en-GB" sz="3200" dirty="0" smtClean="0"/>
                    </a:p>
                    <a:p>
                      <a:pPr algn="ctr"/>
                      <a:r>
                        <a:rPr lang="en-GB" sz="3200" dirty="0" smtClean="0"/>
                        <a:t>Resistance</a:t>
                      </a:r>
                    </a:p>
                    <a:p>
                      <a:pPr algn="ctr"/>
                      <a:endParaRPr lang="en-GB" dirty="0"/>
                    </a:p>
                  </a:txBody>
                  <a:tcPr/>
                </a:tc>
                <a:extLst>
                  <a:ext uri="{0D108BD9-81ED-4DB2-BD59-A6C34878D82A}">
                    <a16:rowId xmlns:a16="http://schemas.microsoft.com/office/drawing/2014/main" val="2456087775"/>
                  </a:ext>
                </a:extLst>
              </a:tr>
              <a:tr h="1418930">
                <a:tc>
                  <a:txBody>
                    <a:bodyPr/>
                    <a:lstStyle/>
                    <a:p>
                      <a:pPr algn="ctr"/>
                      <a:endParaRPr lang="en-GB" sz="3200" dirty="0" smtClean="0"/>
                    </a:p>
                    <a:p>
                      <a:pPr algn="ctr"/>
                      <a:r>
                        <a:rPr lang="en-GB" sz="3200" dirty="0" smtClean="0"/>
                        <a:t>Support</a:t>
                      </a:r>
                      <a:endParaRPr lang="en-GB" sz="3200" dirty="0"/>
                    </a:p>
                  </a:txBody>
                  <a:tcPr/>
                </a:tc>
                <a:tc>
                  <a:txBody>
                    <a:bodyPr/>
                    <a:lstStyle/>
                    <a:p>
                      <a:pPr algn="ctr"/>
                      <a:endParaRPr lang="en-GB" sz="3200" dirty="0" smtClean="0"/>
                    </a:p>
                    <a:p>
                      <a:pPr algn="ctr"/>
                      <a:r>
                        <a:rPr lang="en-GB" sz="3200" dirty="0" smtClean="0"/>
                        <a:t>Trade Unions</a:t>
                      </a:r>
                    </a:p>
                    <a:p>
                      <a:pPr algn="ctr"/>
                      <a:endParaRPr lang="en-GB" dirty="0"/>
                    </a:p>
                  </a:txBody>
                  <a:tcPr/>
                </a:tc>
                <a:extLst>
                  <a:ext uri="{0D108BD9-81ED-4DB2-BD59-A6C34878D82A}">
                    <a16:rowId xmlns:a16="http://schemas.microsoft.com/office/drawing/2014/main" val="283985247"/>
                  </a:ext>
                </a:extLst>
              </a:tr>
              <a:tr h="392356">
                <a:tc gridSpan="2">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44199190"/>
                  </a:ext>
                </a:extLst>
              </a:tr>
            </a:tbl>
          </a:graphicData>
        </a:graphic>
      </p:graphicFrame>
    </p:spTree>
    <p:extLst>
      <p:ext uri="{BB962C8B-B14F-4D97-AF65-F5344CB8AC3E}">
        <p14:creationId xmlns:p14="http://schemas.microsoft.com/office/powerpoint/2010/main" val="3129606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73" y="250665"/>
            <a:ext cx="8596668" cy="1320800"/>
          </a:xfrm>
        </p:spPr>
        <p:txBody>
          <a:bodyPr>
            <a:normAutofit fontScale="90000"/>
          </a:bodyPr>
          <a:lstStyle/>
          <a:p>
            <a:pPr algn="ctr"/>
            <a:r>
              <a:rPr lang="en-GB" sz="5400" dirty="0" smtClean="0">
                <a:solidFill>
                  <a:schemeClr val="accent2">
                    <a:lumMod val="75000"/>
                  </a:schemeClr>
                </a:solidFill>
              </a:rPr>
              <a:t>Models &amp; Theories that support change</a:t>
            </a:r>
            <a:endParaRPr lang="en-GB" sz="5400" dirty="0">
              <a:solidFill>
                <a:schemeClr val="accent2">
                  <a:lumMod val="75000"/>
                </a:schemeClr>
              </a:solidFill>
            </a:endParaRPr>
          </a:p>
        </p:txBody>
      </p:sp>
      <p:pic>
        <p:nvPicPr>
          <p:cNvPr id="8" name="Content Placeholder 7"/>
          <p:cNvPicPr>
            <a:picLocks noGrp="1" noChangeAspect="1"/>
          </p:cNvPicPr>
          <p:nvPr>
            <p:ph idx="1"/>
          </p:nvPr>
        </p:nvPicPr>
        <p:blipFill rotWithShape="1">
          <a:blip r:embed="rId3"/>
          <a:srcRect l="1156" b="5211"/>
          <a:stretch/>
        </p:blipFill>
        <p:spPr>
          <a:xfrm>
            <a:off x="677333" y="1845785"/>
            <a:ext cx="8054147" cy="3843815"/>
          </a:xfrm>
          <a:prstGeom prst="rect">
            <a:avLst/>
          </a:prstGeom>
        </p:spPr>
      </p:pic>
      <p:sp>
        <p:nvSpPr>
          <p:cNvPr id="9" name="TextBox 8"/>
          <p:cNvSpPr txBox="1"/>
          <p:nvPr/>
        </p:nvSpPr>
        <p:spPr>
          <a:xfrm>
            <a:off x="677333" y="5963920"/>
            <a:ext cx="4027073" cy="253916"/>
          </a:xfrm>
          <a:prstGeom prst="rect">
            <a:avLst/>
          </a:prstGeom>
          <a:noFill/>
        </p:spPr>
        <p:txBody>
          <a:bodyPr wrap="square" rtlCol="0">
            <a:spAutoFit/>
          </a:bodyPr>
          <a:lstStyle/>
          <a:p>
            <a:r>
              <a:rPr lang="en-GB" sz="1050" dirty="0" smtClean="0"/>
              <a:t>(</a:t>
            </a:r>
            <a:r>
              <a:rPr lang="en-GB" sz="1050" dirty="0" err="1" smtClean="0"/>
              <a:t>Kubler</a:t>
            </a:r>
            <a:r>
              <a:rPr lang="en-GB" sz="1050" dirty="0" smtClean="0"/>
              <a:t> Ross Change Model, Linked In) </a:t>
            </a:r>
            <a:endParaRPr lang="en-GB" sz="1050" dirty="0"/>
          </a:p>
        </p:txBody>
      </p:sp>
    </p:spTree>
    <p:extLst>
      <p:ext uri="{BB962C8B-B14F-4D97-AF65-F5344CB8AC3E}">
        <p14:creationId xmlns:p14="http://schemas.microsoft.com/office/powerpoint/2010/main" val="4215763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5400" dirty="0" smtClean="0">
                <a:solidFill>
                  <a:schemeClr val="accent2">
                    <a:lumMod val="75000"/>
                  </a:schemeClr>
                </a:solidFill>
              </a:rPr>
              <a:t>Models &amp; Theories that support change</a:t>
            </a:r>
            <a:endParaRPr lang="en-GB" sz="5400" dirty="0">
              <a:solidFill>
                <a:schemeClr val="accent2">
                  <a:lumMod val="75000"/>
                </a:schemeClr>
              </a:solidFill>
            </a:endParaRPr>
          </a:p>
        </p:txBody>
      </p:sp>
      <p:pic>
        <p:nvPicPr>
          <p:cNvPr id="6" name="Content Placeholder 5"/>
          <p:cNvPicPr>
            <a:picLocks noGrp="1" noChangeAspect="1"/>
          </p:cNvPicPr>
          <p:nvPr>
            <p:ph idx="1"/>
          </p:nvPr>
        </p:nvPicPr>
        <p:blipFill>
          <a:blip r:embed="rId3"/>
          <a:stretch>
            <a:fillRect/>
          </a:stretch>
        </p:blipFill>
        <p:spPr>
          <a:xfrm>
            <a:off x="472846" y="2375441"/>
            <a:ext cx="9005644" cy="3818394"/>
          </a:xfrm>
          <a:prstGeom prst="rect">
            <a:avLst/>
          </a:prstGeom>
        </p:spPr>
      </p:pic>
    </p:spTree>
    <p:extLst>
      <p:ext uri="{BB962C8B-B14F-4D97-AF65-F5344CB8AC3E}">
        <p14:creationId xmlns:p14="http://schemas.microsoft.com/office/powerpoint/2010/main" val="2488889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36448"/>
            <a:ext cx="8596668" cy="2133600"/>
          </a:xfrm>
        </p:spPr>
        <p:txBody>
          <a:bodyPr>
            <a:normAutofit fontScale="90000"/>
          </a:bodyPr>
          <a:lstStyle/>
          <a:p>
            <a:pPr algn="ctr"/>
            <a:r>
              <a:rPr lang="en-GB" sz="6000" dirty="0" smtClean="0">
                <a:solidFill>
                  <a:schemeClr val="accent2">
                    <a:lumMod val="75000"/>
                  </a:schemeClr>
                </a:solidFill>
              </a:rPr>
              <a:t>The 4Es principles of human change</a:t>
            </a:r>
            <a:r>
              <a:rPr lang="en-GB" sz="5400" dirty="0" smtClean="0">
                <a:solidFill>
                  <a:schemeClr val="accent2">
                    <a:lumMod val="75000"/>
                  </a:schemeClr>
                </a:solidFill>
              </a:rPr>
              <a:t/>
            </a:r>
            <a:br>
              <a:rPr lang="en-GB" sz="5400" dirty="0" smtClean="0">
                <a:solidFill>
                  <a:schemeClr val="accent2">
                    <a:lumMod val="75000"/>
                  </a:schemeClr>
                </a:solidFill>
              </a:rPr>
            </a:br>
            <a:endParaRPr lang="en-GB" sz="2800" dirty="0">
              <a:solidFill>
                <a:schemeClr val="accent2">
                  <a:lumMod val="75000"/>
                </a:schemeClr>
              </a:solidFill>
            </a:endParaRPr>
          </a:p>
        </p:txBody>
      </p:sp>
      <p:sp>
        <p:nvSpPr>
          <p:cNvPr id="3" name="Content Placeholder 2"/>
          <p:cNvSpPr>
            <a:spLocks noGrp="1"/>
          </p:cNvSpPr>
          <p:nvPr>
            <p:ph idx="1"/>
          </p:nvPr>
        </p:nvSpPr>
        <p:spPr>
          <a:xfrm>
            <a:off x="3201078" y="2670048"/>
            <a:ext cx="8596668" cy="3880773"/>
          </a:xfrm>
        </p:spPr>
        <p:txBody>
          <a:bodyPr/>
          <a:lstStyle/>
          <a:p>
            <a:r>
              <a:rPr lang="en-GB" sz="4400" dirty="0" smtClean="0">
                <a:solidFill>
                  <a:schemeClr val="accent2">
                    <a:lumMod val="75000"/>
                  </a:schemeClr>
                </a:solidFill>
              </a:rPr>
              <a:t> Educate</a:t>
            </a:r>
          </a:p>
          <a:p>
            <a:r>
              <a:rPr lang="en-GB" sz="4400" dirty="0">
                <a:solidFill>
                  <a:schemeClr val="accent2">
                    <a:lumMod val="75000"/>
                  </a:schemeClr>
                </a:solidFill>
              </a:rPr>
              <a:t> </a:t>
            </a:r>
            <a:r>
              <a:rPr lang="en-GB" sz="4400" dirty="0" smtClean="0">
                <a:solidFill>
                  <a:schemeClr val="accent2">
                    <a:lumMod val="75000"/>
                  </a:schemeClr>
                </a:solidFill>
              </a:rPr>
              <a:t>Engage </a:t>
            </a:r>
          </a:p>
          <a:p>
            <a:r>
              <a:rPr lang="en-GB" sz="4400" dirty="0" smtClean="0">
                <a:solidFill>
                  <a:schemeClr val="accent2">
                    <a:lumMod val="75000"/>
                  </a:schemeClr>
                </a:solidFill>
              </a:rPr>
              <a:t> Empower</a:t>
            </a:r>
          </a:p>
          <a:p>
            <a:r>
              <a:rPr lang="en-GB" sz="4400" dirty="0">
                <a:solidFill>
                  <a:schemeClr val="accent2">
                    <a:lumMod val="75000"/>
                  </a:schemeClr>
                </a:solidFill>
              </a:rPr>
              <a:t> </a:t>
            </a:r>
            <a:r>
              <a:rPr lang="en-GB" sz="4400" dirty="0" smtClean="0">
                <a:solidFill>
                  <a:schemeClr val="accent2">
                    <a:lumMod val="75000"/>
                  </a:schemeClr>
                </a:solidFill>
              </a:rPr>
              <a:t>Enable</a:t>
            </a:r>
          </a:p>
          <a:p>
            <a:endParaRPr lang="en-GB" dirty="0"/>
          </a:p>
        </p:txBody>
      </p:sp>
    </p:spTree>
    <p:extLst>
      <p:ext uri="{BB962C8B-B14F-4D97-AF65-F5344CB8AC3E}">
        <p14:creationId xmlns:p14="http://schemas.microsoft.com/office/powerpoint/2010/main" val="3776537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5400" dirty="0" smtClean="0">
                <a:solidFill>
                  <a:schemeClr val="accent2">
                    <a:lumMod val="75000"/>
                  </a:schemeClr>
                </a:solidFill>
              </a:rPr>
              <a:t>How work relationships support change</a:t>
            </a:r>
            <a:endParaRPr lang="en-GB" sz="54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2417627" y="2550886"/>
            <a:ext cx="5116082" cy="3832124"/>
          </a:xfrm>
          <a:prstGeom prst="rect">
            <a:avLst/>
          </a:prstGeom>
        </p:spPr>
      </p:pic>
    </p:spTree>
    <p:extLst>
      <p:ext uri="{BB962C8B-B14F-4D97-AF65-F5344CB8AC3E}">
        <p14:creationId xmlns:p14="http://schemas.microsoft.com/office/powerpoint/2010/main" val="190525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5400" dirty="0" smtClean="0">
                <a:solidFill>
                  <a:schemeClr val="accent2">
                    <a:lumMod val="75000"/>
                  </a:schemeClr>
                </a:solidFill>
              </a:rPr>
              <a:t>Communicating &amp; supporting stakeholder groups</a:t>
            </a:r>
            <a:endParaRPr lang="en-GB" sz="5400" dirty="0">
              <a:solidFill>
                <a:schemeClr val="accent2">
                  <a:lumMod val="75000"/>
                </a:schemeClr>
              </a:solidFill>
            </a:endParaRPr>
          </a:p>
        </p:txBody>
      </p:sp>
      <p:sp>
        <p:nvSpPr>
          <p:cNvPr id="3" name="Content Placeholder 2"/>
          <p:cNvSpPr>
            <a:spLocks noGrp="1"/>
          </p:cNvSpPr>
          <p:nvPr>
            <p:ph idx="1"/>
          </p:nvPr>
        </p:nvSpPr>
        <p:spPr/>
        <p:txBody>
          <a:bodyPr/>
          <a:lstStyle/>
          <a:p>
            <a:endParaRPr lang="en-GB" dirty="0" smtClean="0"/>
          </a:p>
          <a:p>
            <a:endParaRPr lang="en-GB" dirty="0"/>
          </a:p>
        </p:txBody>
      </p:sp>
      <p:pic>
        <p:nvPicPr>
          <p:cNvPr id="4" name="Picture 3"/>
          <p:cNvPicPr>
            <a:picLocks noChangeAspect="1"/>
          </p:cNvPicPr>
          <p:nvPr/>
        </p:nvPicPr>
        <p:blipFill>
          <a:blip r:embed="rId3"/>
          <a:stretch>
            <a:fillRect/>
          </a:stretch>
        </p:blipFill>
        <p:spPr>
          <a:xfrm>
            <a:off x="2588150" y="3281332"/>
            <a:ext cx="4775036" cy="3576668"/>
          </a:xfrm>
          <a:prstGeom prst="rect">
            <a:avLst/>
          </a:prstGeom>
        </p:spPr>
      </p:pic>
    </p:spTree>
    <p:extLst>
      <p:ext uri="{BB962C8B-B14F-4D97-AF65-F5344CB8AC3E}">
        <p14:creationId xmlns:p14="http://schemas.microsoft.com/office/powerpoint/2010/main" val="1663742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5400" dirty="0" smtClean="0">
                <a:solidFill>
                  <a:schemeClr val="accent2">
                    <a:lumMod val="75000"/>
                  </a:schemeClr>
                </a:solidFill>
              </a:rPr>
              <a:t>Factors to consider planning for change</a:t>
            </a:r>
            <a:endParaRPr lang="en-GB" sz="5400" dirty="0">
              <a:solidFill>
                <a:schemeClr val="accent2">
                  <a:lumMod val="75000"/>
                </a:schemeClr>
              </a:solidFill>
            </a:endParaRPr>
          </a:p>
        </p:txBody>
      </p:sp>
      <p:pic>
        <p:nvPicPr>
          <p:cNvPr id="6" name="Content Placeholder 5"/>
          <p:cNvPicPr>
            <a:picLocks noGrp="1" noChangeAspect="1"/>
          </p:cNvPicPr>
          <p:nvPr>
            <p:ph idx="1"/>
          </p:nvPr>
        </p:nvPicPr>
        <p:blipFill rotWithShape="1">
          <a:blip r:embed="rId3"/>
          <a:srcRect b="10784"/>
          <a:stretch/>
        </p:blipFill>
        <p:spPr>
          <a:xfrm>
            <a:off x="2437757" y="2329564"/>
            <a:ext cx="5075822" cy="4528436"/>
          </a:xfrm>
          <a:prstGeom prst="rect">
            <a:avLst/>
          </a:prstGeom>
        </p:spPr>
      </p:pic>
    </p:spTree>
    <p:extLst>
      <p:ext uri="{BB962C8B-B14F-4D97-AF65-F5344CB8AC3E}">
        <p14:creationId xmlns:p14="http://schemas.microsoft.com/office/powerpoint/2010/main" val="4199445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41971"/>
            <a:ext cx="8596668" cy="1320800"/>
          </a:xfrm>
        </p:spPr>
        <p:txBody>
          <a:bodyPr>
            <a:noAutofit/>
          </a:bodyPr>
          <a:lstStyle/>
          <a:p>
            <a:pPr algn="ctr"/>
            <a:r>
              <a:rPr lang="en-GB" sz="5400" dirty="0" smtClean="0">
                <a:solidFill>
                  <a:schemeClr val="accent2">
                    <a:lumMod val="75000"/>
                  </a:schemeClr>
                </a:solidFill>
              </a:rPr>
              <a:t>6 Key Factors to support successful change</a:t>
            </a:r>
            <a:endParaRPr lang="en-GB" sz="5400" dirty="0"/>
          </a:p>
        </p:txBody>
      </p:sp>
      <p:sp>
        <p:nvSpPr>
          <p:cNvPr id="3" name="Content Placeholder 2"/>
          <p:cNvSpPr>
            <a:spLocks noGrp="1"/>
          </p:cNvSpPr>
          <p:nvPr>
            <p:ph idx="1"/>
          </p:nvPr>
        </p:nvSpPr>
        <p:spPr>
          <a:xfrm>
            <a:off x="677333" y="2160589"/>
            <a:ext cx="9001925" cy="4217909"/>
          </a:xfrm>
        </p:spPr>
        <p:txBody>
          <a:bodyPr>
            <a:normAutofit fontScale="92500" lnSpcReduction="20000"/>
          </a:bodyPr>
          <a:lstStyle/>
          <a:p>
            <a:r>
              <a:rPr lang="en-GB" sz="4400" dirty="0" smtClean="0"/>
              <a:t> </a:t>
            </a:r>
            <a:r>
              <a:rPr lang="en-GB" sz="4400" dirty="0" smtClean="0">
                <a:solidFill>
                  <a:schemeClr val="accent2">
                    <a:lumMod val="75000"/>
                  </a:schemeClr>
                </a:solidFill>
              </a:rPr>
              <a:t>Clear Vision &amp; strategy</a:t>
            </a:r>
          </a:p>
          <a:p>
            <a:r>
              <a:rPr lang="en-GB" sz="4400" dirty="0">
                <a:solidFill>
                  <a:schemeClr val="accent2">
                    <a:lumMod val="75000"/>
                  </a:schemeClr>
                </a:solidFill>
              </a:rPr>
              <a:t> </a:t>
            </a:r>
            <a:r>
              <a:rPr lang="en-GB" sz="4400" dirty="0" smtClean="0">
                <a:solidFill>
                  <a:schemeClr val="accent2">
                    <a:lumMod val="75000"/>
                  </a:schemeClr>
                </a:solidFill>
              </a:rPr>
              <a:t>Strong leadership &amp; sponsorship</a:t>
            </a:r>
          </a:p>
          <a:p>
            <a:r>
              <a:rPr lang="en-GB" sz="4400" dirty="0">
                <a:solidFill>
                  <a:schemeClr val="accent2">
                    <a:lumMod val="75000"/>
                  </a:schemeClr>
                </a:solidFill>
              </a:rPr>
              <a:t> </a:t>
            </a:r>
            <a:r>
              <a:rPr lang="en-GB" sz="4400" dirty="0" smtClean="0">
                <a:solidFill>
                  <a:schemeClr val="accent2">
                    <a:lumMod val="75000"/>
                  </a:schemeClr>
                </a:solidFill>
              </a:rPr>
              <a:t>Engage with stakeholders</a:t>
            </a:r>
          </a:p>
          <a:p>
            <a:r>
              <a:rPr lang="en-GB" sz="4400" dirty="0">
                <a:solidFill>
                  <a:schemeClr val="accent2">
                    <a:lumMod val="75000"/>
                  </a:schemeClr>
                </a:solidFill>
              </a:rPr>
              <a:t> </a:t>
            </a:r>
            <a:r>
              <a:rPr lang="en-GB" sz="4400" dirty="0" smtClean="0">
                <a:solidFill>
                  <a:schemeClr val="accent2">
                    <a:lumMod val="75000"/>
                  </a:schemeClr>
                </a:solidFill>
              </a:rPr>
              <a:t>A strong change team</a:t>
            </a:r>
          </a:p>
          <a:p>
            <a:r>
              <a:rPr lang="en-GB" sz="4400" dirty="0">
                <a:solidFill>
                  <a:schemeClr val="accent2">
                    <a:lumMod val="75000"/>
                  </a:schemeClr>
                </a:solidFill>
              </a:rPr>
              <a:t> </a:t>
            </a:r>
            <a:r>
              <a:rPr lang="en-GB" sz="4400" dirty="0" smtClean="0">
                <a:solidFill>
                  <a:schemeClr val="accent2">
                    <a:lumMod val="75000"/>
                  </a:schemeClr>
                </a:solidFill>
              </a:rPr>
              <a:t>Well structured approach</a:t>
            </a:r>
          </a:p>
          <a:p>
            <a:r>
              <a:rPr lang="en-GB" sz="4400" dirty="0">
                <a:solidFill>
                  <a:schemeClr val="accent2">
                    <a:lumMod val="75000"/>
                  </a:schemeClr>
                </a:solidFill>
              </a:rPr>
              <a:t> </a:t>
            </a:r>
            <a:r>
              <a:rPr lang="en-GB" sz="4400" dirty="0" smtClean="0">
                <a:solidFill>
                  <a:schemeClr val="accent2">
                    <a:lumMod val="75000"/>
                  </a:schemeClr>
                </a:solidFill>
              </a:rPr>
              <a:t>Measure the success</a:t>
            </a:r>
          </a:p>
          <a:p>
            <a:pPr marL="0" indent="0">
              <a:buNone/>
            </a:pPr>
            <a:r>
              <a:rPr lang="en-GB" sz="1600" dirty="0" smtClean="0">
                <a:solidFill>
                  <a:schemeClr val="accent2">
                    <a:lumMod val="75000"/>
                  </a:schemeClr>
                </a:solidFill>
              </a:rPr>
              <a:t>(Chartered Body for the Project Profession)</a:t>
            </a:r>
            <a:endParaRPr lang="en-GB" sz="1700" dirty="0">
              <a:solidFill>
                <a:schemeClr val="accent2">
                  <a:lumMod val="75000"/>
                </a:schemeClr>
              </a:solidFill>
            </a:endParaRPr>
          </a:p>
        </p:txBody>
      </p:sp>
    </p:spTree>
    <p:extLst>
      <p:ext uri="{BB962C8B-B14F-4D97-AF65-F5344CB8AC3E}">
        <p14:creationId xmlns:p14="http://schemas.microsoft.com/office/powerpoint/2010/main" val="1111198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chemeClr val="accent2">
                    <a:lumMod val="75000"/>
                  </a:schemeClr>
                </a:solidFill>
              </a:rPr>
              <a:t>Change Plan</a:t>
            </a:r>
            <a:endParaRPr lang="en-GB" sz="54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677334" y="1930400"/>
            <a:ext cx="4388145" cy="3771628"/>
          </a:xfrm>
          <a:prstGeom prst="rect">
            <a:avLst/>
          </a:prstGeom>
        </p:spPr>
      </p:pic>
      <p:pic>
        <p:nvPicPr>
          <p:cNvPr id="7" name="Picture 6"/>
          <p:cNvPicPr>
            <a:picLocks noChangeAspect="1"/>
          </p:cNvPicPr>
          <p:nvPr/>
        </p:nvPicPr>
        <p:blipFill>
          <a:blip r:embed="rId4"/>
          <a:stretch>
            <a:fillRect/>
          </a:stretch>
        </p:blipFill>
        <p:spPr>
          <a:xfrm>
            <a:off x="5596129" y="2071349"/>
            <a:ext cx="2918350" cy="2976139"/>
          </a:xfrm>
          <a:prstGeom prst="rect">
            <a:avLst/>
          </a:prstGeom>
        </p:spPr>
      </p:pic>
    </p:spTree>
    <p:extLst>
      <p:ext uri="{BB962C8B-B14F-4D97-AF65-F5344CB8AC3E}">
        <p14:creationId xmlns:p14="http://schemas.microsoft.com/office/powerpoint/2010/main" val="1531176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chemeClr val="accent2">
                    <a:lumMod val="75000"/>
                  </a:schemeClr>
                </a:solidFill>
              </a:rPr>
              <a:t>Evaluation techniques</a:t>
            </a:r>
            <a:endParaRPr lang="en-GB" sz="54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1253786" y="1930400"/>
            <a:ext cx="7443764" cy="4421354"/>
          </a:xfrm>
          <a:prstGeom prst="rect">
            <a:avLst/>
          </a:prstGeom>
        </p:spPr>
      </p:pic>
    </p:spTree>
    <p:extLst>
      <p:ext uri="{BB962C8B-B14F-4D97-AF65-F5344CB8AC3E}">
        <p14:creationId xmlns:p14="http://schemas.microsoft.com/office/powerpoint/2010/main" val="3819836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625" y="180110"/>
            <a:ext cx="8596668" cy="1320800"/>
          </a:xfrm>
        </p:spPr>
        <p:txBody>
          <a:bodyPr/>
          <a:lstStyle/>
          <a:p>
            <a:r>
              <a:rPr lang="en-GB" dirty="0">
                <a:solidFill>
                  <a:schemeClr val="accent2">
                    <a:lumMod val="75000"/>
                  </a:schemeClr>
                </a:solidFill>
              </a:rPr>
              <a:t>Best </a:t>
            </a:r>
            <a:r>
              <a:rPr lang="en-GB" dirty="0" smtClean="0">
                <a:solidFill>
                  <a:schemeClr val="accent2">
                    <a:lumMod val="75000"/>
                  </a:schemeClr>
                </a:solidFill>
              </a:rPr>
              <a:t>practices in PCC</a:t>
            </a:r>
            <a:endParaRPr lang="en-GB" dirty="0"/>
          </a:p>
        </p:txBody>
      </p:sp>
      <p:pic>
        <p:nvPicPr>
          <p:cNvPr id="6" name="Content Placeholder 5"/>
          <p:cNvPicPr>
            <a:picLocks noGrp="1" noChangeAspect="1"/>
          </p:cNvPicPr>
          <p:nvPr>
            <p:ph idx="1"/>
          </p:nvPr>
        </p:nvPicPr>
        <p:blipFill rotWithShape="1">
          <a:blip r:embed="rId3"/>
          <a:srcRect t="23"/>
          <a:stretch/>
        </p:blipFill>
        <p:spPr>
          <a:xfrm>
            <a:off x="1253328" y="1021856"/>
            <a:ext cx="3828815" cy="5342038"/>
          </a:xfrm>
          <a:prstGeom prst="rect">
            <a:avLst/>
          </a:prstGeom>
        </p:spPr>
      </p:pic>
      <p:pic>
        <p:nvPicPr>
          <p:cNvPr id="7" name="Picture 6"/>
          <p:cNvPicPr>
            <a:picLocks noChangeAspect="1"/>
          </p:cNvPicPr>
          <p:nvPr/>
        </p:nvPicPr>
        <p:blipFill>
          <a:blip r:embed="rId4"/>
          <a:stretch>
            <a:fillRect/>
          </a:stretch>
        </p:blipFill>
        <p:spPr>
          <a:xfrm>
            <a:off x="5984999" y="2049828"/>
            <a:ext cx="3017024" cy="3286095"/>
          </a:xfrm>
          <a:prstGeom prst="rect">
            <a:avLst/>
          </a:prstGeom>
        </p:spPr>
      </p:pic>
    </p:spTree>
    <p:extLst>
      <p:ext uri="{BB962C8B-B14F-4D97-AF65-F5344CB8AC3E}">
        <p14:creationId xmlns:p14="http://schemas.microsoft.com/office/powerpoint/2010/main" val="1143811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stretch>
            <a:fillRect/>
          </a:stretch>
        </p:blipFill>
        <p:spPr>
          <a:xfrm>
            <a:off x="2895131" y="267286"/>
            <a:ext cx="4586377" cy="6217920"/>
          </a:xfrm>
          <a:prstGeom prst="rect">
            <a:avLst/>
          </a:prstGeom>
        </p:spPr>
      </p:pic>
    </p:spTree>
    <p:extLst>
      <p:ext uri="{BB962C8B-B14F-4D97-AF65-F5344CB8AC3E}">
        <p14:creationId xmlns:p14="http://schemas.microsoft.com/office/powerpoint/2010/main" val="220124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8846" y="512955"/>
            <a:ext cx="8596668" cy="1851103"/>
          </a:xfrm>
        </p:spPr>
        <p:txBody>
          <a:bodyPr>
            <a:normAutofit fontScale="90000"/>
          </a:bodyPr>
          <a:lstStyle/>
          <a:p>
            <a:pPr algn="ctr"/>
            <a:r>
              <a:rPr lang="en-GB" sz="5400" dirty="0" smtClean="0">
                <a:solidFill>
                  <a:schemeClr val="accent2">
                    <a:lumMod val="75000"/>
                  </a:schemeClr>
                </a:solidFill>
              </a:rPr>
              <a:t>Lets revisit the Learning objectives for today</a:t>
            </a:r>
            <a:br>
              <a:rPr lang="en-GB" sz="5400" dirty="0" smtClean="0">
                <a:solidFill>
                  <a:schemeClr val="accent2">
                    <a:lumMod val="75000"/>
                  </a:schemeClr>
                </a:solidFill>
              </a:rPr>
            </a:br>
            <a:endParaRPr lang="en-GB" sz="4400" dirty="0">
              <a:solidFill>
                <a:schemeClr val="accent2">
                  <a:lumMod val="75000"/>
                </a:schemeClr>
              </a:solidFill>
            </a:endParaRPr>
          </a:p>
        </p:txBody>
      </p:sp>
      <p:sp>
        <p:nvSpPr>
          <p:cNvPr id="5" name="Rectangle 4"/>
          <p:cNvSpPr/>
          <p:nvPr/>
        </p:nvSpPr>
        <p:spPr>
          <a:xfrm>
            <a:off x="1103512" y="2460404"/>
            <a:ext cx="8282002" cy="2990562"/>
          </a:xfrm>
          <a:prstGeom prst="rect">
            <a:avLst/>
          </a:prstGeom>
        </p:spPr>
        <p:txBody>
          <a:bodyPr wrap="square">
            <a:spAutoFit/>
          </a:bodyPr>
          <a:lstStyle/>
          <a:p>
            <a:pPr marL="342900" lvl="0" indent="-342900">
              <a:spcBef>
                <a:spcPts val="1000"/>
              </a:spcBef>
              <a:buClr>
                <a:srgbClr val="90C226"/>
              </a:buClr>
              <a:buSzPct val="80000"/>
              <a:buFont typeface="Wingdings 3" charset="2"/>
              <a:buChar char=""/>
            </a:pPr>
            <a:r>
              <a:rPr lang="en-GB" sz="3600" dirty="0">
                <a:solidFill>
                  <a:srgbClr val="54A021">
                    <a:lumMod val="75000"/>
                  </a:srgbClr>
                </a:solidFill>
              </a:rPr>
              <a:t> To provide you with a greater   understanding of change within an organisation </a:t>
            </a:r>
          </a:p>
          <a:p>
            <a:pPr marL="342900" lvl="0" indent="-342900">
              <a:spcBef>
                <a:spcPts val="1000"/>
              </a:spcBef>
              <a:buClr>
                <a:srgbClr val="90C226"/>
              </a:buClr>
              <a:buSzPct val="80000"/>
              <a:buFont typeface="Wingdings 3" charset="2"/>
              <a:buChar char=""/>
            </a:pPr>
            <a:r>
              <a:rPr lang="en-GB" sz="3600" dirty="0">
                <a:solidFill>
                  <a:srgbClr val="54A021">
                    <a:lumMod val="75000"/>
                  </a:srgbClr>
                </a:solidFill>
              </a:rPr>
              <a:t>  To provide a clearer idea how change might be implemented</a:t>
            </a:r>
            <a:endParaRPr lang="en-GB" dirty="0"/>
          </a:p>
        </p:txBody>
      </p:sp>
    </p:spTree>
    <p:extLst>
      <p:ext uri="{BB962C8B-B14F-4D97-AF65-F5344CB8AC3E}">
        <p14:creationId xmlns:p14="http://schemas.microsoft.com/office/powerpoint/2010/main" val="11990743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1481</TotalTime>
  <Words>4757</Words>
  <Application>Microsoft Office PowerPoint</Application>
  <PresentationFormat>Widescreen</PresentationFormat>
  <Paragraphs>352</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Trebuchet MS</vt:lpstr>
      <vt:lpstr>Wingdings</vt:lpstr>
      <vt:lpstr>Wingdings 3</vt:lpstr>
      <vt:lpstr>Facet</vt:lpstr>
      <vt:lpstr>Understanding and Implementing Change</vt:lpstr>
      <vt:lpstr>Learning objectives</vt:lpstr>
      <vt:lpstr>‘Change management is defined as a structured approach to transitioning individuals, teams and organisations from a current state to a desired future state’  (Society for Human Resource Management 2015) </vt:lpstr>
      <vt:lpstr>Drivers for change</vt:lpstr>
      <vt:lpstr>Stakeholders</vt:lpstr>
      <vt:lpstr>Factors that…</vt:lpstr>
      <vt:lpstr>Models &amp; Theories that support change</vt:lpstr>
      <vt:lpstr>Models &amp; Theories that support change</vt:lpstr>
      <vt:lpstr>The 4Es principles of human change </vt:lpstr>
      <vt:lpstr>How work relationships support change</vt:lpstr>
      <vt:lpstr>Communicating &amp; supporting stakeholder groups</vt:lpstr>
      <vt:lpstr>Factors to consider planning for change</vt:lpstr>
      <vt:lpstr>6 Key Factors to support successful change</vt:lpstr>
      <vt:lpstr>Change Plan</vt:lpstr>
      <vt:lpstr>Evaluation techniques</vt:lpstr>
      <vt:lpstr>Best practices in PCC</vt:lpstr>
      <vt:lpstr>PowerPoint Presentation</vt:lpstr>
      <vt:lpstr>Lets revisit the Learning objectives for today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Management of Change</dc:title>
  <dc:creator>Harris, Wendy</dc:creator>
  <cp:lastModifiedBy>Harris, Wendy</cp:lastModifiedBy>
  <cp:revision>98</cp:revision>
  <dcterms:created xsi:type="dcterms:W3CDTF">2020-11-10T08:47:45Z</dcterms:created>
  <dcterms:modified xsi:type="dcterms:W3CDTF">2020-11-25T13:55:33Z</dcterms:modified>
</cp:coreProperties>
</file>