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D73E0-FCF2-42DC-9E4A-BEFBB6839BB7}" v="5" dt="2026-08-05T17:59:37.6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E8273C-E485-4217-9967-3BBCBE56729B}"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5A303E8-2FD8-46EC-BD4B-87ABB6D359E8}">
      <dgm:prSet/>
      <dgm:spPr/>
      <dgm:t>
        <a:bodyPr/>
        <a:lstStyle/>
        <a:p>
          <a:pPr>
            <a:lnSpc>
              <a:spcPct val="100000"/>
            </a:lnSpc>
          </a:pPr>
          <a:r>
            <a:rPr lang="en-GB" b="1"/>
            <a:t>Financial</a:t>
          </a:r>
          <a:endParaRPr lang="en-US"/>
        </a:p>
      </dgm:t>
    </dgm:pt>
    <dgm:pt modelId="{ADF47B9E-C10E-401C-A998-D34A2869EB33}" type="parTrans" cxnId="{66B47B32-A58C-4246-B662-0A01719F9DAD}">
      <dgm:prSet/>
      <dgm:spPr/>
      <dgm:t>
        <a:bodyPr/>
        <a:lstStyle/>
        <a:p>
          <a:endParaRPr lang="en-US"/>
        </a:p>
      </dgm:t>
    </dgm:pt>
    <dgm:pt modelId="{A472630E-6F88-4DAC-9722-895F7052CEEC}" type="sibTrans" cxnId="{66B47B32-A58C-4246-B662-0A01719F9DAD}">
      <dgm:prSet/>
      <dgm:spPr/>
      <dgm:t>
        <a:bodyPr/>
        <a:lstStyle/>
        <a:p>
          <a:pPr>
            <a:lnSpc>
              <a:spcPct val="100000"/>
            </a:lnSpc>
          </a:pPr>
          <a:endParaRPr lang="en-US"/>
        </a:p>
      </dgm:t>
    </dgm:pt>
    <dgm:pt modelId="{615AFBE2-5D1B-4F88-A3D7-A7805C352AA5}">
      <dgm:prSet/>
      <dgm:spPr/>
      <dgm:t>
        <a:bodyPr/>
        <a:lstStyle/>
        <a:p>
          <a:pPr>
            <a:lnSpc>
              <a:spcPct val="100000"/>
            </a:lnSpc>
          </a:pPr>
          <a:r>
            <a:rPr lang="en-GB" b="1"/>
            <a:t>Funding Requirements</a:t>
          </a:r>
          <a:endParaRPr lang="en-US"/>
        </a:p>
      </dgm:t>
    </dgm:pt>
    <dgm:pt modelId="{442E362F-46CE-443A-B23E-B4DBC68ED401}" type="parTrans" cxnId="{5808BACE-29AA-44FF-BB34-F16E38BD7091}">
      <dgm:prSet/>
      <dgm:spPr/>
      <dgm:t>
        <a:bodyPr/>
        <a:lstStyle/>
        <a:p>
          <a:endParaRPr lang="en-US"/>
        </a:p>
      </dgm:t>
    </dgm:pt>
    <dgm:pt modelId="{F7CB752A-57C2-42FD-916C-CD0A92EDB703}" type="sibTrans" cxnId="{5808BACE-29AA-44FF-BB34-F16E38BD7091}">
      <dgm:prSet/>
      <dgm:spPr/>
      <dgm:t>
        <a:bodyPr/>
        <a:lstStyle/>
        <a:p>
          <a:pPr>
            <a:lnSpc>
              <a:spcPct val="100000"/>
            </a:lnSpc>
          </a:pPr>
          <a:endParaRPr lang="en-US"/>
        </a:p>
      </dgm:t>
    </dgm:pt>
    <dgm:pt modelId="{1B4BDE3C-638D-42BC-9D97-5E0D6C933776}">
      <dgm:prSet/>
      <dgm:spPr/>
      <dgm:t>
        <a:bodyPr/>
        <a:lstStyle/>
        <a:p>
          <a:pPr>
            <a:lnSpc>
              <a:spcPct val="100000"/>
            </a:lnSpc>
          </a:pPr>
          <a:r>
            <a:rPr lang="en-GB"/>
            <a:t>Our startup business to invest in “Dream Coffee” is approximately  20000£-25000£ . </a:t>
          </a:r>
          <a:endParaRPr lang="en-US"/>
        </a:p>
      </dgm:t>
    </dgm:pt>
    <dgm:pt modelId="{8F7A8587-2281-4EF4-A994-D06E2577FDC0}" type="parTrans" cxnId="{03CC6DF9-EE36-43F3-A74D-BBF13BD52645}">
      <dgm:prSet/>
      <dgm:spPr/>
      <dgm:t>
        <a:bodyPr/>
        <a:lstStyle/>
        <a:p>
          <a:endParaRPr lang="en-US"/>
        </a:p>
      </dgm:t>
    </dgm:pt>
    <dgm:pt modelId="{49CFCEC3-115A-4B5E-8057-2D88B4A73B38}" type="sibTrans" cxnId="{03CC6DF9-EE36-43F3-A74D-BBF13BD52645}">
      <dgm:prSet/>
      <dgm:spPr/>
      <dgm:t>
        <a:bodyPr/>
        <a:lstStyle/>
        <a:p>
          <a:pPr>
            <a:lnSpc>
              <a:spcPct val="100000"/>
            </a:lnSpc>
          </a:pPr>
          <a:endParaRPr lang="en-US"/>
        </a:p>
      </dgm:t>
    </dgm:pt>
    <dgm:pt modelId="{498E31E3-20EF-4668-A9FD-0C8E14E752C9}">
      <dgm:prSet/>
      <dgm:spPr/>
      <dgm:t>
        <a:bodyPr/>
        <a:lstStyle/>
        <a:p>
          <a:pPr>
            <a:lnSpc>
              <a:spcPct val="100000"/>
            </a:lnSpc>
          </a:pPr>
          <a:r>
            <a:rPr lang="en-GB"/>
            <a:t>The founding will be used</a:t>
          </a:r>
          <a:br>
            <a:rPr lang="en-GB"/>
          </a:br>
          <a:r>
            <a:rPr lang="en-GB"/>
            <a:t>-Rent</a:t>
          </a:r>
          <a:br>
            <a:rPr lang="en-GB"/>
          </a:br>
          <a:r>
            <a:rPr lang="en-GB"/>
            <a:t>-Building </a:t>
          </a:r>
          <a:br>
            <a:rPr lang="en-GB"/>
          </a:br>
          <a:r>
            <a:rPr lang="en-GB"/>
            <a:t>-Coffee machine</a:t>
          </a:r>
          <a:br>
            <a:rPr lang="en-GB"/>
          </a:br>
          <a:r>
            <a:rPr lang="en-GB"/>
            <a:t>-Fridge </a:t>
          </a:r>
          <a:br>
            <a:rPr lang="en-GB"/>
          </a:br>
          <a:r>
            <a:rPr lang="en-GB"/>
            <a:t>-Furniture</a:t>
          </a:r>
          <a:br>
            <a:rPr lang="en-GB"/>
          </a:br>
          <a:r>
            <a:rPr lang="en-GB"/>
            <a:t>-Designer </a:t>
          </a:r>
          <a:br>
            <a:rPr lang="en-GB"/>
          </a:br>
          <a:r>
            <a:rPr lang="en-GB"/>
            <a:t>-Marketing</a:t>
          </a:r>
          <a:br>
            <a:rPr lang="en-GB"/>
          </a:br>
          <a:r>
            <a:rPr lang="en-GB"/>
            <a:t>-Licenses and permits </a:t>
          </a:r>
          <a:endParaRPr lang="en-US"/>
        </a:p>
      </dgm:t>
    </dgm:pt>
    <dgm:pt modelId="{BA9126DF-373D-493D-9CE6-9E21F7A00D90}" type="parTrans" cxnId="{441DF27E-992A-45A0-A281-0BEA32B83BC7}">
      <dgm:prSet/>
      <dgm:spPr/>
      <dgm:t>
        <a:bodyPr/>
        <a:lstStyle/>
        <a:p>
          <a:endParaRPr lang="en-US"/>
        </a:p>
      </dgm:t>
    </dgm:pt>
    <dgm:pt modelId="{B1F712B4-3B57-45CC-9285-88F16BB4B093}" type="sibTrans" cxnId="{441DF27E-992A-45A0-A281-0BEA32B83BC7}">
      <dgm:prSet/>
      <dgm:spPr/>
      <dgm:t>
        <a:bodyPr/>
        <a:lstStyle/>
        <a:p>
          <a:pPr>
            <a:lnSpc>
              <a:spcPct val="100000"/>
            </a:lnSpc>
          </a:pPr>
          <a:endParaRPr lang="en-US"/>
        </a:p>
      </dgm:t>
    </dgm:pt>
    <dgm:pt modelId="{7CEE4A49-255D-4816-92F7-4AB76668086B}">
      <dgm:prSet/>
      <dgm:spPr/>
      <dgm:t>
        <a:bodyPr/>
        <a:lstStyle/>
        <a:p>
          <a:pPr>
            <a:lnSpc>
              <a:spcPct val="100000"/>
            </a:lnSpc>
          </a:pPr>
          <a:r>
            <a:rPr lang="en-GB" b="1"/>
            <a:t>Founding sources </a:t>
          </a:r>
          <a:br>
            <a:rPr lang="en-GB" b="1"/>
          </a:br>
          <a:r>
            <a:rPr lang="en-GB"/>
            <a:t>From beginning we will need approximately 12000£ for rent building and buy any staff for startup and rest of all will be allocated for small things like license, marketing and designe. </a:t>
          </a:r>
          <a:endParaRPr lang="en-US"/>
        </a:p>
      </dgm:t>
    </dgm:pt>
    <dgm:pt modelId="{48869D07-D3F4-4865-81F1-E287A3E44B72}" type="parTrans" cxnId="{AAA99555-861D-4B0E-957E-B0C34D4D1DFF}">
      <dgm:prSet/>
      <dgm:spPr/>
      <dgm:t>
        <a:bodyPr/>
        <a:lstStyle/>
        <a:p>
          <a:endParaRPr lang="en-US"/>
        </a:p>
      </dgm:t>
    </dgm:pt>
    <dgm:pt modelId="{5B397396-055C-437F-A6D5-27F665A17DE6}" type="sibTrans" cxnId="{AAA99555-861D-4B0E-957E-B0C34D4D1DFF}">
      <dgm:prSet/>
      <dgm:spPr/>
      <dgm:t>
        <a:bodyPr/>
        <a:lstStyle/>
        <a:p>
          <a:pPr>
            <a:lnSpc>
              <a:spcPct val="100000"/>
            </a:lnSpc>
          </a:pPr>
          <a:endParaRPr lang="en-US"/>
        </a:p>
      </dgm:t>
    </dgm:pt>
    <dgm:pt modelId="{D3A29B63-3FDB-4376-B991-FB34800A02EC}">
      <dgm:prSet/>
      <dgm:spPr/>
      <dgm:t>
        <a:bodyPr/>
        <a:lstStyle/>
        <a:p>
          <a:pPr>
            <a:lnSpc>
              <a:spcPct val="100000"/>
            </a:lnSpc>
          </a:pPr>
          <a:r>
            <a:rPr lang="en-GB"/>
            <a:t>This combination reduces financial risk while ensuring sufficient capital for startup operations.</a:t>
          </a:r>
          <a:endParaRPr lang="en-US"/>
        </a:p>
      </dgm:t>
    </dgm:pt>
    <dgm:pt modelId="{0D83AE1B-CA5A-49F3-9317-586015D241C1}" type="parTrans" cxnId="{0BFCBE72-4061-40C9-A976-DA069E789562}">
      <dgm:prSet/>
      <dgm:spPr/>
      <dgm:t>
        <a:bodyPr/>
        <a:lstStyle/>
        <a:p>
          <a:endParaRPr lang="en-US"/>
        </a:p>
      </dgm:t>
    </dgm:pt>
    <dgm:pt modelId="{D98005FE-4474-45A8-9C18-952C9E8C4D8B}" type="sibTrans" cxnId="{0BFCBE72-4061-40C9-A976-DA069E789562}">
      <dgm:prSet/>
      <dgm:spPr/>
      <dgm:t>
        <a:bodyPr/>
        <a:lstStyle/>
        <a:p>
          <a:endParaRPr lang="en-US"/>
        </a:p>
      </dgm:t>
    </dgm:pt>
    <dgm:pt modelId="{DED2EEB8-3EA6-41FD-8174-8C5929A1FF0A}" type="pres">
      <dgm:prSet presAssocID="{94E8273C-E485-4217-9967-3BBCBE56729B}" presName="root" presStyleCnt="0">
        <dgm:presLayoutVars>
          <dgm:dir/>
          <dgm:resizeHandles val="exact"/>
        </dgm:presLayoutVars>
      </dgm:prSet>
      <dgm:spPr/>
    </dgm:pt>
    <dgm:pt modelId="{B90EA9A2-C385-4519-A68B-A34EBBA7A99F}" type="pres">
      <dgm:prSet presAssocID="{94E8273C-E485-4217-9967-3BBCBE56729B}" presName="container" presStyleCnt="0">
        <dgm:presLayoutVars>
          <dgm:dir/>
          <dgm:resizeHandles val="exact"/>
        </dgm:presLayoutVars>
      </dgm:prSet>
      <dgm:spPr/>
    </dgm:pt>
    <dgm:pt modelId="{A98D9344-C1D7-4A70-899A-A5E248ED94B0}" type="pres">
      <dgm:prSet presAssocID="{25A303E8-2FD8-46EC-BD4B-87ABB6D359E8}" presName="compNode" presStyleCnt="0"/>
      <dgm:spPr/>
    </dgm:pt>
    <dgm:pt modelId="{C4F95A5C-2A8D-4C14-9097-E46B19208A63}" type="pres">
      <dgm:prSet presAssocID="{25A303E8-2FD8-46EC-BD4B-87ABB6D359E8}" presName="iconBgRect" presStyleLbl="bgShp" presStyleIdx="0" presStyleCnt="6"/>
      <dgm:spPr/>
    </dgm:pt>
    <dgm:pt modelId="{B8239959-4CD2-4188-A7E2-544032815AEE}" type="pres">
      <dgm:prSet presAssocID="{25A303E8-2FD8-46EC-BD4B-87ABB6D359E8}"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Money"/>
        </a:ext>
      </dgm:extLst>
    </dgm:pt>
    <dgm:pt modelId="{88F247E7-AE38-44A9-BB20-D4CC01B16310}" type="pres">
      <dgm:prSet presAssocID="{25A303E8-2FD8-46EC-BD4B-87ABB6D359E8}" presName="spaceRect" presStyleCnt="0"/>
      <dgm:spPr/>
    </dgm:pt>
    <dgm:pt modelId="{2125F2BE-6039-46E1-BB77-6D9395402ACD}" type="pres">
      <dgm:prSet presAssocID="{25A303E8-2FD8-46EC-BD4B-87ABB6D359E8}" presName="textRect" presStyleLbl="revTx" presStyleIdx="0" presStyleCnt="6">
        <dgm:presLayoutVars>
          <dgm:chMax val="1"/>
          <dgm:chPref val="1"/>
        </dgm:presLayoutVars>
      </dgm:prSet>
      <dgm:spPr/>
    </dgm:pt>
    <dgm:pt modelId="{003F1A03-C223-4A1B-88C0-3F99346AD611}" type="pres">
      <dgm:prSet presAssocID="{A472630E-6F88-4DAC-9722-895F7052CEEC}" presName="sibTrans" presStyleLbl="sibTrans2D1" presStyleIdx="0" presStyleCnt="0"/>
      <dgm:spPr/>
    </dgm:pt>
    <dgm:pt modelId="{203D08C9-FE7D-4BB4-BCBF-FCF3A50F5DE1}" type="pres">
      <dgm:prSet presAssocID="{615AFBE2-5D1B-4F88-A3D7-A7805C352AA5}" presName="compNode" presStyleCnt="0"/>
      <dgm:spPr/>
    </dgm:pt>
    <dgm:pt modelId="{CB899E7C-85FC-4DA3-80FF-BAFD248E0D78}" type="pres">
      <dgm:prSet presAssocID="{615AFBE2-5D1B-4F88-A3D7-A7805C352AA5}" presName="iconBgRect" presStyleLbl="bgShp" presStyleIdx="1" presStyleCnt="6"/>
      <dgm:spPr/>
    </dgm:pt>
    <dgm:pt modelId="{72C3DEE8-A30B-4C5F-92D3-84A0066495EA}" type="pres">
      <dgm:prSet presAssocID="{615AFBE2-5D1B-4F88-A3D7-A7805C352AA5}"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ins"/>
        </a:ext>
      </dgm:extLst>
    </dgm:pt>
    <dgm:pt modelId="{4E8F3E31-096B-48EC-BF89-383C7B7AFC6C}" type="pres">
      <dgm:prSet presAssocID="{615AFBE2-5D1B-4F88-A3D7-A7805C352AA5}" presName="spaceRect" presStyleCnt="0"/>
      <dgm:spPr/>
    </dgm:pt>
    <dgm:pt modelId="{18BC794D-0F7A-4544-A29D-9723E631D9AC}" type="pres">
      <dgm:prSet presAssocID="{615AFBE2-5D1B-4F88-A3D7-A7805C352AA5}" presName="textRect" presStyleLbl="revTx" presStyleIdx="1" presStyleCnt="6">
        <dgm:presLayoutVars>
          <dgm:chMax val="1"/>
          <dgm:chPref val="1"/>
        </dgm:presLayoutVars>
      </dgm:prSet>
      <dgm:spPr/>
    </dgm:pt>
    <dgm:pt modelId="{4C230F18-8CDC-475D-8CF9-390573431E4F}" type="pres">
      <dgm:prSet presAssocID="{F7CB752A-57C2-42FD-916C-CD0A92EDB703}" presName="sibTrans" presStyleLbl="sibTrans2D1" presStyleIdx="0" presStyleCnt="0"/>
      <dgm:spPr/>
    </dgm:pt>
    <dgm:pt modelId="{E1713DE5-0ED0-431B-AEBB-0F8EBEF1D508}" type="pres">
      <dgm:prSet presAssocID="{1B4BDE3C-638D-42BC-9D97-5E0D6C933776}" presName="compNode" presStyleCnt="0"/>
      <dgm:spPr/>
    </dgm:pt>
    <dgm:pt modelId="{483B3EBB-88EB-4DB4-A539-A08A6F68CFBF}" type="pres">
      <dgm:prSet presAssocID="{1B4BDE3C-638D-42BC-9D97-5E0D6C933776}" presName="iconBgRect" presStyleLbl="bgShp" presStyleIdx="2" presStyleCnt="6"/>
      <dgm:spPr/>
    </dgm:pt>
    <dgm:pt modelId="{00CFE9FD-B829-4769-9F9A-F84864EC5E5B}" type="pres">
      <dgm:prSet presAssocID="{1B4BDE3C-638D-42BC-9D97-5E0D6C933776}"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offee"/>
        </a:ext>
      </dgm:extLst>
    </dgm:pt>
    <dgm:pt modelId="{83420328-F38D-4DC8-A915-76C9F0CBAFE5}" type="pres">
      <dgm:prSet presAssocID="{1B4BDE3C-638D-42BC-9D97-5E0D6C933776}" presName="spaceRect" presStyleCnt="0"/>
      <dgm:spPr/>
    </dgm:pt>
    <dgm:pt modelId="{64A9ED94-EE13-4D4B-8445-3F36B62008E7}" type="pres">
      <dgm:prSet presAssocID="{1B4BDE3C-638D-42BC-9D97-5E0D6C933776}" presName="textRect" presStyleLbl="revTx" presStyleIdx="2" presStyleCnt="6">
        <dgm:presLayoutVars>
          <dgm:chMax val="1"/>
          <dgm:chPref val="1"/>
        </dgm:presLayoutVars>
      </dgm:prSet>
      <dgm:spPr/>
    </dgm:pt>
    <dgm:pt modelId="{1EB7504D-588D-4AD7-AC7B-21CE27772EA2}" type="pres">
      <dgm:prSet presAssocID="{49CFCEC3-115A-4B5E-8057-2D88B4A73B38}" presName="sibTrans" presStyleLbl="sibTrans2D1" presStyleIdx="0" presStyleCnt="0"/>
      <dgm:spPr/>
    </dgm:pt>
    <dgm:pt modelId="{91B7BFE3-53FB-4E4D-9AEE-41372C293F41}" type="pres">
      <dgm:prSet presAssocID="{498E31E3-20EF-4668-A9FD-0C8E14E752C9}" presName="compNode" presStyleCnt="0"/>
      <dgm:spPr/>
    </dgm:pt>
    <dgm:pt modelId="{F160E65E-3D04-44A2-B814-C1501302B29D}" type="pres">
      <dgm:prSet presAssocID="{498E31E3-20EF-4668-A9FD-0C8E14E752C9}" presName="iconBgRect" presStyleLbl="bgShp" presStyleIdx="3" presStyleCnt="6"/>
      <dgm:spPr/>
    </dgm:pt>
    <dgm:pt modelId="{BDFA2DC5-34F1-4E17-9349-F736240344D9}" type="pres">
      <dgm:prSet presAssocID="{498E31E3-20EF-4668-A9FD-0C8E14E752C9}"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Kiosk"/>
        </a:ext>
      </dgm:extLst>
    </dgm:pt>
    <dgm:pt modelId="{4D597CE8-D960-43A8-8E07-2287D02E43A8}" type="pres">
      <dgm:prSet presAssocID="{498E31E3-20EF-4668-A9FD-0C8E14E752C9}" presName="spaceRect" presStyleCnt="0"/>
      <dgm:spPr/>
    </dgm:pt>
    <dgm:pt modelId="{E83976E3-709D-4CB2-AEE6-548DDCF3A898}" type="pres">
      <dgm:prSet presAssocID="{498E31E3-20EF-4668-A9FD-0C8E14E752C9}" presName="textRect" presStyleLbl="revTx" presStyleIdx="3" presStyleCnt="6">
        <dgm:presLayoutVars>
          <dgm:chMax val="1"/>
          <dgm:chPref val="1"/>
        </dgm:presLayoutVars>
      </dgm:prSet>
      <dgm:spPr/>
    </dgm:pt>
    <dgm:pt modelId="{5ACA8665-688E-4D5C-A7EE-E6493C307097}" type="pres">
      <dgm:prSet presAssocID="{B1F712B4-3B57-45CC-9285-88F16BB4B093}" presName="sibTrans" presStyleLbl="sibTrans2D1" presStyleIdx="0" presStyleCnt="0"/>
      <dgm:spPr/>
    </dgm:pt>
    <dgm:pt modelId="{3C84459B-C1AC-4836-82C5-60F3680B06B8}" type="pres">
      <dgm:prSet presAssocID="{7CEE4A49-255D-4816-92F7-4AB76668086B}" presName="compNode" presStyleCnt="0"/>
      <dgm:spPr/>
    </dgm:pt>
    <dgm:pt modelId="{48D3A49E-B000-4510-B158-8FC5AB1E699D}" type="pres">
      <dgm:prSet presAssocID="{7CEE4A49-255D-4816-92F7-4AB76668086B}" presName="iconBgRect" presStyleLbl="bgShp" presStyleIdx="4" presStyleCnt="6"/>
      <dgm:spPr/>
    </dgm:pt>
    <dgm:pt modelId="{5916C833-DDDD-4DFC-B826-D919B2124AAD}" type="pres">
      <dgm:prSet presAssocID="{7CEE4A49-255D-4816-92F7-4AB76668086B}"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Dollar"/>
        </a:ext>
      </dgm:extLst>
    </dgm:pt>
    <dgm:pt modelId="{08F46BA8-B56B-4285-A7E7-AC74B67C856A}" type="pres">
      <dgm:prSet presAssocID="{7CEE4A49-255D-4816-92F7-4AB76668086B}" presName="spaceRect" presStyleCnt="0"/>
      <dgm:spPr/>
    </dgm:pt>
    <dgm:pt modelId="{7437E261-F423-487E-A496-84462D5B8987}" type="pres">
      <dgm:prSet presAssocID="{7CEE4A49-255D-4816-92F7-4AB76668086B}" presName="textRect" presStyleLbl="revTx" presStyleIdx="4" presStyleCnt="6">
        <dgm:presLayoutVars>
          <dgm:chMax val="1"/>
          <dgm:chPref val="1"/>
        </dgm:presLayoutVars>
      </dgm:prSet>
      <dgm:spPr/>
    </dgm:pt>
    <dgm:pt modelId="{7E345602-6824-4667-AB0A-EABFF4150157}" type="pres">
      <dgm:prSet presAssocID="{5B397396-055C-437F-A6D5-27F665A17DE6}" presName="sibTrans" presStyleLbl="sibTrans2D1" presStyleIdx="0" presStyleCnt="0"/>
      <dgm:spPr/>
    </dgm:pt>
    <dgm:pt modelId="{BB714A1B-F948-43A2-89DB-DCE012294637}" type="pres">
      <dgm:prSet presAssocID="{D3A29B63-3FDB-4376-B991-FB34800A02EC}" presName="compNode" presStyleCnt="0"/>
      <dgm:spPr/>
    </dgm:pt>
    <dgm:pt modelId="{2C2750BC-B78D-4960-9EF0-4805581839B3}" type="pres">
      <dgm:prSet presAssocID="{D3A29B63-3FDB-4376-B991-FB34800A02EC}" presName="iconBgRect" presStyleLbl="bgShp" presStyleIdx="5" presStyleCnt="6"/>
      <dgm:spPr/>
    </dgm:pt>
    <dgm:pt modelId="{D3388593-B664-4571-87CA-326212DCA84D}" type="pres">
      <dgm:prSet presAssocID="{D3A29B63-3FDB-4376-B991-FB34800A02EC}"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pward trend"/>
        </a:ext>
      </dgm:extLst>
    </dgm:pt>
    <dgm:pt modelId="{F7A38CAF-F4B6-4822-81AC-D3BC6BC82447}" type="pres">
      <dgm:prSet presAssocID="{D3A29B63-3FDB-4376-B991-FB34800A02EC}" presName="spaceRect" presStyleCnt="0"/>
      <dgm:spPr/>
    </dgm:pt>
    <dgm:pt modelId="{D5ED42A9-39B1-465C-B25F-B6D3988B6E40}" type="pres">
      <dgm:prSet presAssocID="{D3A29B63-3FDB-4376-B991-FB34800A02EC}" presName="textRect" presStyleLbl="revTx" presStyleIdx="5" presStyleCnt="6">
        <dgm:presLayoutVars>
          <dgm:chMax val="1"/>
          <dgm:chPref val="1"/>
        </dgm:presLayoutVars>
      </dgm:prSet>
      <dgm:spPr/>
    </dgm:pt>
  </dgm:ptLst>
  <dgm:cxnLst>
    <dgm:cxn modelId="{4748902D-A0DC-4E94-B42A-BFB7574726BF}" type="presOf" srcId="{25A303E8-2FD8-46EC-BD4B-87ABB6D359E8}" destId="{2125F2BE-6039-46E1-BB77-6D9395402ACD}" srcOrd="0" destOrd="0" presId="urn:microsoft.com/office/officeart/2018/2/layout/IconCircleList"/>
    <dgm:cxn modelId="{66B47B32-A58C-4246-B662-0A01719F9DAD}" srcId="{94E8273C-E485-4217-9967-3BBCBE56729B}" destId="{25A303E8-2FD8-46EC-BD4B-87ABB6D359E8}" srcOrd="0" destOrd="0" parTransId="{ADF47B9E-C10E-401C-A998-D34A2869EB33}" sibTransId="{A472630E-6F88-4DAC-9722-895F7052CEEC}"/>
    <dgm:cxn modelId="{0BFCBE72-4061-40C9-A976-DA069E789562}" srcId="{94E8273C-E485-4217-9967-3BBCBE56729B}" destId="{D3A29B63-3FDB-4376-B991-FB34800A02EC}" srcOrd="5" destOrd="0" parTransId="{0D83AE1B-CA5A-49F3-9317-586015D241C1}" sibTransId="{D98005FE-4474-45A8-9C18-952C9E8C4D8B}"/>
    <dgm:cxn modelId="{AAA99555-861D-4B0E-957E-B0C34D4D1DFF}" srcId="{94E8273C-E485-4217-9967-3BBCBE56729B}" destId="{7CEE4A49-255D-4816-92F7-4AB76668086B}" srcOrd="4" destOrd="0" parTransId="{48869D07-D3F4-4865-81F1-E287A3E44B72}" sibTransId="{5B397396-055C-437F-A6D5-27F665A17DE6}"/>
    <dgm:cxn modelId="{441DF27E-992A-45A0-A281-0BEA32B83BC7}" srcId="{94E8273C-E485-4217-9967-3BBCBE56729B}" destId="{498E31E3-20EF-4668-A9FD-0C8E14E752C9}" srcOrd="3" destOrd="0" parTransId="{BA9126DF-373D-493D-9CE6-9E21F7A00D90}" sibTransId="{B1F712B4-3B57-45CC-9285-88F16BB4B093}"/>
    <dgm:cxn modelId="{2264A981-4470-486C-936C-9047D1A30C2B}" type="presOf" srcId="{615AFBE2-5D1B-4F88-A3D7-A7805C352AA5}" destId="{18BC794D-0F7A-4544-A29D-9723E631D9AC}" srcOrd="0" destOrd="0" presId="urn:microsoft.com/office/officeart/2018/2/layout/IconCircleList"/>
    <dgm:cxn modelId="{3C681685-BF85-4DF4-9CFB-BFF24D3DC410}" type="presOf" srcId="{94E8273C-E485-4217-9967-3BBCBE56729B}" destId="{DED2EEB8-3EA6-41FD-8174-8C5929A1FF0A}" srcOrd="0" destOrd="0" presId="urn:microsoft.com/office/officeart/2018/2/layout/IconCircleList"/>
    <dgm:cxn modelId="{593A3C88-10C5-4AC4-97A4-7E17A1F5C785}" type="presOf" srcId="{5B397396-055C-437F-A6D5-27F665A17DE6}" destId="{7E345602-6824-4667-AB0A-EABFF4150157}" srcOrd="0" destOrd="0" presId="urn:microsoft.com/office/officeart/2018/2/layout/IconCircleList"/>
    <dgm:cxn modelId="{C06A4F95-AE60-4406-B966-79521A9AD48D}" type="presOf" srcId="{49CFCEC3-115A-4B5E-8057-2D88B4A73B38}" destId="{1EB7504D-588D-4AD7-AC7B-21CE27772EA2}" srcOrd="0" destOrd="0" presId="urn:microsoft.com/office/officeart/2018/2/layout/IconCircleList"/>
    <dgm:cxn modelId="{D9CCBC9E-162A-49BB-A37D-77E7FA4E18CD}" type="presOf" srcId="{7CEE4A49-255D-4816-92F7-4AB76668086B}" destId="{7437E261-F423-487E-A496-84462D5B8987}" srcOrd="0" destOrd="0" presId="urn:microsoft.com/office/officeart/2018/2/layout/IconCircleList"/>
    <dgm:cxn modelId="{5CAE53A6-016E-4B3C-B086-D30C19867EF2}" type="presOf" srcId="{498E31E3-20EF-4668-A9FD-0C8E14E752C9}" destId="{E83976E3-709D-4CB2-AEE6-548DDCF3A898}" srcOrd="0" destOrd="0" presId="urn:microsoft.com/office/officeart/2018/2/layout/IconCircleList"/>
    <dgm:cxn modelId="{2D6775A8-2641-4A87-91B6-E1AD26714D01}" type="presOf" srcId="{F7CB752A-57C2-42FD-916C-CD0A92EDB703}" destId="{4C230F18-8CDC-475D-8CF9-390573431E4F}" srcOrd="0" destOrd="0" presId="urn:microsoft.com/office/officeart/2018/2/layout/IconCircleList"/>
    <dgm:cxn modelId="{629B12AA-EFB5-4C82-95F0-EE2884281F9D}" type="presOf" srcId="{A472630E-6F88-4DAC-9722-895F7052CEEC}" destId="{003F1A03-C223-4A1B-88C0-3F99346AD611}" srcOrd="0" destOrd="0" presId="urn:microsoft.com/office/officeart/2018/2/layout/IconCircleList"/>
    <dgm:cxn modelId="{CCDD5DB3-CC60-4E44-A05A-E1DC3C5477C3}" type="presOf" srcId="{1B4BDE3C-638D-42BC-9D97-5E0D6C933776}" destId="{64A9ED94-EE13-4D4B-8445-3F36B62008E7}" srcOrd="0" destOrd="0" presId="urn:microsoft.com/office/officeart/2018/2/layout/IconCircleList"/>
    <dgm:cxn modelId="{5808BACE-29AA-44FF-BB34-F16E38BD7091}" srcId="{94E8273C-E485-4217-9967-3BBCBE56729B}" destId="{615AFBE2-5D1B-4F88-A3D7-A7805C352AA5}" srcOrd="1" destOrd="0" parTransId="{442E362F-46CE-443A-B23E-B4DBC68ED401}" sibTransId="{F7CB752A-57C2-42FD-916C-CD0A92EDB703}"/>
    <dgm:cxn modelId="{CFAFA4D2-6A1F-458B-B463-7DC8E14D45EB}" type="presOf" srcId="{D3A29B63-3FDB-4376-B991-FB34800A02EC}" destId="{D5ED42A9-39B1-465C-B25F-B6D3988B6E40}" srcOrd="0" destOrd="0" presId="urn:microsoft.com/office/officeart/2018/2/layout/IconCircleList"/>
    <dgm:cxn modelId="{592668E6-D1B1-4121-BD9D-90C08A18B8DE}" type="presOf" srcId="{B1F712B4-3B57-45CC-9285-88F16BB4B093}" destId="{5ACA8665-688E-4D5C-A7EE-E6493C307097}" srcOrd="0" destOrd="0" presId="urn:microsoft.com/office/officeart/2018/2/layout/IconCircleList"/>
    <dgm:cxn modelId="{03CC6DF9-EE36-43F3-A74D-BBF13BD52645}" srcId="{94E8273C-E485-4217-9967-3BBCBE56729B}" destId="{1B4BDE3C-638D-42BC-9D97-5E0D6C933776}" srcOrd="2" destOrd="0" parTransId="{8F7A8587-2281-4EF4-A994-D06E2577FDC0}" sibTransId="{49CFCEC3-115A-4B5E-8057-2D88B4A73B38}"/>
    <dgm:cxn modelId="{E22AEC21-DA5B-4D0C-8E50-197D3AC6B011}" type="presParOf" srcId="{DED2EEB8-3EA6-41FD-8174-8C5929A1FF0A}" destId="{B90EA9A2-C385-4519-A68B-A34EBBA7A99F}" srcOrd="0" destOrd="0" presId="urn:microsoft.com/office/officeart/2018/2/layout/IconCircleList"/>
    <dgm:cxn modelId="{534DE4D1-6F2C-4819-84DE-21E449466DE0}" type="presParOf" srcId="{B90EA9A2-C385-4519-A68B-A34EBBA7A99F}" destId="{A98D9344-C1D7-4A70-899A-A5E248ED94B0}" srcOrd="0" destOrd="0" presId="urn:microsoft.com/office/officeart/2018/2/layout/IconCircleList"/>
    <dgm:cxn modelId="{1D489959-D699-433F-B119-30D83993A366}" type="presParOf" srcId="{A98D9344-C1D7-4A70-899A-A5E248ED94B0}" destId="{C4F95A5C-2A8D-4C14-9097-E46B19208A63}" srcOrd="0" destOrd="0" presId="urn:microsoft.com/office/officeart/2018/2/layout/IconCircleList"/>
    <dgm:cxn modelId="{81CE8304-9694-4D56-B544-242CFC614F4D}" type="presParOf" srcId="{A98D9344-C1D7-4A70-899A-A5E248ED94B0}" destId="{B8239959-4CD2-4188-A7E2-544032815AEE}" srcOrd="1" destOrd="0" presId="urn:microsoft.com/office/officeart/2018/2/layout/IconCircleList"/>
    <dgm:cxn modelId="{1FD2949E-5B03-435C-A166-5C5D1B039827}" type="presParOf" srcId="{A98D9344-C1D7-4A70-899A-A5E248ED94B0}" destId="{88F247E7-AE38-44A9-BB20-D4CC01B16310}" srcOrd="2" destOrd="0" presId="urn:microsoft.com/office/officeart/2018/2/layout/IconCircleList"/>
    <dgm:cxn modelId="{95A2EAF1-9743-40B3-9F35-471CC64AEB1D}" type="presParOf" srcId="{A98D9344-C1D7-4A70-899A-A5E248ED94B0}" destId="{2125F2BE-6039-46E1-BB77-6D9395402ACD}" srcOrd="3" destOrd="0" presId="urn:microsoft.com/office/officeart/2018/2/layout/IconCircleList"/>
    <dgm:cxn modelId="{F2C303A5-A87B-40B2-877B-7CDC86269A28}" type="presParOf" srcId="{B90EA9A2-C385-4519-A68B-A34EBBA7A99F}" destId="{003F1A03-C223-4A1B-88C0-3F99346AD611}" srcOrd="1" destOrd="0" presId="urn:microsoft.com/office/officeart/2018/2/layout/IconCircleList"/>
    <dgm:cxn modelId="{24A95E51-8D96-4485-8A9E-4406E8B72B49}" type="presParOf" srcId="{B90EA9A2-C385-4519-A68B-A34EBBA7A99F}" destId="{203D08C9-FE7D-4BB4-BCBF-FCF3A50F5DE1}" srcOrd="2" destOrd="0" presId="urn:microsoft.com/office/officeart/2018/2/layout/IconCircleList"/>
    <dgm:cxn modelId="{8D1BB156-5CB4-45D3-B73B-D555371139E7}" type="presParOf" srcId="{203D08C9-FE7D-4BB4-BCBF-FCF3A50F5DE1}" destId="{CB899E7C-85FC-4DA3-80FF-BAFD248E0D78}" srcOrd="0" destOrd="0" presId="urn:microsoft.com/office/officeart/2018/2/layout/IconCircleList"/>
    <dgm:cxn modelId="{73945296-E353-4C6D-B021-7D6B20AF99BD}" type="presParOf" srcId="{203D08C9-FE7D-4BB4-BCBF-FCF3A50F5DE1}" destId="{72C3DEE8-A30B-4C5F-92D3-84A0066495EA}" srcOrd="1" destOrd="0" presId="urn:microsoft.com/office/officeart/2018/2/layout/IconCircleList"/>
    <dgm:cxn modelId="{CEEA4610-BA27-48D4-AF0C-7F43D3A09413}" type="presParOf" srcId="{203D08C9-FE7D-4BB4-BCBF-FCF3A50F5DE1}" destId="{4E8F3E31-096B-48EC-BF89-383C7B7AFC6C}" srcOrd="2" destOrd="0" presId="urn:microsoft.com/office/officeart/2018/2/layout/IconCircleList"/>
    <dgm:cxn modelId="{F7E42B77-4E53-4BE9-B749-2223A3FB6456}" type="presParOf" srcId="{203D08C9-FE7D-4BB4-BCBF-FCF3A50F5DE1}" destId="{18BC794D-0F7A-4544-A29D-9723E631D9AC}" srcOrd="3" destOrd="0" presId="urn:microsoft.com/office/officeart/2018/2/layout/IconCircleList"/>
    <dgm:cxn modelId="{73BAB7A1-0990-44DD-B3F4-622B21D8930A}" type="presParOf" srcId="{B90EA9A2-C385-4519-A68B-A34EBBA7A99F}" destId="{4C230F18-8CDC-475D-8CF9-390573431E4F}" srcOrd="3" destOrd="0" presId="urn:microsoft.com/office/officeart/2018/2/layout/IconCircleList"/>
    <dgm:cxn modelId="{F8DDD040-D188-4912-892A-2036C4FE25E5}" type="presParOf" srcId="{B90EA9A2-C385-4519-A68B-A34EBBA7A99F}" destId="{E1713DE5-0ED0-431B-AEBB-0F8EBEF1D508}" srcOrd="4" destOrd="0" presId="urn:microsoft.com/office/officeart/2018/2/layout/IconCircleList"/>
    <dgm:cxn modelId="{472998E6-764A-4ED9-A33D-B6FAC3CF03A0}" type="presParOf" srcId="{E1713DE5-0ED0-431B-AEBB-0F8EBEF1D508}" destId="{483B3EBB-88EB-4DB4-A539-A08A6F68CFBF}" srcOrd="0" destOrd="0" presId="urn:microsoft.com/office/officeart/2018/2/layout/IconCircleList"/>
    <dgm:cxn modelId="{E95D6E88-E0C6-425C-A154-D99D7F20F6FB}" type="presParOf" srcId="{E1713DE5-0ED0-431B-AEBB-0F8EBEF1D508}" destId="{00CFE9FD-B829-4769-9F9A-F84864EC5E5B}" srcOrd="1" destOrd="0" presId="urn:microsoft.com/office/officeart/2018/2/layout/IconCircleList"/>
    <dgm:cxn modelId="{15F980B7-4B21-4BFE-A597-C9BE49932A93}" type="presParOf" srcId="{E1713DE5-0ED0-431B-AEBB-0F8EBEF1D508}" destId="{83420328-F38D-4DC8-A915-76C9F0CBAFE5}" srcOrd="2" destOrd="0" presId="urn:microsoft.com/office/officeart/2018/2/layout/IconCircleList"/>
    <dgm:cxn modelId="{3E929D06-041C-4FAF-A4B9-5E6F505FF1E7}" type="presParOf" srcId="{E1713DE5-0ED0-431B-AEBB-0F8EBEF1D508}" destId="{64A9ED94-EE13-4D4B-8445-3F36B62008E7}" srcOrd="3" destOrd="0" presId="urn:microsoft.com/office/officeart/2018/2/layout/IconCircleList"/>
    <dgm:cxn modelId="{2B86CF34-6418-4C76-AC46-9358DD57D0A7}" type="presParOf" srcId="{B90EA9A2-C385-4519-A68B-A34EBBA7A99F}" destId="{1EB7504D-588D-4AD7-AC7B-21CE27772EA2}" srcOrd="5" destOrd="0" presId="urn:microsoft.com/office/officeart/2018/2/layout/IconCircleList"/>
    <dgm:cxn modelId="{2DF9BBDD-E116-4487-B8CF-9509EAFF7E5A}" type="presParOf" srcId="{B90EA9A2-C385-4519-A68B-A34EBBA7A99F}" destId="{91B7BFE3-53FB-4E4D-9AEE-41372C293F41}" srcOrd="6" destOrd="0" presId="urn:microsoft.com/office/officeart/2018/2/layout/IconCircleList"/>
    <dgm:cxn modelId="{241B2175-3E61-4505-A47E-B724F8B2E1D9}" type="presParOf" srcId="{91B7BFE3-53FB-4E4D-9AEE-41372C293F41}" destId="{F160E65E-3D04-44A2-B814-C1501302B29D}" srcOrd="0" destOrd="0" presId="urn:microsoft.com/office/officeart/2018/2/layout/IconCircleList"/>
    <dgm:cxn modelId="{39BAFCBF-44A7-4782-96F8-6D35FCA3F7D6}" type="presParOf" srcId="{91B7BFE3-53FB-4E4D-9AEE-41372C293F41}" destId="{BDFA2DC5-34F1-4E17-9349-F736240344D9}" srcOrd="1" destOrd="0" presId="urn:microsoft.com/office/officeart/2018/2/layout/IconCircleList"/>
    <dgm:cxn modelId="{12AA3D91-A4CE-4D1E-ABC2-D3DC432BD4A1}" type="presParOf" srcId="{91B7BFE3-53FB-4E4D-9AEE-41372C293F41}" destId="{4D597CE8-D960-43A8-8E07-2287D02E43A8}" srcOrd="2" destOrd="0" presId="urn:microsoft.com/office/officeart/2018/2/layout/IconCircleList"/>
    <dgm:cxn modelId="{7F401FBE-1E3C-4542-8210-616C554F4FD3}" type="presParOf" srcId="{91B7BFE3-53FB-4E4D-9AEE-41372C293F41}" destId="{E83976E3-709D-4CB2-AEE6-548DDCF3A898}" srcOrd="3" destOrd="0" presId="urn:microsoft.com/office/officeart/2018/2/layout/IconCircleList"/>
    <dgm:cxn modelId="{CF2533E4-51F0-4612-996F-CFC510D71216}" type="presParOf" srcId="{B90EA9A2-C385-4519-A68B-A34EBBA7A99F}" destId="{5ACA8665-688E-4D5C-A7EE-E6493C307097}" srcOrd="7" destOrd="0" presId="urn:microsoft.com/office/officeart/2018/2/layout/IconCircleList"/>
    <dgm:cxn modelId="{9A851D2C-E096-40C1-9265-136A854B6AB0}" type="presParOf" srcId="{B90EA9A2-C385-4519-A68B-A34EBBA7A99F}" destId="{3C84459B-C1AC-4836-82C5-60F3680B06B8}" srcOrd="8" destOrd="0" presId="urn:microsoft.com/office/officeart/2018/2/layout/IconCircleList"/>
    <dgm:cxn modelId="{C1019B91-ED53-4829-A519-E1388C17CB28}" type="presParOf" srcId="{3C84459B-C1AC-4836-82C5-60F3680B06B8}" destId="{48D3A49E-B000-4510-B158-8FC5AB1E699D}" srcOrd="0" destOrd="0" presId="urn:microsoft.com/office/officeart/2018/2/layout/IconCircleList"/>
    <dgm:cxn modelId="{5D3C0A05-BF94-4A24-9F3C-9679CFF509FB}" type="presParOf" srcId="{3C84459B-C1AC-4836-82C5-60F3680B06B8}" destId="{5916C833-DDDD-4DFC-B826-D919B2124AAD}" srcOrd="1" destOrd="0" presId="urn:microsoft.com/office/officeart/2018/2/layout/IconCircleList"/>
    <dgm:cxn modelId="{876FE246-AC6F-46EF-84F9-202226EFF733}" type="presParOf" srcId="{3C84459B-C1AC-4836-82C5-60F3680B06B8}" destId="{08F46BA8-B56B-4285-A7E7-AC74B67C856A}" srcOrd="2" destOrd="0" presId="urn:microsoft.com/office/officeart/2018/2/layout/IconCircleList"/>
    <dgm:cxn modelId="{CC9089B8-E1E6-44D3-901D-D78F53327CE6}" type="presParOf" srcId="{3C84459B-C1AC-4836-82C5-60F3680B06B8}" destId="{7437E261-F423-487E-A496-84462D5B8987}" srcOrd="3" destOrd="0" presId="urn:microsoft.com/office/officeart/2018/2/layout/IconCircleList"/>
    <dgm:cxn modelId="{4B86762E-935A-44E6-B5A5-64A02BF0B278}" type="presParOf" srcId="{B90EA9A2-C385-4519-A68B-A34EBBA7A99F}" destId="{7E345602-6824-4667-AB0A-EABFF4150157}" srcOrd="9" destOrd="0" presId="urn:microsoft.com/office/officeart/2018/2/layout/IconCircleList"/>
    <dgm:cxn modelId="{1A9FE317-6039-4106-8925-873A6B45D8D8}" type="presParOf" srcId="{B90EA9A2-C385-4519-A68B-A34EBBA7A99F}" destId="{BB714A1B-F948-43A2-89DB-DCE012294637}" srcOrd="10" destOrd="0" presId="urn:microsoft.com/office/officeart/2018/2/layout/IconCircleList"/>
    <dgm:cxn modelId="{DA414AF5-41FC-43B0-B84D-A9AE37D1C9CE}" type="presParOf" srcId="{BB714A1B-F948-43A2-89DB-DCE012294637}" destId="{2C2750BC-B78D-4960-9EF0-4805581839B3}" srcOrd="0" destOrd="0" presId="urn:microsoft.com/office/officeart/2018/2/layout/IconCircleList"/>
    <dgm:cxn modelId="{0CED16C5-8A5D-42D3-973A-F9530FF45F5A}" type="presParOf" srcId="{BB714A1B-F948-43A2-89DB-DCE012294637}" destId="{D3388593-B664-4571-87CA-326212DCA84D}" srcOrd="1" destOrd="0" presId="urn:microsoft.com/office/officeart/2018/2/layout/IconCircleList"/>
    <dgm:cxn modelId="{4CD315B8-C839-4541-A158-E7E14A685150}" type="presParOf" srcId="{BB714A1B-F948-43A2-89DB-DCE012294637}" destId="{F7A38CAF-F4B6-4822-81AC-D3BC6BC82447}" srcOrd="2" destOrd="0" presId="urn:microsoft.com/office/officeart/2018/2/layout/IconCircleList"/>
    <dgm:cxn modelId="{DDCDA568-18CB-4370-A1A2-59AA10DA0F9C}" type="presParOf" srcId="{BB714A1B-F948-43A2-89DB-DCE012294637}" destId="{D5ED42A9-39B1-465C-B25F-B6D3988B6E40}"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95A5C-2A8D-4C14-9097-E46B19208A63}">
      <dsp:nvSpPr>
        <dsp:cNvPr id="0" name=""/>
        <dsp:cNvSpPr/>
      </dsp:nvSpPr>
      <dsp:spPr>
        <a:xfrm>
          <a:off x="205509" y="82834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239959-4CD2-4188-A7E2-544032815AEE}">
      <dsp:nvSpPr>
        <dsp:cNvPr id="0" name=""/>
        <dsp:cNvSpPr/>
      </dsp:nvSpPr>
      <dsp:spPr>
        <a:xfrm>
          <a:off x="396960" y="1019791"/>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25F2BE-6039-46E1-BB77-6D9395402ACD}">
      <dsp:nvSpPr>
        <dsp:cNvPr id="0" name=""/>
        <dsp:cNvSpPr/>
      </dsp:nvSpPr>
      <dsp:spPr>
        <a:xfrm>
          <a:off x="1312541" y="82834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a:t>Financial</a:t>
          </a:r>
          <a:endParaRPr lang="en-US" sz="1100" kern="1200"/>
        </a:p>
      </dsp:txBody>
      <dsp:txXfrm>
        <a:off x="1312541" y="828340"/>
        <a:ext cx="2148945" cy="911674"/>
      </dsp:txXfrm>
    </dsp:sp>
    <dsp:sp modelId="{CB899E7C-85FC-4DA3-80FF-BAFD248E0D78}">
      <dsp:nvSpPr>
        <dsp:cNvPr id="0" name=""/>
        <dsp:cNvSpPr/>
      </dsp:nvSpPr>
      <dsp:spPr>
        <a:xfrm>
          <a:off x="3835925" y="82834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C3DEE8-A30B-4C5F-92D3-84A0066495EA}">
      <dsp:nvSpPr>
        <dsp:cNvPr id="0" name=""/>
        <dsp:cNvSpPr/>
      </dsp:nvSpPr>
      <dsp:spPr>
        <a:xfrm>
          <a:off x="4027376" y="1019791"/>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BC794D-0F7A-4544-A29D-9723E631D9AC}">
      <dsp:nvSpPr>
        <dsp:cNvPr id="0" name=""/>
        <dsp:cNvSpPr/>
      </dsp:nvSpPr>
      <dsp:spPr>
        <a:xfrm>
          <a:off x="4942957" y="82834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a:t>Funding Requirements</a:t>
          </a:r>
          <a:endParaRPr lang="en-US" sz="1100" kern="1200"/>
        </a:p>
      </dsp:txBody>
      <dsp:txXfrm>
        <a:off x="4942957" y="828340"/>
        <a:ext cx="2148945" cy="911674"/>
      </dsp:txXfrm>
    </dsp:sp>
    <dsp:sp modelId="{483B3EBB-88EB-4DB4-A539-A08A6F68CFBF}">
      <dsp:nvSpPr>
        <dsp:cNvPr id="0" name=""/>
        <dsp:cNvSpPr/>
      </dsp:nvSpPr>
      <dsp:spPr>
        <a:xfrm>
          <a:off x="7466341" y="82834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CFE9FD-B829-4769-9F9A-F84864EC5E5B}">
      <dsp:nvSpPr>
        <dsp:cNvPr id="0" name=""/>
        <dsp:cNvSpPr/>
      </dsp:nvSpPr>
      <dsp:spPr>
        <a:xfrm>
          <a:off x="7657792" y="1019791"/>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A9ED94-EE13-4D4B-8445-3F36B62008E7}">
      <dsp:nvSpPr>
        <dsp:cNvPr id="0" name=""/>
        <dsp:cNvSpPr/>
      </dsp:nvSpPr>
      <dsp:spPr>
        <a:xfrm>
          <a:off x="8573374" y="82834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Our startup business to invest in “Dream Coffee” is approximately  20000£-25000£ . </a:t>
          </a:r>
          <a:endParaRPr lang="en-US" sz="1100" kern="1200"/>
        </a:p>
      </dsp:txBody>
      <dsp:txXfrm>
        <a:off x="8573374" y="828340"/>
        <a:ext cx="2148945" cy="911674"/>
      </dsp:txXfrm>
    </dsp:sp>
    <dsp:sp modelId="{F160E65E-3D04-44A2-B814-C1501302B29D}">
      <dsp:nvSpPr>
        <dsp:cNvPr id="0" name=""/>
        <dsp:cNvSpPr/>
      </dsp:nvSpPr>
      <dsp:spPr>
        <a:xfrm>
          <a:off x="205509" y="245279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FA2DC5-34F1-4E17-9349-F736240344D9}">
      <dsp:nvSpPr>
        <dsp:cNvPr id="0" name=""/>
        <dsp:cNvSpPr/>
      </dsp:nvSpPr>
      <dsp:spPr>
        <a:xfrm>
          <a:off x="396960" y="2644242"/>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3976E3-709D-4CB2-AEE6-548DDCF3A898}">
      <dsp:nvSpPr>
        <dsp:cNvPr id="0" name=""/>
        <dsp:cNvSpPr/>
      </dsp:nvSpPr>
      <dsp:spPr>
        <a:xfrm>
          <a:off x="1312541" y="245279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The founding will be used</a:t>
          </a:r>
          <a:br>
            <a:rPr lang="en-GB" sz="1100" kern="1200"/>
          </a:br>
          <a:r>
            <a:rPr lang="en-GB" sz="1100" kern="1200"/>
            <a:t>-Rent</a:t>
          </a:r>
          <a:br>
            <a:rPr lang="en-GB" sz="1100" kern="1200"/>
          </a:br>
          <a:r>
            <a:rPr lang="en-GB" sz="1100" kern="1200"/>
            <a:t>-Building </a:t>
          </a:r>
          <a:br>
            <a:rPr lang="en-GB" sz="1100" kern="1200"/>
          </a:br>
          <a:r>
            <a:rPr lang="en-GB" sz="1100" kern="1200"/>
            <a:t>-Coffee machine</a:t>
          </a:r>
          <a:br>
            <a:rPr lang="en-GB" sz="1100" kern="1200"/>
          </a:br>
          <a:r>
            <a:rPr lang="en-GB" sz="1100" kern="1200"/>
            <a:t>-Fridge </a:t>
          </a:r>
          <a:br>
            <a:rPr lang="en-GB" sz="1100" kern="1200"/>
          </a:br>
          <a:r>
            <a:rPr lang="en-GB" sz="1100" kern="1200"/>
            <a:t>-Furniture</a:t>
          </a:r>
          <a:br>
            <a:rPr lang="en-GB" sz="1100" kern="1200"/>
          </a:br>
          <a:r>
            <a:rPr lang="en-GB" sz="1100" kern="1200"/>
            <a:t>-Designer </a:t>
          </a:r>
          <a:br>
            <a:rPr lang="en-GB" sz="1100" kern="1200"/>
          </a:br>
          <a:r>
            <a:rPr lang="en-GB" sz="1100" kern="1200"/>
            <a:t>-Marketing</a:t>
          </a:r>
          <a:br>
            <a:rPr lang="en-GB" sz="1100" kern="1200"/>
          </a:br>
          <a:r>
            <a:rPr lang="en-GB" sz="1100" kern="1200"/>
            <a:t>-Licenses and permits </a:t>
          </a:r>
          <a:endParaRPr lang="en-US" sz="1100" kern="1200"/>
        </a:p>
      </dsp:txBody>
      <dsp:txXfrm>
        <a:off x="1312541" y="2452790"/>
        <a:ext cx="2148945" cy="911674"/>
      </dsp:txXfrm>
    </dsp:sp>
    <dsp:sp modelId="{48D3A49E-B000-4510-B158-8FC5AB1E699D}">
      <dsp:nvSpPr>
        <dsp:cNvPr id="0" name=""/>
        <dsp:cNvSpPr/>
      </dsp:nvSpPr>
      <dsp:spPr>
        <a:xfrm>
          <a:off x="3835925" y="245279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16C833-DDDD-4DFC-B826-D919B2124AAD}">
      <dsp:nvSpPr>
        <dsp:cNvPr id="0" name=""/>
        <dsp:cNvSpPr/>
      </dsp:nvSpPr>
      <dsp:spPr>
        <a:xfrm>
          <a:off x="4027376" y="2644242"/>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37E261-F423-487E-A496-84462D5B8987}">
      <dsp:nvSpPr>
        <dsp:cNvPr id="0" name=""/>
        <dsp:cNvSpPr/>
      </dsp:nvSpPr>
      <dsp:spPr>
        <a:xfrm>
          <a:off x="4942957" y="245279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a:t>Founding sources </a:t>
          </a:r>
          <a:br>
            <a:rPr lang="en-GB" sz="1100" b="1" kern="1200"/>
          </a:br>
          <a:r>
            <a:rPr lang="en-GB" sz="1100" kern="1200"/>
            <a:t>From beginning we will need approximately 12000£ for rent building and buy any staff for startup and rest of all will be allocated for small things like license, marketing and designe. </a:t>
          </a:r>
          <a:endParaRPr lang="en-US" sz="1100" kern="1200"/>
        </a:p>
      </dsp:txBody>
      <dsp:txXfrm>
        <a:off x="4942957" y="2452790"/>
        <a:ext cx="2148945" cy="911674"/>
      </dsp:txXfrm>
    </dsp:sp>
    <dsp:sp modelId="{2C2750BC-B78D-4960-9EF0-4805581839B3}">
      <dsp:nvSpPr>
        <dsp:cNvPr id="0" name=""/>
        <dsp:cNvSpPr/>
      </dsp:nvSpPr>
      <dsp:spPr>
        <a:xfrm>
          <a:off x="7466341" y="2452790"/>
          <a:ext cx="911674" cy="911674"/>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388593-B664-4571-87CA-326212DCA84D}">
      <dsp:nvSpPr>
        <dsp:cNvPr id="0" name=""/>
        <dsp:cNvSpPr/>
      </dsp:nvSpPr>
      <dsp:spPr>
        <a:xfrm>
          <a:off x="7657792" y="2644242"/>
          <a:ext cx="528770" cy="5287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ED42A9-39B1-465C-B25F-B6D3988B6E40}">
      <dsp:nvSpPr>
        <dsp:cNvPr id="0" name=""/>
        <dsp:cNvSpPr/>
      </dsp:nvSpPr>
      <dsp:spPr>
        <a:xfrm>
          <a:off x="8573374" y="2452790"/>
          <a:ext cx="2148945" cy="911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This combination reduces financial risk while ensuring sufficient capital for startup operations.</a:t>
          </a:r>
          <a:endParaRPr lang="en-US" sz="1100" kern="1200"/>
        </a:p>
      </dsp:txBody>
      <dsp:txXfrm>
        <a:off x="8573374" y="2452790"/>
        <a:ext cx="2148945" cy="91167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87E6D-B515-6536-7E65-72E93DBBC7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4167FF-407F-0671-5A5D-EFD7AF07A0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61DF6A-3740-E0BE-8890-A47BD9E57878}"/>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A5DEC278-C0D0-2228-1D96-6A10B86758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39DC9-ED31-6E22-C437-E33293B9667C}"/>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3502298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0A5E8-A0AA-8D29-0BCB-C7CF1C5C35C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10F069-B3C1-4395-0538-DBCE4EE980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7F945D-20A2-1F8B-A2EE-44BEDF32411B}"/>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A6022BF7-9D0F-3D49-6910-BBADFF50C9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76E63C-7BF1-9E8A-C47F-1451919E468B}"/>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1603634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D6D26-64F6-829F-1D4F-AA1C53F878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6D542-5B1A-97D1-A25F-6D36460A75F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0446D-B674-E783-5981-4AD07BC1D49E}"/>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E6FA3866-EEAA-8BBC-1D60-13E88750A8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27989-1D08-6CBF-B868-FA6D2F61AEF2}"/>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4070598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3C424-4A7C-56A2-2223-1BF9E0DCAD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B77A36-0C2F-60E0-A527-8CD6C7885F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387340-8709-04A5-7245-56D31678EB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435A31-CBA6-C8F2-7CBB-AD99E85FDCEF}"/>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6" name="Footer Placeholder 5">
            <a:extLst>
              <a:ext uri="{FF2B5EF4-FFF2-40B4-BE49-F238E27FC236}">
                <a16:creationId xmlns:a16="http://schemas.microsoft.com/office/drawing/2014/main" id="{FA76203C-8907-4572-30A4-382DA2996B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E4413-042F-FF2D-A106-944B23FFE73C}"/>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945586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AC2EE-8325-5BB1-5C6F-FC2220A518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7B0601-7B14-5E3E-C2D1-511BF0E38C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A39CAD-D2D3-C2CA-4B95-C160B4173DD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CAC673-8E78-7F26-4062-EF9189DA50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79926A-69DB-DF49-A5CF-1AEAB3431D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675565-4E12-43EF-E5B2-9A475F6D335E}"/>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8" name="Footer Placeholder 7">
            <a:extLst>
              <a:ext uri="{FF2B5EF4-FFF2-40B4-BE49-F238E27FC236}">
                <a16:creationId xmlns:a16="http://schemas.microsoft.com/office/drawing/2014/main" id="{D097E117-DF0F-1BAD-F537-D145542BAC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314DD8-64C8-0F0A-EA77-A60CD65F1A8E}"/>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660449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3D226-573D-86EC-6DB5-9640F397FF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D69D5A4-ABA3-8A9D-2A4A-357AAE64AFE1}"/>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4" name="Footer Placeholder 3">
            <a:extLst>
              <a:ext uri="{FF2B5EF4-FFF2-40B4-BE49-F238E27FC236}">
                <a16:creationId xmlns:a16="http://schemas.microsoft.com/office/drawing/2014/main" id="{EF6192C8-7CA0-32BD-2C45-49AC4D5170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BC08F3A-2D10-A907-CC3A-9272FCBFA561}"/>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2424114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808CF4-C68F-A727-C914-EFB35C8E9598}"/>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3" name="Footer Placeholder 2">
            <a:extLst>
              <a:ext uri="{FF2B5EF4-FFF2-40B4-BE49-F238E27FC236}">
                <a16:creationId xmlns:a16="http://schemas.microsoft.com/office/drawing/2014/main" id="{E101544D-D210-15BC-E09A-986E9C56CF6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0DF591-531C-759A-332B-31C504CE3076}"/>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1316954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736BE-EAB2-F698-655C-B30220A51E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89B116-26AE-5906-8C5F-682311FAF3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BFD026-BF21-70F5-8796-0A0EC74A84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4D079E-14CB-9FC2-C346-AAC81F1B9A5A}"/>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6" name="Footer Placeholder 5">
            <a:extLst>
              <a:ext uri="{FF2B5EF4-FFF2-40B4-BE49-F238E27FC236}">
                <a16:creationId xmlns:a16="http://schemas.microsoft.com/office/drawing/2014/main" id="{890472E7-E384-5E6A-60AD-D73F7C8AF9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37E4E8-47EC-E082-00BD-914BF9869287}"/>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3386004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6D047-6A78-01CC-5500-999FD373F0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1CC288-64E1-84C8-1A50-B8C5DD456B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BDDB04-C937-8388-8335-43CB97DD39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114403-EB4D-C03C-9AC4-ABCF5CFA63BA}"/>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6" name="Footer Placeholder 5">
            <a:extLst>
              <a:ext uri="{FF2B5EF4-FFF2-40B4-BE49-F238E27FC236}">
                <a16:creationId xmlns:a16="http://schemas.microsoft.com/office/drawing/2014/main" id="{B85571AA-4AD8-1041-5B90-CF60E428FE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9736D3-1523-7C2E-4744-CF725D9FC573}"/>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3183029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A1A79-75E7-6F31-3EC9-22F61D6DF9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984877-6DF3-D999-7A39-BA06806F7F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B9CBC8-B2C8-5F64-DF06-597FE83ECAE1}"/>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A94E4CA4-8647-8AD4-8248-6E7FC0DC57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08F3E1-5A4F-E2F2-F0A6-E8C16936E304}"/>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13571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0A177C-7DF5-23AE-2178-1E11C45A58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59FDF4-4DBC-546F-18DE-B88B6E69E4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E6D386-BF4B-0507-A3D1-C51BD709AED7}"/>
              </a:ext>
            </a:extLst>
          </p:cNvPr>
          <p:cNvSpPr>
            <a:spLocks noGrp="1"/>
          </p:cNvSpPr>
          <p:nvPr>
            <p:ph type="dt" sz="half" idx="10"/>
          </p:nvPr>
        </p:nvSpPr>
        <p:spPr/>
        <p:txBody>
          <a:body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62C02825-2659-6544-0DD8-EA0BD6D4A8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600471-A70C-1B76-2C7F-015A27BB1E64}"/>
              </a:ext>
            </a:extLst>
          </p:cNvPr>
          <p:cNvSpPr>
            <a:spLocks noGrp="1"/>
          </p:cNvSpPr>
          <p:nvPr>
            <p:ph type="sldNum" sz="quarter" idx="12"/>
          </p:nvPr>
        </p:nvSpPr>
        <p:spPr/>
        <p:txBody>
          <a:bodyPr/>
          <a:lstStyle/>
          <a:p>
            <a:fld id="{4BC9C711-2430-43D2-BD3E-BC9A2AD1DB03}" type="slidenum">
              <a:rPr lang="en-GB" smtClean="0"/>
              <a:t>‹#›</a:t>
            </a:fld>
            <a:endParaRPr lang="en-GB"/>
          </a:p>
        </p:txBody>
      </p:sp>
    </p:spTree>
    <p:extLst>
      <p:ext uri="{BB962C8B-B14F-4D97-AF65-F5344CB8AC3E}">
        <p14:creationId xmlns:p14="http://schemas.microsoft.com/office/powerpoint/2010/main" val="3108137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A7259F-C6A7-F18F-9900-3A4EA88D83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AEB521-7FDD-0601-0335-046AD41D25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25C380-01CE-05B8-1CAB-8C6EF01D24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B70926-FC96-4458-86CD-5ACC34045AAD}" type="datetimeFigureOut">
              <a:rPr lang="en-GB" smtClean="0"/>
              <a:t>29/07/2026</a:t>
            </a:fld>
            <a:endParaRPr lang="en-GB"/>
          </a:p>
        </p:txBody>
      </p:sp>
      <p:sp>
        <p:nvSpPr>
          <p:cNvPr id="5" name="Footer Placeholder 4">
            <a:extLst>
              <a:ext uri="{FF2B5EF4-FFF2-40B4-BE49-F238E27FC236}">
                <a16:creationId xmlns:a16="http://schemas.microsoft.com/office/drawing/2014/main" id="{0236BE88-4D59-BE94-ECF7-7FBAADEAA9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5F0DE1B-A091-3A13-E8D4-93B337BEA4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BC9C711-2430-43D2-BD3E-BC9A2AD1DB03}" type="slidenum">
              <a:rPr lang="en-GB" smtClean="0"/>
              <a:t>‹#›</a:t>
            </a:fld>
            <a:endParaRPr lang="en-GB"/>
          </a:p>
        </p:txBody>
      </p:sp>
    </p:spTree>
    <p:extLst>
      <p:ext uri="{BB962C8B-B14F-4D97-AF65-F5344CB8AC3E}">
        <p14:creationId xmlns:p14="http://schemas.microsoft.com/office/powerpoint/2010/main" val="754957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251%3311%37@%73%74%75%64%65n%74.%75w%74%73d%2e%61%63%2eu%6b"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8C46B-4EB7-CA36-24C1-2BC7FDD04303}"/>
              </a:ext>
            </a:extLst>
          </p:cNvPr>
          <p:cNvSpPr>
            <a:spLocks noGrp="1"/>
          </p:cNvSpPr>
          <p:nvPr>
            <p:ph type="ctrTitle"/>
          </p:nvPr>
        </p:nvSpPr>
        <p:spPr>
          <a:xfrm>
            <a:off x="1737360" y="-251968"/>
            <a:ext cx="8717280" cy="1975104"/>
          </a:xfrm>
        </p:spPr>
        <p:txBody>
          <a:bodyPr>
            <a:noAutofit/>
          </a:bodyPr>
          <a:lstStyle/>
          <a:p>
            <a:r>
              <a:rPr lang="en-GB" sz="9600" dirty="0"/>
              <a:t>Dream coffee </a:t>
            </a:r>
          </a:p>
        </p:txBody>
      </p:sp>
      <p:sp>
        <p:nvSpPr>
          <p:cNvPr id="3" name="Subtitle 2">
            <a:extLst>
              <a:ext uri="{FF2B5EF4-FFF2-40B4-BE49-F238E27FC236}">
                <a16:creationId xmlns:a16="http://schemas.microsoft.com/office/drawing/2014/main" id="{251ECBB8-0FFB-E10C-EDB3-E35979D8F522}"/>
              </a:ext>
            </a:extLst>
          </p:cNvPr>
          <p:cNvSpPr>
            <a:spLocks noGrp="1"/>
          </p:cNvSpPr>
          <p:nvPr>
            <p:ph type="subTitle" idx="1"/>
          </p:nvPr>
        </p:nvSpPr>
        <p:spPr>
          <a:xfrm>
            <a:off x="1524000" y="2642616"/>
            <a:ext cx="8930640" cy="4005072"/>
          </a:xfrm>
        </p:spPr>
        <p:txBody>
          <a:bodyPr>
            <a:normAutofit fontScale="92500"/>
          </a:bodyPr>
          <a:lstStyle/>
          <a:p>
            <a:pPr algn="l"/>
            <a:r>
              <a:rPr lang="en-GB" sz="4100" b="1" dirty="0"/>
              <a:t>Program of Study:</a:t>
            </a:r>
            <a:r>
              <a:rPr lang="en-GB" sz="4100" dirty="0"/>
              <a:t> Business Management</a:t>
            </a:r>
            <a:br>
              <a:rPr lang="en-GB" sz="4100" dirty="0"/>
            </a:br>
            <a:r>
              <a:rPr lang="en-GB" sz="4100" b="1" dirty="0"/>
              <a:t>Module Name and Code: Enterprise and Entrepreneurship (LCLM4006_LON)</a:t>
            </a:r>
            <a:br>
              <a:rPr lang="en-GB" sz="4100" b="1" dirty="0"/>
            </a:br>
            <a:r>
              <a:rPr lang="en-GB" sz="4100" b="1" dirty="0"/>
              <a:t>Assignment Title:</a:t>
            </a:r>
            <a:r>
              <a:rPr lang="en-GB" sz="4100" dirty="0"/>
              <a:t> Business Plan for “Dream Coffee”</a:t>
            </a:r>
            <a:br>
              <a:rPr lang="en-GB" sz="4100" dirty="0"/>
            </a:br>
            <a:r>
              <a:rPr lang="en-GB" sz="4100" b="1" dirty="0"/>
              <a:t>Student Name:</a:t>
            </a:r>
            <a:r>
              <a:rPr lang="en-GB" sz="4100" dirty="0"/>
              <a:t> Alexandru Dintiu </a:t>
            </a:r>
            <a:r>
              <a:rPr lang="en-GB" sz="4100" u="sng" dirty="0">
                <a:hlinkClick r:id="rId2"/>
              </a:rPr>
              <a:t>2513117</a:t>
            </a:r>
            <a:br>
              <a:rPr lang="en-GB" dirty="0"/>
            </a:br>
            <a:r>
              <a:rPr lang="en-GB" sz="3500" b="1" dirty="0"/>
              <a:t>Date: </a:t>
            </a:r>
            <a:r>
              <a:rPr lang="en-GB" sz="3500" dirty="0"/>
              <a:t>16.08.2026</a:t>
            </a:r>
          </a:p>
        </p:txBody>
      </p:sp>
    </p:spTree>
    <p:extLst>
      <p:ext uri="{BB962C8B-B14F-4D97-AF65-F5344CB8AC3E}">
        <p14:creationId xmlns:p14="http://schemas.microsoft.com/office/powerpoint/2010/main" val="4091847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B43B9CA2-4B31-4ACD-9A9F-B8E6C6420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328E9B0-CB4A-5F41-1E5B-77791EE8EE70}"/>
              </a:ext>
            </a:extLst>
          </p:cNvPr>
          <p:cNvPicPr>
            <a:picLocks noChangeAspect="1"/>
          </p:cNvPicPr>
          <p:nvPr/>
        </p:nvPicPr>
        <p:blipFill>
          <a:blip r:embed="rId2">
            <a:extLst>
              <a:ext uri="{28A0092B-C50C-407E-A947-70E740481C1C}">
                <a14:useLocalDpi xmlns:a14="http://schemas.microsoft.com/office/drawing/2010/main" val="0"/>
              </a:ext>
            </a:extLst>
          </a:blip>
          <a:srcRect l="8733" r="19393" b="1"/>
          <a:stretch>
            <a:fillRect/>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pic>
        <p:nvPicPr>
          <p:cNvPr id="5" name="Content Placeholder 4">
            <a:extLst>
              <a:ext uri="{FF2B5EF4-FFF2-40B4-BE49-F238E27FC236}">
                <a16:creationId xmlns:a16="http://schemas.microsoft.com/office/drawing/2014/main" id="{DD5D8984-73FD-8552-032D-63771E80C25C}"/>
              </a:ext>
            </a:extLst>
          </p:cNvPr>
          <p:cNvPicPr>
            <a:picLocks noChangeAspect="1"/>
          </p:cNvPicPr>
          <p:nvPr/>
        </p:nvPicPr>
        <p:blipFill>
          <a:blip r:embed="rId3">
            <a:extLst>
              <a:ext uri="{28A0092B-C50C-407E-A947-70E740481C1C}">
                <a14:useLocalDpi xmlns:a14="http://schemas.microsoft.com/office/drawing/2010/main" val="0"/>
              </a:ext>
            </a:extLst>
          </a:blip>
          <a:srcRect t="39051" b="4162"/>
          <a:stretch>
            <a:fillRect/>
          </a:stretch>
        </p:blipFill>
        <p:spPr>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7" name="Picture 6">
            <a:extLst>
              <a:ext uri="{FF2B5EF4-FFF2-40B4-BE49-F238E27FC236}">
                <a16:creationId xmlns:a16="http://schemas.microsoft.com/office/drawing/2014/main" id="{C5A2C577-644F-4E4E-6B0D-F5C2EBA0C1AD}"/>
              </a:ext>
            </a:extLst>
          </p:cNvPr>
          <p:cNvPicPr>
            <a:picLocks noChangeAspect="1"/>
          </p:cNvPicPr>
          <p:nvPr/>
        </p:nvPicPr>
        <p:blipFill>
          <a:blip r:embed="rId4">
            <a:extLst>
              <a:ext uri="{28A0092B-C50C-407E-A947-70E740481C1C}">
                <a14:useLocalDpi xmlns:a14="http://schemas.microsoft.com/office/drawing/2010/main" val="0"/>
              </a:ext>
            </a:extLst>
          </a:blip>
          <a:srcRect l="1915" r="18074" b="2"/>
          <a:stretch>
            <a:fillRect/>
          </a:stretch>
        </p:blipFill>
        <p:spPr>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p:spPr>
      </p:pic>
      <p:sp useBgFill="1">
        <p:nvSpPr>
          <p:cNvPr id="63" name="Freeform: Shape 62">
            <a:extLst>
              <a:ext uri="{FF2B5EF4-FFF2-40B4-BE49-F238E27FC236}">
                <a16:creationId xmlns:a16="http://schemas.microsoft.com/office/drawing/2014/main" id="{33F94DB1-BC5D-454D-845C-7BA3A1F46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65" name="Freeform: Shape 64">
            <a:extLst>
              <a:ext uri="{FF2B5EF4-FFF2-40B4-BE49-F238E27FC236}">
                <a16:creationId xmlns:a16="http://schemas.microsoft.com/office/drawing/2014/main" id="{5676B86F-860B-4586-BCAA-C0650C09B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D3E2510-584F-9B4B-08A8-E179B5B42484}"/>
              </a:ext>
            </a:extLst>
          </p:cNvPr>
          <p:cNvSpPr>
            <a:spLocks noGrp="1"/>
          </p:cNvSpPr>
          <p:nvPr>
            <p:ph type="title"/>
          </p:nvPr>
        </p:nvSpPr>
        <p:spPr>
          <a:xfrm>
            <a:off x="448056" y="685800"/>
            <a:ext cx="4922338" cy="1325563"/>
          </a:xfrm>
        </p:spPr>
        <p:txBody>
          <a:bodyPr vert="horz" lIns="91440" tIns="45720" rIns="91440" bIns="45720" rtlCol="0" anchor="ctr">
            <a:normAutofit/>
          </a:bodyPr>
          <a:lstStyle/>
          <a:p>
            <a:r>
              <a:rPr lang="en-US" sz="3400" kern="1200">
                <a:solidFill>
                  <a:schemeClr val="tx1"/>
                </a:solidFill>
                <a:latin typeface="+mj-lt"/>
                <a:ea typeface="+mj-ea"/>
                <a:cs typeface="+mj-cs"/>
              </a:rPr>
              <a:t>Executive summary </a:t>
            </a:r>
          </a:p>
        </p:txBody>
      </p:sp>
      <p:sp>
        <p:nvSpPr>
          <p:cNvPr id="67" name="Rectangle 66">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77B87B9-4765-83A8-8930-440F92DD8168}"/>
              </a:ext>
            </a:extLst>
          </p:cNvPr>
          <p:cNvSpPr txBox="1"/>
          <p:nvPr/>
        </p:nvSpPr>
        <p:spPr>
          <a:xfrm>
            <a:off x="448056" y="2514600"/>
            <a:ext cx="4922338" cy="366674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900" dirty="0"/>
              <a:t>Dream coffee is a small coffee shop situated in town </a:t>
            </a:r>
            <a:r>
              <a:rPr lang="en-US" sz="1900" dirty="0" err="1"/>
              <a:t>Leova</a:t>
            </a:r>
            <a:r>
              <a:rPr lang="en-US" sz="1900" dirty="0"/>
              <a:t>  </a:t>
            </a:r>
            <a:r>
              <a:rPr lang="en-US" sz="1900" dirty="0" err="1"/>
              <a:t>republica</a:t>
            </a:r>
            <a:r>
              <a:rPr lang="en-US" sz="1900" dirty="0"/>
              <a:t> of Moldova </a:t>
            </a:r>
          </a:p>
          <a:p>
            <a:pPr indent="-228600">
              <a:lnSpc>
                <a:spcPct val="90000"/>
              </a:lnSpc>
              <a:spcAft>
                <a:spcPts val="600"/>
              </a:spcAft>
              <a:buFont typeface="Arial" panose="020B0604020202020204" pitchFamily="34" charset="0"/>
              <a:buChar char="•"/>
            </a:pPr>
            <a:r>
              <a:rPr lang="en-US" sz="1900" dirty="0"/>
              <a:t>15000 people </a:t>
            </a:r>
          </a:p>
          <a:p>
            <a:pPr indent="-228600">
              <a:lnSpc>
                <a:spcPct val="90000"/>
              </a:lnSpc>
              <a:spcAft>
                <a:spcPts val="600"/>
              </a:spcAft>
              <a:buFont typeface="Arial" panose="020B0604020202020204" pitchFamily="34" charset="0"/>
              <a:buChar char="•"/>
            </a:pPr>
            <a:r>
              <a:rPr lang="en-US" sz="1900" dirty="0"/>
              <a:t>Operating like Privat Limited Company LTD</a:t>
            </a:r>
          </a:p>
          <a:p>
            <a:pPr indent="-228600">
              <a:lnSpc>
                <a:spcPct val="90000"/>
              </a:lnSpc>
              <a:spcAft>
                <a:spcPts val="600"/>
              </a:spcAft>
              <a:buFont typeface="Arial" panose="020B0604020202020204" pitchFamily="34" charset="0"/>
              <a:buChar char="•"/>
            </a:pPr>
            <a:r>
              <a:rPr lang="en-US" sz="1900" dirty="0"/>
              <a:t>Costs ~ 20,000£ – 25,000£ </a:t>
            </a:r>
          </a:p>
          <a:p>
            <a:pPr>
              <a:lnSpc>
                <a:spcPct val="90000"/>
              </a:lnSpc>
              <a:spcAft>
                <a:spcPts val="600"/>
              </a:spcAft>
            </a:pPr>
            <a:r>
              <a:rPr lang="en-US" sz="1900" dirty="0"/>
              <a:t> -Equipment</a:t>
            </a:r>
            <a:br>
              <a:rPr lang="en-US" sz="1900" dirty="0"/>
            </a:br>
            <a:r>
              <a:rPr lang="en-US" sz="1900" dirty="0"/>
              <a:t> -Renovation</a:t>
            </a:r>
            <a:br>
              <a:rPr lang="en-US" sz="1900" dirty="0"/>
            </a:br>
            <a:r>
              <a:rPr lang="en-US" sz="1900" dirty="0"/>
              <a:t> - Inventory</a:t>
            </a:r>
            <a:br>
              <a:rPr lang="en-US" sz="1900" dirty="0"/>
            </a:br>
            <a:r>
              <a:rPr lang="en-US" sz="1900" dirty="0"/>
              <a:t> -Licenses</a:t>
            </a:r>
            <a:br>
              <a:rPr lang="en-US" sz="1900" dirty="0"/>
            </a:br>
            <a:r>
              <a:rPr lang="en-US" sz="1900" dirty="0"/>
              <a:t> -Operating expenses </a:t>
            </a:r>
          </a:p>
        </p:txBody>
      </p:sp>
    </p:spTree>
    <p:extLst>
      <p:ext uri="{BB962C8B-B14F-4D97-AF65-F5344CB8AC3E}">
        <p14:creationId xmlns:p14="http://schemas.microsoft.com/office/powerpoint/2010/main" val="200843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descr="Desk with productivity items">
            <a:extLst>
              <a:ext uri="{FF2B5EF4-FFF2-40B4-BE49-F238E27FC236}">
                <a16:creationId xmlns:a16="http://schemas.microsoft.com/office/drawing/2014/main" id="{0D078E27-A6C1-7920-A2E0-F54292D757E5}"/>
              </a:ext>
            </a:extLst>
          </p:cNvPr>
          <p:cNvPicPr>
            <a:picLocks noChangeAspect="1"/>
          </p:cNvPicPr>
          <p:nvPr/>
        </p:nvPicPr>
        <p:blipFill>
          <a:blip r:embed="rId2"/>
          <a:srcRect b="15370"/>
          <a:stretch>
            <a:fillRect/>
          </a:stretch>
        </p:blipFill>
        <p:spPr>
          <a:xfrm>
            <a:off x="20" y="-7619"/>
            <a:ext cx="12191979" cy="6887364"/>
          </a:xfrm>
          <a:prstGeom prst="rect">
            <a:avLst/>
          </a:prstGeom>
        </p:spPr>
      </p:pic>
      <p:sp>
        <p:nvSpPr>
          <p:cNvPr id="18" name="Rectangle 17">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063219" y="-1252908"/>
            <a:ext cx="4065561" cy="12192000"/>
          </a:xfrm>
          <a:prstGeom prst="rect">
            <a:avLst/>
          </a:prstGeom>
          <a:gradFill flip="none" rotWithShape="1">
            <a:gsLst>
              <a:gs pos="17000">
                <a:srgbClr val="000000">
                  <a:alpha val="59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92CB243-67C5-E304-31A0-4D7D607BA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464116" y="322049"/>
            <a:ext cx="3067943" cy="2408606"/>
          </a:xfrm>
          <a:prstGeom prst="rect">
            <a:avLst/>
          </a:prstGeom>
          <a:gradFill flip="none" rotWithShape="1">
            <a:gsLst>
              <a:gs pos="0">
                <a:schemeClr val="accent2"/>
              </a:gs>
              <a:gs pos="51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Rectangle 21">
            <a:extLst>
              <a:ext uri="{FF2B5EF4-FFF2-40B4-BE49-F238E27FC236}">
                <a16:creationId xmlns:a16="http://schemas.microsoft.com/office/drawing/2014/main" id="{11A95761-C93E-94BF-087D-D2A823789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392" y="4172881"/>
            <a:ext cx="7154743" cy="2702991"/>
          </a:xfrm>
          <a:prstGeom prst="rect">
            <a:avLst/>
          </a:prstGeom>
          <a:gradFill flip="none" rotWithShape="1">
            <a:gsLst>
              <a:gs pos="0">
                <a:schemeClr val="accent5"/>
              </a:gs>
              <a:gs pos="52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a:extLst>
              <a:ext uri="{FF2B5EF4-FFF2-40B4-BE49-F238E27FC236}">
                <a16:creationId xmlns:a16="http://schemas.microsoft.com/office/drawing/2014/main" id="{07486A34-4AAD-8E63-4211-F8589D22A111}"/>
              </a:ext>
            </a:extLst>
          </p:cNvPr>
          <p:cNvSpPr>
            <a:spLocks noGrp="1"/>
          </p:cNvSpPr>
          <p:nvPr>
            <p:ph type="title"/>
          </p:nvPr>
        </p:nvSpPr>
        <p:spPr>
          <a:xfrm>
            <a:off x="859029" y="1936866"/>
            <a:ext cx="4849044" cy="4496591"/>
          </a:xfrm>
        </p:spPr>
        <p:txBody>
          <a:bodyPr vert="horz" lIns="91440" tIns="45720" rIns="91440" bIns="45720" rtlCol="0" anchor="b">
            <a:normAutofit fontScale="90000"/>
          </a:bodyPr>
          <a:lstStyle/>
          <a:p>
            <a:r>
              <a:rPr lang="en-US" sz="2400" b="1" dirty="0">
                <a:solidFill>
                  <a:srgbClr val="FFFFFF"/>
                </a:solidFill>
              </a:rPr>
              <a:t>Table of Contents</a:t>
            </a:r>
            <a:br>
              <a:rPr lang="en-US" sz="2400" dirty="0">
                <a:solidFill>
                  <a:srgbClr val="FFFFFF"/>
                </a:solidFill>
              </a:rPr>
            </a:br>
            <a:r>
              <a:rPr lang="en-US" sz="2400" dirty="0">
                <a:solidFill>
                  <a:srgbClr val="FFFFFF"/>
                </a:solidFill>
              </a:rPr>
              <a:t>1.Executive Summary</a:t>
            </a:r>
            <a:br>
              <a:rPr lang="en-US" sz="2400" dirty="0">
                <a:solidFill>
                  <a:srgbClr val="FFFFFF"/>
                </a:solidFill>
              </a:rPr>
            </a:br>
            <a:r>
              <a:rPr lang="en-US" sz="2400" dirty="0">
                <a:solidFill>
                  <a:srgbClr val="FFFFFF"/>
                </a:solidFill>
              </a:rPr>
              <a:t>2.Overview of the Business Idea</a:t>
            </a:r>
            <a:br>
              <a:rPr lang="en-US" sz="2400" dirty="0">
                <a:solidFill>
                  <a:srgbClr val="FFFFFF"/>
                </a:solidFill>
              </a:rPr>
            </a:br>
            <a:r>
              <a:rPr lang="en-US" sz="2400" dirty="0">
                <a:solidFill>
                  <a:srgbClr val="FFFFFF"/>
                </a:solidFill>
              </a:rPr>
              <a:t>-Business concept </a:t>
            </a:r>
            <a:br>
              <a:rPr lang="en-US" sz="2400" dirty="0">
                <a:solidFill>
                  <a:srgbClr val="FFFFFF"/>
                </a:solidFill>
              </a:rPr>
            </a:br>
            <a:r>
              <a:rPr lang="en-US" sz="2400" dirty="0">
                <a:solidFill>
                  <a:srgbClr val="FFFFFF"/>
                </a:solidFill>
              </a:rPr>
              <a:t>-Products and services </a:t>
            </a:r>
            <a:br>
              <a:rPr lang="en-US" sz="2400" dirty="0">
                <a:solidFill>
                  <a:srgbClr val="FFFFFF"/>
                </a:solidFill>
              </a:rPr>
            </a:br>
            <a:r>
              <a:rPr lang="en-US" sz="2400" dirty="0">
                <a:solidFill>
                  <a:srgbClr val="FFFFFF"/>
                </a:solidFill>
              </a:rPr>
              <a:t>-Management structure </a:t>
            </a:r>
            <a:br>
              <a:rPr lang="en-US" sz="2400" dirty="0">
                <a:solidFill>
                  <a:srgbClr val="FFFFFF"/>
                </a:solidFill>
              </a:rPr>
            </a:br>
            <a:r>
              <a:rPr lang="en-US" sz="2400" dirty="0">
                <a:solidFill>
                  <a:srgbClr val="FFFFFF"/>
                </a:solidFill>
              </a:rPr>
              <a:t>-Legal structure </a:t>
            </a:r>
            <a:br>
              <a:rPr lang="en-US" sz="2400" dirty="0">
                <a:solidFill>
                  <a:srgbClr val="FFFFFF"/>
                </a:solidFill>
              </a:rPr>
            </a:br>
            <a:r>
              <a:rPr lang="en-US" sz="2400" dirty="0">
                <a:solidFill>
                  <a:srgbClr val="FFFFFF"/>
                </a:solidFill>
              </a:rPr>
              <a:t>3.Market Research</a:t>
            </a:r>
            <a:br>
              <a:rPr lang="en-US" sz="2400" dirty="0">
                <a:solidFill>
                  <a:srgbClr val="FFFFFF"/>
                </a:solidFill>
              </a:rPr>
            </a:br>
            <a:r>
              <a:rPr lang="en-US" sz="2400" dirty="0">
                <a:solidFill>
                  <a:srgbClr val="FFFFFF"/>
                </a:solidFill>
              </a:rPr>
              <a:t>-PESTEL analysis </a:t>
            </a:r>
            <a:br>
              <a:rPr lang="en-US" sz="2400" dirty="0">
                <a:solidFill>
                  <a:srgbClr val="FFFFFF"/>
                </a:solidFill>
              </a:rPr>
            </a:br>
            <a:r>
              <a:rPr lang="en-US" sz="2400" dirty="0">
                <a:solidFill>
                  <a:srgbClr val="FFFFFF"/>
                </a:solidFill>
              </a:rPr>
              <a:t>-Competition Analysis</a:t>
            </a:r>
            <a:br>
              <a:rPr lang="en-US" sz="2400" dirty="0">
                <a:solidFill>
                  <a:srgbClr val="FFFFFF"/>
                </a:solidFill>
              </a:rPr>
            </a:br>
            <a:r>
              <a:rPr lang="en-US" sz="2400" dirty="0">
                <a:solidFill>
                  <a:srgbClr val="FFFFFF"/>
                </a:solidFill>
              </a:rPr>
              <a:t>4.Marketing Communications</a:t>
            </a:r>
            <a:br>
              <a:rPr lang="en-US" sz="2400" dirty="0">
                <a:solidFill>
                  <a:srgbClr val="FFFFFF"/>
                </a:solidFill>
              </a:rPr>
            </a:br>
            <a:r>
              <a:rPr lang="en-US" sz="2400" dirty="0">
                <a:solidFill>
                  <a:srgbClr val="FFFFFF"/>
                </a:solidFill>
              </a:rPr>
              <a:t>5.Financials</a:t>
            </a:r>
            <a:br>
              <a:rPr lang="en-US" sz="2400" dirty="0">
                <a:solidFill>
                  <a:srgbClr val="FFFFFF"/>
                </a:solidFill>
              </a:rPr>
            </a:br>
            <a:r>
              <a:rPr lang="en-US" sz="2400" dirty="0">
                <a:solidFill>
                  <a:srgbClr val="FFFFFF"/>
                </a:solidFill>
              </a:rPr>
              <a:t>6.Conclusion</a:t>
            </a:r>
            <a:br>
              <a:rPr lang="en-US" sz="2400" dirty="0">
                <a:solidFill>
                  <a:srgbClr val="FFFFFF"/>
                </a:solidFill>
              </a:rPr>
            </a:br>
            <a:r>
              <a:rPr lang="en-US" sz="2400" dirty="0">
                <a:solidFill>
                  <a:srgbClr val="FFFFFF"/>
                </a:solidFill>
              </a:rPr>
              <a:t>7.References </a:t>
            </a:r>
            <a:br>
              <a:rPr lang="en-US" sz="1200" dirty="0">
                <a:solidFill>
                  <a:srgbClr val="FFFFFF"/>
                </a:solidFill>
              </a:rPr>
            </a:br>
            <a:endParaRPr lang="en-US" sz="1200" dirty="0">
              <a:solidFill>
                <a:srgbClr val="FFFFFF"/>
              </a:solidFill>
            </a:endParaRPr>
          </a:p>
        </p:txBody>
      </p:sp>
      <p:sp>
        <p:nvSpPr>
          <p:cNvPr id="23" name="Rectangle 22">
            <a:extLst>
              <a:ext uri="{FF2B5EF4-FFF2-40B4-BE49-F238E27FC236}">
                <a16:creationId xmlns:a16="http://schemas.microsoft.com/office/drawing/2014/main" id="{6E63D1A5-FD49-4756-F62E-786C34E63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6736" y="-7619"/>
            <a:ext cx="995654" cy="6918113"/>
          </a:xfrm>
          <a:prstGeom prst="rect">
            <a:avLst/>
          </a:prstGeom>
          <a:gradFill flip="none" rotWithShape="1">
            <a:gsLst>
              <a:gs pos="0">
                <a:schemeClr val="accent5">
                  <a:alpha val="68000"/>
                </a:schemeClr>
              </a:gs>
              <a:gs pos="37000">
                <a:schemeClr val="accent5">
                  <a:alpha val="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644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B6742-BE47-289E-5EF3-420D97D1E090}"/>
              </a:ext>
            </a:extLst>
          </p:cNvPr>
          <p:cNvSpPr>
            <a:spLocks noGrp="1"/>
          </p:cNvSpPr>
          <p:nvPr>
            <p:ph type="title"/>
          </p:nvPr>
        </p:nvSpPr>
        <p:spPr>
          <a:xfrm>
            <a:off x="6823878" y="741391"/>
            <a:ext cx="4491821" cy="1616203"/>
          </a:xfrm>
        </p:spPr>
        <p:txBody>
          <a:bodyPr vert="horz" lIns="91440" tIns="45720" rIns="91440" bIns="45720" rtlCol="0" anchor="b">
            <a:normAutofit/>
          </a:bodyPr>
          <a:lstStyle/>
          <a:p>
            <a:r>
              <a:rPr lang="en-US" sz="3200" b="1"/>
              <a:t>2. Overview of the Business </a:t>
            </a:r>
            <a:br>
              <a:rPr lang="en-US" sz="3200"/>
            </a:br>
            <a:endParaRPr lang="en-US" sz="3200"/>
          </a:p>
        </p:txBody>
      </p:sp>
      <p:pic>
        <p:nvPicPr>
          <p:cNvPr id="6" name="Picture 5" descr="Cups of coffee">
            <a:extLst>
              <a:ext uri="{FF2B5EF4-FFF2-40B4-BE49-F238E27FC236}">
                <a16:creationId xmlns:a16="http://schemas.microsoft.com/office/drawing/2014/main" id="{A5CC85F8-E529-5EB5-7A40-1948DB16DA32}"/>
              </a:ext>
            </a:extLst>
          </p:cNvPr>
          <p:cNvPicPr>
            <a:picLocks noChangeAspect="1"/>
          </p:cNvPicPr>
          <p:nvPr/>
        </p:nvPicPr>
        <p:blipFill>
          <a:blip r:embed="rId2"/>
          <a:srcRect l="15775" r="24891" b="-1"/>
          <a:stretch>
            <a:fillRect/>
          </a:stretch>
        </p:blipFill>
        <p:spPr>
          <a:xfrm>
            <a:off x="20" y="10"/>
            <a:ext cx="6095980" cy="6857990"/>
          </a:xfrm>
          <a:prstGeom prst="rect">
            <a:avLst/>
          </a:prstGeom>
        </p:spPr>
      </p:pic>
      <p:grpSp>
        <p:nvGrpSpPr>
          <p:cNvPr id="10" name="Group 9">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1" name="Rectangle 10">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5156B5DE-B1F7-D362-DAD9-A43532472A8F}"/>
              </a:ext>
            </a:extLst>
          </p:cNvPr>
          <p:cNvSpPr txBox="1"/>
          <p:nvPr/>
        </p:nvSpPr>
        <p:spPr>
          <a:xfrm>
            <a:off x="6823878" y="2533476"/>
            <a:ext cx="4491820" cy="344783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b="1" dirty="0"/>
              <a:t>Business concept </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Dream coffee will be a modern coffee situated in </a:t>
            </a:r>
            <a:r>
              <a:rPr lang="en-US" sz="1700" dirty="0" err="1"/>
              <a:t>Leova</a:t>
            </a:r>
            <a:r>
              <a:rPr lang="en-US" sz="1700" dirty="0"/>
              <a:t> which will offer high quality coffee like espresso, cappuccino, latte, americano,  tea, snacks, drinks and jus for kids, cakes, sandwiches. The objective is to bring more people together meeting with friends and family, remote work in good vibe in free air at table under trees.</a:t>
            </a:r>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spTree>
    <p:extLst>
      <p:ext uri="{BB962C8B-B14F-4D97-AF65-F5344CB8AC3E}">
        <p14:creationId xmlns:p14="http://schemas.microsoft.com/office/powerpoint/2010/main" val="2710935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5384AD-79C6-7F41-BE2A-C63F7B5DE2BC}"/>
              </a:ext>
            </a:extLst>
          </p:cNvPr>
          <p:cNvSpPr>
            <a:spLocks noGrp="1"/>
          </p:cNvSpPr>
          <p:nvPr>
            <p:ph type="title"/>
          </p:nvPr>
        </p:nvSpPr>
        <p:spPr>
          <a:xfrm>
            <a:off x="643468" y="643467"/>
            <a:ext cx="5319318" cy="5419876"/>
          </a:xfrm>
        </p:spPr>
        <p:txBody>
          <a:bodyPr vert="horz" lIns="91440" tIns="45720" rIns="91440" bIns="45720" rtlCol="0" anchor="b">
            <a:normAutofit/>
          </a:bodyPr>
          <a:lstStyle/>
          <a:p>
            <a:r>
              <a:rPr lang="en-US" sz="3600" b="1" dirty="0"/>
              <a:t>Products and Services</a:t>
            </a:r>
            <a:br>
              <a:rPr lang="en-US" sz="3600" dirty="0"/>
            </a:br>
            <a:r>
              <a:rPr lang="en-US" sz="3600" dirty="0"/>
              <a:t>1 Tea and hot chocolate </a:t>
            </a:r>
            <a:br>
              <a:rPr lang="en-US" sz="3600" dirty="0"/>
            </a:br>
            <a:r>
              <a:rPr lang="en-US" sz="3600" dirty="0"/>
              <a:t>2 Free Wi-Fi</a:t>
            </a:r>
            <a:br>
              <a:rPr lang="en-US" sz="3600" dirty="0"/>
            </a:br>
            <a:r>
              <a:rPr lang="en-US" sz="3600" dirty="0"/>
              <a:t>3 Take away service</a:t>
            </a:r>
            <a:br>
              <a:rPr lang="en-US" sz="3600" dirty="0"/>
            </a:br>
            <a:r>
              <a:rPr lang="en-US" sz="3600" dirty="0"/>
              <a:t>4 Traditional coffee drinks</a:t>
            </a:r>
            <a:br>
              <a:rPr lang="en-US" sz="3600" dirty="0"/>
            </a:br>
            <a:r>
              <a:rPr lang="en-US" sz="3600" dirty="0"/>
              <a:t>5 Special Vouchers </a:t>
            </a:r>
            <a:br>
              <a:rPr lang="en-US" sz="3600" dirty="0"/>
            </a:br>
            <a:r>
              <a:rPr lang="en-US" sz="3600" dirty="0"/>
              <a:t>6 Seasonal offers and many discounts </a:t>
            </a:r>
            <a:br>
              <a:rPr lang="en-US" sz="3600" dirty="0"/>
            </a:br>
            <a:endParaRPr lang="en-US" sz="3600" dirty="0"/>
          </a:p>
        </p:txBody>
      </p:sp>
      <p:pic>
        <p:nvPicPr>
          <p:cNvPr id="22" name="Picture 21" descr="Tray of takeaway coffees">
            <a:extLst>
              <a:ext uri="{FF2B5EF4-FFF2-40B4-BE49-F238E27FC236}">
                <a16:creationId xmlns:a16="http://schemas.microsoft.com/office/drawing/2014/main" id="{4DC91087-0D82-3953-241E-7B2313C5ADC4}"/>
              </a:ext>
            </a:extLst>
          </p:cNvPr>
          <p:cNvPicPr>
            <a:picLocks noChangeAspect="1"/>
          </p:cNvPicPr>
          <p:nvPr/>
        </p:nvPicPr>
        <p:blipFill>
          <a:blip r:embed="rId2"/>
          <a:srcRect l="18645" r="23317"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18500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Arc 21">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6E46BF-8FBC-E4E7-7ED7-958D98AE2EF3}"/>
              </a:ext>
            </a:extLst>
          </p:cNvPr>
          <p:cNvSpPr>
            <a:spLocks noGrp="1"/>
          </p:cNvSpPr>
          <p:nvPr>
            <p:ph type="title"/>
          </p:nvPr>
        </p:nvSpPr>
        <p:spPr>
          <a:xfrm>
            <a:off x="7080738" y="647593"/>
            <a:ext cx="4467792" cy="4588436"/>
          </a:xfrm>
        </p:spPr>
        <p:txBody>
          <a:bodyPr vert="horz" lIns="91440" tIns="45720" rIns="91440" bIns="45720" rtlCol="0" anchor="b">
            <a:normAutofit/>
          </a:bodyPr>
          <a:lstStyle/>
          <a:p>
            <a:pPr algn="ctr"/>
            <a:r>
              <a:rPr lang="en-US" sz="2900" b="1" kern="1200" dirty="0">
                <a:solidFill>
                  <a:srgbClr val="FFFFFF"/>
                </a:solidFill>
                <a:latin typeface="+mj-lt"/>
                <a:ea typeface="+mj-ea"/>
                <a:cs typeface="+mj-cs"/>
              </a:rPr>
              <a:t>Management Structure </a:t>
            </a:r>
            <a:br>
              <a:rPr lang="en-US" sz="2900" kern="1200" dirty="0">
                <a:solidFill>
                  <a:srgbClr val="FFFFFF"/>
                </a:solidFill>
                <a:latin typeface="+mj-lt"/>
                <a:ea typeface="+mj-ea"/>
                <a:cs typeface="+mj-cs"/>
              </a:rPr>
            </a:br>
            <a:r>
              <a:rPr lang="en-US" sz="2900" kern="1200" dirty="0">
                <a:solidFill>
                  <a:srgbClr val="FFFFFF"/>
                </a:solidFill>
                <a:latin typeface="+mj-lt"/>
                <a:ea typeface="+mj-ea"/>
                <a:cs typeface="+mj-cs"/>
              </a:rPr>
              <a:t>The business will employee: </a:t>
            </a:r>
            <a:br>
              <a:rPr lang="en-US" sz="2900" kern="1200" dirty="0">
                <a:solidFill>
                  <a:srgbClr val="FFFFFF"/>
                </a:solidFill>
                <a:latin typeface="+mj-lt"/>
                <a:ea typeface="+mj-ea"/>
                <a:cs typeface="+mj-cs"/>
              </a:rPr>
            </a:br>
            <a:r>
              <a:rPr lang="en-US" sz="2900" kern="1200" dirty="0">
                <a:solidFill>
                  <a:srgbClr val="FFFFFF"/>
                </a:solidFill>
                <a:latin typeface="+mj-lt"/>
                <a:ea typeface="+mj-ea"/>
                <a:cs typeface="+mj-cs"/>
              </a:rPr>
              <a:t>Owner </a:t>
            </a:r>
            <a:br>
              <a:rPr lang="en-US" sz="2900" kern="1200" dirty="0">
                <a:solidFill>
                  <a:srgbClr val="FFFFFF"/>
                </a:solidFill>
                <a:latin typeface="+mj-lt"/>
                <a:ea typeface="+mj-ea"/>
                <a:cs typeface="+mj-cs"/>
              </a:rPr>
            </a:br>
            <a:r>
              <a:rPr lang="en-US" sz="2900" kern="1200" dirty="0">
                <a:solidFill>
                  <a:srgbClr val="FFFFFF"/>
                </a:solidFill>
                <a:latin typeface="+mj-lt"/>
                <a:ea typeface="+mj-ea"/>
                <a:cs typeface="+mj-cs"/>
              </a:rPr>
              <a:t>Two baristas </a:t>
            </a:r>
            <a:br>
              <a:rPr lang="en-US" sz="2900" kern="1200" dirty="0">
                <a:solidFill>
                  <a:srgbClr val="FFFFFF"/>
                </a:solidFill>
                <a:latin typeface="+mj-lt"/>
                <a:ea typeface="+mj-ea"/>
                <a:cs typeface="+mj-cs"/>
              </a:rPr>
            </a:br>
            <a:r>
              <a:rPr lang="en-US" sz="2900" kern="1200" dirty="0">
                <a:solidFill>
                  <a:srgbClr val="FFFFFF"/>
                </a:solidFill>
                <a:latin typeface="+mj-lt"/>
                <a:ea typeface="+mj-ea"/>
                <a:cs typeface="+mj-cs"/>
              </a:rPr>
              <a:t>Cleaner  </a:t>
            </a:r>
            <a:br>
              <a:rPr lang="en-US" sz="2900" kern="1200" dirty="0">
                <a:solidFill>
                  <a:srgbClr val="FFFFFF"/>
                </a:solidFill>
                <a:latin typeface="+mj-lt"/>
                <a:ea typeface="+mj-ea"/>
                <a:cs typeface="+mj-cs"/>
              </a:rPr>
            </a:br>
            <a:r>
              <a:rPr lang="en-US" sz="2900" kern="1200" dirty="0">
                <a:solidFill>
                  <a:srgbClr val="FFFFFF"/>
                </a:solidFill>
                <a:latin typeface="+mj-lt"/>
                <a:ea typeface="+mj-ea"/>
                <a:cs typeface="+mj-cs"/>
              </a:rPr>
              <a:t>One part time assistant </a:t>
            </a:r>
            <a:br>
              <a:rPr lang="en-US" sz="2900" kern="1200" dirty="0">
                <a:solidFill>
                  <a:srgbClr val="FFFFFF"/>
                </a:solidFill>
                <a:latin typeface="+mj-lt"/>
                <a:ea typeface="+mj-ea"/>
                <a:cs typeface="+mj-cs"/>
              </a:rPr>
            </a:br>
            <a:endParaRPr lang="en-US" sz="2900" kern="1200" dirty="0">
              <a:solidFill>
                <a:srgbClr val="FFFFFF"/>
              </a:solidFill>
              <a:latin typeface="+mj-lt"/>
              <a:ea typeface="+mj-ea"/>
              <a:cs typeface="+mj-cs"/>
            </a:endParaRPr>
          </a:p>
        </p:txBody>
      </p:sp>
      <p:sp>
        <p:nvSpPr>
          <p:cNvPr id="20" name="Oval 19">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Hierarchy">
            <a:extLst>
              <a:ext uri="{FF2B5EF4-FFF2-40B4-BE49-F238E27FC236}">
                <a16:creationId xmlns:a16="http://schemas.microsoft.com/office/drawing/2014/main" id="{372B20F5-AAF3-5071-259B-DEC81EA6C7C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84367" y="-387609"/>
            <a:ext cx="6124381" cy="6124381"/>
          </a:xfrm>
          <a:custGeom>
            <a:avLst/>
            <a:gdLst/>
            <a:ahLst/>
            <a:cxnLst/>
            <a:rect l="l" t="t" r="r" b="b"/>
            <a:pathLst>
              <a:path w="4273177" h="4470400">
                <a:moveTo>
                  <a:pt x="75080" y="0"/>
                </a:moveTo>
                <a:lnTo>
                  <a:pt x="4198097" y="0"/>
                </a:lnTo>
                <a:cubicBezTo>
                  <a:pt x="4239563" y="0"/>
                  <a:pt x="4273177" y="33614"/>
                  <a:pt x="4273177" y="75080"/>
                </a:cubicBezTo>
                <a:lnTo>
                  <a:pt x="4273177" y="4395320"/>
                </a:lnTo>
                <a:cubicBezTo>
                  <a:pt x="4273177" y="4436786"/>
                  <a:pt x="4239563" y="4470400"/>
                  <a:pt x="4198097" y="4470400"/>
                </a:cubicBezTo>
                <a:lnTo>
                  <a:pt x="75080" y="4470400"/>
                </a:lnTo>
                <a:cubicBezTo>
                  <a:pt x="33614" y="4470400"/>
                  <a:pt x="0" y="4436786"/>
                  <a:pt x="0" y="4395320"/>
                </a:cubicBezTo>
                <a:lnTo>
                  <a:pt x="0" y="75080"/>
                </a:lnTo>
                <a:cubicBezTo>
                  <a:pt x="0" y="33614"/>
                  <a:pt x="33614" y="0"/>
                  <a:pt x="75080" y="0"/>
                </a:cubicBezTo>
                <a:close/>
              </a:path>
            </a:pathLst>
          </a:custGeom>
        </p:spPr>
      </p:pic>
      <p:sp>
        <p:nvSpPr>
          <p:cNvPr id="4" name="TextBox 3">
            <a:extLst>
              <a:ext uri="{FF2B5EF4-FFF2-40B4-BE49-F238E27FC236}">
                <a16:creationId xmlns:a16="http://schemas.microsoft.com/office/drawing/2014/main" id="{9D9030C1-75D0-9925-CA6B-9644DF8B1B0B}"/>
              </a:ext>
            </a:extLst>
          </p:cNvPr>
          <p:cNvSpPr txBox="1"/>
          <p:nvPr/>
        </p:nvSpPr>
        <p:spPr>
          <a:xfrm>
            <a:off x="2917371" y="647593"/>
            <a:ext cx="1121229" cy="646331"/>
          </a:xfrm>
          <a:prstGeom prst="rect">
            <a:avLst/>
          </a:prstGeom>
          <a:noFill/>
        </p:spPr>
        <p:txBody>
          <a:bodyPr wrap="square" rtlCol="0">
            <a:spAutoFit/>
          </a:bodyPr>
          <a:lstStyle/>
          <a:p>
            <a:r>
              <a:rPr lang="en-GB" dirty="0"/>
              <a:t>Owner (Manger )</a:t>
            </a:r>
          </a:p>
        </p:txBody>
      </p:sp>
      <p:sp>
        <p:nvSpPr>
          <p:cNvPr id="5" name="TextBox 4">
            <a:extLst>
              <a:ext uri="{FF2B5EF4-FFF2-40B4-BE49-F238E27FC236}">
                <a16:creationId xmlns:a16="http://schemas.microsoft.com/office/drawing/2014/main" id="{A3C4CD4A-CE80-7BB3-3EF7-3CE0E9C6A1DF}"/>
              </a:ext>
            </a:extLst>
          </p:cNvPr>
          <p:cNvSpPr txBox="1"/>
          <p:nvPr/>
        </p:nvSpPr>
        <p:spPr>
          <a:xfrm>
            <a:off x="1023258" y="4222875"/>
            <a:ext cx="1055914" cy="369332"/>
          </a:xfrm>
          <a:prstGeom prst="rect">
            <a:avLst/>
          </a:prstGeom>
          <a:noFill/>
        </p:spPr>
        <p:txBody>
          <a:bodyPr wrap="square" rtlCol="0">
            <a:spAutoFit/>
          </a:bodyPr>
          <a:lstStyle/>
          <a:p>
            <a:r>
              <a:rPr lang="en-GB" dirty="0"/>
              <a:t>Baristas</a:t>
            </a:r>
          </a:p>
        </p:txBody>
      </p:sp>
      <p:sp>
        <p:nvSpPr>
          <p:cNvPr id="7" name="TextBox 6">
            <a:extLst>
              <a:ext uri="{FF2B5EF4-FFF2-40B4-BE49-F238E27FC236}">
                <a16:creationId xmlns:a16="http://schemas.microsoft.com/office/drawing/2014/main" id="{1A2D9D5D-B908-D25C-DE39-260CF3017FC4}"/>
              </a:ext>
            </a:extLst>
          </p:cNvPr>
          <p:cNvSpPr txBox="1"/>
          <p:nvPr/>
        </p:nvSpPr>
        <p:spPr>
          <a:xfrm>
            <a:off x="2950029" y="4157952"/>
            <a:ext cx="1055914" cy="369332"/>
          </a:xfrm>
          <a:prstGeom prst="rect">
            <a:avLst/>
          </a:prstGeom>
          <a:noFill/>
        </p:spPr>
        <p:txBody>
          <a:bodyPr wrap="square" rtlCol="0">
            <a:spAutoFit/>
          </a:bodyPr>
          <a:lstStyle/>
          <a:p>
            <a:r>
              <a:rPr lang="en-GB" dirty="0"/>
              <a:t>Cleaner</a:t>
            </a:r>
          </a:p>
        </p:txBody>
      </p:sp>
      <p:sp>
        <p:nvSpPr>
          <p:cNvPr id="9" name="TextBox 8">
            <a:extLst>
              <a:ext uri="{FF2B5EF4-FFF2-40B4-BE49-F238E27FC236}">
                <a16:creationId xmlns:a16="http://schemas.microsoft.com/office/drawing/2014/main" id="{CC36B937-413B-B3D8-0982-A9E9174FA136}"/>
              </a:ext>
            </a:extLst>
          </p:cNvPr>
          <p:cNvSpPr txBox="1"/>
          <p:nvPr/>
        </p:nvSpPr>
        <p:spPr>
          <a:xfrm>
            <a:off x="4789714" y="4019452"/>
            <a:ext cx="1230086" cy="646331"/>
          </a:xfrm>
          <a:prstGeom prst="rect">
            <a:avLst/>
          </a:prstGeom>
          <a:noFill/>
        </p:spPr>
        <p:txBody>
          <a:bodyPr wrap="square" rtlCol="0">
            <a:spAutoFit/>
          </a:bodyPr>
          <a:lstStyle/>
          <a:p>
            <a:r>
              <a:rPr lang="en-GB" dirty="0"/>
              <a:t>Part time assistant</a:t>
            </a:r>
          </a:p>
        </p:txBody>
      </p:sp>
    </p:spTree>
    <p:extLst>
      <p:ext uri="{BB962C8B-B14F-4D97-AF65-F5344CB8AC3E}">
        <p14:creationId xmlns:p14="http://schemas.microsoft.com/office/powerpoint/2010/main" val="1539331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FF3187-7698-8D8C-EA02-64806939C3E8}"/>
              </a:ext>
            </a:extLst>
          </p:cNvPr>
          <p:cNvSpPr>
            <a:spLocks noGrp="1"/>
          </p:cNvSpPr>
          <p:nvPr>
            <p:ph type="title"/>
          </p:nvPr>
        </p:nvSpPr>
        <p:spPr>
          <a:xfrm>
            <a:off x="599609" y="679731"/>
            <a:ext cx="4171994" cy="5601326"/>
          </a:xfrm>
        </p:spPr>
        <p:txBody>
          <a:bodyPr vert="horz" lIns="91440" tIns="45720" rIns="91440" bIns="45720" rtlCol="0" anchor="b">
            <a:normAutofit fontScale="90000"/>
          </a:bodyPr>
          <a:lstStyle/>
          <a:p>
            <a:r>
              <a:rPr lang="en-US" sz="2800" b="1" kern="1200" dirty="0">
                <a:solidFill>
                  <a:schemeClr val="tx1"/>
                </a:solidFill>
                <a:latin typeface="+mj-lt"/>
                <a:ea typeface="+mj-ea"/>
                <a:cs typeface="+mj-cs"/>
              </a:rPr>
              <a:t>Legal Structure </a:t>
            </a:r>
            <a:br>
              <a:rPr lang="en-US" sz="2800" kern="1200" dirty="0">
                <a:solidFill>
                  <a:schemeClr val="tx1"/>
                </a:solidFill>
                <a:latin typeface="+mj-lt"/>
                <a:ea typeface="+mj-ea"/>
                <a:cs typeface="+mj-cs"/>
              </a:rPr>
            </a:br>
            <a:r>
              <a:rPr lang="en-US" sz="2800" kern="1200" dirty="0">
                <a:solidFill>
                  <a:schemeClr val="tx1"/>
                </a:solidFill>
                <a:latin typeface="+mj-lt"/>
                <a:ea typeface="+mj-ea"/>
                <a:cs typeface="+mj-cs"/>
              </a:rPr>
              <a:t>The business will be established as a Private Limited Company (LTD), because is suitable for limited liability protection for the owner while allowing flexibility in management and future business growth. An LTD structure also enhances the credibility of the business when dealing with suppliers, customers, financial institutions, and potential investors.</a:t>
            </a:r>
            <a:br>
              <a:rPr lang="en-US" sz="2000" kern="1200" dirty="0">
                <a:solidFill>
                  <a:schemeClr val="tx1"/>
                </a:solidFill>
                <a:latin typeface="+mj-lt"/>
                <a:ea typeface="+mj-ea"/>
                <a:cs typeface="+mj-cs"/>
              </a:rPr>
            </a:br>
            <a:endParaRPr lang="en-US" sz="2000" kern="1200" dirty="0">
              <a:solidFill>
                <a:schemeClr val="tx1"/>
              </a:solidFill>
              <a:latin typeface="+mj-lt"/>
              <a:ea typeface="+mj-ea"/>
              <a:cs typeface="+mj-cs"/>
            </a:endParaRPr>
          </a:p>
        </p:txBody>
      </p:sp>
      <p:grpSp>
        <p:nvGrpSpPr>
          <p:cNvPr id="31" name="Group 30">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2" name="Straight Connector 31">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Office Worker">
            <a:extLst>
              <a:ext uri="{FF2B5EF4-FFF2-40B4-BE49-F238E27FC236}">
                <a16:creationId xmlns:a16="http://schemas.microsoft.com/office/drawing/2014/main" id="{1EA17840-42A7-80F7-DF20-3B7022483C9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640572" y="569297"/>
            <a:ext cx="5608830" cy="5608830"/>
          </a:xfrm>
          <a:prstGeom prst="rect">
            <a:avLst/>
          </a:prstGeom>
        </p:spPr>
      </p:pic>
    </p:spTree>
    <p:extLst>
      <p:ext uri="{BB962C8B-B14F-4D97-AF65-F5344CB8AC3E}">
        <p14:creationId xmlns:p14="http://schemas.microsoft.com/office/powerpoint/2010/main" val="2271317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6BF258-96DE-AE6C-F634-13B450466217}"/>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b="1" kern="1200">
                <a:solidFill>
                  <a:srgbClr val="FFFFFF"/>
                </a:solidFill>
                <a:latin typeface="+mj-lt"/>
                <a:ea typeface="+mj-ea"/>
                <a:cs typeface="+mj-cs"/>
              </a:rPr>
              <a:t>Marketing Research </a:t>
            </a:r>
            <a:br>
              <a:rPr lang="en-US" sz="4000" kern="1200">
                <a:solidFill>
                  <a:srgbClr val="FFFFFF"/>
                </a:solidFill>
                <a:latin typeface="+mj-lt"/>
                <a:ea typeface="+mj-ea"/>
                <a:cs typeface="+mj-cs"/>
              </a:rPr>
            </a:br>
            <a:endParaRPr lang="en-US" sz="4000" kern="1200">
              <a:solidFill>
                <a:srgbClr val="FFFFFF"/>
              </a:solidFill>
              <a:latin typeface="+mj-lt"/>
              <a:ea typeface="+mj-ea"/>
              <a:cs typeface="+mj-cs"/>
            </a:endParaRPr>
          </a:p>
        </p:txBody>
      </p:sp>
      <p:sp>
        <p:nvSpPr>
          <p:cNvPr id="4" name="TextBox 3">
            <a:extLst>
              <a:ext uri="{FF2B5EF4-FFF2-40B4-BE49-F238E27FC236}">
                <a16:creationId xmlns:a16="http://schemas.microsoft.com/office/drawing/2014/main" id="{8598CB45-9FAE-A4D4-8013-0865AC1CFF9F}"/>
              </a:ext>
            </a:extLst>
          </p:cNvPr>
          <p:cNvSpPr txBox="1"/>
          <p:nvPr/>
        </p:nvSpPr>
        <p:spPr>
          <a:xfrm>
            <a:off x="4810259" y="174171"/>
            <a:ext cx="6915019" cy="668382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400" b="1" dirty="0"/>
              <a:t>PESTEL Analysis</a:t>
            </a:r>
          </a:p>
          <a:p>
            <a:pPr indent="-228600">
              <a:lnSpc>
                <a:spcPct val="90000"/>
              </a:lnSpc>
              <a:spcAft>
                <a:spcPts val="600"/>
              </a:spcAft>
              <a:buFont typeface="Arial" panose="020B0604020202020204" pitchFamily="34" charset="0"/>
              <a:buChar char="•"/>
            </a:pPr>
            <a:endParaRPr lang="en-US" sz="1400" b="1" dirty="0"/>
          </a:p>
          <a:p>
            <a:pPr indent="-228600">
              <a:lnSpc>
                <a:spcPct val="90000"/>
              </a:lnSpc>
              <a:spcAft>
                <a:spcPts val="600"/>
              </a:spcAft>
              <a:buFont typeface="Arial" panose="020B0604020202020204" pitchFamily="34" charset="0"/>
              <a:buChar char="•"/>
            </a:pPr>
            <a:r>
              <a:rPr lang="en-US" sz="1400" dirty="0"/>
              <a:t>-Political factor - The Republic of Moldova supports small and medium-sized and local government support and encourage entrepreneurs and local investment. However, changes in taxation or business regulations may affect operating costs.</a:t>
            </a:r>
          </a:p>
          <a:p>
            <a:pPr indent="-228600">
              <a:lnSpc>
                <a:spcPct val="90000"/>
              </a:lnSpc>
              <a:spcAft>
                <a:spcPts val="600"/>
              </a:spcAft>
              <a:buFont typeface="Arial" panose="020B0604020202020204" pitchFamily="34" charset="0"/>
              <a:buChar char="•"/>
            </a:pPr>
            <a:r>
              <a:rPr lang="en-US" sz="1400" dirty="0"/>
              <a:t>-Economic factor - </a:t>
            </a:r>
            <a:r>
              <a:rPr lang="en-US" sz="1400" dirty="0" err="1"/>
              <a:t>Leova</a:t>
            </a:r>
            <a:r>
              <a:rPr lang="en-US" sz="1400" dirty="0"/>
              <a:t> is a relatively small town with moderate purchasing power. Although disposable income may be lower compared to larger cities such as Chișinău, consumers increasingly spend money on coffee and social experiences. Inflation and fluctuations in energy prices could impact operating expenses and product pricing.</a:t>
            </a:r>
          </a:p>
          <a:p>
            <a:pPr indent="-228600">
              <a:lnSpc>
                <a:spcPct val="90000"/>
              </a:lnSpc>
              <a:spcAft>
                <a:spcPts val="600"/>
              </a:spcAft>
              <a:buFont typeface="Arial" panose="020B0604020202020204" pitchFamily="34" charset="0"/>
              <a:buChar char="•"/>
            </a:pPr>
            <a:r>
              <a:rPr lang="en-US" sz="1400" dirty="0"/>
              <a:t>-Social factor - Coffee culture has become increasingly popular among young people and professionals in Moldova. Customers are looking for places where they can socialize, study, and work. The growing demand for quality coffee and modern café environments creates an opportunity for </a:t>
            </a:r>
            <a:r>
              <a:rPr lang="en-US" sz="1400" dirty="0" err="1"/>
              <a:t>Leova</a:t>
            </a:r>
            <a:r>
              <a:rPr lang="en-US" sz="1400" dirty="0"/>
              <a:t> Coffee House to establish a strong customer base.</a:t>
            </a:r>
          </a:p>
          <a:p>
            <a:pPr indent="-228600">
              <a:lnSpc>
                <a:spcPct val="90000"/>
              </a:lnSpc>
              <a:spcAft>
                <a:spcPts val="600"/>
              </a:spcAft>
              <a:buFont typeface="Arial" panose="020B0604020202020204" pitchFamily="34" charset="0"/>
              <a:buChar char="•"/>
            </a:pPr>
            <a:r>
              <a:rPr lang="en-US" sz="1400" dirty="0"/>
              <a:t>-Technological factor - Modern coffee equipment improves efficiency and product quality. Social media platforms such as Facebook, Instagram, and TikTok provide cost-effective marketing opportunities. Online ordering and digital payment methods can also improve customer convenience and business performance.</a:t>
            </a:r>
          </a:p>
          <a:p>
            <a:pPr indent="-228600">
              <a:lnSpc>
                <a:spcPct val="90000"/>
              </a:lnSpc>
              <a:spcAft>
                <a:spcPts val="600"/>
              </a:spcAft>
              <a:buFont typeface="Arial" panose="020B0604020202020204" pitchFamily="34" charset="0"/>
              <a:buChar char="•"/>
            </a:pPr>
            <a:r>
              <a:rPr lang="en-US" sz="1400" dirty="0"/>
              <a:t>-Environmental factor - Consumers are becoming more environmentally conscious. The coffee shop can reduce environmental impact by using recyclable cups, minimizing waste, and sourcing products responsibly. Sustainable practices can enhance the company's reputation.</a:t>
            </a:r>
          </a:p>
          <a:p>
            <a:pPr indent="-228600">
              <a:lnSpc>
                <a:spcPct val="90000"/>
              </a:lnSpc>
              <a:spcAft>
                <a:spcPts val="600"/>
              </a:spcAft>
              <a:buFont typeface="Arial" panose="020B0604020202020204" pitchFamily="34" charset="0"/>
              <a:buChar char="•"/>
            </a:pPr>
            <a:r>
              <a:rPr lang="en-US" sz="1400" dirty="0"/>
              <a:t>-Legal factor - The business must comply with food safety regulations, labor laws, licensing requirements, and taxation rules. Maintaining compliance will be essential to avoid penalties and ensure customer safety.</a:t>
            </a:r>
          </a:p>
          <a:p>
            <a:pPr>
              <a:lnSpc>
                <a:spcPct val="90000"/>
              </a:lnSpc>
              <a:spcAft>
                <a:spcPts val="600"/>
              </a:spcAft>
            </a:pPr>
            <a:endParaRPr lang="en-US" sz="1300" dirty="0"/>
          </a:p>
          <a:p>
            <a:pPr indent="-228600">
              <a:lnSpc>
                <a:spcPct val="90000"/>
              </a:lnSpc>
              <a:spcAft>
                <a:spcPts val="600"/>
              </a:spcAft>
              <a:buFont typeface="Arial" panose="020B0604020202020204" pitchFamily="34" charset="0"/>
              <a:buChar char="•"/>
            </a:pPr>
            <a:endParaRPr lang="en-US" sz="1300" dirty="0"/>
          </a:p>
        </p:txBody>
      </p:sp>
    </p:spTree>
    <p:extLst>
      <p:ext uri="{BB962C8B-B14F-4D97-AF65-F5344CB8AC3E}">
        <p14:creationId xmlns:p14="http://schemas.microsoft.com/office/powerpoint/2010/main" val="3534514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ups of coffee">
            <a:extLst>
              <a:ext uri="{FF2B5EF4-FFF2-40B4-BE49-F238E27FC236}">
                <a16:creationId xmlns:a16="http://schemas.microsoft.com/office/drawing/2014/main" id="{08B78914-FA04-6BA0-750E-192BA0091D16}"/>
              </a:ext>
            </a:extLst>
          </p:cNvPr>
          <p:cNvPicPr>
            <a:picLocks noChangeAspect="1"/>
          </p:cNvPicPr>
          <p:nvPr/>
        </p:nvPicPr>
        <p:blipFill>
          <a:blip r:embed="rId2"/>
          <a:srcRect l="6158" r="15179" b="-1"/>
          <a:stretch>
            <a:fillRect/>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19" name="Freeform: Shape 18">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39F47D9-C93C-CC65-B109-FDF1E83A5D5B}"/>
              </a:ext>
            </a:extLst>
          </p:cNvPr>
          <p:cNvSpPr>
            <a:spLocks noGrp="1"/>
          </p:cNvSpPr>
          <p:nvPr>
            <p:ph type="title"/>
          </p:nvPr>
        </p:nvSpPr>
        <p:spPr>
          <a:xfrm>
            <a:off x="477981" y="903514"/>
            <a:ext cx="4023360" cy="5780315"/>
          </a:xfrm>
        </p:spPr>
        <p:txBody>
          <a:bodyPr vert="horz" lIns="91440" tIns="45720" rIns="91440" bIns="45720" rtlCol="0" anchor="b">
            <a:normAutofit fontScale="90000"/>
          </a:bodyPr>
          <a:lstStyle/>
          <a:p>
            <a:r>
              <a:rPr lang="en-US" sz="1800" b="1" dirty="0"/>
              <a:t>Direct competition </a:t>
            </a:r>
            <a:br>
              <a:rPr lang="en-US" sz="1800" dirty="0"/>
            </a:br>
            <a:r>
              <a:rPr lang="en-US" sz="1800" dirty="0"/>
              <a:t>Direct competition are included local coffee shops, which they have limited variation of food and products, or inconsistent service quality. Their opportunity may keep good relationships with customers.</a:t>
            </a:r>
            <a:br>
              <a:rPr lang="en-US" sz="1800" dirty="0"/>
            </a:br>
            <a:r>
              <a:rPr lang="en-US" sz="1800" b="1" dirty="0"/>
              <a:t>Indirect Competition </a:t>
            </a:r>
            <a:br>
              <a:rPr lang="en-US" sz="1800" dirty="0"/>
            </a:br>
            <a:r>
              <a:rPr lang="en-US" sz="1800" dirty="0"/>
              <a:t>Indirect competitors include restaurants, supermarkets and bakeries which sell coffee products with cheap price. In generally do not offer the same atmosphere and customer experience as a dedicated coffee shop.</a:t>
            </a:r>
            <a:br>
              <a:rPr lang="en-US" sz="1800" dirty="0"/>
            </a:br>
            <a:r>
              <a:rPr lang="en-US" sz="1800" b="1" dirty="0"/>
              <a:t>Competitive Advantage</a:t>
            </a:r>
            <a:br>
              <a:rPr lang="en-US" sz="1800" dirty="0"/>
            </a:br>
            <a:r>
              <a:rPr lang="en-US" sz="1800" dirty="0"/>
              <a:t>“Dream coffee” will be different itself:</a:t>
            </a:r>
            <a:br>
              <a:rPr lang="en-US" sz="1800" dirty="0"/>
            </a:br>
            <a:r>
              <a:rPr lang="en-US" sz="1800" dirty="0"/>
              <a:t>Premium coffee quality </a:t>
            </a:r>
            <a:br>
              <a:rPr lang="en-US" sz="1800" dirty="0"/>
            </a:br>
            <a:r>
              <a:rPr lang="en-US" sz="1800" dirty="0"/>
              <a:t>Modern interior design </a:t>
            </a:r>
            <a:br>
              <a:rPr lang="en-US" sz="1800" dirty="0"/>
            </a:br>
            <a:r>
              <a:rPr lang="en-US" sz="1800" dirty="0"/>
              <a:t>Comfortable seating areas </a:t>
            </a:r>
            <a:br>
              <a:rPr lang="en-US" sz="1800" dirty="0"/>
            </a:br>
            <a:r>
              <a:rPr lang="en-US" sz="1800" dirty="0"/>
              <a:t>Free Wi-Fi </a:t>
            </a:r>
            <a:br>
              <a:rPr lang="en-US" sz="1800" dirty="0"/>
            </a:br>
            <a:r>
              <a:rPr lang="en-US" sz="1800" dirty="0"/>
              <a:t>Consistent customer service </a:t>
            </a:r>
            <a:br>
              <a:rPr lang="en-US" sz="1800" dirty="0"/>
            </a:br>
            <a:r>
              <a:rPr lang="en-US" sz="1800" dirty="0"/>
              <a:t>Loyalty programs </a:t>
            </a:r>
            <a:br>
              <a:rPr lang="en-US" sz="1800" dirty="0"/>
            </a:br>
            <a:r>
              <a:rPr lang="en-US" sz="1800" dirty="0"/>
              <a:t>Seasonal menu innovations</a:t>
            </a:r>
            <a:br>
              <a:rPr lang="en-US" sz="1800" dirty="0"/>
            </a:br>
            <a:r>
              <a:rPr lang="en-US" sz="1800" dirty="0"/>
              <a:t>This products will create different atmosphere than another shops and attract loyal customers.</a:t>
            </a:r>
            <a:br>
              <a:rPr lang="en-US" sz="1200" dirty="0"/>
            </a:br>
            <a:endParaRPr lang="en-US" sz="1200" dirty="0"/>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062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8B01E2-99AF-E0D9-31D8-FD14B0FEB706}"/>
              </a:ext>
            </a:extLst>
          </p:cNvPr>
          <p:cNvSpPr>
            <a:spLocks noGrp="1"/>
          </p:cNvSpPr>
          <p:nvPr>
            <p:ph type="title"/>
          </p:nvPr>
        </p:nvSpPr>
        <p:spPr>
          <a:xfrm>
            <a:off x="838199" y="548464"/>
            <a:ext cx="3807187" cy="2228074"/>
          </a:xfrm>
        </p:spPr>
        <p:txBody>
          <a:bodyPr vert="horz" lIns="91440" tIns="45720" rIns="91440" bIns="45720" rtlCol="0" anchor="ctr">
            <a:normAutofit/>
          </a:bodyPr>
          <a:lstStyle/>
          <a:p>
            <a:r>
              <a:rPr lang="en-US" sz="3700" b="1"/>
              <a:t>Marketing Communications</a:t>
            </a:r>
            <a:br>
              <a:rPr lang="en-US" sz="3700"/>
            </a:br>
            <a:endParaRPr lang="en-US" sz="3700"/>
          </a:p>
        </p:txBody>
      </p:sp>
      <p:sp>
        <p:nvSpPr>
          <p:cNvPr id="23" name="TextBox 22">
            <a:extLst>
              <a:ext uri="{FF2B5EF4-FFF2-40B4-BE49-F238E27FC236}">
                <a16:creationId xmlns:a16="http://schemas.microsoft.com/office/drawing/2014/main" id="{FBB58D8B-F051-4D82-7130-94E29FC2DB9F}"/>
              </a:ext>
            </a:extLst>
          </p:cNvPr>
          <p:cNvSpPr txBox="1"/>
          <p:nvPr/>
        </p:nvSpPr>
        <p:spPr>
          <a:xfrm>
            <a:off x="838201" y="2188029"/>
            <a:ext cx="3799425" cy="441960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b="1" dirty="0"/>
              <a:t>Target Marketing</a:t>
            </a:r>
            <a:endParaRPr lang="en-US" dirty="0"/>
          </a:p>
          <a:p>
            <a:pPr indent="-228600">
              <a:lnSpc>
                <a:spcPct val="90000"/>
              </a:lnSpc>
              <a:spcAft>
                <a:spcPts val="600"/>
              </a:spcAft>
              <a:buFont typeface="Arial" panose="020B0604020202020204" pitchFamily="34" charset="0"/>
              <a:buChar char="•"/>
            </a:pPr>
            <a:r>
              <a:rPr lang="en-US" dirty="0"/>
              <a:t>Students</a:t>
            </a:r>
            <a:br>
              <a:rPr lang="en-US" dirty="0"/>
            </a:br>
            <a:r>
              <a:rPr lang="en-US" dirty="0"/>
              <a:t>Families </a:t>
            </a:r>
            <a:br>
              <a:rPr lang="en-US" dirty="0"/>
            </a:br>
            <a:r>
              <a:rPr lang="en-US" dirty="0"/>
              <a:t>Kids </a:t>
            </a:r>
            <a:br>
              <a:rPr lang="en-US" dirty="0"/>
            </a:br>
            <a:r>
              <a:rPr lang="en-US" dirty="0"/>
              <a:t>Young people </a:t>
            </a:r>
            <a:br>
              <a:rPr lang="en-US" dirty="0"/>
            </a:br>
            <a:r>
              <a:rPr lang="en-US" dirty="0"/>
              <a:t>Tourists and visitors </a:t>
            </a:r>
            <a:br>
              <a:rPr lang="en-US" dirty="0"/>
            </a:br>
            <a:r>
              <a:rPr lang="en-US" dirty="0"/>
              <a:t>Sportsmen </a:t>
            </a:r>
          </a:p>
          <a:p>
            <a:pPr indent="-228600">
              <a:lnSpc>
                <a:spcPct val="90000"/>
              </a:lnSpc>
              <a:spcAft>
                <a:spcPts val="600"/>
              </a:spcAft>
              <a:buFont typeface="Arial" panose="020B0604020202020204" pitchFamily="34" charset="0"/>
              <a:buChar char="•"/>
            </a:pPr>
            <a:r>
              <a:rPr lang="en-US" b="1" dirty="0"/>
              <a:t>Branding strategy </a:t>
            </a:r>
            <a:endParaRPr lang="en-US" dirty="0"/>
          </a:p>
          <a:p>
            <a:pPr indent="-228600">
              <a:lnSpc>
                <a:spcPct val="90000"/>
              </a:lnSpc>
              <a:spcAft>
                <a:spcPts val="600"/>
              </a:spcAft>
              <a:buFont typeface="Arial" panose="020B0604020202020204" pitchFamily="34" charset="0"/>
              <a:buChar char="•"/>
            </a:pPr>
            <a:r>
              <a:rPr lang="en-US" dirty="0"/>
              <a:t>The brand name “Dream Coffee” will represent comfort, quality. The visual identity will include a modern logo, warm colors, and professional packaging.</a:t>
            </a:r>
          </a:p>
        </p:txBody>
      </p:sp>
      <p:pic>
        <p:nvPicPr>
          <p:cNvPr id="24" name="Picture 23">
            <a:extLst>
              <a:ext uri="{FF2B5EF4-FFF2-40B4-BE49-F238E27FC236}">
                <a16:creationId xmlns:a16="http://schemas.microsoft.com/office/drawing/2014/main" id="{CB225ED2-78DD-F9A3-D034-720B9E716B5C}"/>
              </a:ext>
            </a:extLst>
          </p:cNvPr>
          <p:cNvPicPr>
            <a:picLocks noChangeAspect="1"/>
          </p:cNvPicPr>
          <p:nvPr/>
        </p:nvPicPr>
        <p:blipFill>
          <a:blip r:embed="rId2"/>
          <a:srcRect l="22848" r="18248"/>
          <a:stretch>
            <a:fillRect/>
          </a:stretch>
        </p:blipFill>
        <p:spPr>
          <a:xfrm>
            <a:off x="5010386" y="10"/>
            <a:ext cx="7181613" cy="6857990"/>
          </a:xfrm>
          <a:prstGeom prst="rect">
            <a:avLst/>
          </a:prstGeom>
          <a:effectLst/>
        </p:spPr>
      </p:pic>
    </p:spTree>
    <p:extLst>
      <p:ext uri="{BB962C8B-B14F-4D97-AF65-F5344CB8AC3E}">
        <p14:creationId xmlns:p14="http://schemas.microsoft.com/office/powerpoint/2010/main" val="2071289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rson holding coffee">
            <a:extLst>
              <a:ext uri="{FF2B5EF4-FFF2-40B4-BE49-F238E27FC236}">
                <a16:creationId xmlns:a16="http://schemas.microsoft.com/office/drawing/2014/main" id="{846063C4-F463-199C-9DFC-7C4CC947A2AE}"/>
              </a:ext>
            </a:extLst>
          </p:cNvPr>
          <p:cNvPicPr>
            <a:picLocks noChangeAspect="1"/>
          </p:cNvPicPr>
          <p:nvPr/>
        </p:nvPicPr>
        <p:blipFill>
          <a:blip r:embed="rId2"/>
          <a:srcRect l="10773" r="9916"/>
          <a:stretch>
            <a:fillRect/>
          </a:stretch>
        </p:blipFill>
        <p:spPr>
          <a:xfrm>
            <a:off x="1" y="10"/>
            <a:ext cx="9669642" cy="6857990"/>
          </a:xfrm>
          <a:prstGeom prst="rect">
            <a:avLst/>
          </a:prstGeom>
        </p:spPr>
      </p:pic>
      <p:sp>
        <p:nvSpPr>
          <p:cNvPr id="19" name="Rectangle 18">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4D65463-1C8B-9B1C-682E-CC5F10FDC304}"/>
              </a:ext>
            </a:extLst>
          </p:cNvPr>
          <p:cNvSpPr>
            <a:spLocks noGrp="1"/>
          </p:cNvSpPr>
          <p:nvPr>
            <p:ph type="title"/>
          </p:nvPr>
        </p:nvSpPr>
        <p:spPr>
          <a:xfrm>
            <a:off x="7935402" y="743446"/>
            <a:ext cx="3445765" cy="5798867"/>
          </a:xfrm>
          <a:noFill/>
        </p:spPr>
        <p:txBody>
          <a:bodyPr vert="horz" lIns="91440" tIns="45720" rIns="91440" bIns="45720" rtlCol="0" anchor="b">
            <a:normAutofit/>
          </a:bodyPr>
          <a:lstStyle/>
          <a:p>
            <a:r>
              <a:rPr lang="en-US" sz="1600" b="1" dirty="0"/>
              <a:t>Social media marketing </a:t>
            </a:r>
            <a:br>
              <a:rPr lang="en-US" sz="1600" dirty="0"/>
            </a:br>
            <a:r>
              <a:rPr lang="en-US" sz="1600" dirty="0"/>
              <a:t>The dream coffee will be promote by Instagram, Facebook, TikTok because there are many people spend more time and be easy to found it.</a:t>
            </a:r>
            <a:br>
              <a:rPr lang="en-US" sz="1600" dirty="0"/>
            </a:br>
            <a:r>
              <a:rPr lang="en-US" sz="1600" dirty="0"/>
              <a:t>Content will be included:</a:t>
            </a:r>
            <a:br>
              <a:rPr lang="en-US" sz="1600" dirty="0"/>
            </a:br>
            <a:r>
              <a:rPr lang="en-US" sz="1600" dirty="0"/>
              <a:t>-Photos of drinks and food</a:t>
            </a:r>
            <a:br>
              <a:rPr lang="en-US" sz="1600" dirty="0"/>
            </a:br>
            <a:r>
              <a:rPr lang="en-US" sz="1600" dirty="0"/>
              <a:t>-Promotional offers</a:t>
            </a:r>
            <a:br>
              <a:rPr lang="en-US" sz="1600" dirty="0"/>
            </a:br>
            <a:r>
              <a:rPr lang="en-US" sz="1600" dirty="0"/>
              <a:t>-Costumers testimonials</a:t>
            </a:r>
            <a:br>
              <a:rPr lang="en-US" sz="1600" dirty="0"/>
            </a:br>
            <a:r>
              <a:rPr lang="en-US" sz="1600" dirty="0"/>
              <a:t>-Sessions </a:t>
            </a:r>
            <a:r>
              <a:rPr lang="en-US" sz="1600" dirty="0" err="1"/>
              <a:t>designe</a:t>
            </a:r>
            <a:r>
              <a:rPr lang="en-US" sz="1600" dirty="0"/>
              <a:t> of shop</a:t>
            </a:r>
            <a:br>
              <a:rPr lang="en-US" sz="1600" dirty="0"/>
            </a:br>
            <a:r>
              <a:rPr lang="en-US" sz="1600" b="1" dirty="0"/>
              <a:t>Promotional activities </a:t>
            </a:r>
            <a:br>
              <a:rPr lang="en-US" sz="1600" dirty="0"/>
            </a:br>
            <a:r>
              <a:rPr lang="en-US" sz="1600" dirty="0"/>
              <a:t>-Students discount</a:t>
            </a:r>
            <a:br>
              <a:rPr lang="en-US" sz="1600" dirty="0"/>
            </a:br>
            <a:r>
              <a:rPr lang="en-US" sz="1600" dirty="0"/>
              <a:t>-Sports men discount</a:t>
            </a:r>
            <a:br>
              <a:rPr lang="en-US" sz="1600" dirty="0"/>
            </a:br>
            <a:r>
              <a:rPr lang="en-US" sz="1600" dirty="0"/>
              <a:t>-Sessional promotions </a:t>
            </a:r>
            <a:br>
              <a:rPr lang="en-US" sz="1600" dirty="0"/>
            </a:br>
            <a:r>
              <a:rPr lang="en-US" sz="1600" dirty="0"/>
              <a:t>-Social media vouchers </a:t>
            </a:r>
            <a:br>
              <a:rPr lang="en-US" sz="1600" dirty="0"/>
            </a:br>
            <a:r>
              <a:rPr lang="en-US" sz="1600" dirty="0"/>
              <a:t>-Loyalti cards</a:t>
            </a:r>
            <a:br>
              <a:rPr lang="en-US" sz="1600" dirty="0"/>
            </a:br>
            <a:r>
              <a:rPr lang="en-US" sz="1600" dirty="0"/>
              <a:t>-Grand opening discount</a:t>
            </a:r>
            <a:br>
              <a:rPr lang="en-US" sz="1600" dirty="0"/>
            </a:br>
            <a:r>
              <a:rPr lang="en-US" sz="1600" b="1" dirty="0"/>
              <a:t>Local Partnerships </a:t>
            </a:r>
            <a:br>
              <a:rPr lang="en-US" sz="1600" dirty="0"/>
            </a:br>
            <a:r>
              <a:rPr lang="en-US" sz="1600" dirty="0"/>
              <a:t>The coffee shop will collaborate with local schools, businesses, and community organizations. Such partnerships can increase visibility and attract new customers.</a:t>
            </a:r>
            <a:br>
              <a:rPr lang="en-US" sz="1300" dirty="0"/>
            </a:br>
            <a:br>
              <a:rPr lang="en-US" sz="1300" dirty="0"/>
            </a:br>
            <a:endParaRPr lang="en-US" sz="1300" dirty="0"/>
          </a:p>
        </p:txBody>
      </p:sp>
    </p:spTree>
    <p:extLst>
      <p:ext uri="{BB962C8B-B14F-4D97-AF65-F5344CB8AC3E}">
        <p14:creationId xmlns:p14="http://schemas.microsoft.com/office/powerpoint/2010/main" val="2925343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6" name="TextBox 3">
            <a:extLst>
              <a:ext uri="{FF2B5EF4-FFF2-40B4-BE49-F238E27FC236}">
                <a16:creationId xmlns:a16="http://schemas.microsoft.com/office/drawing/2014/main" id="{B1F0C077-8555-4602-643F-12A1C84C9236}"/>
              </a:ext>
            </a:extLst>
          </p:cNvPr>
          <p:cNvGraphicFramePr/>
          <p:nvPr>
            <p:extLst>
              <p:ext uri="{D42A27DB-BD31-4B8C-83A1-F6EECF244321}">
                <p14:modId xmlns:p14="http://schemas.microsoft.com/office/powerpoint/2010/main" val="131436376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7749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927ECBC2-865F-7514-F02F-FA04A7C9814F}"/>
              </a:ext>
            </a:extLst>
          </p:cNvPr>
          <p:cNvSpPr>
            <a:spLocks noChangeArrowheads="1"/>
          </p:cNvSpPr>
          <p:nvPr/>
        </p:nvSpPr>
        <p:spPr bwMode="auto">
          <a:xfrm>
            <a:off x="728663" y="408920"/>
            <a:ext cx="944860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Start-up costs</a:t>
            </a:r>
            <a:endParaRPr kumimoji="0" lang="en-GB" altLang="en-US" sz="3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4D8DA396-6E29-50A9-2640-CD66A79B84C5}"/>
              </a:ext>
            </a:extLst>
          </p:cNvPr>
          <p:cNvGraphicFramePr>
            <a:graphicFrameLocks noGrp="1"/>
          </p:cNvGraphicFramePr>
          <p:nvPr>
            <p:extLst>
              <p:ext uri="{D42A27DB-BD31-4B8C-83A1-F6EECF244321}">
                <p14:modId xmlns:p14="http://schemas.microsoft.com/office/powerpoint/2010/main" val="717675727"/>
              </p:ext>
            </p:extLst>
          </p:nvPr>
        </p:nvGraphicFramePr>
        <p:xfrm>
          <a:off x="1234440" y="1252728"/>
          <a:ext cx="9208008" cy="5011686"/>
        </p:xfrm>
        <a:graphic>
          <a:graphicData uri="http://schemas.openxmlformats.org/drawingml/2006/table">
            <a:tbl>
              <a:tblPr firstRow="1" firstCol="1" bandRow="1">
                <a:tableStyleId>{5C22544A-7EE6-4342-B048-85BDC9FD1C3A}</a:tableStyleId>
              </a:tblPr>
              <a:tblGrid>
                <a:gridCol w="4604004">
                  <a:extLst>
                    <a:ext uri="{9D8B030D-6E8A-4147-A177-3AD203B41FA5}">
                      <a16:colId xmlns:a16="http://schemas.microsoft.com/office/drawing/2014/main" val="86129463"/>
                    </a:ext>
                  </a:extLst>
                </a:gridCol>
                <a:gridCol w="4604004">
                  <a:extLst>
                    <a:ext uri="{9D8B030D-6E8A-4147-A177-3AD203B41FA5}">
                      <a16:colId xmlns:a16="http://schemas.microsoft.com/office/drawing/2014/main" val="801357523"/>
                    </a:ext>
                  </a:extLst>
                </a:gridCol>
              </a:tblGrid>
              <a:tr h="556854">
                <a:tc>
                  <a:txBody>
                    <a:bodyPr/>
                    <a:lstStyle/>
                    <a:p>
                      <a:pPr>
                        <a:lnSpc>
                          <a:spcPct val="150000"/>
                        </a:lnSpc>
                        <a:spcAft>
                          <a:spcPts val="800"/>
                        </a:spcAft>
                        <a:buNone/>
                      </a:pPr>
                      <a:r>
                        <a:rPr lang="en-GB" sz="1200" kern="100">
                          <a:effectLst/>
                        </a:rPr>
                        <a:t>Rent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800£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43443412"/>
                  </a:ext>
                </a:extLst>
              </a:tr>
              <a:tr h="556854">
                <a:tc>
                  <a:txBody>
                    <a:bodyPr/>
                    <a:lstStyle/>
                    <a:p>
                      <a:pPr>
                        <a:lnSpc>
                          <a:spcPct val="150000"/>
                        </a:lnSpc>
                        <a:spcAft>
                          <a:spcPts val="800"/>
                        </a:spcAft>
                        <a:buNone/>
                      </a:pPr>
                      <a:r>
                        <a:rPr lang="en-GB" sz="1200" kern="100">
                          <a:effectLst/>
                        </a:rPr>
                        <a:t>Building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9000£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4325559"/>
                  </a:ext>
                </a:extLst>
              </a:tr>
              <a:tr h="556854">
                <a:tc>
                  <a:txBody>
                    <a:bodyPr/>
                    <a:lstStyle/>
                    <a:p>
                      <a:pPr>
                        <a:lnSpc>
                          <a:spcPct val="150000"/>
                        </a:lnSpc>
                        <a:spcAft>
                          <a:spcPts val="800"/>
                        </a:spcAft>
                        <a:buNone/>
                      </a:pPr>
                      <a:r>
                        <a:rPr lang="en-GB" sz="1200" kern="100">
                          <a:effectLst/>
                        </a:rPr>
                        <a:t>Coffee machine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5000£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89174459"/>
                  </a:ext>
                </a:extLst>
              </a:tr>
              <a:tr h="556854">
                <a:tc>
                  <a:txBody>
                    <a:bodyPr/>
                    <a:lstStyle/>
                    <a:p>
                      <a:pPr>
                        <a:lnSpc>
                          <a:spcPct val="150000"/>
                        </a:lnSpc>
                        <a:spcAft>
                          <a:spcPts val="800"/>
                        </a:spcAft>
                        <a:buNone/>
                      </a:pPr>
                      <a:r>
                        <a:rPr lang="en-GB" sz="1200" kern="100">
                          <a:effectLst/>
                        </a:rPr>
                        <a:t>Furniture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8199143"/>
                  </a:ext>
                </a:extLst>
              </a:tr>
              <a:tr h="556854">
                <a:tc>
                  <a:txBody>
                    <a:bodyPr/>
                    <a:lstStyle/>
                    <a:p>
                      <a:pPr>
                        <a:lnSpc>
                          <a:spcPct val="150000"/>
                        </a:lnSpc>
                        <a:spcAft>
                          <a:spcPts val="800"/>
                        </a:spcAft>
                        <a:buNone/>
                      </a:pPr>
                      <a:r>
                        <a:rPr lang="en-GB" sz="1200" kern="100">
                          <a:effectLst/>
                        </a:rPr>
                        <a:t>Fridge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1000£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79503309"/>
                  </a:ext>
                </a:extLst>
              </a:tr>
              <a:tr h="556854">
                <a:tc>
                  <a:txBody>
                    <a:bodyPr/>
                    <a:lstStyle/>
                    <a:p>
                      <a:pPr>
                        <a:lnSpc>
                          <a:spcPct val="150000"/>
                        </a:lnSpc>
                        <a:spcAft>
                          <a:spcPts val="800"/>
                        </a:spcAft>
                        <a:buNone/>
                      </a:pPr>
                      <a:r>
                        <a:rPr lang="en-GB" sz="1200" kern="100">
                          <a:effectLst/>
                        </a:rPr>
                        <a:t>Design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500£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48094116"/>
                  </a:ext>
                </a:extLst>
              </a:tr>
              <a:tr h="556854">
                <a:tc>
                  <a:txBody>
                    <a:bodyPr/>
                    <a:lstStyle/>
                    <a:p>
                      <a:pPr>
                        <a:lnSpc>
                          <a:spcPct val="150000"/>
                        </a:lnSpc>
                        <a:spcAft>
                          <a:spcPts val="800"/>
                        </a:spcAft>
                        <a:buNone/>
                      </a:pPr>
                      <a:r>
                        <a:rPr lang="en-GB" sz="1200" kern="100">
                          <a:effectLst/>
                        </a:rPr>
                        <a:t>Digital marketing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800£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82802"/>
                  </a:ext>
                </a:extLst>
              </a:tr>
              <a:tr h="556854">
                <a:tc>
                  <a:txBody>
                    <a:bodyPr/>
                    <a:lstStyle/>
                    <a:p>
                      <a:pPr>
                        <a:lnSpc>
                          <a:spcPct val="150000"/>
                        </a:lnSpc>
                        <a:spcAft>
                          <a:spcPts val="800"/>
                        </a:spcAft>
                        <a:buNone/>
                      </a:pPr>
                      <a:r>
                        <a:rPr lang="en-GB" sz="1200" kern="100">
                          <a:effectLst/>
                        </a:rPr>
                        <a:t>Licences and permits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14531332"/>
                  </a:ext>
                </a:extLst>
              </a:tr>
              <a:tr h="556854">
                <a:tc>
                  <a:txBody>
                    <a:bodyPr/>
                    <a:lstStyle/>
                    <a:p>
                      <a:pPr>
                        <a:lnSpc>
                          <a:spcPct val="150000"/>
                        </a:lnSpc>
                        <a:spcAft>
                          <a:spcPts val="800"/>
                        </a:spcAft>
                        <a:buNone/>
                      </a:pPr>
                      <a:r>
                        <a:rPr lang="en-GB" sz="1200" kern="100">
                          <a:effectLst/>
                        </a:rPr>
                        <a:t>Total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dirty="0">
                          <a:effectLst/>
                        </a:rPr>
                        <a:t>19800£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85495940"/>
                  </a:ext>
                </a:extLst>
              </a:tr>
            </a:tbl>
          </a:graphicData>
        </a:graphic>
      </p:graphicFrame>
    </p:spTree>
    <p:extLst>
      <p:ext uri="{BB962C8B-B14F-4D97-AF65-F5344CB8AC3E}">
        <p14:creationId xmlns:p14="http://schemas.microsoft.com/office/powerpoint/2010/main" val="1429510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813D1A25-B180-C73F-EC6C-4E2BCA498CE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21045"/>
          <a:stretch>
            <a:fillRect/>
          </a:stretch>
        </p:blipFill>
        <p:spPr>
          <a:xfrm>
            <a:off x="457200" y="457200"/>
            <a:ext cx="11277600" cy="5943600"/>
          </a:xfrm>
          <a:prstGeom prst="rect">
            <a:avLst/>
          </a:prstGeom>
        </p:spPr>
      </p:pic>
    </p:spTree>
    <p:extLst>
      <p:ext uri="{BB962C8B-B14F-4D97-AF65-F5344CB8AC3E}">
        <p14:creationId xmlns:p14="http://schemas.microsoft.com/office/powerpoint/2010/main" val="2090644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descr="Top view of a hand holding a cup of coffee">
            <a:extLst>
              <a:ext uri="{FF2B5EF4-FFF2-40B4-BE49-F238E27FC236}">
                <a16:creationId xmlns:a16="http://schemas.microsoft.com/office/drawing/2014/main" id="{8DE0905B-4632-93D2-2509-93EB9472CB39}"/>
              </a:ext>
            </a:extLst>
          </p:cNvPr>
          <p:cNvPicPr>
            <a:picLocks noChangeAspect="1"/>
          </p:cNvPicPr>
          <p:nvPr/>
        </p:nvPicPr>
        <p:blipFill>
          <a:blip r:embed="rId2"/>
          <a:srcRect l="28110" r="12556" b="-2"/>
          <a:stretch>
            <a:fillRect/>
          </a:stretch>
        </p:blipFill>
        <p:spPr>
          <a:xfrm>
            <a:off x="-1" y="-2"/>
            <a:ext cx="6096001" cy="6858002"/>
          </a:xfrm>
          <a:prstGeom prst="rect">
            <a:avLst/>
          </a:prstGeom>
        </p:spPr>
      </p:pic>
      <p:sp>
        <p:nvSpPr>
          <p:cNvPr id="30" name="TextBox 29">
            <a:extLst>
              <a:ext uri="{FF2B5EF4-FFF2-40B4-BE49-F238E27FC236}">
                <a16:creationId xmlns:a16="http://schemas.microsoft.com/office/drawing/2014/main" id="{C019C762-3504-2DF4-6815-E0C7A0761F10}"/>
              </a:ext>
            </a:extLst>
          </p:cNvPr>
          <p:cNvSpPr txBox="1"/>
          <p:nvPr/>
        </p:nvSpPr>
        <p:spPr>
          <a:xfrm>
            <a:off x="6803409" y="1121229"/>
            <a:ext cx="4156512" cy="5118851"/>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400" b="1" dirty="0"/>
              <a:t>Revenue Expectations</a:t>
            </a:r>
            <a:endParaRPr lang="en-US" sz="1400" dirty="0"/>
          </a:p>
          <a:p>
            <a:pPr indent="-228600">
              <a:lnSpc>
                <a:spcPct val="90000"/>
              </a:lnSpc>
              <a:spcAft>
                <a:spcPts val="600"/>
              </a:spcAft>
              <a:buFont typeface="Arial" panose="020B0604020202020204" pitchFamily="34" charset="0"/>
              <a:buChar char="•"/>
            </a:pPr>
            <a:r>
              <a:rPr lang="en-US" sz="1400" dirty="0"/>
              <a:t>The coffee shop expects an average of 40–60 customers per day during the first year. Assuming an average customer spend of €4, daily revenue could range from €160 to €240.</a:t>
            </a:r>
            <a:br>
              <a:rPr lang="en-US" sz="1400" dirty="0"/>
            </a:br>
            <a:r>
              <a:rPr lang="en-US" sz="1400" dirty="0"/>
              <a:t>Monthly revenue is therefore expected to range between approximately €4,800 and €7,200, with growth anticipated as brand awareness increases and customer loyalty develops.</a:t>
            </a:r>
          </a:p>
          <a:p>
            <a:pPr indent="-228600">
              <a:lnSpc>
                <a:spcPct val="90000"/>
              </a:lnSpc>
              <a:spcAft>
                <a:spcPts val="600"/>
              </a:spcAft>
              <a:buFont typeface="Arial" panose="020B0604020202020204" pitchFamily="34" charset="0"/>
              <a:buChar char="•"/>
            </a:pPr>
            <a:r>
              <a:rPr lang="en-US" sz="1400" b="1" dirty="0"/>
              <a:t>Financial Sustainability</a:t>
            </a:r>
            <a:endParaRPr lang="en-US" sz="1400" dirty="0"/>
          </a:p>
          <a:p>
            <a:pPr indent="-228600">
              <a:lnSpc>
                <a:spcPct val="90000"/>
              </a:lnSpc>
              <a:spcAft>
                <a:spcPts val="600"/>
              </a:spcAft>
              <a:buFont typeface="Arial" panose="020B0604020202020204" pitchFamily="34" charset="0"/>
              <a:buChar char="•"/>
            </a:pPr>
            <a:r>
              <a:rPr lang="en-US" sz="1400" dirty="0"/>
              <a:t>Profitability will depend on maintaining efficient cost control, strong customer retention, and consistent product quality. By carefully managing expenses and implementing effective marketing strategies, the business should achieve financial stability within its first two years of operation.</a:t>
            </a:r>
          </a:p>
          <a:p>
            <a:pPr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3711709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TextBox 25">
            <a:extLst>
              <a:ext uri="{FF2B5EF4-FFF2-40B4-BE49-F238E27FC236}">
                <a16:creationId xmlns:a16="http://schemas.microsoft.com/office/drawing/2014/main" id="{B6AB6ACE-EFDD-2F60-4BB0-BBD922E1F9C5}"/>
              </a:ext>
            </a:extLst>
          </p:cNvPr>
          <p:cNvSpPr txBox="1"/>
          <p:nvPr/>
        </p:nvSpPr>
        <p:spPr>
          <a:xfrm>
            <a:off x="838200" y="1825625"/>
            <a:ext cx="5558489" cy="4351338"/>
          </a:xfrm>
          <a:prstGeom prst="rect">
            <a:avLst/>
          </a:prstGeom>
        </p:spPr>
        <p:txBody>
          <a:bodyPr vert="horz" lIns="91440" tIns="45720" rIns="91440" bIns="45720" rtlCol="0">
            <a:normAutofit/>
          </a:bodyPr>
          <a:lstStyle/>
          <a:p>
            <a:pPr lvl="0" indent="-228600">
              <a:lnSpc>
                <a:spcPct val="90000"/>
              </a:lnSpc>
              <a:spcAft>
                <a:spcPts val="600"/>
              </a:spcAft>
              <a:buFont typeface="Arial" panose="020B0604020202020204" pitchFamily="34" charset="0"/>
              <a:buChar char="•"/>
            </a:pPr>
            <a:r>
              <a:rPr lang="en-US" b="1"/>
              <a:t>Conclusion </a:t>
            </a:r>
            <a:endParaRPr lang="en-US"/>
          </a:p>
          <a:p>
            <a:pPr indent="-228600">
              <a:lnSpc>
                <a:spcPct val="90000"/>
              </a:lnSpc>
              <a:spcAft>
                <a:spcPts val="600"/>
              </a:spcAft>
              <a:buFont typeface="Arial" panose="020B0604020202020204" pitchFamily="34" charset="0"/>
              <a:buChar char="•"/>
            </a:pPr>
            <a:r>
              <a:rPr lang="en-US"/>
              <a:t>The “Dream Coffee” is a very promising business in town Leova, Republic of Moldova because is a coffee shop for majority people from town where they can come and take them dream coffee. For increasing popularity of coffee culture, combined with out weather and quiet. With high-quality products, customer-focused services, effective marketing communications, and responsible financial management, the coffee shop can establish a strong competitive position and achieve long-term success. For this business is necessary to invest just 20,000£ for beginners and low risk to bring people together and live the dream with hot coffee or tea.</a:t>
            </a:r>
          </a:p>
          <a:p>
            <a:pPr indent="-228600">
              <a:lnSpc>
                <a:spcPct val="90000"/>
              </a:lnSpc>
              <a:spcAft>
                <a:spcPts val="600"/>
              </a:spcAft>
              <a:buFont typeface="Arial" panose="020B0604020202020204" pitchFamily="34" charset="0"/>
              <a:buChar char="•"/>
            </a:pPr>
            <a:endParaRPr lang="en-US"/>
          </a:p>
        </p:txBody>
      </p:sp>
      <p:sp>
        <p:nvSpPr>
          <p:cNvPr id="13" name="Oval 12">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Block Arc 14">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eeform: Shape 16">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9" name="Straight Connector 18">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7" name="Freeform: Shape 26">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3" name="Arc 22">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3261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1" name="Rectangle 2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E9E40D-97F8-C4C9-06E1-BF044D966FCE}"/>
              </a:ext>
            </a:extLst>
          </p:cNvPr>
          <p:cNvSpPr>
            <a:spLocks noGrp="1"/>
          </p:cNvSpPr>
          <p:nvPr>
            <p:ph type="title"/>
          </p:nvPr>
        </p:nvSpPr>
        <p:spPr>
          <a:xfrm>
            <a:off x="1043631" y="809898"/>
            <a:ext cx="9942716" cy="1554480"/>
          </a:xfrm>
        </p:spPr>
        <p:txBody>
          <a:bodyPr anchor="ctr">
            <a:normAutofit/>
          </a:bodyPr>
          <a:lstStyle/>
          <a:p>
            <a:r>
              <a:rPr lang="en-GB" sz="4800"/>
              <a:t>References </a:t>
            </a:r>
          </a:p>
        </p:txBody>
      </p:sp>
      <p:sp>
        <p:nvSpPr>
          <p:cNvPr id="4" name="Rectangle 1">
            <a:extLst>
              <a:ext uri="{FF2B5EF4-FFF2-40B4-BE49-F238E27FC236}">
                <a16:creationId xmlns:a16="http://schemas.microsoft.com/office/drawing/2014/main" id="{08902896-6D43-9F05-6EB9-5275C07BE787}"/>
              </a:ext>
            </a:extLst>
          </p:cNvPr>
          <p:cNvSpPr>
            <a:spLocks noGrp="1" noChangeArrowheads="1"/>
          </p:cNvSpPr>
          <p:nvPr>
            <p:ph idx="1"/>
          </p:nvPr>
        </p:nvSpPr>
        <p:spPr bwMode="auto">
          <a:xfrm>
            <a:off x="1045028" y="2209801"/>
            <a:ext cx="9941319" cy="413181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fontScale="92500" lnSpcReduction="10000"/>
          </a:bodyPr>
          <a:lstStyle/>
          <a:p>
            <a:pPr marL="0" marR="0" lvl="0" indent="0" defTabSz="914400" rtl="0" eaLnBrk="0" fontAlgn="base" latinLnBrk="0" hangingPunct="0">
              <a:spcBef>
                <a:spcPct val="0"/>
              </a:spcBef>
              <a:spcAft>
                <a:spcPts val="600"/>
              </a:spcAft>
              <a:buClrTx/>
              <a:buSzTx/>
              <a:buFontTx/>
              <a:buNone/>
              <a:tabLst/>
            </a:pPr>
            <a:endParaRPr kumimoji="0" lang="en-US" altLang="en-US" sz="15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Baron, R. A. (2020). </a:t>
            </a:r>
            <a:r>
              <a:rPr kumimoji="0" lang="en-US" altLang="en-US" sz="1800" b="0" i="1" u="none" strike="noStrike" cap="none" normalizeH="0" baseline="0" dirty="0">
                <a:ln>
                  <a:noFill/>
                </a:ln>
                <a:effectLst/>
                <a:latin typeface="Arial" panose="020B0604020202020204" pitchFamily="34" charset="0"/>
              </a:rPr>
              <a:t>Entrepreneurship: An Evidence-Based Guide</a:t>
            </a:r>
            <a:r>
              <a:rPr kumimoji="0" lang="en-US" altLang="en-US" sz="1800" b="0" i="0" u="none" strike="noStrike" cap="none" normalizeH="0" baseline="0" dirty="0">
                <a:ln>
                  <a:noFill/>
                </a:ln>
                <a:effectLst/>
                <a:latin typeface="Arial" panose="020B0604020202020204" pitchFamily="34" charset="0"/>
              </a:rPr>
              <a:t>. Edward Elgar Publishing.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Blank, S., &amp; Dorf, B. (2020). </a:t>
            </a:r>
            <a:r>
              <a:rPr kumimoji="0" lang="en-US" altLang="en-US" sz="1800" b="0" i="1" u="none" strike="noStrike" cap="none" normalizeH="0" baseline="0" dirty="0">
                <a:ln>
                  <a:noFill/>
                </a:ln>
                <a:effectLst/>
                <a:latin typeface="Arial" panose="020B0604020202020204" pitchFamily="34" charset="0"/>
              </a:rPr>
              <a:t>The Startup Owner's Manual</a:t>
            </a:r>
            <a:r>
              <a:rPr kumimoji="0" lang="en-US" altLang="en-US" sz="1800" b="0" i="0" u="none" strike="noStrike" cap="none" normalizeH="0" baseline="0" dirty="0">
                <a:ln>
                  <a:noFill/>
                </a:ln>
                <a:effectLst/>
                <a:latin typeface="Arial" panose="020B0604020202020204" pitchFamily="34" charset="0"/>
              </a:rPr>
              <a:t>. K&amp;S Ranch.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Burns, P. (2021). </a:t>
            </a:r>
            <a:r>
              <a:rPr kumimoji="0" lang="en-US" altLang="en-US" sz="1800" b="0" i="1" u="none" strike="noStrike" cap="none" normalizeH="0" baseline="0" dirty="0">
                <a:ln>
                  <a:noFill/>
                </a:ln>
                <a:effectLst/>
                <a:latin typeface="Arial" panose="020B0604020202020204" pitchFamily="34" charset="0"/>
              </a:rPr>
              <a:t>Entrepreneurship and Small Business: Start-up, Growth and Maturity</a:t>
            </a:r>
            <a:r>
              <a:rPr kumimoji="0" lang="en-US" altLang="en-US" sz="1800" b="0" i="0" u="none" strike="noStrike" cap="none" normalizeH="0" baseline="0" dirty="0">
                <a:ln>
                  <a:noFill/>
                </a:ln>
                <a:effectLst/>
                <a:latin typeface="Arial" panose="020B0604020202020204" pitchFamily="34" charset="0"/>
              </a:rPr>
              <a:t> (5th ed.). Red Globe Press.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Bygrave, W. D., &amp; Zacharakis, A. (2020). </a:t>
            </a:r>
            <a:r>
              <a:rPr kumimoji="0" lang="en-US" altLang="en-US" sz="1800" b="0" i="1" u="none" strike="noStrike" cap="none" normalizeH="0" baseline="0" dirty="0">
                <a:ln>
                  <a:noFill/>
                </a:ln>
                <a:effectLst/>
                <a:latin typeface="Arial" panose="020B0604020202020204" pitchFamily="34" charset="0"/>
              </a:rPr>
              <a:t>Entrepreneurship</a:t>
            </a:r>
            <a:r>
              <a:rPr kumimoji="0" lang="en-US" altLang="en-US" sz="1800" b="0" i="0" u="none" strike="noStrike" cap="none" normalizeH="0" baseline="0" dirty="0">
                <a:ln>
                  <a:noFill/>
                </a:ln>
                <a:effectLst/>
                <a:latin typeface="Arial" panose="020B0604020202020204" pitchFamily="34" charset="0"/>
              </a:rPr>
              <a:t> (5th ed.). Wiley.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Collins, J. (2001). </a:t>
            </a:r>
            <a:r>
              <a:rPr kumimoji="0" lang="en-US" altLang="en-US" sz="1800" b="0" i="1" u="none" strike="noStrike" cap="none" normalizeH="0" baseline="0" dirty="0">
                <a:ln>
                  <a:noFill/>
                </a:ln>
                <a:effectLst/>
                <a:latin typeface="Arial" panose="020B0604020202020204" pitchFamily="34" charset="0"/>
              </a:rPr>
              <a:t>Good to Great: Why Some Companies Make the Leap... and Others Don't</a:t>
            </a:r>
            <a:r>
              <a:rPr kumimoji="0" lang="en-US" altLang="en-US" sz="1800" b="0" i="0" u="none" strike="noStrike" cap="none" normalizeH="0" baseline="0" dirty="0">
                <a:ln>
                  <a:noFill/>
                </a:ln>
                <a:effectLst/>
                <a:latin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rPr>
              <a:t>HarperBusiness</a:t>
            </a:r>
            <a:r>
              <a:rPr kumimoji="0" lang="en-US" altLang="en-US" sz="1800" b="0" i="0" u="none" strike="noStrike" cap="none" normalizeH="0" baseline="0" dirty="0">
                <a:ln>
                  <a:noFill/>
                </a:ln>
                <a:effectLst/>
                <a:latin typeface="Arial" panose="020B0604020202020204" pitchFamily="34" charset="0"/>
              </a:rPr>
              <a:t>.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Drucker, P. F. (1985). </a:t>
            </a:r>
            <a:r>
              <a:rPr kumimoji="0" lang="en-US" altLang="en-US" sz="1800" b="0" i="1" u="none" strike="noStrike" cap="none" normalizeH="0" baseline="0" dirty="0">
                <a:ln>
                  <a:noFill/>
                </a:ln>
                <a:effectLst/>
                <a:latin typeface="Arial" panose="020B0604020202020204" pitchFamily="34" charset="0"/>
              </a:rPr>
              <a:t>Innovation and Entrepreneurship</a:t>
            </a:r>
            <a:r>
              <a:rPr kumimoji="0" lang="en-US" altLang="en-US" sz="1800" b="0" i="0" u="none" strike="noStrike" cap="none" normalizeH="0" baseline="0" dirty="0">
                <a:ln>
                  <a:noFill/>
                </a:ln>
                <a:effectLst/>
                <a:latin typeface="Arial" panose="020B0604020202020204" pitchFamily="34" charset="0"/>
              </a:rPr>
              <a:t>. Harper &amp; Row.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Gerber, M. E. (2001). </a:t>
            </a:r>
            <a:r>
              <a:rPr kumimoji="0" lang="en-US" altLang="en-US" sz="1800" b="0" i="1" u="none" strike="noStrike" cap="none" normalizeH="0" baseline="0" dirty="0">
                <a:ln>
                  <a:noFill/>
                </a:ln>
                <a:effectLst/>
                <a:latin typeface="Arial" panose="020B0604020202020204" pitchFamily="34" charset="0"/>
              </a:rPr>
              <a:t>The E-Myth Revisited: Why Most Small Businesses Don't Work and What to Do About It</a:t>
            </a:r>
            <a:r>
              <a:rPr kumimoji="0" lang="en-US" altLang="en-US" sz="1800" b="0" i="0" u="none" strike="noStrike" cap="none" normalizeH="0" baseline="0" dirty="0">
                <a:ln>
                  <a:noFill/>
                </a:ln>
                <a:effectLst/>
                <a:latin typeface="Arial" panose="020B0604020202020204" pitchFamily="34" charset="0"/>
              </a:rPr>
              <a:t>. </a:t>
            </a:r>
            <a:r>
              <a:rPr kumimoji="0" lang="en-US" altLang="en-US" sz="1800" b="0" i="0" u="none" strike="noStrike" cap="none" normalizeH="0" baseline="0" dirty="0" err="1">
                <a:ln>
                  <a:noFill/>
                </a:ln>
                <a:effectLst/>
                <a:latin typeface="Arial" panose="020B0604020202020204" pitchFamily="34" charset="0"/>
              </a:rPr>
              <a:t>HarperBusiness</a:t>
            </a:r>
            <a:r>
              <a:rPr kumimoji="0" lang="en-US" altLang="en-US" sz="1800" b="0" i="0" u="none" strike="noStrike" cap="none" normalizeH="0" baseline="0" dirty="0">
                <a:ln>
                  <a:noFill/>
                </a:ln>
                <a:effectLst/>
                <a:latin typeface="Arial" panose="020B0604020202020204" pitchFamily="34" charset="0"/>
              </a:rPr>
              <a:t>.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Hisrich, R. D., Peters, M. P., &amp; Shepherd, D. A. (2020). </a:t>
            </a:r>
            <a:r>
              <a:rPr kumimoji="0" lang="en-US" altLang="en-US" sz="1800" b="0" i="1" u="none" strike="noStrike" cap="none" normalizeH="0" baseline="0" dirty="0">
                <a:ln>
                  <a:noFill/>
                </a:ln>
                <a:effectLst/>
                <a:latin typeface="Arial" panose="020B0604020202020204" pitchFamily="34" charset="0"/>
              </a:rPr>
              <a:t>Entrepreneurship</a:t>
            </a:r>
            <a:r>
              <a:rPr kumimoji="0" lang="en-US" altLang="en-US" sz="1800" b="0" i="0" u="none" strike="noStrike" cap="none" normalizeH="0" baseline="0" dirty="0">
                <a:ln>
                  <a:noFill/>
                </a:ln>
                <a:effectLst/>
                <a:latin typeface="Arial" panose="020B0604020202020204" pitchFamily="34" charset="0"/>
              </a:rPr>
              <a:t> (11th ed.). McGraw-Hill Education. </a:t>
            </a:r>
          </a:p>
          <a:p>
            <a:pPr marL="0" marR="0" lvl="0" indent="0" defTabSz="914400" rtl="0" eaLnBrk="0" fontAlgn="base" latinLnBrk="0" hangingPunct="0">
              <a:spcBef>
                <a:spcPct val="0"/>
              </a:spcBef>
              <a:spcAft>
                <a:spcPts val="600"/>
              </a:spcAft>
              <a:buClrTx/>
              <a:buSzTx/>
              <a:buFontTx/>
              <a:buChar char="•"/>
              <a:tabLst/>
            </a:pPr>
            <a:r>
              <a:rPr kumimoji="0" lang="en-US" altLang="en-US" sz="1800" b="0" i="0" u="none" strike="noStrike" cap="none" normalizeH="0" baseline="0" dirty="0">
                <a:ln>
                  <a:noFill/>
                </a:ln>
                <a:effectLst/>
                <a:latin typeface="Arial" panose="020B0604020202020204" pitchFamily="34" charset="0"/>
              </a:rPr>
              <a:t>Kim, W. C., &amp; Mauborgne, R. (2015). </a:t>
            </a:r>
            <a:r>
              <a:rPr kumimoji="0" lang="en-US" altLang="en-US" sz="1800" b="0" i="1" u="none" strike="noStrike" cap="none" normalizeH="0" baseline="0" dirty="0">
                <a:ln>
                  <a:noFill/>
                </a:ln>
                <a:effectLst/>
                <a:latin typeface="Arial" panose="020B0604020202020204" pitchFamily="34" charset="0"/>
              </a:rPr>
              <a:t>Blue Ocean Strategy</a:t>
            </a:r>
            <a:r>
              <a:rPr kumimoji="0" lang="en-US" altLang="en-US" sz="1800" b="0" i="0" u="none" strike="noStrike" cap="none" normalizeH="0" baseline="0" dirty="0">
                <a:ln>
                  <a:noFill/>
                </a:ln>
                <a:effectLst/>
                <a:latin typeface="Arial" panose="020B0604020202020204" pitchFamily="34" charset="0"/>
              </a:rPr>
              <a:t> (Expanded ed.). Harvard Business Review Press. </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5051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10099</TotalTime>
  <Words>1495</Words>
  <Application>Microsoft Office PowerPoint</Application>
  <PresentationFormat>Widescreen</PresentationFormat>
  <Paragraphs>79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Calibri</vt:lpstr>
      <vt:lpstr>Office Theme</vt:lpstr>
      <vt:lpstr>Dream coffee </vt:lpstr>
      <vt:lpstr>Executive summary </vt:lpstr>
      <vt:lpstr>Table of Contents 1.Executive Summary 2.Overview of the Business Idea -Business concept  -Products and services  -Management structure  -Legal structure  3.Market Research -PESTEL analysis  -Competition Analysis 4.Marketing Communications 5.Financials 6.Conclusion 7.References  </vt:lpstr>
      <vt:lpstr>2. Overview of the Business  </vt:lpstr>
      <vt:lpstr>Products and Services 1 Tea and hot chocolate  2 Free Wi-Fi 3 Take away service 4 Traditional coffee drinks 5 Special Vouchers  6 Seasonal offers and many discounts  </vt:lpstr>
      <vt:lpstr>Management Structure  The business will employee:  Owner  Two baristas  Cleaner   One part time assistant  </vt:lpstr>
      <vt:lpstr>Legal Structure  The business will be established as a Private Limited Company (LTD), because is suitable for limited liability protection for the owner while allowing flexibility in management and future business growth. An LTD structure also enhances the credibility of the business when dealing with suppliers, customers, financial institutions, and potential investors. </vt:lpstr>
      <vt:lpstr>Marketing Research  </vt:lpstr>
      <vt:lpstr>Direct competition  Direct competition are included local coffee shops, which they have limited variation of food and products, or inconsistent service quality. Their opportunity may keep good relationships with customers. Indirect Competition  Indirect competitors include restaurants, supermarkets and bakeries which sell coffee products with cheap price. In generally do not offer the same atmosphere and customer experience as a dedicated coffee shop. Competitive Advantage “Dream coffee” will be different itself: Premium coffee quality  Modern interior design  Comfortable seating areas  Free Wi-Fi  Consistent customer service  Loyalty programs  Seasonal menu innovations This products will create different atmosphere than another shops and attract loyal customers. </vt:lpstr>
      <vt:lpstr>Marketing Communications </vt:lpstr>
      <vt:lpstr>Social media marketing  The dream coffee will be promote by Instagram, Facebook, TikTok because there are many people spend more time and be easy to found it. Content will be included: -Photos of drinks and food -Promotional offers -Costumers testimonials -Sessions designe of shop Promotional activities  -Students discount -Sports men discount -Sessional promotions  -Social media vouchers  -Loyalti cards -Grand opening discount Local Partnerships  The coffee shop will collaborate with local schools, businesses, and community organizations. Such partnerships can increase visibility and attract new customers.  </vt:lpstr>
      <vt:lpstr>PowerPoint Presentation</vt:lpstr>
      <vt:lpstr>PowerPoint Presentation</vt:lpstr>
      <vt:lpstr>PowerPoint Presentation</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 Dintiu</dc:creator>
  <cp:lastModifiedBy>Alexandru Dintiu (2513117)</cp:lastModifiedBy>
  <cp:revision>1</cp:revision>
  <dcterms:created xsi:type="dcterms:W3CDTF">2026-07-29T17:53:46Z</dcterms:created>
  <dcterms:modified xsi:type="dcterms:W3CDTF">2026-08-05T18:12:52Z</dcterms:modified>
</cp:coreProperties>
</file>