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0" r:id="rId15"/>
    <p:sldId id="269" r:id="rId16"/>
    <p:sldId id="271" r:id="rId17"/>
    <p:sldId id="272" r:id="rId18"/>
    <p:sldId id="273" r:id="rId19"/>
    <p:sldId id="282" r:id="rId20"/>
    <p:sldId id="274" r:id="rId21"/>
    <p:sldId id="276" r:id="rId22"/>
    <p:sldId id="275" r:id="rId23"/>
    <p:sldId id="277" r:id="rId24"/>
    <p:sldId id="278" r:id="rId25"/>
    <p:sldId id="279" r:id="rId26"/>
    <p:sldId id="28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31"/>
    <p:restoredTop sz="94737"/>
  </p:normalViewPr>
  <p:slideViewPr>
    <p:cSldViewPr snapToGrid="0">
      <p:cViewPr varScale="1">
        <p:scale>
          <a:sx n="84" d="100"/>
          <a:sy n="84" d="100"/>
        </p:scale>
        <p:origin x="12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hyperlink" Target="https://www.bankofengland.co.uk/explainers/will-inflation-in-the-uk-keep-rising" TargetMode="Externa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diagrams/_rels/data2.xml.rels><?xml version="1.0" encoding="UTF-8" standalone="yes"?>
<Relationships xmlns="http://schemas.openxmlformats.org/package/2006/relationships"><Relationship Id="rId1" Type="http://schemas.openxmlformats.org/officeDocument/2006/relationships/hyperlink" Target="https://www.forbes.com/advisor/au/personal-finance/countries-with-highest-interest-inflation-rates/" TargetMode="External"/></Relationships>
</file>

<file path=ppt/diagrams/_rels/data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24.svg"/></Relationships>
</file>

<file path=ppt/diagrams/_rels/data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1.svg"/></Relationships>
</file>

<file path=ppt/diagrams/_rels/data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1.svg"/><Relationship Id="rId5" Type="http://schemas.openxmlformats.org/officeDocument/2006/relationships/image" Target="../media/image6.png"/><Relationship Id="rId10" Type="http://schemas.openxmlformats.org/officeDocument/2006/relationships/image" Target="../media/image10.png"/><Relationship Id="rId4" Type="http://schemas.openxmlformats.org/officeDocument/2006/relationships/image" Target="../media/image5.svg"/><Relationship Id="rId9" Type="http://schemas.openxmlformats.org/officeDocument/2006/relationships/hyperlink" Target="https://www.bankofengland.co.uk/explainers/will-inflation-in-the-uk-keep-rising"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https://www.forbes.com/advisor/au/personal-finance/countries-with-highest-interest-inflation-rates/" TargetMode="External"/></Relationships>
</file>

<file path=ppt/diagrams/_rels/drawing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24.svg"/></Relationships>
</file>

<file path=ppt/diagrams/_rels/drawing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1.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DB1B7C-793B-41FC-956A-2FE7C76A49F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158DBAB-22BC-4509-B8C5-8BAE02ED3FCA}">
      <dgm:prSet/>
      <dgm:spPr/>
      <dgm:t>
        <a:bodyPr/>
        <a:lstStyle/>
        <a:p>
          <a:r>
            <a:rPr lang="en-US"/>
            <a:t>Too much demand in the economy ( DEMAND PULL INFLATION)</a:t>
          </a:r>
        </a:p>
      </dgm:t>
    </dgm:pt>
    <dgm:pt modelId="{68FE1924-DB4A-4EED-8659-4057DC29FDE2}" type="parTrans" cxnId="{3B3943F1-6221-4E4E-AB7E-07CC92D0292C}">
      <dgm:prSet/>
      <dgm:spPr/>
      <dgm:t>
        <a:bodyPr/>
        <a:lstStyle/>
        <a:p>
          <a:endParaRPr lang="en-US"/>
        </a:p>
      </dgm:t>
    </dgm:pt>
    <dgm:pt modelId="{1E4CC99D-0B05-47BE-8841-76B54B0C61B9}" type="sibTrans" cxnId="{3B3943F1-6221-4E4E-AB7E-07CC92D0292C}">
      <dgm:prSet/>
      <dgm:spPr/>
      <dgm:t>
        <a:bodyPr/>
        <a:lstStyle/>
        <a:p>
          <a:endParaRPr lang="en-US"/>
        </a:p>
      </dgm:t>
    </dgm:pt>
    <dgm:pt modelId="{72C170B3-018E-452F-9775-CB3D619ABDF5}">
      <dgm:prSet/>
      <dgm:spPr/>
      <dgm:t>
        <a:bodyPr/>
        <a:lstStyle/>
        <a:p>
          <a:r>
            <a:rPr lang="en-US"/>
            <a:t>Demand pull inflation – demand increases within the economy and companies cannot produce enough output, then to allocate current output prices rise. </a:t>
          </a:r>
        </a:p>
      </dgm:t>
    </dgm:pt>
    <dgm:pt modelId="{E4140ED0-D832-4ABF-8F47-9D841E3E5D31}" type="parTrans" cxnId="{1AAE4F18-A874-4828-8DA5-266C36A24FCA}">
      <dgm:prSet/>
      <dgm:spPr/>
      <dgm:t>
        <a:bodyPr/>
        <a:lstStyle/>
        <a:p>
          <a:endParaRPr lang="en-US"/>
        </a:p>
      </dgm:t>
    </dgm:pt>
    <dgm:pt modelId="{03DC6F30-FDD4-4CF5-BEBB-2CA122BA56B9}" type="sibTrans" cxnId="{1AAE4F18-A874-4828-8DA5-266C36A24FCA}">
      <dgm:prSet/>
      <dgm:spPr/>
      <dgm:t>
        <a:bodyPr/>
        <a:lstStyle/>
        <a:p>
          <a:endParaRPr lang="en-US"/>
        </a:p>
      </dgm:t>
    </dgm:pt>
    <dgm:pt modelId="{11B8FA7B-B059-4C3F-A7F0-2E6B051639D0}">
      <dgm:prSet/>
      <dgm:spPr/>
      <dgm:t>
        <a:bodyPr/>
        <a:lstStyle/>
        <a:p>
          <a:r>
            <a:rPr lang="en-US"/>
            <a:t>Cost Push Inflation : Higher costs of materials/imports etc., cause firms to increase prices.</a:t>
          </a:r>
        </a:p>
      </dgm:t>
    </dgm:pt>
    <dgm:pt modelId="{6647A9A4-674F-4487-8F14-1FCAEB92EF0E}" type="parTrans" cxnId="{0BE8AED0-5416-4C81-AD6C-DF8EDA0E5DD4}">
      <dgm:prSet/>
      <dgm:spPr/>
      <dgm:t>
        <a:bodyPr/>
        <a:lstStyle/>
        <a:p>
          <a:endParaRPr lang="en-US"/>
        </a:p>
      </dgm:t>
    </dgm:pt>
    <dgm:pt modelId="{04FAD3A1-65FF-4B0E-8C08-E837F9549B69}" type="sibTrans" cxnId="{0BE8AED0-5416-4C81-AD6C-DF8EDA0E5DD4}">
      <dgm:prSet/>
      <dgm:spPr/>
      <dgm:t>
        <a:bodyPr/>
        <a:lstStyle/>
        <a:p>
          <a:endParaRPr lang="en-US"/>
        </a:p>
      </dgm:t>
    </dgm:pt>
    <dgm:pt modelId="{6D02649C-F756-458F-9347-FEE99A0465EE}">
      <dgm:prSet/>
      <dgm:spPr/>
      <dgm:t>
        <a:bodyPr/>
        <a:lstStyle/>
        <a:p>
          <a:r>
            <a:rPr lang="en-US">
              <a:hlinkClick xmlns:r="http://schemas.openxmlformats.org/officeDocument/2006/relationships" r:id="rId1"/>
            </a:rPr>
            <a:t>https://www.bankofengland.co.uk/explainers/will-inflation-in-the-uk-keep-rising</a:t>
          </a:r>
          <a:endParaRPr lang="en-US"/>
        </a:p>
      </dgm:t>
    </dgm:pt>
    <dgm:pt modelId="{58E25284-C8F6-4531-A1A2-FF4C7D2BA4E7}" type="parTrans" cxnId="{E72FAD9C-E985-48F2-8BA2-899B4A8D326B}">
      <dgm:prSet/>
      <dgm:spPr/>
      <dgm:t>
        <a:bodyPr/>
        <a:lstStyle/>
        <a:p>
          <a:endParaRPr lang="en-US"/>
        </a:p>
      </dgm:t>
    </dgm:pt>
    <dgm:pt modelId="{01D59DDC-AF74-4D9A-AA1D-20603076F90E}" type="sibTrans" cxnId="{E72FAD9C-E985-48F2-8BA2-899B4A8D326B}">
      <dgm:prSet/>
      <dgm:spPr/>
      <dgm:t>
        <a:bodyPr/>
        <a:lstStyle/>
        <a:p>
          <a:endParaRPr lang="en-US"/>
        </a:p>
      </dgm:t>
    </dgm:pt>
    <dgm:pt modelId="{C3B17281-DB48-43FF-97C4-D4D892945297}">
      <dgm:prSet/>
      <dgm:spPr/>
      <dgm:t>
        <a:bodyPr/>
        <a:lstStyle/>
        <a:p>
          <a:r>
            <a:rPr lang="en-US"/>
            <a:t>Excessive growth in the money supply </a:t>
          </a:r>
        </a:p>
      </dgm:t>
    </dgm:pt>
    <dgm:pt modelId="{43F27DA1-EA65-418C-BA2B-A3F3B9A34DDB}" type="parTrans" cxnId="{AC0CAE29-9B00-4145-9DAF-AE6679658BB8}">
      <dgm:prSet/>
      <dgm:spPr/>
      <dgm:t>
        <a:bodyPr/>
        <a:lstStyle/>
        <a:p>
          <a:endParaRPr lang="en-US"/>
        </a:p>
      </dgm:t>
    </dgm:pt>
    <dgm:pt modelId="{9F6D54CB-179F-4766-919E-D7B77D7D1FD4}" type="sibTrans" cxnId="{AC0CAE29-9B00-4145-9DAF-AE6679658BB8}">
      <dgm:prSet/>
      <dgm:spPr/>
      <dgm:t>
        <a:bodyPr/>
        <a:lstStyle/>
        <a:p>
          <a:endParaRPr lang="en-US"/>
        </a:p>
      </dgm:t>
    </dgm:pt>
    <dgm:pt modelId="{3AEF4DEE-0B5A-4EDB-8EDB-52731BAF0CAA}" type="pres">
      <dgm:prSet presAssocID="{D9DB1B7C-793B-41FC-956A-2FE7C76A49F3}" presName="root" presStyleCnt="0">
        <dgm:presLayoutVars>
          <dgm:dir/>
          <dgm:resizeHandles val="exact"/>
        </dgm:presLayoutVars>
      </dgm:prSet>
      <dgm:spPr/>
    </dgm:pt>
    <dgm:pt modelId="{3FA12444-166F-48DF-BABD-3B186F3967F1}" type="pres">
      <dgm:prSet presAssocID="{6158DBAB-22BC-4509-B8C5-8BAE02ED3FCA}" presName="compNode" presStyleCnt="0"/>
      <dgm:spPr/>
    </dgm:pt>
    <dgm:pt modelId="{0CD988A3-B95E-41F2-8330-57459F6FD7CA}" type="pres">
      <dgm:prSet presAssocID="{6158DBAB-22BC-4509-B8C5-8BAE02ED3FCA}" presName="bgRect" presStyleLbl="bgShp" presStyleIdx="0" presStyleCnt="5"/>
      <dgm:spPr/>
    </dgm:pt>
    <dgm:pt modelId="{0F897B9E-DA9B-4FF1-961F-0CFCE6B7D9BC}" type="pres">
      <dgm:prSet presAssocID="{6158DBAB-22BC-4509-B8C5-8BAE02ED3FCA}" presName="iconRect" presStyleLbl="node1" presStyleIdx="0" presStyleCnt="5"/>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usiness Growth"/>
        </a:ext>
      </dgm:extLst>
    </dgm:pt>
    <dgm:pt modelId="{509D8BB9-825A-4EEE-B80B-1D1B65C54761}" type="pres">
      <dgm:prSet presAssocID="{6158DBAB-22BC-4509-B8C5-8BAE02ED3FCA}" presName="spaceRect" presStyleCnt="0"/>
      <dgm:spPr/>
    </dgm:pt>
    <dgm:pt modelId="{6F6EC194-28DE-477A-98D7-2D09C4248BC6}" type="pres">
      <dgm:prSet presAssocID="{6158DBAB-22BC-4509-B8C5-8BAE02ED3FCA}" presName="parTx" presStyleLbl="revTx" presStyleIdx="0" presStyleCnt="5">
        <dgm:presLayoutVars>
          <dgm:chMax val="0"/>
          <dgm:chPref val="0"/>
        </dgm:presLayoutVars>
      </dgm:prSet>
      <dgm:spPr/>
    </dgm:pt>
    <dgm:pt modelId="{E7FA5498-E7CE-43C0-A494-366F8D5E0798}" type="pres">
      <dgm:prSet presAssocID="{1E4CC99D-0B05-47BE-8841-76B54B0C61B9}" presName="sibTrans" presStyleCnt="0"/>
      <dgm:spPr/>
    </dgm:pt>
    <dgm:pt modelId="{D931A8B9-F52B-4B2B-AB07-ABB888A6A340}" type="pres">
      <dgm:prSet presAssocID="{72C170B3-018E-452F-9775-CB3D619ABDF5}" presName="compNode" presStyleCnt="0"/>
      <dgm:spPr/>
    </dgm:pt>
    <dgm:pt modelId="{3F7B1B92-0832-471C-9C03-C9D92700D011}" type="pres">
      <dgm:prSet presAssocID="{72C170B3-018E-452F-9775-CB3D619ABDF5}" presName="bgRect" presStyleLbl="bgShp" presStyleIdx="1" presStyleCnt="5"/>
      <dgm:spPr/>
    </dgm:pt>
    <dgm:pt modelId="{8B9B9F44-D1A8-465C-8EF2-460684B5237F}" type="pres">
      <dgm:prSet presAssocID="{72C170B3-018E-452F-9775-CB3D619ABDF5}" presName="iconRect" presStyleLbl="node1" presStyleIdx="1" presStyleCnt="5"/>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ar Graph with Upward Trend"/>
        </a:ext>
      </dgm:extLst>
    </dgm:pt>
    <dgm:pt modelId="{E7F835C2-C1A5-4C6D-B17C-3C76F226ADDA}" type="pres">
      <dgm:prSet presAssocID="{72C170B3-018E-452F-9775-CB3D619ABDF5}" presName="spaceRect" presStyleCnt="0"/>
      <dgm:spPr/>
    </dgm:pt>
    <dgm:pt modelId="{E7E5B512-1B5E-4B5E-B4CD-160D7833A7B4}" type="pres">
      <dgm:prSet presAssocID="{72C170B3-018E-452F-9775-CB3D619ABDF5}" presName="parTx" presStyleLbl="revTx" presStyleIdx="1" presStyleCnt="5">
        <dgm:presLayoutVars>
          <dgm:chMax val="0"/>
          <dgm:chPref val="0"/>
        </dgm:presLayoutVars>
      </dgm:prSet>
      <dgm:spPr/>
    </dgm:pt>
    <dgm:pt modelId="{861C6953-C84E-40D0-9C8B-4DA256857D74}" type="pres">
      <dgm:prSet presAssocID="{03DC6F30-FDD4-4CF5-BEBB-2CA122BA56B9}" presName="sibTrans" presStyleCnt="0"/>
      <dgm:spPr/>
    </dgm:pt>
    <dgm:pt modelId="{7B7D6B55-D8ED-436E-9E61-A04E5E3D54C2}" type="pres">
      <dgm:prSet presAssocID="{11B8FA7B-B059-4C3F-A7F0-2E6B051639D0}" presName="compNode" presStyleCnt="0"/>
      <dgm:spPr/>
    </dgm:pt>
    <dgm:pt modelId="{7899C839-938B-4FF3-BE38-9AAB6C0B0448}" type="pres">
      <dgm:prSet presAssocID="{11B8FA7B-B059-4C3F-A7F0-2E6B051639D0}" presName="bgRect" presStyleLbl="bgShp" presStyleIdx="2" presStyleCnt="5"/>
      <dgm:spPr/>
    </dgm:pt>
    <dgm:pt modelId="{70A12230-E5FE-4EC6-8A28-B93E2F8F7413}" type="pres">
      <dgm:prSet presAssocID="{11B8FA7B-B059-4C3F-A7F0-2E6B051639D0}" presName="iconRect" presStyleLbl="node1" presStyleIdx="2" presStyleCnt="5"/>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FC992784-3FE3-4B1E-A037-9AA8340A791E}" type="pres">
      <dgm:prSet presAssocID="{11B8FA7B-B059-4C3F-A7F0-2E6B051639D0}" presName="spaceRect" presStyleCnt="0"/>
      <dgm:spPr/>
    </dgm:pt>
    <dgm:pt modelId="{C8949297-09F6-43A6-97EA-03E2B8A6404A}" type="pres">
      <dgm:prSet presAssocID="{11B8FA7B-B059-4C3F-A7F0-2E6B051639D0}" presName="parTx" presStyleLbl="revTx" presStyleIdx="2" presStyleCnt="5">
        <dgm:presLayoutVars>
          <dgm:chMax val="0"/>
          <dgm:chPref val="0"/>
        </dgm:presLayoutVars>
      </dgm:prSet>
      <dgm:spPr/>
    </dgm:pt>
    <dgm:pt modelId="{B5CE1416-289C-45B6-B1A5-95E3CDAE2452}" type="pres">
      <dgm:prSet presAssocID="{04FAD3A1-65FF-4B0E-8C08-E837F9549B69}" presName="sibTrans" presStyleCnt="0"/>
      <dgm:spPr/>
    </dgm:pt>
    <dgm:pt modelId="{072C7E40-EB6E-4AA3-AC45-8C3EBE6239A4}" type="pres">
      <dgm:prSet presAssocID="{6D02649C-F756-458F-9347-FEE99A0465EE}" presName="compNode" presStyleCnt="0"/>
      <dgm:spPr/>
    </dgm:pt>
    <dgm:pt modelId="{B664623F-F389-45C3-BB3D-223404419FCD}" type="pres">
      <dgm:prSet presAssocID="{6D02649C-F756-458F-9347-FEE99A0465EE}" presName="bgRect" presStyleLbl="bgShp" presStyleIdx="3" presStyleCnt="5"/>
      <dgm:spPr/>
    </dgm:pt>
    <dgm:pt modelId="{CD20C7AC-31D4-4B32-B707-241B1DE6BE2E}" type="pres">
      <dgm:prSet presAssocID="{6D02649C-F756-458F-9347-FEE99A0465EE}" presName="iconRect" presStyleLbl="node1" presStyleIdx="3" presStyleCnt="5"/>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Earth Globe Americas"/>
        </a:ext>
      </dgm:extLst>
    </dgm:pt>
    <dgm:pt modelId="{8C1A68F0-22DA-4D83-B5CE-CD5659B6096D}" type="pres">
      <dgm:prSet presAssocID="{6D02649C-F756-458F-9347-FEE99A0465EE}" presName="spaceRect" presStyleCnt="0"/>
      <dgm:spPr/>
    </dgm:pt>
    <dgm:pt modelId="{D3B32C8F-D7F5-4470-BA22-0F2B614D0DE8}" type="pres">
      <dgm:prSet presAssocID="{6D02649C-F756-458F-9347-FEE99A0465EE}" presName="parTx" presStyleLbl="revTx" presStyleIdx="3" presStyleCnt="5">
        <dgm:presLayoutVars>
          <dgm:chMax val="0"/>
          <dgm:chPref val="0"/>
        </dgm:presLayoutVars>
      </dgm:prSet>
      <dgm:spPr/>
    </dgm:pt>
    <dgm:pt modelId="{5E6E01AE-4B8E-4AD9-B480-AEE459D09D19}" type="pres">
      <dgm:prSet presAssocID="{01D59DDC-AF74-4D9A-AA1D-20603076F90E}" presName="sibTrans" presStyleCnt="0"/>
      <dgm:spPr/>
    </dgm:pt>
    <dgm:pt modelId="{F2EDB490-740A-487E-B9A6-54B85331D50C}" type="pres">
      <dgm:prSet presAssocID="{C3B17281-DB48-43FF-97C4-D4D892945297}" presName="compNode" presStyleCnt="0"/>
      <dgm:spPr/>
    </dgm:pt>
    <dgm:pt modelId="{A7C48D19-B8A8-4BD7-99F0-D7E05E92FA8D}" type="pres">
      <dgm:prSet presAssocID="{C3B17281-DB48-43FF-97C4-D4D892945297}" presName="bgRect" presStyleLbl="bgShp" presStyleIdx="4" presStyleCnt="5"/>
      <dgm:spPr/>
    </dgm:pt>
    <dgm:pt modelId="{1572679D-AF2F-4ECF-9F42-D30A357A3ACE}" type="pres">
      <dgm:prSet presAssocID="{C3B17281-DB48-43FF-97C4-D4D892945297}" presName="iconRect" presStyleLbl="node1" presStyleIdx="4" presStyleCnt="5"/>
      <dgm:spPr>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a:noFill/>
        </a:ln>
      </dgm:spPr>
      <dgm:extLst>
        <a:ext uri="{E40237B7-FDA0-4F09-8148-C483321AD2D9}">
          <dgm14:cNvPr xmlns:dgm14="http://schemas.microsoft.com/office/drawing/2010/diagram" id="0" name="" descr="Money"/>
        </a:ext>
      </dgm:extLst>
    </dgm:pt>
    <dgm:pt modelId="{EE386823-1085-43A1-9175-4AFDA496DC7A}" type="pres">
      <dgm:prSet presAssocID="{C3B17281-DB48-43FF-97C4-D4D892945297}" presName="spaceRect" presStyleCnt="0"/>
      <dgm:spPr/>
    </dgm:pt>
    <dgm:pt modelId="{A547AAC0-5746-4C90-AEC3-4F3789CCF85D}" type="pres">
      <dgm:prSet presAssocID="{C3B17281-DB48-43FF-97C4-D4D892945297}" presName="parTx" presStyleLbl="revTx" presStyleIdx="4" presStyleCnt="5">
        <dgm:presLayoutVars>
          <dgm:chMax val="0"/>
          <dgm:chPref val="0"/>
        </dgm:presLayoutVars>
      </dgm:prSet>
      <dgm:spPr/>
    </dgm:pt>
  </dgm:ptLst>
  <dgm:cxnLst>
    <dgm:cxn modelId="{1AAE4F18-A874-4828-8DA5-266C36A24FCA}" srcId="{D9DB1B7C-793B-41FC-956A-2FE7C76A49F3}" destId="{72C170B3-018E-452F-9775-CB3D619ABDF5}" srcOrd="1" destOrd="0" parTransId="{E4140ED0-D832-4ABF-8F47-9D841E3E5D31}" sibTransId="{03DC6F30-FDD4-4CF5-BEBB-2CA122BA56B9}"/>
    <dgm:cxn modelId="{AC0CAE29-9B00-4145-9DAF-AE6679658BB8}" srcId="{D9DB1B7C-793B-41FC-956A-2FE7C76A49F3}" destId="{C3B17281-DB48-43FF-97C4-D4D892945297}" srcOrd="4" destOrd="0" parTransId="{43F27DA1-EA65-418C-BA2B-A3F3B9A34DDB}" sibTransId="{9F6D54CB-179F-4766-919E-D7B77D7D1FD4}"/>
    <dgm:cxn modelId="{8FE4B860-1E46-4CC1-AF24-3673AB4031CB}" type="presOf" srcId="{72C170B3-018E-452F-9775-CB3D619ABDF5}" destId="{E7E5B512-1B5E-4B5E-B4CD-160D7833A7B4}" srcOrd="0" destOrd="0" presId="urn:microsoft.com/office/officeart/2018/2/layout/IconVerticalSolidList"/>
    <dgm:cxn modelId="{9AD9CE6C-ECB3-43D6-8C88-162D24EDCAD6}" type="presOf" srcId="{6158DBAB-22BC-4509-B8C5-8BAE02ED3FCA}" destId="{6F6EC194-28DE-477A-98D7-2D09C4248BC6}" srcOrd="0" destOrd="0" presId="urn:microsoft.com/office/officeart/2018/2/layout/IconVerticalSolidList"/>
    <dgm:cxn modelId="{66FE1F83-85F5-4571-99EB-51544446DDAA}" type="presOf" srcId="{D9DB1B7C-793B-41FC-956A-2FE7C76A49F3}" destId="{3AEF4DEE-0B5A-4EDB-8EDB-52731BAF0CAA}" srcOrd="0" destOrd="0" presId="urn:microsoft.com/office/officeart/2018/2/layout/IconVerticalSolidList"/>
    <dgm:cxn modelId="{E72FAD9C-E985-48F2-8BA2-899B4A8D326B}" srcId="{D9DB1B7C-793B-41FC-956A-2FE7C76A49F3}" destId="{6D02649C-F756-458F-9347-FEE99A0465EE}" srcOrd="3" destOrd="0" parTransId="{58E25284-C8F6-4531-A1A2-FF4C7D2BA4E7}" sibTransId="{01D59DDC-AF74-4D9A-AA1D-20603076F90E}"/>
    <dgm:cxn modelId="{B733B8C3-27F8-4FA9-BDE9-FB400239C69B}" type="presOf" srcId="{C3B17281-DB48-43FF-97C4-D4D892945297}" destId="{A547AAC0-5746-4C90-AEC3-4F3789CCF85D}" srcOrd="0" destOrd="0" presId="urn:microsoft.com/office/officeart/2018/2/layout/IconVerticalSolidList"/>
    <dgm:cxn modelId="{0BE8AED0-5416-4C81-AD6C-DF8EDA0E5DD4}" srcId="{D9DB1B7C-793B-41FC-956A-2FE7C76A49F3}" destId="{11B8FA7B-B059-4C3F-A7F0-2E6B051639D0}" srcOrd="2" destOrd="0" parTransId="{6647A9A4-674F-4487-8F14-1FCAEB92EF0E}" sibTransId="{04FAD3A1-65FF-4B0E-8C08-E837F9549B69}"/>
    <dgm:cxn modelId="{56ED22E2-9E0E-43F7-9818-BB757EA37BF1}" type="presOf" srcId="{6D02649C-F756-458F-9347-FEE99A0465EE}" destId="{D3B32C8F-D7F5-4470-BA22-0F2B614D0DE8}" srcOrd="0" destOrd="0" presId="urn:microsoft.com/office/officeart/2018/2/layout/IconVerticalSolidList"/>
    <dgm:cxn modelId="{3B3943F1-6221-4E4E-AB7E-07CC92D0292C}" srcId="{D9DB1B7C-793B-41FC-956A-2FE7C76A49F3}" destId="{6158DBAB-22BC-4509-B8C5-8BAE02ED3FCA}" srcOrd="0" destOrd="0" parTransId="{68FE1924-DB4A-4EED-8659-4057DC29FDE2}" sibTransId="{1E4CC99D-0B05-47BE-8841-76B54B0C61B9}"/>
    <dgm:cxn modelId="{01B4CCF3-1166-452F-A71C-258AAB351309}" type="presOf" srcId="{11B8FA7B-B059-4C3F-A7F0-2E6B051639D0}" destId="{C8949297-09F6-43A6-97EA-03E2B8A6404A}" srcOrd="0" destOrd="0" presId="urn:microsoft.com/office/officeart/2018/2/layout/IconVerticalSolidList"/>
    <dgm:cxn modelId="{58F324A2-32B8-408C-BEFA-D37365638EC8}" type="presParOf" srcId="{3AEF4DEE-0B5A-4EDB-8EDB-52731BAF0CAA}" destId="{3FA12444-166F-48DF-BABD-3B186F3967F1}" srcOrd="0" destOrd="0" presId="urn:microsoft.com/office/officeart/2018/2/layout/IconVerticalSolidList"/>
    <dgm:cxn modelId="{E2DED265-6A7B-4D78-BDB8-76D33D9BEDD7}" type="presParOf" srcId="{3FA12444-166F-48DF-BABD-3B186F3967F1}" destId="{0CD988A3-B95E-41F2-8330-57459F6FD7CA}" srcOrd="0" destOrd="0" presId="urn:microsoft.com/office/officeart/2018/2/layout/IconVerticalSolidList"/>
    <dgm:cxn modelId="{9E18DE53-C76E-45DE-9269-A7A5B155EB67}" type="presParOf" srcId="{3FA12444-166F-48DF-BABD-3B186F3967F1}" destId="{0F897B9E-DA9B-4FF1-961F-0CFCE6B7D9BC}" srcOrd="1" destOrd="0" presId="urn:microsoft.com/office/officeart/2018/2/layout/IconVerticalSolidList"/>
    <dgm:cxn modelId="{EC48B188-94D0-4042-A59C-C035C201B26A}" type="presParOf" srcId="{3FA12444-166F-48DF-BABD-3B186F3967F1}" destId="{509D8BB9-825A-4EEE-B80B-1D1B65C54761}" srcOrd="2" destOrd="0" presId="urn:microsoft.com/office/officeart/2018/2/layout/IconVerticalSolidList"/>
    <dgm:cxn modelId="{BC41E1A0-9647-4405-96FD-DBCC8D8B3573}" type="presParOf" srcId="{3FA12444-166F-48DF-BABD-3B186F3967F1}" destId="{6F6EC194-28DE-477A-98D7-2D09C4248BC6}" srcOrd="3" destOrd="0" presId="urn:microsoft.com/office/officeart/2018/2/layout/IconVerticalSolidList"/>
    <dgm:cxn modelId="{C847F031-3564-4536-B401-D643AD73405B}" type="presParOf" srcId="{3AEF4DEE-0B5A-4EDB-8EDB-52731BAF0CAA}" destId="{E7FA5498-E7CE-43C0-A494-366F8D5E0798}" srcOrd="1" destOrd="0" presId="urn:microsoft.com/office/officeart/2018/2/layout/IconVerticalSolidList"/>
    <dgm:cxn modelId="{84D60187-23BE-4AE5-9AEE-60AAC761477F}" type="presParOf" srcId="{3AEF4DEE-0B5A-4EDB-8EDB-52731BAF0CAA}" destId="{D931A8B9-F52B-4B2B-AB07-ABB888A6A340}" srcOrd="2" destOrd="0" presId="urn:microsoft.com/office/officeart/2018/2/layout/IconVerticalSolidList"/>
    <dgm:cxn modelId="{64D4F14B-9EF6-44EE-B014-F282A39B99EB}" type="presParOf" srcId="{D931A8B9-F52B-4B2B-AB07-ABB888A6A340}" destId="{3F7B1B92-0832-471C-9C03-C9D92700D011}" srcOrd="0" destOrd="0" presId="urn:microsoft.com/office/officeart/2018/2/layout/IconVerticalSolidList"/>
    <dgm:cxn modelId="{986B882B-629E-45D0-9B68-EB093F04C02D}" type="presParOf" srcId="{D931A8B9-F52B-4B2B-AB07-ABB888A6A340}" destId="{8B9B9F44-D1A8-465C-8EF2-460684B5237F}" srcOrd="1" destOrd="0" presId="urn:microsoft.com/office/officeart/2018/2/layout/IconVerticalSolidList"/>
    <dgm:cxn modelId="{F60C0AB2-935B-48FD-823E-3159179B7C06}" type="presParOf" srcId="{D931A8B9-F52B-4B2B-AB07-ABB888A6A340}" destId="{E7F835C2-C1A5-4C6D-B17C-3C76F226ADDA}" srcOrd="2" destOrd="0" presId="urn:microsoft.com/office/officeart/2018/2/layout/IconVerticalSolidList"/>
    <dgm:cxn modelId="{759B808F-E278-4720-80D7-5D5983D013FD}" type="presParOf" srcId="{D931A8B9-F52B-4B2B-AB07-ABB888A6A340}" destId="{E7E5B512-1B5E-4B5E-B4CD-160D7833A7B4}" srcOrd="3" destOrd="0" presId="urn:microsoft.com/office/officeart/2018/2/layout/IconVerticalSolidList"/>
    <dgm:cxn modelId="{01A1B4EC-4C3F-403A-A62C-D43A86C0329E}" type="presParOf" srcId="{3AEF4DEE-0B5A-4EDB-8EDB-52731BAF0CAA}" destId="{861C6953-C84E-40D0-9C8B-4DA256857D74}" srcOrd="3" destOrd="0" presId="urn:microsoft.com/office/officeart/2018/2/layout/IconVerticalSolidList"/>
    <dgm:cxn modelId="{6B501DD0-A8BA-46B1-8856-32B0AC83CD4C}" type="presParOf" srcId="{3AEF4DEE-0B5A-4EDB-8EDB-52731BAF0CAA}" destId="{7B7D6B55-D8ED-436E-9E61-A04E5E3D54C2}" srcOrd="4" destOrd="0" presId="urn:microsoft.com/office/officeart/2018/2/layout/IconVerticalSolidList"/>
    <dgm:cxn modelId="{850E307C-0AC3-487C-8321-41FF96C880AC}" type="presParOf" srcId="{7B7D6B55-D8ED-436E-9E61-A04E5E3D54C2}" destId="{7899C839-938B-4FF3-BE38-9AAB6C0B0448}" srcOrd="0" destOrd="0" presId="urn:microsoft.com/office/officeart/2018/2/layout/IconVerticalSolidList"/>
    <dgm:cxn modelId="{1EB707EB-EB17-48F2-B85A-726BA1DEAFA9}" type="presParOf" srcId="{7B7D6B55-D8ED-436E-9E61-A04E5E3D54C2}" destId="{70A12230-E5FE-4EC6-8A28-B93E2F8F7413}" srcOrd="1" destOrd="0" presId="urn:microsoft.com/office/officeart/2018/2/layout/IconVerticalSolidList"/>
    <dgm:cxn modelId="{3E8D39F7-BC71-430A-8E8E-A016BDFD9104}" type="presParOf" srcId="{7B7D6B55-D8ED-436E-9E61-A04E5E3D54C2}" destId="{FC992784-3FE3-4B1E-A037-9AA8340A791E}" srcOrd="2" destOrd="0" presId="urn:microsoft.com/office/officeart/2018/2/layout/IconVerticalSolidList"/>
    <dgm:cxn modelId="{B583F6F0-56F2-42A3-897F-33CF2A18B1AA}" type="presParOf" srcId="{7B7D6B55-D8ED-436E-9E61-A04E5E3D54C2}" destId="{C8949297-09F6-43A6-97EA-03E2B8A6404A}" srcOrd="3" destOrd="0" presId="urn:microsoft.com/office/officeart/2018/2/layout/IconVerticalSolidList"/>
    <dgm:cxn modelId="{A9DA170F-E9ED-4598-B6FC-0F586B9DD9D7}" type="presParOf" srcId="{3AEF4DEE-0B5A-4EDB-8EDB-52731BAF0CAA}" destId="{B5CE1416-289C-45B6-B1A5-95E3CDAE2452}" srcOrd="5" destOrd="0" presId="urn:microsoft.com/office/officeart/2018/2/layout/IconVerticalSolidList"/>
    <dgm:cxn modelId="{3786C6DB-5779-45E5-BEB9-74B93C36DDF6}" type="presParOf" srcId="{3AEF4DEE-0B5A-4EDB-8EDB-52731BAF0CAA}" destId="{072C7E40-EB6E-4AA3-AC45-8C3EBE6239A4}" srcOrd="6" destOrd="0" presId="urn:microsoft.com/office/officeart/2018/2/layout/IconVerticalSolidList"/>
    <dgm:cxn modelId="{02195BC8-79C9-4C54-92AC-A4E48F28A8A7}" type="presParOf" srcId="{072C7E40-EB6E-4AA3-AC45-8C3EBE6239A4}" destId="{B664623F-F389-45C3-BB3D-223404419FCD}" srcOrd="0" destOrd="0" presId="urn:microsoft.com/office/officeart/2018/2/layout/IconVerticalSolidList"/>
    <dgm:cxn modelId="{0F0AA454-32E0-4611-8CDD-C5B6C25DCCB6}" type="presParOf" srcId="{072C7E40-EB6E-4AA3-AC45-8C3EBE6239A4}" destId="{CD20C7AC-31D4-4B32-B707-241B1DE6BE2E}" srcOrd="1" destOrd="0" presId="urn:microsoft.com/office/officeart/2018/2/layout/IconVerticalSolidList"/>
    <dgm:cxn modelId="{B9E774F7-0F95-4673-A826-586C4C76D09F}" type="presParOf" srcId="{072C7E40-EB6E-4AA3-AC45-8C3EBE6239A4}" destId="{8C1A68F0-22DA-4D83-B5CE-CD5659B6096D}" srcOrd="2" destOrd="0" presId="urn:microsoft.com/office/officeart/2018/2/layout/IconVerticalSolidList"/>
    <dgm:cxn modelId="{67CB9985-D359-4D60-AD44-BF8F2049FFA1}" type="presParOf" srcId="{072C7E40-EB6E-4AA3-AC45-8C3EBE6239A4}" destId="{D3B32C8F-D7F5-4470-BA22-0F2B614D0DE8}" srcOrd="3" destOrd="0" presId="urn:microsoft.com/office/officeart/2018/2/layout/IconVerticalSolidList"/>
    <dgm:cxn modelId="{93ED8F38-BDB1-4102-82F1-DC6C832FD0E7}" type="presParOf" srcId="{3AEF4DEE-0B5A-4EDB-8EDB-52731BAF0CAA}" destId="{5E6E01AE-4B8E-4AD9-B480-AEE459D09D19}" srcOrd="7" destOrd="0" presId="urn:microsoft.com/office/officeart/2018/2/layout/IconVerticalSolidList"/>
    <dgm:cxn modelId="{2BF05D2D-B52E-4EBE-9CA0-610E44B86CE4}" type="presParOf" srcId="{3AEF4DEE-0B5A-4EDB-8EDB-52731BAF0CAA}" destId="{F2EDB490-740A-487E-B9A6-54B85331D50C}" srcOrd="8" destOrd="0" presId="urn:microsoft.com/office/officeart/2018/2/layout/IconVerticalSolidList"/>
    <dgm:cxn modelId="{829133D0-EC06-4D53-BFF8-3843883D9389}" type="presParOf" srcId="{F2EDB490-740A-487E-B9A6-54B85331D50C}" destId="{A7C48D19-B8A8-4BD7-99F0-D7E05E92FA8D}" srcOrd="0" destOrd="0" presId="urn:microsoft.com/office/officeart/2018/2/layout/IconVerticalSolidList"/>
    <dgm:cxn modelId="{36CC1C49-E92F-482B-A55F-4E3D2F147CFB}" type="presParOf" srcId="{F2EDB490-740A-487E-B9A6-54B85331D50C}" destId="{1572679D-AF2F-4ECF-9F42-D30A357A3ACE}" srcOrd="1" destOrd="0" presId="urn:microsoft.com/office/officeart/2018/2/layout/IconVerticalSolidList"/>
    <dgm:cxn modelId="{D54EBB5A-B63E-4352-BA3B-6DDB45F70BB9}" type="presParOf" srcId="{F2EDB490-740A-487E-B9A6-54B85331D50C}" destId="{EE386823-1085-43A1-9175-4AFDA496DC7A}" srcOrd="2" destOrd="0" presId="urn:microsoft.com/office/officeart/2018/2/layout/IconVerticalSolidList"/>
    <dgm:cxn modelId="{2F52910D-A9CB-40C0-AA44-8ECD505B364D}" type="presParOf" srcId="{F2EDB490-740A-487E-B9A6-54B85331D50C}" destId="{A547AAC0-5746-4C90-AEC3-4F3789CCF8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B3A809-E8CC-41AC-AFC8-47C333C0347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4B3927B-78E2-4B57-AC9B-3D2C8E2E138E}">
      <dgm:prSet/>
      <dgm:spPr/>
      <dgm:t>
        <a:bodyPr/>
        <a:lstStyle/>
        <a:p>
          <a:r>
            <a:rPr lang="en-US"/>
            <a:t>Creeping Inflation : Rates of inflation increase slowly  e.g. 4-5%</a:t>
          </a:r>
        </a:p>
      </dgm:t>
    </dgm:pt>
    <dgm:pt modelId="{36CEB194-08B5-40B7-8F5F-5E2806381AEC}" type="parTrans" cxnId="{A3613FF8-B149-4032-A7F0-018A14C348D4}">
      <dgm:prSet/>
      <dgm:spPr/>
      <dgm:t>
        <a:bodyPr/>
        <a:lstStyle/>
        <a:p>
          <a:endParaRPr lang="en-US"/>
        </a:p>
      </dgm:t>
    </dgm:pt>
    <dgm:pt modelId="{CD613669-7287-40C2-904A-B7EB6C1F4CD3}" type="sibTrans" cxnId="{A3613FF8-B149-4032-A7F0-018A14C348D4}">
      <dgm:prSet/>
      <dgm:spPr/>
      <dgm:t>
        <a:bodyPr/>
        <a:lstStyle/>
        <a:p>
          <a:endParaRPr lang="en-US"/>
        </a:p>
      </dgm:t>
    </dgm:pt>
    <dgm:pt modelId="{9D923F69-AF79-497B-9998-452BE4CADFFE}">
      <dgm:prSet/>
      <dgm:spPr/>
      <dgm:t>
        <a:bodyPr/>
        <a:lstStyle/>
        <a:p>
          <a:r>
            <a:rPr lang="en-US"/>
            <a:t>Strato –Inflation: High inflation -10% and over </a:t>
          </a:r>
        </a:p>
      </dgm:t>
    </dgm:pt>
    <dgm:pt modelId="{026AED6C-3DE2-448C-A64D-E8DC49FAB891}" type="parTrans" cxnId="{2E45E3C1-8DAD-4CF8-BA8A-641E334664B3}">
      <dgm:prSet/>
      <dgm:spPr/>
      <dgm:t>
        <a:bodyPr/>
        <a:lstStyle/>
        <a:p>
          <a:endParaRPr lang="en-US"/>
        </a:p>
      </dgm:t>
    </dgm:pt>
    <dgm:pt modelId="{0DC756F6-E1EB-4FC1-9FDD-21A8507C70F2}" type="sibTrans" cxnId="{2E45E3C1-8DAD-4CF8-BA8A-641E334664B3}">
      <dgm:prSet/>
      <dgm:spPr/>
      <dgm:t>
        <a:bodyPr/>
        <a:lstStyle/>
        <a:p>
          <a:endParaRPr lang="en-US"/>
        </a:p>
      </dgm:t>
    </dgm:pt>
    <dgm:pt modelId="{DF4FCA6A-DE32-40E8-AF3A-84868E298A86}">
      <dgm:prSet/>
      <dgm:spPr/>
      <dgm:t>
        <a:bodyPr/>
        <a:lstStyle/>
        <a:p>
          <a:r>
            <a:rPr lang="en-US"/>
            <a:t>Hyper Inflation – very high rates of inflation – in thousamd of percent . E.g. </a:t>
          </a:r>
        </a:p>
      </dgm:t>
    </dgm:pt>
    <dgm:pt modelId="{DD9F3D35-B838-4002-AB93-11EEAB90D413}" type="parTrans" cxnId="{2AB4E967-44CD-40FE-A8BC-27C94ACECE60}">
      <dgm:prSet/>
      <dgm:spPr/>
      <dgm:t>
        <a:bodyPr/>
        <a:lstStyle/>
        <a:p>
          <a:endParaRPr lang="en-US"/>
        </a:p>
      </dgm:t>
    </dgm:pt>
    <dgm:pt modelId="{089F4614-07EB-4D58-A091-72D8C606261E}" type="sibTrans" cxnId="{2AB4E967-44CD-40FE-A8BC-27C94ACECE60}">
      <dgm:prSet/>
      <dgm:spPr/>
      <dgm:t>
        <a:bodyPr/>
        <a:lstStyle/>
        <a:p>
          <a:endParaRPr lang="en-US"/>
        </a:p>
      </dgm:t>
    </dgm:pt>
    <dgm:pt modelId="{A57F7B2C-B212-4AF9-AD01-3818839AE3D1}">
      <dgm:prSet/>
      <dgm:spPr/>
      <dgm:t>
        <a:bodyPr/>
        <a:lstStyle/>
        <a:p>
          <a:r>
            <a:rPr lang="en-US">
              <a:hlinkClick xmlns:r="http://schemas.openxmlformats.org/officeDocument/2006/relationships" r:id="rId1"/>
            </a:rPr>
            <a:t>https://www.forbes.com/advisor/au/personal-finance/countries-with-highest-interest-inflation-rates/</a:t>
          </a:r>
          <a:endParaRPr lang="en-US"/>
        </a:p>
      </dgm:t>
    </dgm:pt>
    <dgm:pt modelId="{D07BBCCF-CB85-4459-9C66-A1C64381B4C1}" type="parTrans" cxnId="{0C4BDF8D-AE65-4444-9E95-11F2DA550C28}">
      <dgm:prSet/>
      <dgm:spPr/>
      <dgm:t>
        <a:bodyPr/>
        <a:lstStyle/>
        <a:p>
          <a:endParaRPr lang="en-US"/>
        </a:p>
      </dgm:t>
    </dgm:pt>
    <dgm:pt modelId="{F992A9AB-2505-41CF-8DED-7EC7321EAEE9}" type="sibTrans" cxnId="{0C4BDF8D-AE65-4444-9E95-11F2DA550C28}">
      <dgm:prSet/>
      <dgm:spPr/>
      <dgm:t>
        <a:bodyPr/>
        <a:lstStyle/>
        <a:p>
          <a:endParaRPr lang="en-US"/>
        </a:p>
      </dgm:t>
    </dgm:pt>
    <dgm:pt modelId="{33A96E85-E8D5-4544-A013-C0BE28AEF8F2}" type="pres">
      <dgm:prSet presAssocID="{9BB3A809-E8CC-41AC-AFC8-47C333C0347F}" presName="linear" presStyleCnt="0">
        <dgm:presLayoutVars>
          <dgm:animLvl val="lvl"/>
          <dgm:resizeHandles val="exact"/>
        </dgm:presLayoutVars>
      </dgm:prSet>
      <dgm:spPr/>
    </dgm:pt>
    <dgm:pt modelId="{432ED768-1517-D143-909A-D80C6C1D589A}" type="pres">
      <dgm:prSet presAssocID="{94B3927B-78E2-4B57-AC9B-3D2C8E2E138E}" presName="parentText" presStyleLbl="node1" presStyleIdx="0" presStyleCnt="4">
        <dgm:presLayoutVars>
          <dgm:chMax val="0"/>
          <dgm:bulletEnabled val="1"/>
        </dgm:presLayoutVars>
      </dgm:prSet>
      <dgm:spPr/>
    </dgm:pt>
    <dgm:pt modelId="{10F02068-9DEF-1B4D-AB3C-C194C757A1AD}" type="pres">
      <dgm:prSet presAssocID="{CD613669-7287-40C2-904A-B7EB6C1F4CD3}" presName="spacer" presStyleCnt="0"/>
      <dgm:spPr/>
    </dgm:pt>
    <dgm:pt modelId="{22B39153-0388-814D-92BD-FF560C3C3FB3}" type="pres">
      <dgm:prSet presAssocID="{9D923F69-AF79-497B-9998-452BE4CADFFE}" presName="parentText" presStyleLbl="node1" presStyleIdx="1" presStyleCnt="4">
        <dgm:presLayoutVars>
          <dgm:chMax val="0"/>
          <dgm:bulletEnabled val="1"/>
        </dgm:presLayoutVars>
      </dgm:prSet>
      <dgm:spPr/>
    </dgm:pt>
    <dgm:pt modelId="{FE87ADC6-5E82-3A44-A933-0ABA60C7FDD6}" type="pres">
      <dgm:prSet presAssocID="{0DC756F6-E1EB-4FC1-9FDD-21A8507C70F2}" presName="spacer" presStyleCnt="0"/>
      <dgm:spPr/>
    </dgm:pt>
    <dgm:pt modelId="{B5EA593A-3415-524F-B19E-46644F9CDE95}" type="pres">
      <dgm:prSet presAssocID="{DF4FCA6A-DE32-40E8-AF3A-84868E298A86}" presName="parentText" presStyleLbl="node1" presStyleIdx="2" presStyleCnt="4">
        <dgm:presLayoutVars>
          <dgm:chMax val="0"/>
          <dgm:bulletEnabled val="1"/>
        </dgm:presLayoutVars>
      </dgm:prSet>
      <dgm:spPr/>
    </dgm:pt>
    <dgm:pt modelId="{CE1B56C8-1839-CD45-82CD-702C386BA209}" type="pres">
      <dgm:prSet presAssocID="{089F4614-07EB-4D58-A091-72D8C606261E}" presName="spacer" presStyleCnt="0"/>
      <dgm:spPr/>
    </dgm:pt>
    <dgm:pt modelId="{2E6522C1-4ADD-6240-AF9B-EDEA2B5419A7}" type="pres">
      <dgm:prSet presAssocID="{A57F7B2C-B212-4AF9-AD01-3818839AE3D1}" presName="parentText" presStyleLbl="node1" presStyleIdx="3" presStyleCnt="4">
        <dgm:presLayoutVars>
          <dgm:chMax val="0"/>
          <dgm:bulletEnabled val="1"/>
        </dgm:presLayoutVars>
      </dgm:prSet>
      <dgm:spPr/>
    </dgm:pt>
  </dgm:ptLst>
  <dgm:cxnLst>
    <dgm:cxn modelId="{2B6E1A45-F66A-DF40-9885-51A452AF96F6}" type="presOf" srcId="{94B3927B-78E2-4B57-AC9B-3D2C8E2E138E}" destId="{432ED768-1517-D143-909A-D80C6C1D589A}" srcOrd="0" destOrd="0" presId="urn:microsoft.com/office/officeart/2005/8/layout/vList2"/>
    <dgm:cxn modelId="{2AB4E967-44CD-40FE-A8BC-27C94ACECE60}" srcId="{9BB3A809-E8CC-41AC-AFC8-47C333C0347F}" destId="{DF4FCA6A-DE32-40E8-AF3A-84868E298A86}" srcOrd="2" destOrd="0" parTransId="{DD9F3D35-B838-4002-AB93-11EEAB90D413}" sibTransId="{089F4614-07EB-4D58-A091-72D8C606261E}"/>
    <dgm:cxn modelId="{185FFD6C-D79B-9847-8986-4D9909003982}" type="presOf" srcId="{9BB3A809-E8CC-41AC-AFC8-47C333C0347F}" destId="{33A96E85-E8D5-4544-A013-C0BE28AEF8F2}" srcOrd="0" destOrd="0" presId="urn:microsoft.com/office/officeart/2005/8/layout/vList2"/>
    <dgm:cxn modelId="{0C4BDF8D-AE65-4444-9E95-11F2DA550C28}" srcId="{9BB3A809-E8CC-41AC-AFC8-47C333C0347F}" destId="{A57F7B2C-B212-4AF9-AD01-3818839AE3D1}" srcOrd="3" destOrd="0" parTransId="{D07BBCCF-CB85-4459-9C66-A1C64381B4C1}" sibTransId="{F992A9AB-2505-41CF-8DED-7EC7321EAEE9}"/>
    <dgm:cxn modelId="{18DB799D-2C7A-E049-A012-1EEADF9D1959}" type="presOf" srcId="{DF4FCA6A-DE32-40E8-AF3A-84868E298A86}" destId="{B5EA593A-3415-524F-B19E-46644F9CDE95}" srcOrd="0" destOrd="0" presId="urn:microsoft.com/office/officeart/2005/8/layout/vList2"/>
    <dgm:cxn modelId="{080331A4-88A6-754D-9140-818A7746069F}" type="presOf" srcId="{A57F7B2C-B212-4AF9-AD01-3818839AE3D1}" destId="{2E6522C1-4ADD-6240-AF9B-EDEA2B5419A7}" srcOrd="0" destOrd="0" presId="urn:microsoft.com/office/officeart/2005/8/layout/vList2"/>
    <dgm:cxn modelId="{A0BC26AB-C7EF-1D45-B6B0-56373088156D}" type="presOf" srcId="{9D923F69-AF79-497B-9998-452BE4CADFFE}" destId="{22B39153-0388-814D-92BD-FF560C3C3FB3}" srcOrd="0" destOrd="0" presId="urn:microsoft.com/office/officeart/2005/8/layout/vList2"/>
    <dgm:cxn modelId="{2E45E3C1-8DAD-4CF8-BA8A-641E334664B3}" srcId="{9BB3A809-E8CC-41AC-AFC8-47C333C0347F}" destId="{9D923F69-AF79-497B-9998-452BE4CADFFE}" srcOrd="1" destOrd="0" parTransId="{026AED6C-3DE2-448C-A64D-E8DC49FAB891}" sibTransId="{0DC756F6-E1EB-4FC1-9FDD-21A8507C70F2}"/>
    <dgm:cxn modelId="{A3613FF8-B149-4032-A7F0-018A14C348D4}" srcId="{9BB3A809-E8CC-41AC-AFC8-47C333C0347F}" destId="{94B3927B-78E2-4B57-AC9B-3D2C8E2E138E}" srcOrd="0" destOrd="0" parTransId="{36CEB194-08B5-40B7-8F5F-5E2806381AEC}" sibTransId="{CD613669-7287-40C2-904A-B7EB6C1F4CD3}"/>
    <dgm:cxn modelId="{0FDA1B54-92F3-AF44-8D1F-3D0A191D7C51}" type="presParOf" srcId="{33A96E85-E8D5-4544-A013-C0BE28AEF8F2}" destId="{432ED768-1517-D143-909A-D80C6C1D589A}" srcOrd="0" destOrd="0" presId="urn:microsoft.com/office/officeart/2005/8/layout/vList2"/>
    <dgm:cxn modelId="{5C211497-573B-334A-B7EC-6D2414C837A2}" type="presParOf" srcId="{33A96E85-E8D5-4544-A013-C0BE28AEF8F2}" destId="{10F02068-9DEF-1B4D-AB3C-C194C757A1AD}" srcOrd="1" destOrd="0" presId="urn:microsoft.com/office/officeart/2005/8/layout/vList2"/>
    <dgm:cxn modelId="{88069C0D-8934-DD41-AAB9-382AC8597176}" type="presParOf" srcId="{33A96E85-E8D5-4544-A013-C0BE28AEF8F2}" destId="{22B39153-0388-814D-92BD-FF560C3C3FB3}" srcOrd="2" destOrd="0" presId="urn:microsoft.com/office/officeart/2005/8/layout/vList2"/>
    <dgm:cxn modelId="{171A363B-F856-DA44-ADD6-BF75BDF36F83}" type="presParOf" srcId="{33A96E85-E8D5-4544-A013-C0BE28AEF8F2}" destId="{FE87ADC6-5E82-3A44-A933-0ABA60C7FDD6}" srcOrd="3" destOrd="0" presId="urn:microsoft.com/office/officeart/2005/8/layout/vList2"/>
    <dgm:cxn modelId="{AAC1D3B0-181A-F44C-BAD4-01BB030D4153}" type="presParOf" srcId="{33A96E85-E8D5-4544-A013-C0BE28AEF8F2}" destId="{B5EA593A-3415-524F-B19E-46644F9CDE95}" srcOrd="4" destOrd="0" presId="urn:microsoft.com/office/officeart/2005/8/layout/vList2"/>
    <dgm:cxn modelId="{D0B77A36-2516-9F43-B5B4-6441D6B0D03C}" type="presParOf" srcId="{33A96E85-E8D5-4544-A013-C0BE28AEF8F2}" destId="{CE1B56C8-1839-CD45-82CD-702C386BA209}" srcOrd="5" destOrd="0" presId="urn:microsoft.com/office/officeart/2005/8/layout/vList2"/>
    <dgm:cxn modelId="{DB6FB30D-DAC6-2642-A37E-CC9CA49ABE42}" type="presParOf" srcId="{33A96E85-E8D5-4544-A013-C0BE28AEF8F2}" destId="{2E6522C1-4ADD-6240-AF9B-EDEA2B5419A7}"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EE4BC1-D259-4CD3-9350-83AA8FC7922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0AABB85-D41C-4F71-8562-040B79536709}">
      <dgm:prSet/>
      <dgm:spPr/>
      <dgm:t>
        <a:bodyPr/>
        <a:lstStyle/>
        <a:p>
          <a:pPr>
            <a:lnSpc>
              <a:spcPct val="100000"/>
            </a:lnSpc>
          </a:pPr>
          <a:r>
            <a:rPr lang="en-US"/>
            <a:t>Redistribution of income – groups of people/earners whose earnings are not linked to inflation suffer from a fall in purchasing power. </a:t>
          </a:r>
        </a:p>
      </dgm:t>
    </dgm:pt>
    <dgm:pt modelId="{0D4B7CDA-CEFF-463C-BD10-6E9BCE6874BA}" type="parTrans" cxnId="{FEC7373C-A629-478A-BD39-31B3676AFE0B}">
      <dgm:prSet/>
      <dgm:spPr/>
      <dgm:t>
        <a:bodyPr/>
        <a:lstStyle/>
        <a:p>
          <a:endParaRPr lang="en-US"/>
        </a:p>
      </dgm:t>
    </dgm:pt>
    <dgm:pt modelId="{5B56A33B-BDF5-4E44-A803-26563EEEBEA2}" type="sibTrans" cxnId="{FEC7373C-A629-478A-BD39-31B3676AFE0B}">
      <dgm:prSet/>
      <dgm:spPr/>
      <dgm:t>
        <a:bodyPr/>
        <a:lstStyle/>
        <a:p>
          <a:endParaRPr lang="en-US"/>
        </a:p>
      </dgm:t>
    </dgm:pt>
    <dgm:pt modelId="{B1E3EAD7-597A-4616-BC77-4C7EA8060A80}">
      <dgm:prSet/>
      <dgm:spPr/>
      <dgm:t>
        <a:bodyPr/>
        <a:lstStyle/>
        <a:p>
          <a:pPr>
            <a:lnSpc>
              <a:spcPct val="100000"/>
            </a:lnSpc>
          </a:pPr>
          <a:r>
            <a:rPr lang="en-US"/>
            <a:t>Borrower may gain against lenders unless the lenders index link the loans. </a:t>
          </a:r>
        </a:p>
      </dgm:t>
    </dgm:pt>
    <dgm:pt modelId="{175E380C-C77F-4ADD-B05D-75D30220CD67}" type="parTrans" cxnId="{D6E28026-4188-4147-BE7E-F7DFBC026E71}">
      <dgm:prSet/>
      <dgm:spPr/>
      <dgm:t>
        <a:bodyPr/>
        <a:lstStyle/>
        <a:p>
          <a:endParaRPr lang="en-US"/>
        </a:p>
      </dgm:t>
    </dgm:pt>
    <dgm:pt modelId="{9046E9F1-2732-4F40-9179-3B06A53A4B7C}" type="sibTrans" cxnId="{D6E28026-4188-4147-BE7E-F7DFBC026E71}">
      <dgm:prSet/>
      <dgm:spPr/>
      <dgm:t>
        <a:bodyPr/>
        <a:lstStyle/>
        <a:p>
          <a:endParaRPr lang="en-US"/>
        </a:p>
      </dgm:t>
    </dgm:pt>
    <dgm:pt modelId="{16504A0E-A2AE-439E-952F-0FFEB8B7D029}">
      <dgm:prSet/>
      <dgm:spPr/>
      <dgm:t>
        <a:bodyPr/>
        <a:lstStyle/>
        <a:p>
          <a:pPr>
            <a:lnSpc>
              <a:spcPct val="100000"/>
            </a:lnSpc>
          </a:pPr>
          <a:r>
            <a:rPr lang="en-US"/>
            <a:t>Planning Difficulties – firms will delay investment if there is uncertainty as to input prices and sales prices </a:t>
          </a:r>
        </a:p>
      </dgm:t>
    </dgm:pt>
    <dgm:pt modelId="{6145351A-1144-4830-A21E-3B611BE75BE1}" type="parTrans" cxnId="{DD1F7491-4BAA-4D20-ABA0-DACDE9FCB4B4}">
      <dgm:prSet/>
      <dgm:spPr/>
      <dgm:t>
        <a:bodyPr/>
        <a:lstStyle/>
        <a:p>
          <a:endParaRPr lang="en-US"/>
        </a:p>
      </dgm:t>
    </dgm:pt>
    <dgm:pt modelId="{8E87DF58-E6F2-4DDC-B49F-18B32633B677}" type="sibTrans" cxnId="{DD1F7491-4BAA-4D20-ABA0-DACDE9FCB4B4}">
      <dgm:prSet/>
      <dgm:spPr/>
      <dgm:t>
        <a:bodyPr/>
        <a:lstStyle/>
        <a:p>
          <a:endParaRPr lang="en-US"/>
        </a:p>
      </dgm:t>
    </dgm:pt>
    <dgm:pt modelId="{10D37A7B-FE45-4356-BC59-6335E11301E3}" type="pres">
      <dgm:prSet presAssocID="{2FEE4BC1-D259-4CD3-9350-83AA8FC79225}" presName="root" presStyleCnt="0">
        <dgm:presLayoutVars>
          <dgm:dir/>
          <dgm:resizeHandles val="exact"/>
        </dgm:presLayoutVars>
      </dgm:prSet>
      <dgm:spPr/>
    </dgm:pt>
    <dgm:pt modelId="{F91556B6-313B-498B-97C9-81190522591A}" type="pres">
      <dgm:prSet presAssocID="{20AABB85-D41C-4F71-8562-040B79536709}" presName="compNode" presStyleCnt="0"/>
      <dgm:spPr/>
    </dgm:pt>
    <dgm:pt modelId="{9B60B2FF-ED9E-4265-861E-2C4994DB2906}" type="pres">
      <dgm:prSet presAssocID="{20AABB85-D41C-4F71-8562-040B7953670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1FB57423-0E77-4359-ACD6-9E113BEF3C62}" type="pres">
      <dgm:prSet presAssocID="{20AABB85-D41C-4F71-8562-040B79536709}" presName="spaceRect" presStyleCnt="0"/>
      <dgm:spPr/>
    </dgm:pt>
    <dgm:pt modelId="{7CD4DC77-1B5A-4116-BF82-9FC53BDCC659}" type="pres">
      <dgm:prSet presAssocID="{20AABB85-D41C-4F71-8562-040B79536709}" presName="textRect" presStyleLbl="revTx" presStyleIdx="0" presStyleCnt="3">
        <dgm:presLayoutVars>
          <dgm:chMax val="1"/>
          <dgm:chPref val="1"/>
        </dgm:presLayoutVars>
      </dgm:prSet>
      <dgm:spPr/>
    </dgm:pt>
    <dgm:pt modelId="{F5DFEAAA-9B0E-4231-AE40-DB3481C6EAEC}" type="pres">
      <dgm:prSet presAssocID="{5B56A33B-BDF5-4E44-A803-26563EEEBEA2}" presName="sibTrans" presStyleCnt="0"/>
      <dgm:spPr/>
    </dgm:pt>
    <dgm:pt modelId="{86B9151A-7A6A-44E5-9DAF-3B8CF0B6BB6C}" type="pres">
      <dgm:prSet presAssocID="{B1E3EAD7-597A-4616-BC77-4C7EA8060A80}" presName="compNode" presStyleCnt="0"/>
      <dgm:spPr/>
    </dgm:pt>
    <dgm:pt modelId="{C36E0DFA-D9F9-4E55-BA04-B55B88E88201}" type="pres">
      <dgm:prSet presAssocID="{B1E3EAD7-597A-4616-BC77-4C7EA8060A8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A407B45F-F181-482C-B6F9-98D7621020CB}" type="pres">
      <dgm:prSet presAssocID="{B1E3EAD7-597A-4616-BC77-4C7EA8060A80}" presName="spaceRect" presStyleCnt="0"/>
      <dgm:spPr/>
    </dgm:pt>
    <dgm:pt modelId="{D09953B1-F67D-4DCE-9A5D-8DACBB7208F6}" type="pres">
      <dgm:prSet presAssocID="{B1E3EAD7-597A-4616-BC77-4C7EA8060A80}" presName="textRect" presStyleLbl="revTx" presStyleIdx="1" presStyleCnt="3">
        <dgm:presLayoutVars>
          <dgm:chMax val="1"/>
          <dgm:chPref val="1"/>
        </dgm:presLayoutVars>
      </dgm:prSet>
      <dgm:spPr/>
    </dgm:pt>
    <dgm:pt modelId="{C51DC4D4-CF98-40D4-BF2F-61B9FFE526C0}" type="pres">
      <dgm:prSet presAssocID="{9046E9F1-2732-4F40-9179-3B06A53A4B7C}" presName="sibTrans" presStyleCnt="0"/>
      <dgm:spPr/>
    </dgm:pt>
    <dgm:pt modelId="{EBEDC330-2426-4FEA-9E36-5DC4BCB050A8}" type="pres">
      <dgm:prSet presAssocID="{16504A0E-A2AE-439E-952F-0FFEB8B7D029}" presName="compNode" presStyleCnt="0"/>
      <dgm:spPr/>
    </dgm:pt>
    <dgm:pt modelId="{8F30A1F2-890B-42EA-A41C-E843A54D0781}" type="pres">
      <dgm:prSet presAssocID="{16504A0E-A2AE-439E-952F-0FFEB8B7D02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r Graph with Downward Trend"/>
        </a:ext>
      </dgm:extLst>
    </dgm:pt>
    <dgm:pt modelId="{714AE7F9-054B-46D7-845A-50F8B26A3106}" type="pres">
      <dgm:prSet presAssocID="{16504A0E-A2AE-439E-952F-0FFEB8B7D029}" presName="spaceRect" presStyleCnt="0"/>
      <dgm:spPr/>
    </dgm:pt>
    <dgm:pt modelId="{FBA4D91D-EAAA-44E0-8A71-0CEF9FE32A49}" type="pres">
      <dgm:prSet presAssocID="{16504A0E-A2AE-439E-952F-0FFEB8B7D029}" presName="textRect" presStyleLbl="revTx" presStyleIdx="2" presStyleCnt="3">
        <dgm:presLayoutVars>
          <dgm:chMax val="1"/>
          <dgm:chPref val="1"/>
        </dgm:presLayoutVars>
      </dgm:prSet>
      <dgm:spPr/>
    </dgm:pt>
  </dgm:ptLst>
  <dgm:cxnLst>
    <dgm:cxn modelId="{8E7F8307-4F1C-4691-A483-022609F44CB8}" type="presOf" srcId="{2FEE4BC1-D259-4CD3-9350-83AA8FC79225}" destId="{10D37A7B-FE45-4356-BC59-6335E11301E3}" srcOrd="0" destOrd="0" presId="urn:microsoft.com/office/officeart/2018/2/layout/IconLabelList"/>
    <dgm:cxn modelId="{D6E28026-4188-4147-BE7E-F7DFBC026E71}" srcId="{2FEE4BC1-D259-4CD3-9350-83AA8FC79225}" destId="{B1E3EAD7-597A-4616-BC77-4C7EA8060A80}" srcOrd="1" destOrd="0" parTransId="{175E380C-C77F-4ADD-B05D-75D30220CD67}" sibTransId="{9046E9F1-2732-4F40-9179-3B06A53A4B7C}"/>
    <dgm:cxn modelId="{FEC7373C-A629-478A-BD39-31B3676AFE0B}" srcId="{2FEE4BC1-D259-4CD3-9350-83AA8FC79225}" destId="{20AABB85-D41C-4F71-8562-040B79536709}" srcOrd="0" destOrd="0" parTransId="{0D4B7CDA-CEFF-463C-BD10-6E9BCE6874BA}" sibTransId="{5B56A33B-BDF5-4E44-A803-26563EEEBEA2}"/>
    <dgm:cxn modelId="{D04DC28B-FEAF-45DE-B68A-46AFD6CB3500}" type="presOf" srcId="{20AABB85-D41C-4F71-8562-040B79536709}" destId="{7CD4DC77-1B5A-4116-BF82-9FC53BDCC659}" srcOrd="0" destOrd="0" presId="urn:microsoft.com/office/officeart/2018/2/layout/IconLabelList"/>
    <dgm:cxn modelId="{DD1F7491-4BAA-4D20-ABA0-DACDE9FCB4B4}" srcId="{2FEE4BC1-D259-4CD3-9350-83AA8FC79225}" destId="{16504A0E-A2AE-439E-952F-0FFEB8B7D029}" srcOrd="2" destOrd="0" parTransId="{6145351A-1144-4830-A21E-3B611BE75BE1}" sibTransId="{8E87DF58-E6F2-4DDC-B49F-18B32633B677}"/>
    <dgm:cxn modelId="{292BC4CA-16D1-4DAD-B657-69BB91171E0D}" type="presOf" srcId="{B1E3EAD7-597A-4616-BC77-4C7EA8060A80}" destId="{D09953B1-F67D-4DCE-9A5D-8DACBB7208F6}" srcOrd="0" destOrd="0" presId="urn:microsoft.com/office/officeart/2018/2/layout/IconLabelList"/>
    <dgm:cxn modelId="{687361E0-001F-47F2-9C13-594CEE1593DA}" type="presOf" srcId="{16504A0E-A2AE-439E-952F-0FFEB8B7D029}" destId="{FBA4D91D-EAAA-44E0-8A71-0CEF9FE32A49}" srcOrd="0" destOrd="0" presId="urn:microsoft.com/office/officeart/2018/2/layout/IconLabelList"/>
    <dgm:cxn modelId="{75EEAA14-DACD-45AE-A87C-E44BF53F2E7C}" type="presParOf" srcId="{10D37A7B-FE45-4356-BC59-6335E11301E3}" destId="{F91556B6-313B-498B-97C9-81190522591A}" srcOrd="0" destOrd="0" presId="urn:microsoft.com/office/officeart/2018/2/layout/IconLabelList"/>
    <dgm:cxn modelId="{A78311F2-2527-4180-88CB-90B855C25DE2}" type="presParOf" srcId="{F91556B6-313B-498B-97C9-81190522591A}" destId="{9B60B2FF-ED9E-4265-861E-2C4994DB2906}" srcOrd="0" destOrd="0" presId="urn:microsoft.com/office/officeart/2018/2/layout/IconLabelList"/>
    <dgm:cxn modelId="{FAF0370C-8172-4876-B0B2-F1570A400375}" type="presParOf" srcId="{F91556B6-313B-498B-97C9-81190522591A}" destId="{1FB57423-0E77-4359-ACD6-9E113BEF3C62}" srcOrd="1" destOrd="0" presId="urn:microsoft.com/office/officeart/2018/2/layout/IconLabelList"/>
    <dgm:cxn modelId="{25ECFAC9-1B18-4C87-918B-875ECEA12F02}" type="presParOf" srcId="{F91556B6-313B-498B-97C9-81190522591A}" destId="{7CD4DC77-1B5A-4116-BF82-9FC53BDCC659}" srcOrd="2" destOrd="0" presId="urn:microsoft.com/office/officeart/2018/2/layout/IconLabelList"/>
    <dgm:cxn modelId="{048CF18B-E370-4481-BC37-C57D855F75EB}" type="presParOf" srcId="{10D37A7B-FE45-4356-BC59-6335E11301E3}" destId="{F5DFEAAA-9B0E-4231-AE40-DB3481C6EAEC}" srcOrd="1" destOrd="0" presId="urn:microsoft.com/office/officeart/2018/2/layout/IconLabelList"/>
    <dgm:cxn modelId="{D546D2D6-0CA7-48EB-8598-99A907F04EC7}" type="presParOf" srcId="{10D37A7B-FE45-4356-BC59-6335E11301E3}" destId="{86B9151A-7A6A-44E5-9DAF-3B8CF0B6BB6C}" srcOrd="2" destOrd="0" presId="urn:microsoft.com/office/officeart/2018/2/layout/IconLabelList"/>
    <dgm:cxn modelId="{F491C740-417A-4FE0-83D4-2FED6F7D9D6D}" type="presParOf" srcId="{86B9151A-7A6A-44E5-9DAF-3B8CF0B6BB6C}" destId="{C36E0DFA-D9F9-4E55-BA04-B55B88E88201}" srcOrd="0" destOrd="0" presId="urn:microsoft.com/office/officeart/2018/2/layout/IconLabelList"/>
    <dgm:cxn modelId="{4F385C2C-524E-4FEC-8DE9-E48BEFEF1A68}" type="presParOf" srcId="{86B9151A-7A6A-44E5-9DAF-3B8CF0B6BB6C}" destId="{A407B45F-F181-482C-B6F9-98D7621020CB}" srcOrd="1" destOrd="0" presId="urn:microsoft.com/office/officeart/2018/2/layout/IconLabelList"/>
    <dgm:cxn modelId="{908BC7EF-E8B1-4385-BD0F-46D9F096EEBA}" type="presParOf" srcId="{86B9151A-7A6A-44E5-9DAF-3B8CF0B6BB6C}" destId="{D09953B1-F67D-4DCE-9A5D-8DACBB7208F6}" srcOrd="2" destOrd="0" presId="urn:microsoft.com/office/officeart/2018/2/layout/IconLabelList"/>
    <dgm:cxn modelId="{A2E33F28-325B-4D1D-86FE-4C5E456C20AF}" type="presParOf" srcId="{10D37A7B-FE45-4356-BC59-6335E11301E3}" destId="{C51DC4D4-CF98-40D4-BF2F-61B9FFE526C0}" srcOrd="3" destOrd="0" presId="urn:microsoft.com/office/officeart/2018/2/layout/IconLabelList"/>
    <dgm:cxn modelId="{88D4320D-72C7-4ED4-BEBF-DC77E87B272F}" type="presParOf" srcId="{10D37A7B-FE45-4356-BC59-6335E11301E3}" destId="{EBEDC330-2426-4FEA-9E36-5DC4BCB050A8}" srcOrd="4" destOrd="0" presId="urn:microsoft.com/office/officeart/2018/2/layout/IconLabelList"/>
    <dgm:cxn modelId="{EF2635E6-88AF-4B6B-B3AC-6FA20C442E8C}" type="presParOf" srcId="{EBEDC330-2426-4FEA-9E36-5DC4BCB050A8}" destId="{8F30A1F2-890B-42EA-A41C-E843A54D0781}" srcOrd="0" destOrd="0" presId="urn:microsoft.com/office/officeart/2018/2/layout/IconLabelList"/>
    <dgm:cxn modelId="{0772A1A0-0122-4369-BD01-9210AF78AAC4}" type="presParOf" srcId="{EBEDC330-2426-4FEA-9E36-5DC4BCB050A8}" destId="{714AE7F9-054B-46D7-845A-50F8B26A3106}" srcOrd="1" destOrd="0" presId="urn:microsoft.com/office/officeart/2018/2/layout/IconLabelList"/>
    <dgm:cxn modelId="{8E57AA15-56C9-4F33-9614-437322872F4D}" type="presParOf" srcId="{EBEDC330-2426-4FEA-9E36-5DC4BCB050A8}" destId="{FBA4D91D-EAAA-44E0-8A71-0CEF9FE32A4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FAEF4D3-3CA4-4559-8C94-16F9A583419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E8C238F-FC98-47F1-8B15-10915DCF91BF}">
      <dgm:prSet/>
      <dgm:spPr/>
      <dgm:t>
        <a:bodyPr/>
        <a:lstStyle/>
        <a:p>
          <a:pPr>
            <a:lnSpc>
              <a:spcPct val="100000"/>
            </a:lnSpc>
          </a:pPr>
          <a:r>
            <a:rPr lang="en-GB" b="0" i="0"/>
            <a:t>The actual number of people claiming unemployment related  benefits (mainly Jobseeker’s Allowance (JSA)/UNIVERSAL CREDIT), also known as the ‘claimant count’.</a:t>
          </a:r>
          <a:endParaRPr lang="en-US"/>
        </a:p>
      </dgm:t>
    </dgm:pt>
    <dgm:pt modelId="{3F88028B-B547-41E2-89AB-F0EAED4028D8}" type="parTrans" cxnId="{5E03F6D7-82F2-4CB9-84D0-E1D5A272F851}">
      <dgm:prSet/>
      <dgm:spPr/>
      <dgm:t>
        <a:bodyPr/>
        <a:lstStyle/>
        <a:p>
          <a:endParaRPr lang="en-US"/>
        </a:p>
      </dgm:t>
    </dgm:pt>
    <dgm:pt modelId="{9B086591-4F28-4382-88B7-B5EC86046AFE}" type="sibTrans" cxnId="{5E03F6D7-82F2-4CB9-84D0-E1D5A272F851}">
      <dgm:prSet/>
      <dgm:spPr/>
      <dgm:t>
        <a:bodyPr/>
        <a:lstStyle/>
        <a:p>
          <a:endParaRPr lang="en-US"/>
        </a:p>
      </dgm:t>
    </dgm:pt>
    <dgm:pt modelId="{1360147A-9935-48A5-8ED4-22EDEF408208}">
      <dgm:prSet/>
      <dgm:spPr/>
      <dgm:t>
        <a:bodyPr/>
        <a:lstStyle/>
        <a:p>
          <a:pPr>
            <a:lnSpc>
              <a:spcPct val="100000"/>
            </a:lnSpc>
          </a:pPr>
          <a:r>
            <a:rPr lang="en-GB"/>
            <a:t>The monthly total of those claiming benefit . They are officially registered  an able to work but claim job seekers allowance or universal credit</a:t>
          </a:r>
          <a:endParaRPr lang="en-US"/>
        </a:p>
      </dgm:t>
    </dgm:pt>
    <dgm:pt modelId="{9F57A465-7FFE-4990-9837-C48A8726CD85}" type="parTrans" cxnId="{E25A370C-43B9-41C4-B4C0-AFD4A1095EF7}">
      <dgm:prSet/>
      <dgm:spPr/>
      <dgm:t>
        <a:bodyPr/>
        <a:lstStyle/>
        <a:p>
          <a:endParaRPr lang="en-US"/>
        </a:p>
      </dgm:t>
    </dgm:pt>
    <dgm:pt modelId="{6A3F362D-8042-4814-A138-AC1A45451C8C}" type="sibTrans" cxnId="{E25A370C-43B9-41C4-B4C0-AFD4A1095EF7}">
      <dgm:prSet/>
      <dgm:spPr/>
      <dgm:t>
        <a:bodyPr/>
        <a:lstStyle/>
        <a:p>
          <a:endParaRPr lang="en-US"/>
        </a:p>
      </dgm:t>
    </dgm:pt>
    <dgm:pt modelId="{A01145EC-412E-4F32-901D-0D6C1B43EB75}" type="pres">
      <dgm:prSet presAssocID="{0FAEF4D3-3CA4-4559-8C94-16F9A583419C}" presName="root" presStyleCnt="0">
        <dgm:presLayoutVars>
          <dgm:dir/>
          <dgm:resizeHandles val="exact"/>
        </dgm:presLayoutVars>
      </dgm:prSet>
      <dgm:spPr/>
    </dgm:pt>
    <dgm:pt modelId="{39AF9953-F70F-4000-8ECF-5E3AC2EB0607}" type="pres">
      <dgm:prSet presAssocID="{1E8C238F-FC98-47F1-8B15-10915DCF91BF}" presName="compNode" presStyleCnt="0"/>
      <dgm:spPr/>
    </dgm:pt>
    <dgm:pt modelId="{FEC3EF1B-CE43-484F-A170-9342D09101E6}" type="pres">
      <dgm:prSet presAssocID="{1E8C238F-FC98-47F1-8B15-10915DCF91BF}" presName="bgRect" presStyleLbl="bgShp" presStyleIdx="0" presStyleCnt="2"/>
      <dgm:spPr/>
    </dgm:pt>
    <dgm:pt modelId="{B56DD1FC-570F-4BB9-81F6-CF27F218C610}" type="pres">
      <dgm:prSet presAssocID="{1E8C238F-FC98-47F1-8B15-10915DCF91B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1D1F095C-ED3D-45EA-864C-8E8403C4CF40}" type="pres">
      <dgm:prSet presAssocID="{1E8C238F-FC98-47F1-8B15-10915DCF91BF}" presName="spaceRect" presStyleCnt="0"/>
      <dgm:spPr/>
    </dgm:pt>
    <dgm:pt modelId="{4A5591B9-5537-40A1-9EFA-FB83783D4CCA}" type="pres">
      <dgm:prSet presAssocID="{1E8C238F-FC98-47F1-8B15-10915DCF91BF}" presName="parTx" presStyleLbl="revTx" presStyleIdx="0" presStyleCnt="2">
        <dgm:presLayoutVars>
          <dgm:chMax val="0"/>
          <dgm:chPref val="0"/>
        </dgm:presLayoutVars>
      </dgm:prSet>
      <dgm:spPr/>
    </dgm:pt>
    <dgm:pt modelId="{DDA08890-351B-44E6-8EE8-51BB753688A6}" type="pres">
      <dgm:prSet presAssocID="{9B086591-4F28-4382-88B7-B5EC86046AFE}" presName="sibTrans" presStyleCnt="0"/>
      <dgm:spPr/>
    </dgm:pt>
    <dgm:pt modelId="{4DB61332-0B0F-4A27-A7BD-3D66B4D5A550}" type="pres">
      <dgm:prSet presAssocID="{1360147A-9935-48A5-8ED4-22EDEF408208}" presName="compNode" presStyleCnt="0"/>
      <dgm:spPr/>
    </dgm:pt>
    <dgm:pt modelId="{3468AA8B-6333-4D8E-B6A4-AB0E63847BCC}" type="pres">
      <dgm:prSet presAssocID="{1360147A-9935-48A5-8ED4-22EDEF408208}" presName="bgRect" presStyleLbl="bgShp" presStyleIdx="1" presStyleCnt="2"/>
      <dgm:spPr/>
    </dgm:pt>
    <dgm:pt modelId="{293DAC0A-BD21-4B7C-8947-B3478EEDE0F5}" type="pres">
      <dgm:prSet presAssocID="{1360147A-9935-48A5-8ED4-22EDEF40820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ey"/>
        </a:ext>
      </dgm:extLst>
    </dgm:pt>
    <dgm:pt modelId="{24427978-0ED6-4DF2-8606-2F1CEF250D04}" type="pres">
      <dgm:prSet presAssocID="{1360147A-9935-48A5-8ED4-22EDEF408208}" presName="spaceRect" presStyleCnt="0"/>
      <dgm:spPr/>
    </dgm:pt>
    <dgm:pt modelId="{293DEA51-1610-4BD1-BE73-7CD366557587}" type="pres">
      <dgm:prSet presAssocID="{1360147A-9935-48A5-8ED4-22EDEF408208}" presName="parTx" presStyleLbl="revTx" presStyleIdx="1" presStyleCnt="2">
        <dgm:presLayoutVars>
          <dgm:chMax val="0"/>
          <dgm:chPref val="0"/>
        </dgm:presLayoutVars>
      </dgm:prSet>
      <dgm:spPr/>
    </dgm:pt>
  </dgm:ptLst>
  <dgm:cxnLst>
    <dgm:cxn modelId="{E25A370C-43B9-41C4-B4C0-AFD4A1095EF7}" srcId="{0FAEF4D3-3CA4-4559-8C94-16F9A583419C}" destId="{1360147A-9935-48A5-8ED4-22EDEF408208}" srcOrd="1" destOrd="0" parTransId="{9F57A465-7FFE-4990-9837-C48A8726CD85}" sibTransId="{6A3F362D-8042-4814-A138-AC1A45451C8C}"/>
    <dgm:cxn modelId="{392A0C45-D017-4600-AA70-D237FFE38C6C}" type="presOf" srcId="{1360147A-9935-48A5-8ED4-22EDEF408208}" destId="{293DEA51-1610-4BD1-BE73-7CD366557587}" srcOrd="0" destOrd="0" presId="urn:microsoft.com/office/officeart/2018/2/layout/IconVerticalSolidList"/>
    <dgm:cxn modelId="{52163BB4-B4E4-483B-8B4D-F4A6DD02042E}" type="presOf" srcId="{1E8C238F-FC98-47F1-8B15-10915DCF91BF}" destId="{4A5591B9-5537-40A1-9EFA-FB83783D4CCA}" srcOrd="0" destOrd="0" presId="urn:microsoft.com/office/officeart/2018/2/layout/IconVerticalSolidList"/>
    <dgm:cxn modelId="{5D25BECD-E428-4FDE-A740-9C3DE1E2A381}" type="presOf" srcId="{0FAEF4D3-3CA4-4559-8C94-16F9A583419C}" destId="{A01145EC-412E-4F32-901D-0D6C1B43EB75}" srcOrd="0" destOrd="0" presId="urn:microsoft.com/office/officeart/2018/2/layout/IconVerticalSolidList"/>
    <dgm:cxn modelId="{5E03F6D7-82F2-4CB9-84D0-E1D5A272F851}" srcId="{0FAEF4D3-3CA4-4559-8C94-16F9A583419C}" destId="{1E8C238F-FC98-47F1-8B15-10915DCF91BF}" srcOrd="0" destOrd="0" parTransId="{3F88028B-B547-41E2-89AB-F0EAED4028D8}" sibTransId="{9B086591-4F28-4382-88B7-B5EC86046AFE}"/>
    <dgm:cxn modelId="{B5A91941-EBBE-451E-AF8F-E7C94BD82ABB}" type="presParOf" srcId="{A01145EC-412E-4F32-901D-0D6C1B43EB75}" destId="{39AF9953-F70F-4000-8ECF-5E3AC2EB0607}" srcOrd="0" destOrd="0" presId="urn:microsoft.com/office/officeart/2018/2/layout/IconVerticalSolidList"/>
    <dgm:cxn modelId="{DA2C8C76-0211-4FF6-BB83-DECD1349F6B8}" type="presParOf" srcId="{39AF9953-F70F-4000-8ECF-5E3AC2EB0607}" destId="{FEC3EF1B-CE43-484F-A170-9342D09101E6}" srcOrd="0" destOrd="0" presId="urn:microsoft.com/office/officeart/2018/2/layout/IconVerticalSolidList"/>
    <dgm:cxn modelId="{38D9969E-2785-4D5C-9335-5EB5A7D8D184}" type="presParOf" srcId="{39AF9953-F70F-4000-8ECF-5E3AC2EB0607}" destId="{B56DD1FC-570F-4BB9-81F6-CF27F218C610}" srcOrd="1" destOrd="0" presId="urn:microsoft.com/office/officeart/2018/2/layout/IconVerticalSolidList"/>
    <dgm:cxn modelId="{319A4077-49F6-4F65-BB7A-16498DEBE8DB}" type="presParOf" srcId="{39AF9953-F70F-4000-8ECF-5E3AC2EB0607}" destId="{1D1F095C-ED3D-45EA-864C-8E8403C4CF40}" srcOrd="2" destOrd="0" presId="urn:microsoft.com/office/officeart/2018/2/layout/IconVerticalSolidList"/>
    <dgm:cxn modelId="{31B7F64F-1C43-453F-897F-71A6FAAF7AF1}" type="presParOf" srcId="{39AF9953-F70F-4000-8ECF-5E3AC2EB0607}" destId="{4A5591B9-5537-40A1-9EFA-FB83783D4CCA}" srcOrd="3" destOrd="0" presId="urn:microsoft.com/office/officeart/2018/2/layout/IconVerticalSolidList"/>
    <dgm:cxn modelId="{DE07B5B2-CAE8-42FF-8977-D221329EA3CD}" type="presParOf" srcId="{A01145EC-412E-4F32-901D-0D6C1B43EB75}" destId="{DDA08890-351B-44E6-8EE8-51BB753688A6}" srcOrd="1" destOrd="0" presId="urn:microsoft.com/office/officeart/2018/2/layout/IconVerticalSolidList"/>
    <dgm:cxn modelId="{FBE06906-36C0-41D8-AA9E-09F080B48BCB}" type="presParOf" srcId="{A01145EC-412E-4F32-901D-0D6C1B43EB75}" destId="{4DB61332-0B0F-4A27-A7BD-3D66B4D5A550}" srcOrd="2" destOrd="0" presId="urn:microsoft.com/office/officeart/2018/2/layout/IconVerticalSolidList"/>
    <dgm:cxn modelId="{2A440FAE-F6F4-4F80-887C-7A96D0E4ABEB}" type="presParOf" srcId="{4DB61332-0B0F-4A27-A7BD-3D66B4D5A550}" destId="{3468AA8B-6333-4D8E-B6A4-AB0E63847BCC}" srcOrd="0" destOrd="0" presId="urn:microsoft.com/office/officeart/2018/2/layout/IconVerticalSolidList"/>
    <dgm:cxn modelId="{BB77916B-85C0-4804-8CE6-233A786767D1}" type="presParOf" srcId="{4DB61332-0B0F-4A27-A7BD-3D66B4D5A550}" destId="{293DAC0A-BD21-4B7C-8947-B3478EEDE0F5}" srcOrd="1" destOrd="0" presId="urn:microsoft.com/office/officeart/2018/2/layout/IconVerticalSolidList"/>
    <dgm:cxn modelId="{C4879833-4240-47A9-A60F-9F2925B91364}" type="presParOf" srcId="{4DB61332-0B0F-4A27-A7BD-3D66B4D5A550}" destId="{24427978-0ED6-4DF2-8606-2F1CEF250D04}" srcOrd="2" destOrd="0" presId="urn:microsoft.com/office/officeart/2018/2/layout/IconVerticalSolidList"/>
    <dgm:cxn modelId="{4E733569-8D68-43CB-9BA9-0FB9ACAC8475}" type="presParOf" srcId="{4DB61332-0B0F-4A27-A7BD-3D66B4D5A550}" destId="{293DEA51-1610-4BD1-BE73-7CD36655758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6D35DA1-43A4-4D8D-8497-0AA07C526AF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79B00AD-3D2C-4D5F-89D7-9FD3CCAF50CE}">
      <dgm:prSet/>
      <dgm:spPr/>
      <dgm:t>
        <a:bodyPr/>
        <a:lstStyle/>
        <a:p>
          <a:r>
            <a:rPr lang="en-US"/>
            <a:t>This is the rate of unemployment which is consistent with the correctly anticipated inflation rate. </a:t>
          </a:r>
        </a:p>
      </dgm:t>
    </dgm:pt>
    <dgm:pt modelId="{07EE2F5D-527E-4B9B-9144-6689A5463AF5}" type="parTrans" cxnId="{B1174137-07D3-4B97-9CF5-FF6124BEFF50}">
      <dgm:prSet/>
      <dgm:spPr/>
      <dgm:t>
        <a:bodyPr/>
        <a:lstStyle/>
        <a:p>
          <a:endParaRPr lang="en-US"/>
        </a:p>
      </dgm:t>
    </dgm:pt>
    <dgm:pt modelId="{4C128E7F-F2B5-468A-8C1B-2562A0016FA7}" type="sibTrans" cxnId="{B1174137-07D3-4B97-9CF5-FF6124BEFF50}">
      <dgm:prSet/>
      <dgm:spPr/>
      <dgm:t>
        <a:bodyPr/>
        <a:lstStyle/>
        <a:p>
          <a:endParaRPr lang="en-US"/>
        </a:p>
      </dgm:t>
    </dgm:pt>
    <dgm:pt modelId="{AAA3450C-2E79-4EBA-8C68-596DD926D848}">
      <dgm:prSet/>
      <dgm:spPr/>
      <dgm:t>
        <a:bodyPr/>
        <a:lstStyle/>
        <a:p>
          <a:r>
            <a:rPr lang="en-US"/>
            <a:t>Implication: The NAIRU occurs where the economy is at full employment </a:t>
          </a:r>
        </a:p>
      </dgm:t>
    </dgm:pt>
    <dgm:pt modelId="{894F7182-DE91-48A4-BC66-3484B96EF01D}" type="parTrans" cxnId="{92A90B9D-15A6-4946-A7B8-C229933D2C6C}">
      <dgm:prSet/>
      <dgm:spPr/>
      <dgm:t>
        <a:bodyPr/>
        <a:lstStyle/>
        <a:p>
          <a:endParaRPr lang="en-US"/>
        </a:p>
      </dgm:t>
    </dgm:pt>
    <dgm:pt modelId="{9F1D5A7B-0570-4C69-83A4-9E5ED14D45E7}" type="sibTrans" cxnId="{92A90B9D-15A6-4946-A7B8-C229933D2C6C}">
      <dgm:prSet/>
      <dgm:spPr/>
      <dgm:t>
        <a:bodyPr/>
        <a:lstStyle/>
        <a:p>
          <a:endParaRPr lang="en-US"/>
        </a:p>
      </dgm:t>
    </dgm:pt>
    <dgm:pt modelId="{3F6D1B84-5E2B-4BC4-BB92-0937E985409D}">
      <dgm:prSet/>
      <dgm:spPr/>
      <dgm:t>
        <a:bodyPr/>
        <a:lstStyle/>
        <a:p>
          <a:r>
            <a:rPr lang="en-US"/>
            <a:t>The level of the NAIRU depends on the supply side of the labour market. For example – the training , benefit levels , unions and information. </a:t>
          </a:r>
        </a:p>
      </dgm:t>
    </dgm:pt>
    <dgm:pt modelId="{4B035339-DACE-4C40-ABA3-6855BC913F5D}" type="parTrans" cxnId="{6FB6D4BF-75AF-45EE-8501-BA3AF72BE0F6}">
      <dgm:prSet/>
      <dgm:spPr/>
      <dgm:t>
        <a:bodyPr/>
        <a:lstStyle/>
        <a:p>
          <a:endParaRPr lang="en-US"/>
        </a:p>
      </dgm:t>
    </dgm:pt>
    <dgm:pt modelId="{6DD2C100-3FC0-451F-949C-E9F7F4A2D48F}" type="sibTrans" cxnId="{6FB6D4BF-75AF-45EE-8501-BA3AF72BE0F6}">
      <dgm:prSet/>
      <dgm:spPr/>
      <dgm:t>
        <a:bodyPr/>
        <a:lstStyle/>
        <a:p>
          <a:endParaRPr lang="en-US"/>
        </a:p>
      </dgm:t>
    </dgm:pt>
    <dgm:pt modelId="{F50F5596-40AA-6344-AA5D-55650C91478F}" type="pres">
      <dgm:prSet presAssocID="{F6D35DA1-43A4-4D8D-8497-0AA07C526AF6}" presName="vert0" presStyleCnt="0">
        <dgm:presLayoutVars>
          <dgm:dir/>
          <dgm:animOne val="branch"/>
          <dgm:animLvl val="lvl"/>
        </dgm:presLayoutVars>
      </dgm:prSet>
      <dgm:spPr/>
    </dgm:pt>
    <dgm:pt modelId="{58354E17-97E0-634A-ACBF-9EAC8E046534}" type="pres">
      <dgm:prSet presAssocID="{379B00AD-3D2C-4D5F-89D7-9FD3CCAF50CE}" presName="thickLine" presStyleLbl="alignNode1" presStyleIdx="0" presStyleCnt="3"/>
      <dgm:spPr/>
    </dgm:pt>
    <dgm:pt modelId="{5D9135EE-2FE4-B94E-8FF3-E31E457EB2DE}" type="pres">
      <dgm:prSet presAssocID="{379B00AD-3D2C-4D5F-89D7-9FD3CCAF50CE}" presName="horz1" presStyleCnt="0"/>
      <dgm:spPr/>
    </dgm:pt>
    <dgm:pt modelId="{D5767268-9B32-C549-AD7D-CA8792B84085}" type="pres">
      <dgm:prSet presAssocID="{379B00AD-3D2C-4D5F-89D7-9FD3CCAF50CE}" presName="tx1" presStyleLbl="revTx" presStyleIdx="0" presStyleCnt="3"/>
      <dgm:spPr/>
    </dgm:pt>
    <dgm:pt modelId="{A8DB3158-7198-094F-B5E0-534A60DB7D14}" type="pres">
      <dgm:prSet presAssocID="{379B00AD-3D2C-4D5F-89D7-9FD3CCAF50CE}" presName="vert1" presStyleCnt="0"/>
      <dgm:spPr/>
    </dgm:pt>
    <dgm:pt modelId="{7A1DF760-B705-1E4D-B145-EECBDA7A5687}" type="pres">
      <dgm:prSet presAssocID="{AAA3450C-2E79-4EBA-8C68-596DD926D848}" presName="thickLine" presStyleLbl="alignNode1" presStyleIdx="1" presStyleCnt="3"/>
      <dgm:spPr/>
    </dgm:pt>
    <dgm:pt modelId="{2B92ADE2-B2C8-2248-8756-5A935C61C470}" type="pres">
      <dgm:prSet presAssocID="{AAA3450C-2E79-4EBA-8C68-596DD926D848}" presName="horz1" presStyleCnt="0"/>
      <dgm:spPr/>
    </dgm:pt>
    <dgm:pt modelId="{2365A857-7783-3441-8EB7-43FEBB2AFBDF}" type="pres">
      <dgm:prSet presAssocID="{AAA3450C-2E79-4EBA-8C68-596DD926D848}" presName="tx1" presStyleLbl="revTx" presStyleIdx="1" presStyleCnt="3"/>
      <dgm:spPr/>
    </dgm:pt>
    <dgm:pt modelId="{0D997716-0A6C-594F-966A-5918CD198B16}" type="pres">
      <dgm:prSet presAssocID="{AAA3450C-2E79-4EBA-8C68-596DD926D848}" presName="vert1" presStyleCnt="0"/>
      <dgm:spPr/>
    </dgm:pt>
    <dgm:pt modelId="{7DBACD01-0656-3F4E-AE1D-D33C754ED7E2}" type="pres">
      <dgm:prSet presAssocID="{3F6D1B84-5E2B-4BC4-BB92-0937E985409D}" presName="thickLine" presStyleLbl="alignNode1" presStyleIdx="2" presStyleCnt="3"/>
      <dgm:spPr/>
    </dgm:pt>
    <dgm:pt modelId="{0D0BBADA-2E97-C94D-A126-70D2440FDC91}" type="pres">
      <dgm:prSet presAssocID="{3F6D1B84-5E2B-4BC4-BB92-0937E985409D}" presName="horz1" presStyleCnt="0"/>
      <dgm:spPr/>
    </dgm:pt>
    <dgm:pt modelId="{16B5CDB6-982A-8448-9358-0221F801F8E5}" type="pres">
      <dgm:prSet presAssocID="{3F6D1B84-5E2B-4BC4-BB92-0937E985409D}" presName="tx1" presStyleLbl="revTx" presStyleIdx="2" presStyleCnt="3"/>
      <dgm:spPr/>
    </dgm:pt>
    <dgm:pt modelId="{6256D17A-FE12-0E42-AF72-3C06959835B0}" type="pres">
      <dgm:prSet presAssocID="{3F6D1B84-5E2B-4BC4-BB92-0937E985409D}" presName="vert1" presStyleCnt="0"/>
      <dgm:spPr/>
    </dgm:pt>
  </dgm:ptLst>
  <dgm:cxnLst>
    <dgm:cxn modelId="{C4DF0114-7A43-1D40-986B-CF4DFBE06277}" type="presOf" srcId="{F6D35DA1-43A4-4D8D-8497-0AA07C526AF6}" destId="{F50F5596-40AA-6344-AA5D-55650C91478F}" srcOrd="0" destOrd="0" presId="urn:microsoft.com/office/officeart/2008/layout/LinedList"/>
    <dgm:cxn modelId="{B1174137-07D3-4B97-9CF5-FF6124BEFF50}" srcId="{F6D35DA1-43A4-4D8D-8497-0AA07C526AF6}" destId="{379B00AD-3D2C-4D5F-89D7-9FD3CCAF50CE}" srcOrd="0" destOrd="0" parTransId="{07EE2F5D-527E-4B9B-9144-6689A5463AF5}" sibTransId="{4C128E7F-F2B5-468A-8C1B-2562A0016FA7}"/>
    <dgm:cxn modelId="{8A523949-71AF-0E40-B781-EDC5DFA060DF}" type="presOf" srcId="{AAA3450C-2E79-4EBA-8C68-596DD926D848}" destId="{2365A857-7783-3441-8EB7-43FEBB2AFBDF}" srcOrd="0" destOrd="0" presId="urn:microsoft.com/office/officeart/2008/layout/LinedList"/>
    <dgm:cxn modelId="{D633C35B-AF11-D641-AAD6-623CAEDEF28A}" type="presOf" srcId="{379B00AD-3D2C-4D5F-89D7-9FD3CCAF50CE}" destId="{D5767268-9B32-C549-AD7D-CA8792B84085}" srcOrd="0" destOrd="0" presId="urn:microsoft.com/office/officeart/2008/layout/LinedList"/>
    <dgm:cxn modelId="{92A90B9D-15A6-4946-A7B8-C229933D2C6C}" srcId="{F6D35DA1-43A4-4D8D-8497-0AA07C526AF6}" destId="{AAA3450C-2E79-4EBA-8C68-596DD926D848}" srcOrd="1" destOrd="0" parTransId="{894F7182-DE91-48A4-BC66-3484B96EF01D}" sibTransId="{9F1D5A7B-0570-4C69-83A4-9E5ED14D45E7}"/>
    <dgm:cxn modelId="{6FB6D4BF-75AF-45EE-8501-BA3AF72BE0F6}" srcId="{F6D35DA1-43A4-4D8D-8497-0AA07C526AF6}" destId="{3F6D1B84-5E2B-4BC4-BB92-0937E985409D}" srcOrd="2" destOrd="0" parTransId="{4B035339-DACE-4C40-ABA3-6855BC913F5D}" sibTransId="{6DD2C100-3FC0-451F-949C-E9F7F4A2D48F}"/>
    <dgm:cxn modelId="{F0CA2BDC-228B-A64F-88FE-391C9843D383}" type="presOf" srcId="{3F6D1B84-5E2B-4BC4-BB92-0937E985409D}" destId="{16B5CDB6-982A-8448-9358-0221F801F8E5}" srcOrd="0" destOrd="0" presId="urn:microsoft.com/office/officeart/2008/layout/LinedList"/>
    <dgm:cxn modelId="{63CF4679-AA67-E74D-BAA3-8B62ED1F539D}" type="presParOf" srcId="{F50F5596-40AA-6344-AA5D-55650C91478F}" destId="{58354E17-97E0-634A-ACBF-9EAC8E046534}" srcOrd="0" destOrd="0" presId="urn:microsoft.com/office/officeart/2008/layout/LinedList"/>
    <dgm:cxn modelId="{16D8250A-9E61-F444-B80E-00EBE2BD08FB}" type="presParOf" srcId="{F50F5596-40AA-6344-AA5D-55650C91478F}" destId="{5D9135EE-2FE4-B94E-8FF3-E31E457EB2DE}" srcOrd="1" destOrd="0" presId="urn:microsoft.com/office/officeart/2008/layout/LinedList"/>
    <dgm:cxn modelId="{B6A45B86-23CF-EF46-8735-824995F02422}" type="presParOf" srcId="{5D9135EE-2FE4-B94E-8FF3-E31E457EB2DE}" destId="{D5767268-9B32-C549-AD7D-CA8792B84085}" srcOrd="0" destOrd="0" presId="urn:microsoft.com/office/officeart/2008/layout/LinedList"/>
    <dgm:cxn modelId="{C758D51E-A3C2-D946-A822-632C13509C01}" type="presParOf" srcId="{5D9135EE-2FE4-B94E-8FF3-E31E457EB2DE}" destId="{A8DB3158-7198-094F-B5E0-534A60DB7D14}" srcOrd="1" destOrd="0" presId="urn:microsoft.com/office/officeart/2008/layout/LinedList"/>
    <dgm:cxn modelId="{0FDC6117-2638-5242-B4FF-285C7E7F75F0}" type="presParOf" srcId="{F50F5596-40AA-6344-AA5D-55650C91478F}" destId="{7A1DF760-B705-1E4D-B145-EECBDA7A5687}" srcOrd="2" destOrd="0" presId="urn:microsoft.com/office/officeart/2008/layout/LinedList"/>
    <dgm:cxn modelId="{EAC14DB9-8F1E-1F46-9EE9-0B7FDA8873D8}" type="presParOf" srcId="{F50F5596-40AA-6344-AA5D-55650C91478F}" destId="{2B92ADE2-B2C8-2248-8756-5A935C61C470}" srcOrd="3" destOrd="0" presId="urn:microsoft.com/office/officeart/2008/layout/LinedList"/>
    <dgm:cxn modelId="{4360F833-760A-2645-8BBC-C520A3504917}" type="presParOf" srcId="{2B92ADE2-B2C8-2248-8756-5A935C61C470}" destId="{2365A857-7783-3441-8EB7-43FEBB2AFBDF}" srcOrd="0" destOrd="0" presId="urn:microsoft.com/office/officeart/2008/layout/LinedList"/>
    <dgm:cxn modelId="{96AF013E-B785-1E43-9CAB-F5B853ACAE7D}" type="presParOf" srcId="{2B92ADE2-B2C8-2248-8756-5A935C61C470}" destId="{0D997716-0A6C-594F-966A-5918CD198B16}" srcOrd="1" destOrd="0" presId="urn:microsoft.com/office/officeart/2008/layout/LinedList"/>
    <dgm:cxn modelId="{DB6549C9-0A4A-7748-80A1-32C56F1CDB6F}" type="presParOf" srcId="{F50F5596-40AA-6344-AA5D-55650C91478F}" destId="{7DBACD01-0656-3F4E-AE1D-D33C754ED7E2}" srcOrd="4" destOrd="0" presId="urn:microsoft.com/office/officeart/2008/layout/LinedList"/>
    <dgm:cxn modelId="{3C38464D-FCF1-AF45-A242-3713845A6313}" type="presParOf" srcId="{F50F5596-40AA-6344-AA5D-55650C91478F}" destId="{0D0BBADA-2E97-C94D-A126-70D2440FDC91}" srcOrd="5" destOrd="0" presId="urn:microsoft.com/office/officeart/2008/layout/LinedList"/>
    <dgm:cxn modelId="{E9922510-E5B2-C84A-A054-AC52E32A5056}" type="presParOf" srcId="{0D0BBADA-2E97-C94D-A126-70D2440FDC91}" destId="{16B5CDB6-982A-8448-9358-0221F801F8E5}" srcOrd="0" destOrd="0" presId="urn:microsoft.com/office/officeart/2008/layout/LinedList"/>
    <dgm:cxn modelId="{F528B716-9345-CF44-B55B-28E502482F81}" type="presParOf" srcId="{0D0BBADA-2E97-C94D-A126-70D2440FDC91}" destId="{6256D17A-FE12-0E42-AF72-3C06959835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06389C-8A13-6644-9097-4CB111AAF09C}"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GB"/>
        </a:p>
      </dgm:t>
    </dgm:pt>
    <dgm:pt modelId="{036F2922-7961-2144-8FE8-2231C99DD610}">
      <dgm:prSet phldrT="[Text]"/>
      <dgm:spPr/>
      <dgm:t>
        <a:bodyPr/>
        <a:lstStyle/>
        <a:p>
          <a:r>
            <a:rPr lang="en-GB" dirty="0"/>
            <a:t>Capital Account</a:t>
          </a:r>
        </a:p>
      </dgm:t>
    </dgm:pt>
    <dgm:pt modelId="{79410F87-A31F-A743-BDD2-E29F97D801EE}" type="parTrans" cxnId="{4D50E2D5-E01F-3C44-A482-5C99F4D7E4BB}">
      <dgm:prSet/>
      <dgm:spPr/>
      <dgm:t>
        <a:bodyPr/>
        <a:lstStyle/>
        <a:p>
          <a:endParaRPr lang="en-GB"/>
        </a:p>
      </dgm:t>
    </dgm:pt>
    <dgm:pt modelId="{22B285CE-9BF3-314E-8589-ED88D167255D}" type="sibTrans" cxnId="{4D50E2D5-E01F-3C44-A482-5C99F4D7E4BB}">
      <dgm:prSet/>
      <dgm:spPr/>
      <dgm:t>
        <a:bodyPr/>
        <a:lstStyle/>
        <a:p>
          <a:endParaRPr lang="en-GB"/>
        </a:p>
      </dgm:t>
    </dgm:pt>
    <dgm:pt modelId="{E19C9A30-D291-0A43-8A49-D4D194725763}">
      <dgm:prSet phldrT="[Text]"/>
      <dgm:spPr/>
      <dgm:t>
        <a:bodyPr/>
        <a:lstStyle/>
        <a:p>
          <a:r>
            <a:rPr lang="en-GB" dirty="0"/>
            <a:t>Current Account </a:t>
          </a:r>
        </a:p>
      </dgm:t>
    </dgm:pt>
    <dgm:pt modelId="{DB595E80-B3F8-6547-874A-157CEF2F0DF1}" type="parTrans" cxnId="{F9C83863-0FDF-F34D-B367-2FFD8F3830DD}">
      <dgm:prSet/>
      <dgm:spPr/>
      <dgm:t>
        <a:bodyPr/>
        <a:lstStyle/>
        <a:p>
          <a:endParaRPr lang="en-GB"/>
        </a:p>
      </dgm:t>
    </dgm:pt>
    <dgm:pt modelId="{DAB87D64-FC2F-BB4F-9160-219DC6332384}" type="sibTrans" cxnId="{F9C83863-0FDF-F34D-B367-2FFD8F3830DD}">
      <dgm:prSet/>
      <dgm:spPr/>
      <dgm:t>
        <a:bodyPr/>
        <a:lstStyle/>
        <a:p>
          <a:endParaRPr lang="en-GB"/>
        </a:p>
      </dgm:t>
    </dgm:pt>
    <dgm:pt modelId="{AD8435EF-89C6-4045-AA2B-B6B5534CB5C1}" type="pres">
      <dgm:prSet presAssocID="{5806389C-8A13-6644-9097-4CB111AAF09C}" presName="compositeShape" presStyleCnt="0">
        <dgm:presLayoutVars>
          <dgm:chMax val="2"/>
          <dgm:dir/>
          <dgm:resizeHandles val="exact"/>
        </dgm:presLayoutVars>
      </dgm:prSet>
      <dgm:spPr/>
    </dgm:pt>
    <dgm:pt modelId="{8CB65F58-F108-B246-9EEF-FD87C3F97565}" type="pres">
      <dgm:prSet presAssocID="{5806389C-8A13-6644-9097-4CB111AAF09C}" presName="ribbon" presStyleLbl="node1" presStyleIdx="0" presStyleCnt="1"/>
      <dgm:spPr/>
    </dgm:pt>
    <dgm:pt modelId="{8DC67D3D-5B80-ED4C-A840-EC13D51586EF}" type="pres">
      <dgm:prSet presAssocID="{5806389C-8A13-6644-9097-4CB111AAF09C}" presName="leftArrowText" presStyleLbl="node1" presStyleIdx="0" presStyleCnt="1">
        <dgm:presLayoutVars>
          <dgm:chMax val="0"/>
          <dgm:bulletEnabled val="1"/>
        </dgm:presLayoutVars>
      </dgm:prSet>
      <dgm:spPr/>
    </dgm:pt>
    <dgm:pt modelId="{9D6E66D9-B302-DE49-A24C-003A815AB00A}" type="pres">
      <dgm:prSet presAssocID="{5806389C-8A13-6644-9097-4CB111AAF09C}" presName="rightArrowText" presStyleLbl="node1" presStyleIdx="0" presStyleCnt="1">
        <dgm:presLayoutVars>
          <dgm:chMax val="0"/>
          <dgm:bulletEnabled val="1"/>
        </dgm:presLayoutVars>
      </dgm:prSet>
      <dgm:spPr/>
    </dgm:pt>
  </dgm:ptLst>
  <dgm:cxnLst>
    <dgm:cxn modelId="{D6923B3E-230D-8642-B63B-47899DB099D3}" type="presOf" srcId="{E19C9A30-D291-0A43-8A49-D4D194725763}" destId="{9D6E66D9-B302-DE49-A24C-003A815AB00A}" srcOrd="0" destOrd="0" presId="urn:microsoft.com/office/officeart/2005/8/layout/arrow6"/>
    <dgm:cxn modelId="{F9C83863-0FDF-F34D-B367-2FFD8F3830DD}" srcId="{5806389C-8A13-6644-9097-4CB111AAF09C}" destId="{E19C9A30-D291-0A43-8A49-D4D194725763}" srcOrd="1" destOrd="0" parTransId="{DB595E80-B3F8-6547-874A-157CEF2F0DF1}" sibTransId="{DAB87D64-FC2F-BB4F-9160-219DC6332384}"/>
    <dgm:cxn modelId="{B1F3D479-E40C-9642-8862-11681280C392}" type="presOf" srcId="{036F2922-7961-2144-8FE8-2231C99DD610}" destId="{8DC67D3D-5B80-ED4C-A840-EC13D51586EF}" srcOrd="0" destOrd="0" presId="urn:microsoft.com/office/officeart/2005/8/layout/arrow6"/>
    <dgm:cxn modelId="{4D50E2D5-E01F-3C44-A482-5C99F4D7E4BB}" srcId="{5806389C-8A13-6644-9097-4CB111AAF09C}" destId="{036F2922-7961-2144-8FE8-2231C99DD610}" srcOrd="0" destOrd="0" parTransId="{79410F87-A31F-A743-BDD2-E29F97D801EE}" sibTransId="{22B285CE-9BF3-314E-8589-ED88D167255D}"/>
    <dgm:cxn modelId="{F386E0DA-B428-D54C-9E7C-FA498E07F853}" type="presOf" srcId="{5806389C-8A13-6644-9097-4CB111AAF09C}" destId="{AD8435EF-89C6-4045-AA2B-B6B5534CB5C1}" srcOrd="0" destOrd="0" presId="urn:microsoft.com/office/officeart/2005/8/layout/arrow6"/>
    <dgm:cxn modelId="{FE6AA9B1-1A85-704B-8B07-D9D91CA146C2}" type="presParOf" srcId="{AD8435EF-89C6-4045-AA2B-B6B5534CB5C1}" destId="{8CB65F58-F108-B246-9EEF-FD87C3F97565}" srcOrd="0" destOrd="0" presId="urn:microsoft.com/office/officeart/2005/8/layout/arrow6"/>
    <dgm:cxn modelId="{27B0DFEE-EAE2-DB4A-B16E-B8B06E5C30CB}" type="presParOf" srcId="{AD8435EF-89C6-4045-AA2B-B6B5534CB5C1}" destId="{8DC67D3D-5B80-ED4C-A840-EC13D51586EF}" srcOrd="1" destOrd="0" presId="urn:microsoft.com/office/officeart/2005/8/layout/arrow6"/>
    <dgm:cxn modelId="{FCB31AB1-3B8C-4E48-9DB8-F1E65A155823}" type="presParOf" srcId="{AD8435EF-89C6-4045-AA2B-B6B5534CB5C1}" destId="{9D6E66D9-B302-DE49-A24C-003A815AB00A}"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D47847A-C725-49F6-B527-CAEDD5E4710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263F6D9-3421-4483-BE53-06E1EAA8B80C}">
      <dgm:prSet/>
      <dgm:spPr/>
      <dgm:t>
        <a:bodyPr/>
        <a:lstStyle/>
        <a:p>
          <a:pPr>
            <a:lnSpc>
              <a:spcPct val="100000"/>
            </a:lnSpc>
          </a:pPr>
          <a:r>
            <a:rPr lang="en-US"/>
            <a:t>Visible Trade Account: difference between export revenue and import expenditure  (physical goods) </a:t>
          </a:r>
        </a:p>
      </dgm:t>
    </dgm:pt>
    <dgm:pt modelId="{A60A5826-5857-4166-AA74-424E07B32C6A}" type="parTrans" cxnId="{16828E24-96B1-4CC6-AAAA-BA0304CF81FB}">
      <dgm:prSet/>
      <dgm:spPr/>
      <dgm:t>
        <a:bodyPr/>
        <a:lstStyle/>
        <a:p>
          <a:endParaRPr lang="en-US"/>
        </a:p>
      </dgm:t>
    </dgm:pt>
    <dgm:pt modelId="{9F49EBDF-F0BD-4882-98ED-B8B30B96D7F7}" type="sibTrans" cxnId="{16828E24-96B1-4CC6-AAAA-BA0304CF81FB}">
      <dgm:prSet/>
      <dgm:spPr/>
      <dgm:t>
        <a:bodyPr/>
        <a:lstStyle/>
        <a:p>
          <a:endParaRPr lang="en-US"/>
        </a:p>
      </dgm:t>
    </dgm:pt>
    <dgm:pt modelId="{17480327-3091-4488-A8DD-2E2645EC3ADF}">
      <dgm:prSet/>
      <dgm:spPr/>
      <dgm:t>
        <a:bodyPr/>
        <a:lstStyle/>
        <a:p>
          <a:pPr>
            <a:lnSpc>
              <a:spcPct val="100000"/>
            </a:lnSpc>
          </a:pPr>
          <a:r>
            <a:rPr lang="en-US"/>
            <a:t>Invisible Trade Account: this measures the difference between export revenue and import expenditure on </a:t>
          </a:r>
          <a:br>
            <a:rPr lang="en-US"/>
          </a:br>
          <a:r>
            <a:rPr lang="en-US"/>
            <a:t>1) services – banking , insurance and tourism </a:t>
          </a:r>
        </a:p>
      </dgm:t>
    </dgm:pt>
    <dgm:pt modelId="{CB470766-5A8A-4096-A708-C24EE8DE3DB4}" type="parTrans" cxnId="{467FACF3-BDBF-4BAE-AF51-1B7C38B6AA92}">
      <dgm:prSet/>
      <dgm:spPr/>
      <dgm:t>
        <a:bodyPr/>
        <a:lstStyle/>
        <a:p>
          <a:endParaRPr lang="en-US"/>
        </a:p>
      </dgm:t>
    </dgm:pt>
    <dgm:pt modelId="{9C3CECAE-1B73-47CB-A5B0-8AFB5E599EF7}" type="sibTrans" cxnId="{467FACF3-BDBF-4BAE-AF51-1B7C38B6AA92}">
      <dgm:prSet/>
      <dgm:spPr/>
      <dgm:t>
        <a:bodyPr/>
        <a:lstStyle/>
        <a:p>
          <a:endParaRPr lang="en-US"/>
        </a:p>
      </dgm:t>
    </dgm:pt>
    <dgm:pt modelId="{CB447139-C352-413C-A50C-183D8A04FF75}">
      <dgm:prSet/>
      <dgm:spPr/>
      <dgm:t>
        <a:bodyPr/>
        <a:lstStyle/>
        <a:p>
          <a:pPr>
            <a:lnSpc>
              <a:spcPct val="100000"/>
            </a:lnSpc>
          </a:pPr>
          <a:r>
            <a:rPr lang="en-US"/>
            <a:t>2) interest, profits and dividends flowing in and out of the UK </a:t>
          </a:r>
        </a:p>
      </dgm:t>
    </dgm:pt>
    <dgm:pt modelId="{3BC35329-8815-4C90-82DB-C25AEBD3617C}" type="parTrans" cxnId="{0249E096-22F7-4706-81F7-7CCA18D13408}">
      <dgm:prSet/>
      <dgm:spPr/>
      <dgm:t>
        <a:bodyPr/>
        <a:lstStyle/>
        <a:p>
          <a:endParaRPr lang="en-US"/>
        </a:p>
      </dgm:t>
    </dgm:pt>
    <dgm:pt modelId="{C574DF87-F570-4A8F-9236-1DCD1484A573}" type="sibTrans" cxnId="{0249E096-22F7-4706-81F7-7CCA18D13408}">
      <dgm:prSet/>
      <dgm:spPr/>
      <dgm:t>
        <a:bodyPr/>
        <a:lstStyle/>
        <a:p>
          <a:endParaRPr lang="en-US"/>
        </a:p>
      </dgm:t>
    </dgm:pt>
    <dgm:pt modelId="{9F974026-9419-4715-80FA-458F70EC5716}">
      <dgm:prSet/>
      <dgm:spPr/>
      <dgm:t>
        <a:bodyPr/>
        <a:lstStyle/>
        <a:p>
          <a:pPr>
            <a:lnSpc>
              <a:spcPct val="100000"/>
            </a:lnSpc>
          </a:pPr>
          <a:r>
            <a:rPr lang="en-US"/>
            <a:t>Transfer payments – oversea aid </a:t>
          </a:r>
        </a:p>
      </dgm:t>
    </dgm:pt>
    <dgm:pt modelId="{C65D6CE7-7FA8-46AB-B5DE-88C1D646802C}" type="parTrans" cxnId="{3EF6D4EE-70A5-4F42-8E9D-375EB2C9DEAA}">
      <dgm:prSet/>
      <dgm:spPr/>
      <dgm:t>
        <a:bodyPr/>
        <a:lstStyle/>
        <a:p>
          <a:endParaRPr lang="en-US"/>
        </a:p>
      </dgm:t>
    </dgm:pt>
    <dgm:pt modelId="{A5C0D1ED-BFC3-4E7B-A12B-A66D0E72B4C2}" type="sibTrans" cxnId="{3EF6D4EE-70A5-4F42-8E9D-375EB2C9DEAA}">
      <dgm:prSet/>
      <dgm:spPr/>
      <dgm:t>
        <a:bodyPr/>
        <a:lstStyle/>
        <a:p>
          <a:endParaRPr lang="en-US"/>
        </a:p>
      </dgm:t>
    </dgm:pt>
    <dgm:pt modelId="{9D81999F-2E91-44AF-B975-08A8C1A5D39C}" type="pres">
      <dgm:prSet presAssocID="{9D47847A-C725-49F6-B527-CAEDD5E4710A}" presName="root" presStyleCnt="0">
        <dgm:presLayoutVars>
          <dgm:dir/>
          <dgm:resizeHandles val="exact"/>
        </dgm:presLayoutVars>
      </dgm:prSet>
      <dgm:spPr/>
    </dgm:pt>
    <dgm:pt modelId="{415CB7AE-8505-41D2-9D4B-A35157E12847}" type="pres">
      <dgm:prSet presAssocID="{4263F6D9-3421-4483-BE53-06E1EAA8B80C}" presName="compNode" presStyleCnt="0"/>
      <dgm:spPr/>
    </dgm:pt>
    <dgm:pt modelId="{7DB1BB63-B0C7-420F-9F9A-0F594C9BA2C8}" type="pres">
      <dgm:prSet presAssocID="{4263F6D9-3421-4483-BE53-06E1EAA8B80C}" presName="bgRect" presStyleLbl="bgShp" presStyleIdx="0" presStyleCnt="4"/>
      <dgm:spPr/>
    </dgm:pt>
    <dgm:pt modelId="{26E8E82A-87E2-433E-857E-3D29964000F0}" type="pres">
      <dgm:prSet presAssocID="{4263F6D9-3421-4483-BE53-06E1EAA8B8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Yuan"/>
        </a:ext>
      </dgm:extLst>
    </dgm:pt>
    <dgm:pt modelId="{5BFE1825-D423-48D6-8406-B4A34A30AE97}" type="pres">
      <dgm:prSet presAssocID="{4263F6D9-3421-4483-BE53-06E1EAA8B80C}" presName="spaceRect" presStyleCnt="0"/>
      <dgm:spPr/>
    </dgm:pt>
    <dgm:pt modelId="{D6E837DE-AE2C-447C-BDC5-F494A240D677}" type="pres">
      <dgm:prSet presAssocID="{4263F6D9-3421-4483-BE53-06E1EAA8B80C}" presName="parTx" presStyleLbl="revTx" presStyleIdx="0" presStyleCnt="4">
        <dgm:presLayoutVars>
          <dgm:chMax val="0"/>
          <dgm:chPref val="0"/>
        </dgm:presLayoutVars>
      </dgm:prSet>
      <dgm:spPr/>
    </dgm:pt>
    <dgm:pt modelId="{C9EF579C-EC2A-4B24-9407-3852CB6C8A8D}" type="pres">
      <dgm:prSet presAssocID="{9F49EBDF-F0BD-4882-98ED-B8B30B96D7F7}" presName="sibTrans" presStyleCnt="0"/>
      <dgm:spPr/>
    </dgm:pt>
    <dgm:pt modelId="{1E250343-5C5E-4B62-80FD-AD78E9D50620}" type="pres">
      <dgm:prSet presAssocID="{17480327-3091-4488-A8DD-2E2645EC3ADF}" presName="compNode" presStyleCnt="0"/>
      <dgm:spPr/>
    </dgm:pt>
    <dgm:pt modelId="{125EDC1A-D70D-4653-AFBA-C21C5411DF91}" type="pres">
      <dgm:prSet presAssocID="{17480327-3091-4488-A8DD-2E2645EC3ADF}" presName="bgRect" presStyleLbl="bgShp" presStyleIdx="1" presStyleCnt="4"/>
      <dgm:spPr/>
    </dgm:pt>
    <dgm:pt modelId="{E5ED6C26-E6EC-4F78-BB87-FE55C932E73F}" type="pres">
      <dgm:prSet presAssocID="{17480327-3091-4488-A8DD-2E2645EC3AD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uble"/>
        </a:ext>
      </dgm:extLst>
    </dgm:pt>
    <dgm:pt modelId="{BA9BB8D9-7569-4FE4-B31A-5AB027C9BBF1}" type="pres">
      <dgm:prSet presAssocID="{17480327-3091-4488-A8DD-2E2645EC3ADF}" presName="spaceRect" presStyleCnt="0"/>
      <dgm:spPr/>
    </dgm:pt>
    <dgm:pt modelId="{03921435-4CB1-475D-AD4E-A215738D87A3}" type="pres">
      <dgm:prSet presAssocID="{17480327-3091-4488-A8DD-2E2645EC3ADF}" presName="parTx" presStyleLbl="revTx" presStyleIdx="1" presStyleCnt="4">
        <dgm:presLayoutVars>
          <dgm:chMax val="0"/>
          <dgm:chPref val="0"/>
        </dgm:presLayoutVars>
      </dgm:prSet>
      <dgm:spPr/>
    </dgm:pt>
    <dgm:pt modelId="{1B0A0854-2190-4A3B-9FBF-F16B67C937D2}" type="pres">
      <dgm:prSet presAssocID="{9C3CECAE-1B73-47CB-A5B0-8AFB5E599EF7}" presName="sibTrans" presStyleCnt="0"/>
      <dgm:spPr/>
    </dgm:pt>
    <dgm:pt modelId="{48EAC7D3-119F-468C-A2A7-30E92B81C330}" type="pres">
      <dgm:prSet presAssocID="{CB447139-C352-413C-A50C-183D8A04FF75}" presName="compNode" presStyleCnt="0"/>
      <dgm:spPr/>
    </dgm:pt>
    <dgm:pt modelId="{7FF3EFDB-D1E5-4DA1-9BE8-3E735713D9D2}" type="pres">
      <dgm:prSet presAssocID="{CB447139-C352-413C-A50C-183D8A04FF75}" presName="bgRect" presStyleLbl="bgShp" presStyleIdx="2" presStyleCnt="4"/>
      <dgm:spPr/>
    </dgm:pt>
    <dgm:pt modelId="{D496998B-D73F-4AF6-B70F-C1B30534EEFA}" type="pres">
      <dgm:prSet presAssocID="{CB447139-C352-413C-A50C-183D8A04FF7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llar"/>
        </a:ext>
      </dgm:extLst>
    </dgm:pt>
    <dgm:pt modelId="{865EE861-3361-4FC1-A4AA-47C9E53A693A}" type="pres">
      <dgm:prSet presAssocID="{CB447139-C352-413C-A50C-183D8A04FF75}" presName="spaceRect" presStyleCnt="0"/>
      <dgm:spPr/>
    </dgm:pt>
    <dgm:pt modelId="{68BAEA56-7B54-43CE-B8DD-E30B289B0BF4}" type="pres">
      <dgm:prSet presAssocID="{CB447139-C352-413C-A50C-183D8A04FF75}" presName="parTx" presStyleLbl="revTx" presStyleIdx="2" presStyleCnt="4">
        <dgm:presLayoutVars>
          <dgm:chMax val="0"/>
          <dgm:chPref val="0"/>
        </dgm:presLayoutVars>
      </dgm:prSet>
      <dgm:spPr/>
    </dgm:pt>
    <dgm:pt modelId="{C064CDFE-0FE0-4370-A6DB-B2FE59BF20A4}" type="pres">
      <dgm:prSet presAssocID="{C574DF87-F570-4A8F-9236-1DCD1484A573}" presName="sibTrans" presStyleCnt="0"/>
      <dgm:spPr/>
    </dgm:pt>
    <dgm:pt modelId="{699C3D64-2CBA-4C18-B2EE-128CEEFF624D}" type="pres">
      <dgm:prSet presAssocID="{9F974026-9419-4715-80FA-458F70EC5716}" presName="compNode" presStyleCnt="0"/>
      <dgm:spPr/>
    </dgm:pt>
    <dgm:pt modelId="{53E8DD5C-4E67-4AD0-A776-30D53BCC357D}" type="pres">
      <dgm:prSet presAssocID="{9F974026-9419-4715-80FA-458F70EC5716}" presName="bgRect" presStyleLbl="bgShp" presStyleIdx="3" presStyleCnt="4"/>
      <dgm:spPr/>
    </dgm:pt>
    <dgm:pt modelId="{4C1A8B61-A2A1-4E02-BAD7-1DD2A83BC7FE}" type="pres">
      <dgm:prSet presAssocID="{9F974026-9419-4715-80FA-458F70EC571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ourt"/>
        </a:ext>
      </dgm:extLst>
    </dgm:pt>
    <dgm:pt modelId="{271A27EB-41CD-42CF-9EA7-3DAD2731CBBE}" type="pres">
      <dgm:prSet presAssocID="{9F974026-9419-4715-80FA-458F70EC5716}" presName="spaceRect" presStyleCnt="0"/>
      <dgm:spPr/>
    </dgm:pt>
    <dgm:pt modelId="{E52FC4E5-1E68-4657-B95E-7E42946182CC}" type="pres">
      <dgm:prSet presAssocID="{9F974026-9419-4715-80FA-458F70EC5716}" presName="parTx" presStyleLbl="revTx" presStyleIdx="3" presStyleCnt="4">
        <dgm:presLayoutVars>
          <dgm:chMax val="0"/>
          <dgm:chPref val="0"/>
        </dgm:presLayoutVars>
      </dgm:prSet>
      <dgm:spPr/>
    </dgm:pt>
  </dgm:ptLst>
  <dgm:cxnLst>
    <dgm:cxn modelId="{16828E24-96B1-4CC6-AAAA-BA0304CF81FB}" srcId="{9D47847A-C725-49F6-B527-CAEDD5E4710A}" destId="{4263F6D9-3421-4483-BE53-06E1EAA8B80C}" srcOrd="0" destOrd="0" parTransId="{A60A5826-5857-4166-AA74-424E07B32C6A}" sibTransId="{9F49EBDF-F0BD-4882-98ED-B8B30B96D7F7}"/>
    <dgm:cxn modelId="{FF8A1377-0BF8-4D4A-868B-FDE8B38A8AE8}" type="presOf" srcId="{CB447139-C352-413C-A50C-183D8A04FF75}" destId="{68BAEA56-7B54-43CE-B8DD-E30B289B0BF4}" srcOrd="0" destOrd="0" presId="urn:microsoft.com/office/officeart/2018/2/layout/IconVerticalSolidList"/>
    <dgm:cxn modelId="{0249E096-22F7-4706-81F7-7CCA18D13408}" srcId="{9D47847A-C725-49F6-B527-CAEDD5E4710A}" destId="{CB447139-C352-413C-A50C-183D8A04FF75}" srcOrd="2" destOrd="0" parTransId="{3BC35329-8815-4C90-82DB-C25AEBD3617C}" sibTransId="{C574DF87-F570-4A8F-9236-1DCD1484A573}"/>
    <dgm:cxn modelId="{5D619BA5-F11F-4187-A3C2-52C1D3708740}" type="presOf" srcId="{9D47847A-C725-49F6-B527-CAEDD5E4710A}" destId="{9D81999F-2E91-44AF-B975-08A8C1A5D39C}" srcOrd="0" destOrd="0" presId="urn:microsoft.com/office/officeart/2018/2/layout/IconVerticalSolidList"/>
    <dgm:cxn modelId="{70F9CFA9-2A8E-41AD-A38D-8DF83D2128C3}" type="presOf" srcId="{9F974026-9419-4715-80FA-458F70EC5716}" destId="{E52FC4E5-1E68-4657-B95E-7E42946182CC}" srcOrd="0" destOrd="0" presId="urn:microsoft.com/office/officeart/2018/2/layout/IconVerticalSolidList"/>
    <dgm:cxn modelId="{E6AF90E0-13D9-43E9-969D-169976A49D04}" type="presOf" srcId="{4263F6D9-3421-4483-BE53-06E1EAA8B80C}" destId="{D6E837DE-AE2C-447C-BDC5-F494A240D677}" srcOrd="0" destOrd="0" presId="urn:microsoft.com/office/officeart/2018/2/layout/IconVerticalSolidList"/>
    <dgm:cxn modelId="{3EF6D4EE-70A5-4F42-8E9D-375EB2C9DEAA}" srcId="{9D47847A-C725-49F6-B527-CAEDD5E4710A}" destId="{9F974026-9419-4715-80FA-458F70EC5716}" srcOrd="3" destOrd="0" parTransId="{C65D6CE7-7FA8-46AB-B5DE-88C1D646802C}" sibTransId="{A5C0D1ED-BFC3-4E7B-A12B-A66D0E72B4C2}"/>
    <dgm:cxn modelId="{D2401AF1-8E9B-45A5-95C2-02F913A2A00B}" type="presOf" srcId="{17480327-3091-4488-A8DD-2E2645EC3ADF}" destId="{03921435-4CB1-475D-AD4E-A215738D87A3}" srcOrd="0" destOrd="0" presId="urn:microsoft.com/office/officeart/2018/2/layout/IconVerticalSolidList"/>
    <dgm:cxn modelId="{467FACF3-BDBF-4BAE-AF51-1B7C38B6AA92}" srcId="{9D47847A-C725-49F6-B527-CAEDD5E4710A}" destId="{17480327-3091-4488-A8DD-2E2645EC3ADF}" srcOrd="1" destOrd="0" parTransId="{CB470766-5A8A-4096-A708-C24EE8DE3DB4}" sibTransId="{9C3CECAE-1B73-47CB-A5B0-8AFB5E599EF7}"/>
    <dgm:cxn modelId="{0AA645A6-4DEF-4C6C-923B-248FD449D68B}" type="presParOf" srcId="{9D81999F-2E91-44AF-B975-08A8C1A5D39C}" destId="{415CB7AE-8505-41D2-9D4B-A35157E12847}" srcOrd="0" destOrd="0" presId="urn:microsoft.com/office/officeart/2018/2/layout/IconVerticalSolidList"/>
    <dgm:cxn modelId="{4F558406-02A2-4E7A-82A7-F4C2228A6EAB}" type="presParOf" srcId="{415CB7AE-8505-41D2-9D4B-A35157E12847}" destId="{7DB1BB63-B0C7-420F-9F9A-0F594C9BA2C8}" srcOrd="0" destOrd="0" presId="urn:microsoft.com/office/officeart/2018/2/layout/IconVerticalSolidList"/>
    <dgm:cxn modelId="{75E1B104-5015-41F0-9484-50B7402BD029}" type="presParOf" srcId="{415CB7AE-8505-41D2-9D4B-A35157E12847}" destId="{26E8E82A-87E2-433E-857E-3D29964000F0}" srcOrd="1" destOrd="0" presId="urn:microsoft.com/office/officeart/2018/2/layout/IconVerticalSolidList"/>
    <dgm:cxn modelId="{F13AA040-89B5-4BCE-A174-594F9BFC0E4D}" type="presParOf" srcId="{415CB7AE-8505-41D2-9D4B-A35157E12847}" destId="{5BFE1825-D423-48D6-8406-B4A34A30AE97}" srcOrd="2" destOrd="0" presId="urn:microsoft.com/office/officeart/2018/2/layout/IconVerticalSolidList"/>
    <dgm:cxn modelId="{AD1619EB-4DA8-466A-800E-2EB5B11B5179}" type="presParOf" srcId="{415CB7AE-8505-41D2-9D4B-A35157E12847}" destId="{D6E837DE-AE2C-447C-BDC5-F494A240D677}" srcOrd="3" destOrd="0" presId="urn:microsoft.com/office/officeart/2018/2/layout/IconVerticalSolidList"/>
    <dgm:cxn modelId="{3ABF11BB-5CDF-4E5D-94D7-8E6D2DCE5F07}" type="presParOf" srcId="{9D81999F-2E91-44AF-B975-08A8C1A5D39C}" destId="{C9EF579C-EC2A-4B24-9407-3852CB6C8A8D}" srcOrd="1" destOrd="0" presId="urn:microsoft.com/office/officeart/2018/2/layout/IconVerticalSolidList"/>
    <dgm:cxn modelId="{C8A523C2-2AC3-4290-AFE5-5DD4F97639CE}" type="presParOf" srcId="{9D81999F-2E91-44AF-B975-08A8C1A5D39C}" destId="{1E250343-5C5E-4B62-80FD-AD78E9D50620}" srcOrd="2" destOrd="0" presId="urn:microsoft.com/office/officeart/2018/2/layout/IconVerticalSolidList"/>
    <dgm:cxn modelId="{CE30DCE4-FB62-4DE6-9791-91B75CA0BD0B}" type="presParOf" srcId="{1E250343-5C5E-4B62-80FD-AD78E9D50620}" destId="{125EDC1A-D70D-4653-AFBA-C21C5411DF91}" srcOrd="0" destOrd="0" presId="urn:microsoft.com/office/officeart/2018/2/layout/IconVerticalSolidList"/>
    <dgm:cxn modelId="{E0EA28AF-8F6F-4D4E-9FAC-3FA307E832F2}" type="presParOf" srcId="{1E250343-5C5E-4B62-80FD-AD78E9D50620}" destId="{E5ED6C26-E6EC-4F78-BB87-FE55C932E73F}" srcOrd="1" destOrd="0" presId="urn:microsoft.com/office/officeart/2018/2/layout/IconVerticalSolidList"/>
    <dgm:cxn modelId="{903724F2-2E82-4AE9-8CE3-A482CFE305F5}" type="presParOf" srcId="{1E250343-5C5E-4B62-80FD-AD78E9D50620}" destId="{BA9BB8D9-7569-4FE4-B31A-5AB027C9BBF1}" srcOrd="2" destOrd="0" presId="urn:microsoft.com/office/officeart/2018/2/layout/IconVerticalSolidList"/>
    <dgm:cxn modelId="{9E9EDC74-7D9E-4E4C-B227-27F19EB5C649}" type="presParOf" srcId="{1E250343-5C5E-4B62-80FD-AD78E9D50620}" destId="{03921435-4CB1-475D-AD4E-A215738D87A3}" srcOrd="3" destOrd="0" presId="urn:microsoft.com/office/officeart/2018/2/layout/IconVerticalSolidList"/>
    <dgm:cxn modelId="{DA074734-9E21-4F27-8302-2CE37BF0FA7B}" type="presParOf" srcId="{9D81999F-2E91-44AF-B975-08A8C1A5D39C}" destId="{1B0A0854-2190-4A3B-9FBF-F16B67C937D2}" srcOrd="3" destOrd="0" presId="urn:microsoft.com/office/officeart/2018/2/layout/IconVerticalSolidList"/>
    <dgm:cxn modelId="{1893D4FE-4F17-4646-B7AA-DCE9F5949E0E}" type="presParOf" srcId="{9D81999F-2E91-44AF-B975-08A8C1A5D39C}" destId="{48EAC7D3-119F-468C-A2A7-30E92B81C330}" srcOrd="4" destOrd="0" presId="urn:microsoft.com/office/officeart/2018/2/layout/IconVerticalSolidList"/>
    <dgm:cxn modelId="{061F260A-6E45-4CAB-9F0E-3C1D1D460C02}" type="presParOf" srcId="{48EAC7D3-119F-468C-A2A7-30E92B81C330}" destId="{7FF3EFDB-D1E5-4DA1-9BE8-3E735713D9D2}" srcOrd="0" destOrd="0" presId="urn:microsoft.com/office/officeart/2018/2/layout/IconVerticalSolidList"/>
    <dgm:cxn modelId="{36D4AF70-E2F9-4A2A-B0BF-511AECF781DB}" type="presParOf" srcId="{48EAC7D3-119F-468C-A2A7-30E92B81C330}" destId="{D496998B-D73F-4AF6-B70F-C1B30534EEFA}" srcOrd="1" destOrd="0" presId="urn:microsoft.com/office/officeart/2018/2/layout/IconVerticalSolidList"/>
    <dgm:cxn modelId="{43DFB446-B17A-4F0D-8001-41CF099CDD84}" type="presParOf" srcId="{48EAC7D3-119F-468C-A2A7-30E92B81C330}" destId="{865EE861-3361-4FC1-A4AA-47C9E53A693A}" srcOrd="2" destOrd="0" presId="urn:microsoft.com/office/officeart/2018/2/layout/IconVerticalSolidList"/>
    <dgm:cxn modelId="{1974F96D-1F99-4AD0-B02B-84D77C22572D}" type="presParOf" srcId="{48EAC7D3-119F-468C-A2A7-30E92B81C330}" destId="{68BAEA56-7B54-43CE-B8DD-E30B289B0BF4}" srcOrd="3" destOrd="0" presId="urn:microsoft.com/office/officeart/2018/2/layout/IconVerticalSolidList"/>
    <dgm:cxn modelId="{5F6A5043-F45C-4BC5-BCCC-233FA249F74F}" type="presParOf" srcId="{9D81999F-2E91-44AF-B975-08A8C1A5D39C}" destId="{C064CDFE-0FE0-4370-A6DB-B2FE59BF20A4}" srcOrd="5" destOrd="0" presId="urn:microsoft.com/office/officeart/2018/2/layout/IconVerticalSolidList"/>
    <dgm:cxn modelId="{781682C8-8B0F-4CA8-A979-26700D8D86E7}" type="presParOf" srcId="{9D81999F-2E91-44AF-B975-08A8C1A5D39C}" destId="{699C3D64-2CBA-4C18-B2EE-128CEEFF624D}" srcOrd="6" destOrd="0" presId="urn:microsoft.com/office/officeart/2018/2/layout/IconVerticalSolidList"/>
    <dgm:cxn modelId="{1A6EE94F-2FF0-496A-859B-71E22BCB1EF0}" type="presParOf" srcId="{699C3D64-2CBA-4C18-B2EE-128CEEFF624D}" destId="{53E8DD5C-4E67-4AD0-A776-30D53BCC357D}" srcOrd="0" destOrd="0" presId="urn:microsoft.com/office/officeart/2018/2/layout/IconVerticalSolidList"/>
    <dgm:cxn modelId="{087EADA5-D07A-46C0-AC43-1943150D642D}" type="presParOf" srcId="{699C3D64-2CBA-4C18-B2EE-128CEEFF624D}" destId="{4C1A8B61-A2A1-4E02-BAD7-1DD2A83BC7FE}" srcOrd="1" destOrd="0" presId="urn:microsoft.com/office/officeart/2018/2/layout/IconVerticalSolidList"/>
    <dgm:cxn modelId="{798E45DD-EF5A-413D-A05A-FE18FF364E1B}" type="presParOf" srcId="{699C3D64-2CBA-4C18-B2EE-128CEEFF624D}" destId="{271A27EB-41CD-42CF-9EA7-3DAD2731CBBE}" srcOrd="2" destOrd="0" presId="urn:microsoft.com/office/officeart/2018/2/layout/IconVerticalSolidList"/>
    <dgm:cxn modelId="{A6E5AEA7-59E6-4DE0-9FCD-F6CEBAF5DE96}" type="presParOf" srcId="{699C3D64-2CBA-4C18-B2EE-128CEEFF624D}" destId="{E52FC4E5-1E68-4657-B95E-7E42946182C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20C652E-0EAB-41FA-B262-A770565E9E8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0F3DA8E6-8702-4136-B671-698D7820AF04}">
      <dgm:prSet/>
      <dgm:spPr/>
      <dgm:t>
        <a:bodyPr/>
        <a:lstStyle/>
        <a:p>
          <a:pPr>
            <a:lnSpc>
              <a:spcPct val="100000"/>
            </a:lnSpc>
          </a:pPr>
          <a:r>
            <a:rPr lang="en-US"/>
            <a:t>Reduce the value of the pound </a:t>
          </a:r>
        </a:p>
      </dgm:t>
    </dgm:pt>
    <dgm:pt modelId="{348F87AE-3321-4C99-A6D3-0E0A4982DCFC}" type="parTrans" cxnId="{03354C24-5F53-4103-B693-684D92BB785C}">
      <dgm:prSet/>
      <dgm:spPr/>
      <dgm:t>
        <a:bodyPr/>
        <a:lstStyle/>
        <a:p>
          <a:endParaRPr lang="en-US"/>
        </a:p>
      </dgm:t>
    </dgm:pt>
    <dgm:pt modelId="{17D5221F-EBA1-4BC3-86CD-027CCFFC1CDA}" type="sibTrans" cxnId="{03354C24-5F53-4103-B693-684D92BB785C}">
      <dgm:prSet/>
      <dgm:spPr/>
      <dgm:t>
        <a:bodyPr/>
        <a:lstStyle/>
        <a:p>
          <a:pPr>
            <a:lnSpc>
              <a:spcPct val="100000"/>
            </a:lnSpc>
          </a:pPr>
          <a:endParaRPr lang="en-US"/>
        </a:p>
      </dgm:t>
    </dgm:pt>
    <dgm:pt modelId="{63B9A794-4003-458D-BCAA-6B9B5C8DA230}">
      <dgm:prSet/>
      <dgm:spPr/>
      <dgm:t>
        <a:bodyPr/>
        <a:lstStyle/>
        <a:p>
          <a:pPr>
            <a:lnSpc>
              <a:spcPct val="100000"/>
            </a:lnSpc>
          </a:pPr>
          <a:r>
            <a:rPr lang="en-US"/>
            <a:t>In the short run given inelasticity of Imports and exports the BOP position worsens before it gets better. </a:t>
          </a:r>
        </a:p>
      </dgm:t>
    </dgm:pt>
    <dgm:pt modelId="{99C6F317-95FA-4719-8DF5-C59DD1EF8D39}" type="parTrans" cxnId="{75D59959-3D2A-4646-9DBD-0B60BCF2A809}">
      <dgm:prSet/>
      <dgm:spPr/>
      <dgm:t>
        <a:bodyPr/>
        <a:lstStyle/>
        <a:p>
          <a:endParaRPr lang="en-US"/>
        </a:p>
      </dgm:t>
    </dgm:pt>
    <dgm:pt modelId="{3C315D9F-B6D7-401A-A791-A24EB96F4539}" type="sibTrans" cxnId="{75D59959-3D2A-4646-9DBD-0B60BCF2A809}">
      <dgm:prSet/>
      <dgm:spPr/>
      <dgm:t>
        <a:bodyPr/>
        <a:lstStyle/>
        <a:p>
          <a:endParaRPr lang="en-US"/>
        </a:p>
      </dgm:t>
    </dgm:pt>
    <dgm:pt modelId="{2ADB7C0A-4EC5-4A25-A4B0-D5819C6F7347}" type="pres">
      <dgm:prSet presAssocID="{720C652E-0EAB-41FA-B262-A770565E9E87}" presName="root" presStyleCnt="0">
        <dgm:presLayoutVars>
          <dgm:dir/>
          <dgm:resizeHandles val="exact"/>
        </dgm:presLayoutVars>
      </dgm:prSet>
      <dgm:spPr/>
    </dgm:pt>
    <dgm:pt modelId="{AE1B1B93-140E-45F6-93E0-8B96B915A9BF}" type="pres">
      <dgm:prSet presAssocID="{720C652E-0EAB-41FA-B262-A770565E9E87}" presName="container" presStyleCnt="0">
        <dgm:presLayoutVars>
          <dgm:dir/>
          <dgm:resizeHandles val="exact"/>
        </dgm:presLayoutVars>
      </dgm:prSet>
      <dgm:spPr/>
    </dgm:pt>
    <dgm:pt modelId="{E9562645-D92D-4863-97B6-D174C34C8423}" type="pres">
      <dgm:prSet presAssocID="{0F3DA8E6-8702-4136-B671-698D7820AF04}" presName="compNode" presStyleCnt="0"/>
      <dgm:spPr/>
    </dgm:pt>
    <dgm:pt modelId="{2AC040EA-C4B5-4349-A872-F9C861E6D26D}" type="pres">
      <dgm:prSet presAssocID="{0F3DA8E6-8702-4136-B671-698D7820AF04}" presName="iconBgRect" presStyleLbl="bgShp" presStyleIdx="0" presStyleCnt="2"/>
      <dgm:spPr/>
    </dgm:pt>
    <dgm:pt modelId="{9E11C6CF-6AF6-4955-9976-4A31F3FDFED3}" type="pres">
      <dgm:prSet presAssocID="{0F3DA8E6-8702-4136-B671-698D7820AF0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ins"/>
        </a:ext>
      </dgm:extLst>
    </dgm:pt>
    <dgm:pt modelId="{D3B6F3CE-6BC7-4EEC-868C-F40D12E7E0D0}" type="pres">
      <dgm:prSet presAssocID="{0F3DA8E6-8702-4136-B671-698D7820AF04}" presName="spaceRect" presStyleCnt="0"/>
      <dgm:spPr/>
    </dgm:pt>
    <dgm:pt modelId="{7ECEF4D9-D3A6-4F61-8FA2-BC3B53785BE8}" type="pres">
      <dgm:prSet presAssocID="{0F3DA8E6-8702-4136-B671-698D7820AF04}" presName="textRect" presStyleLbl="revTx" presStyleIdx="0" presStyleCnt="2">
        <dgm:presLayoutVars>
          <dgm:chMax val="1"/>
          <dgm:chPref val="1"/>
        </dgm:presLayoutVars>
      </dgm:prSet>
      <dgm:spPr/>
    </dgm:pt>
    <dgm:pt modelId="{53D82B8D-FE3A-4945-B357-AA271287FA03}" type="pres">
      <dgm:prSet presAssocID="{17D5221F-EBA1-4BC3-86CD-027CCFFC1CDA}" presName="sibTrans" presStyleLbl="sibTrans2D1" presStyleIdx="0" presStyleCnt="0"/>
      <dgm:spPr/>
    </dgm:pt>
    <dgm:pt modelId="{79570FCF-4057-4076-A64F-647080160839}" type="pres">
      <dgm:prSet presAssocID="{63B9A794-4003-458D-BCAA-6B9B5C8DA230}" presName="compNode" presStyleCnt="0"/>
      <dgm:spPr/>
    </dgm:pt>
    <dgm:pt modelId="{37AD9ED2-94B8-40D5-80C3-8A1309B58206}" type="pres">
      <dgm:prSet presAssocID="{63B9A794-4003-458D-BCAA-6B9B5C8DA230}" presName="iconBgRect" presStyleLbl="bgShp" presStyleIdx="1" presStyleCnt="2"/>
      <dgm:spPr/>
    </dgm:pt>
    <dgm:pt modelId="{4F9A8013-9D55-4DBB-BE4E-F8C9B4817B45}" type="pres">
      <dgm:prSet presAssocID="{63B9A794-4003-458D-BCAA-6B9B5C8DA23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uble"/>
        </a:ext>
      </dgm:extLst>
    </dgm:pt>
    <dgm:pt modelId="{0E95B750-DC5E-40D6-A4CF-C7BC58090CF5}" type="pres">
      <dgm:prSet presAssocID="{63B9A794-4003-458D-BCAA-6B9B5C8DA230}" presName="spaceRect" presStyleCnt="0"/>
      <dgm:spPr/>
    </dgm:pt>
    <dgm:pt modelId="{C205A3AE-3E92-456B-B0FC-8B14F5E63850}" type="pres">
      <dgm:prSet presAssocID="{63B9A794-4003-458D-BCAA-6B9B5C8DA230}" presName="textRect" presStyleLbl="revTx" presStyleIdx="1" presStyleCnt="2">
        <dgm:presLayoutVars>
          <dgm:chMax val="1"/>
          <dgm:chPref val="1"/>
        </dgm:presLayoutVars>
      </dgm:prSet>
      <dgm:spPr/>
    </dgm:pt>
  </dgm:ptLst>
  <dgm:cxnLst>
    <dgm:cxn modelId="{03354C24-5F53-4103-B693-684D92BB785C}" srcId="{720C652E-0EAB-41FA-B262-A770565E9E87}" destId="{0F3DA8E6-8702-4136-B671-698D7820AF04}" srcOrd="0" destOrd="0" parTransId="{348F87AE-3321-4C99-A6D3-0E0A4982DCFC}" sibTransId="{17D5221F-EBA1-4BC3-86CD-027CCFFC1CDA}"/>
    <dgm:cxn modelId="{0CAAFC32-CD8D-4723-8A0F-3934287EB9F3}" type="presOf" srcId="{720C652E-0EAB-41FA-B262-A770565E9E87}" destId="{2ADB7C0A-4EC5-4A25-A4B0-D5819C6F7347}" srcOrd="0" destOrd="0" presId="urn:microsoft.com/office/officeart/2018/2/layout/IconCircleList"/>
    <dgm:cxn modelId="{75D59959-3D2A-4646-9DBD-0B60BCF2A809}" srcId="{720C652E-0EAB-41FA-B262-A770565E9E87}" destId="{63B9A794-4003-458D-BCAA-6B9B5C8DA230}" srcOrd="1" destOrd="0" parTransId="{99C6F317-95FA-4719-8DF5-C59DD1EF8D39}" sibTransId="{3C315D9F-B6D7-401A-A791-A24EB96F4539}"/>
    <dgm:cxn modelId="{4FF63EB9-1C26-4ADC-8F4E-09C9DF4484BE}" type="presOf" srcId="{17D5221F-EBA1-4BC3-86CD-027CCFFC1CDA}" destId="{53D82B8D-FE3A-4945-B357-AA271287FA03}" srcOrd="0" destOrd="0" presId="urn:microsoft.com/office/officeart/2018/2/layout/IconCircleList"/>
    <dgm:cxn modelId="{AAEC98BC-DED0-4B25-899D-D1CA3FBF6D21}" type="presOf" srcId="{0F3DA8E6-8702-4136-B671-698D7820AF04}" destId="{7ECEF4D9-D3A6-4F61-8FA2-BC3B53785BE8}" srcOrd="0" destOrd="0" presId="urn:microsoft.com/office/officeart/2018/2/layout/IconCircleList"/>
    <dgm:cxn modelId="{8AC094D5-3691-4DA0-8C25-A6CCF2F02E3B}" type="presOf" srcId="{63B9A794-4003-458D-BCAA-6B9B5C8DA230}" destId="{C205A3AE-3E92-456B-B0FC-8B14F5E63850}" srcOrd="0" destOrd="0" presId="urn:microsoft.com/office/officeart/2018/2/layout/IconCircleList"/>
    <dgm:cxn modelId="{8AE2B16C-842A-47C2-A727-3FBB10707E3D}" type="presParOf" srcId="{2ADB7C0A-4EC5-4A25-A4B0-D5819C6F7347}" destId="{AE1B1B93-140E-45F6-93E0-8B96B915A9BF}" srcOrd="0" destOrd="0" presId="urn:microsoft.com/office/officeart/2018/2/layout/IconCircleList"/>
    <dgm:cxn modelId="{FC1BA459-D77B-4191-8019-3EDD3EEA1AFD}" type="presParOf" srcId="{AE1B1B93-140E-45F6-93E0-8B96B915A9BF}" destId="{E9562645-D92D-4863-97B6-D174C34C8423}" srcOrd="0" destOrd="0" presId="urn:microsoft.com/office/officeart/2018/2/layout/IconCircleList"/>
    <dgm:cxn modelId="{96996A30-1945-4D72-966C-B75F15EFEF4C}" type="presParOf" srcId="{E9562645-D92D-4863-97B6-D174C34C8423}" destId="{2AC040EA-C4B5-4349-A872-F9C861E6D26D}" srcOrd="0" destOrd="0" presId="urn:microsoft.com/office/officeart/2018/2/layout/IconCircleList"/>
    <dgm:cxn modelId="{E64CC1A9-B3D0-4310-89DF-3068DBF9CFC6}" type="presParOf" srcId="{E9562645-D92D-4863-97B6-D174C34C8423}" destId="{9E11C6CF-6AF6-4955-9976-4A31F3FDFED3}" srcOrd="1" destOrd="0" presId="urn:microsoft.com/office/officeart/2018/2/layout/IconCircleList"/>
    <dgm:cxn modelId="{32ECD94A-D444-4B57-99C8-CA2AC9D40E12}" type="presParOf" srcId="{E9562645-D92D-4863-97B6-D174C34C8423}" destId="{D3B6F3CE-6BC7-4EEC-868C-F40D12E7E0D0}" srcOrd="2" destOrd="0" presId="urn:microsoft.com/office/officeart/2018/2/layout/IconCircleList"/>
    <dgm:cxn modelId="{DFE05962-EF2C-4C67-804F-CC65233E860E}" type="presParOf" srcId="{E9562645-D92D-4863-97B6-D174C34C8423}" destId="{7ECEF4D9-D3A6-4F61-8FA2-BC3B53785BE8}" srcOrd="3" destOrd="0" presId="urn:microsoft.com/office/officeart/2018/2/layout/IconCircleList"/>
    <dgm:cxn modelId="{406B869B-52A6-48F5-B560-8A39AE459042}" type="presParOf" srcId="{AE1B1B93-140E-45F6-93E0-8B96B915A9BF}" destId="{53D82B8D-FE3A-4945-B357-AA271287FA03}" srcOrd="1" destOrd="0" presId="urn:microsoft.com/office/officeart/2018/2/layout/IconCircleList"/>
    <dgm:cxn modelId="{D51B1BB3-521F-465D-B64C-53EAED214A4E}" type="presParOf" srcId="{AE1B1B93-140E-45F6-93E0-8B96B915A9BF}" destId="{79570FCF-4057-4076-A64F-647080160839}" srcOrd="2" destOrd="0" presId="urn:microsoft.com/office/officeart/2018/2/layout/IconCircleList"/>
    <dgm:cxn modelId="{ABDEB9F6-F844-4213-A510-DC225E1922AB}" type="presParOf" srcId="{79570FCF-4057-4076-A64F-647080160839}" destId="{37AD9ED2-94B8-40D5-80C3-8A1309B58206}" srcOrd="0" destOrd="0" presId="urn:microsoft.com/office/officeart/2018/2/layout/IconCircleList"/>
    <dgm:cxn modelId="{421CB9D5-AE7D-4AC1-B8FF-F26D961B5786}" type="presParOf" srcId="{79570FCF-4057-4076-A64F-647080160839}" destId="{4F9A8013-9D55-4DBB-BE4E-F8C9B4817B45}" srcOrd="1" destOrd="0" presId="urn:microsoft.com/office/officeart/2018/2/layout/IconCircleList"/>
    <dgm:cxn modelId="{7E4CFB7F-2AEC-4C90-931B-1677A099EFD8}" type="presParOf" srcId="{79570FCF-4057-4076-A64F-647080160839}" destId="{0E95B750-DC5E-40D6-A4CF-C7BC58090CF5}" srcOrd="2" destOrd="0" presId="urn:microsoft.com/office/officeart/2018/2/layout/IconCircleList"/>
    <dgm:cxn modelId="{90F8BC43-FC30-4FD5-999B-EBE610AFB4A9}" type="presParOf" srcId="{79570FCF-4057-4076-A64F-647080160839}" destId="{C205A3AE-3E92-456B-B0FC-8B14F5E63850}"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988A3-B95E-41F2-8330-57459F6FD7CA}">
      <dsp:nvSpPr>
        <dsp:cNvPr id="0" name=""/>
        <dsp:cNvSpPr/>
      </dsp:nvSpPr>
      <dsp:spPr>
        <a:xfrm>
          <a:off x="0" y="3399"/>
          <a:ext cx="10515600" cy="72408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897B9E-DA9B-4FF1-961F-0CFCE6B7D9BC}">
      <dsp:nvSpPr>
        <dsp:cNvPr id="0" name=""/>
        <dsp:cNvSpPr/>
      </dsp:nvSpPr>
      <dsp:spPr>
        <a:xfrm>
          <a:off x="219037" y="166319"/>
          <a:ext cx="398249" cy="3982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6EC194-28DE-477A-98D7-2D09C4248BC6}">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90000"/>
            </a:lnSpc>
            <a:spcBef>
              <a:spcPct val="0"/>
            </a:spcBef>
            <a:spcAft>
              <a:spcPct val="35000"/>
            </a:spcAft>
            <a:buNone/>
          </a:pPr>
          <a:r>
            <a:rPr lang="en-US" sz="1900" kern="1200"/>
            <a:t>Too much demand in the economy ( DEMAND PULL INFLATION)</a:t>
          </a:r>
        </a:p>
      </dsp:txBody>
      <dsp:txXfrm>
        <a:off x="836323" y="3399"/>
        <a:ext cx="9679276" cy="724089"/>
      </dsp:txXfrm>
    </dsp:sp>
    <dsp:sp modelId="{3F7B1B92-0832-471C-9C03-C9D92700D011}">
      <dsp:nvSpPr>
        <dsp:cNvPr id="0" name=""/>
        <dsp:cNvSpPr/>
      </dsp:nvSpPr>
      <dsp:spPr>
        <a:xfrm>
          <a:off x="0" y="908511"/>
          <a:ext cx="10515600" cy="72408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9B9F44-D1A8-465C-8EF2-460684B5237F}">
      <dsp:nvSpPr>
        <dsp:cNvPr id="0" name=""/>
        <dsp:cNvSpPr/>
      </dsp:nvSpPr>
      <dsp:spPr>
        <a:xfrm>
          <a:off x="219037" y="1071431"/>
          <a:ext cx="398249" cy="3982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E5B512-1B5E-4B5E-B4CD-160D7833A7B4}">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90000"/>
            </a:lnSpc>
            <a:spcBef>
              <a:spcPct val="0"/>
            </a:spcBef>
            <a:spcAft>
              <a:spcPct val="35000"/>
            </a:spcAft>
            <a:buNone/>
          </a:pPr>
          <a:r>
            <a:rPr lang="en-US" sz="1900" kern="1200"/>
            <a:t>Demand pull inflation – demand increases within the economy and companies cannot produce enough output, then to allocate current output prices rise. </a:t>
          </a:r>
        </a:p>
      </dsp:txBody>
      <dsp:txXfrm>
        <a:off x="836323" y="908511"/>
        <a:ext cx="9679276" cy="724089"/>
      </dsp:txXfrm>
    </dsp:sp>
    <dsp:sp modelId="{7899C839-938B-4FF3-BE38-9AAB6C0B0448}">
      <dsp:nvSpPr>
        <dsp:cNvPr id="0" name=""/>
        <dsp:cNvSpPr/>
      </dsp:nvSpPr>
      <dsp:spPr>
        <a:xfrm>
          <a:off x="0" y="1813624"/>
          <a:ext cx="10515600" cy="72408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A12230-E5FE-4EC6-8A28-B93E2F8F7413}">
      <dsp:nvSpPr>
        <dsp:cNvPr id="0" name=""/>
        <dsp:cNvSpPr/>
      </dsp:nvSpPr>
      <dsp:spPr>
        <a:xfrm>
          <a:off x="219037" y="1976544"/>
          <a:ext cx="398249" cy="3982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949297-09F6-43A6-97EA-03E2B8A6404A}">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90000"/>
            </a:lnSpc>
            <a:spcBef>
              <a:spcPct val="0"/>
            </a:spcBef>
            <a:spcAft>
              <a:spcPct val="35000"/>
            </a:spcAft>
            <a:buNone/>
          </a:pPr>
          <a:r>
            <a:rPr lang="en-US" sz="1900" kern="1200"/>
            <a:t>Cost Push Inflation : Higher costs of materials/imports etc., cause firms to increase prices.</a:t>
          </a:r>
        </a:p>
      </dsp:txBody>
      <dsp:txXfrm>
        <a:off x="836323" y="1813624"/>
        <a:ext cx="9679276" cy="724089"/>
      </dsp:txXfrm>
    </dsp:sp>
    <dsp:sp modelId="{B664623F-F389-45C3-BB3D-223404419FCD}">
      <dsp:nvSpPr>
        <dsp:cNvPr id="0" name=""/>
        <dsp:cNvSpPr/>
      </dsp:nvSpPr>
      <dsp:spPr>
        <a:xfrm>
          <a:off x="0" y="2718736"/>
          <a:ext cx="10515600" cy="72408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20C7AC-31D4-4B32-B707-241B1DE6BE2E}">
      <dsp:nvSpPr>
        <dsp:cNvPr id="0" name=""/>
        <dsp:cNvSpPr/>
      </dsp:nvSpPr>
      <dsp:spPr>
        <a:xfrm>
          <a:off x="219037" y="2881656"/>
          <a:ext cx="398249" cy="3982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B32C8F-D7F5-4470-BA22-0F2B614D0DE8}">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90000"/>
            </a:lnSpc>
            <a:spcBef>
              <a:spcPct val="0"/>
            </a:spcBef>
            <a:spcAft>
              <a:spcPct val="35000"/>
            </a:spcAft>
            <a:buNone/>
          </a:pPr>
          <a:r>
            <a:rPr lang="en-US" sz="1900" kern="1200">
              <a:hlinkClick xmlns:r="http://schemas.openxmlformats.org/officeDocument/2006/relationships" r:id="rId9"/>
            </a:rPr>
            <a:t>https://www.bankofengland.co.uk/explainers/will-inflation-in-the-uk-keep-rising</a:t>
          </a:r>
          <a:endParaRPr lang="en-US" sz="1900" kern="1200"/>
        </a:p>
      </dsp:txBody>
      <dsp:txXfrm>
        <a:off x="836323" y="2718736"/>
        <a:ext cx="9679276" cy="724089"/>
      </dsp:txXfrm>
    </dsp:sp>
    <dsp:sp modelId="{A7C48D19-B8A8-4BD7-99F0-D7E05E92FA8D}">
      <dsp:nvSpPr>
        <dsp:cNvPr id="0" name=""/>
        <dsp:cNvSpPr/>
      </dsp:nvSpPr>
      <dsp:spPr>
        <a:xfrm>
          <a:off x="0" y="3623848"/>
          <a:ext cx="10515600" cy="72408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72679D-AF2F-4ECF-9F42-D30A357A3ACE}">
      <dsp:nvSpPr>
        <dsp:cNvPr id="0" name=""/>
        <dsp:cNvSpPr/>
      </dsp:nvSpPr>
      <dsp:spPr>
        <a:xfrm>
          <a:off x="219037" y="3786768"/>
          <a:ext cx="398249" cy="398249"/>
        </a:xfrm>
        <a:prstGeom prst="rect">
          <a:avLst/>
        </a:prstGeom>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47AAC0-5746-4C90-AEC3-4F3789CCF85D}">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90000"/>
            </a:lnSpc>
            <a:spcBef>
              <a:spcPct val="0"/>
            </a:spcBef>
            <a:spcAft>
              <a:spcPct val="35000"/>
            </a:spcAft>
            <a:buNone/>
          </a:pPr>
          <a:r>
            <a:rPr lang="en-US" sz="1900" kern="1200"/>
            <a:t>Excessive growth in the money supply </a:t>
          </a:r>
        </a:p>
      </dsp:txBody>
      <dsp:txXfrm>
        <a:off x="836323" y="3623848"/>
        <a:ext cx="9679276" cy="7240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ED768-1517-D143-909A-D80C6C1D589A}">
      <dsp:nvSpPr>
        <dsp:cNvPr id="0" name=""/>
        <dsp:cNvSpPr/>
      </dsp:nvSpPr>
      <dsp:spPr>
        <a:xfrm>
          <a:off x="0" y="91128"/>
          <a:ext cx="6798539" cy="83537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Creeping Inflation : Rates of inflation increase slowly  e.g. 4-5%</a:t>
          </a:r>
        </a:p>
      </dsp:txBody>
      <dsp:txXfrm>
        <a:off x="40780" y="131908"/>
        <a:ext cx="6716979" cy="753819"/>
      </dsp:txXfrm>
    </dsp:sp>
    <dsp:sp modelId="{22B39153-0388-814D-92BD-FF560C3C3FB3}">
      <dsp:nvSpPr>
        <dsp:cNvPr id="0" name=""/>
        <dsp:cNvSpPr/>
      </dsp:nvSpPr>
      <dsp:spPr>
        <a:xfrm>
          <a:off x="0" y="986988"/>
          <a:ext cx="6798539" cy="835379"/>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Strato –Inflation: High inflation -10% and over </a:t>
          </a:r>
        </a:p>
      </dsp:txBody>
      <dsp:txXfrm>
        <a:off x="40780" y="1027768"/>
        <a:ext cx="6716979" cy="753819"/>
      </dsp:txXfrm>
    </dsp:sp>
    <dsp:sp modelId="{B5EA593A-3415-524F-B19E-46644F9CDE95}">
      <dsp:nvSpPr>
        <dsp:cNvPr id="0" name=""/>
        <dsp:cNvSpPr/>
      </dsp:nvSpPr>
      <dsp:spPr>
        <a:xfrm>
          <a:off x="0" y="1882848"/>
          <a:ext cx="6798539" cy="835379"/>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Hyper Inflation – very high rates of inflation – in thousamd of percent . E.g. </a:t>
          </a:r>
        </a:p>
      </dsp:txBody>
      <dsp:txXfrm>
        <a:off x="40780" y="1923628"/>
        <a:ext cx="6716979" cy="753819"/>
      </dsp:txXfrm>
    </dsp:sp>
    <dsp:sp modelId="{2E6522C1-4ADD-6240-AF9B-EDEA2B5419A7}">
      <dsp:nvSpPr>
        <dsp:cNvPr id="0" name=""/>
        <dsp:cNvSpPr/>
      </dsp:nvSpPr>
      <dsp:spPr>
        <a:xfrm>
          <a:off x="0" y="2778708"/>
          <a:ext cx="6798539" cy="835379"/>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hlinkClick xmlns:r="http://schemas.openxmlformats.org/officeDocument/2006/relationships" r:id="rId1"/>
            </a:rPr>
            <a:t>https://www.forbes.com/advisor/au/personal-finance/countries-with-highest-interest-inflation-rates/</a:t>
          </a:r>
          <a:endParaRPr lang="en-US" sz="2100" kern="1200"/>
        </a:p>
      </dsp:txBody>
      <dsp:txXfrm>
        <a:off x="40780" y="2819488"/>
        <a:ext cx="6716979" cy="7538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0B2FF-ED9E-4265-861E-2C4994DB2906}">
      <dsp:nvSpPr>
        <dsp:cNvPr id="0" name=""/>
        <dsp:cNvSpPr/>
      </dsp:nvSpPr>
      <dsp:spPr>
        <a:xfrm>
          <a:off x="1281119" y="219784"/>
          <a:ext cx="725361" cy="72536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D4DC77-1B5A-4116-BF82-9FC53BDCC659}">
      <dsp:nvSpPr>
        <dsp:cNvPr id="0" name=""/>
        <dsp:cNvSpPr/>
      </dsp:nvSpPr>
      <dsp:spPr>
        <a:xfrm>
          <a:off x="837843" y="1208520"/>
          <a:ext cx="1611914" cy="7656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Redistribution of income – groups of people/earners whose earnings are not linked to inflation suffer from a fall in purchasing power. </a:t>
          </a:r>
        </a:p>
      </dsp:txBody>
      <dsp:txXfrm>
        <a:off x="837843" y="1208520"/>
        <a:ext cx="1611914" cy="765659"/>
      </dsp:txXfrm>
    </dsp:sp>
    <dsp:sp modelId="{C36E0DFA-D9F9-4E55-BA04-B55B88E88201}">
      <dsp:nvSpPr>
        <dsp:cNvPr id="0" name=""/>
        <dsp:cNvSpPr/>
      </dsp:nvSpPr>
      <dsp:spPr>
        <a:xfrm>
          <a:off x="3175118" y="219784"/>
          <a:ext cx="725361" cy="72536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9953B1-F67D-4DCE-9A5D-8DACBB7208F6}">
      <dsp:nvSpPr>
        <dsp:cNvPr id="0" name=""/>
        <dsp:cNvSpPr/>
      </dsp:nvSpPr>
      <dsp:spPr>
        <a:xfrm>
          <a:off x="2731842" y="1208520"/>
          <a:ext cx="1611914" cy="7656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Borrower may gain against lenders unless the lenders index link the loans. </a:t>
          </a:r>
        </a:p>
      </dsp:txBody>
      <dsp:txXfrm>
        <a:off x="2731842" y="1208520"/>
        <a:ext cx="1611914" cy="765659"/>
      </dsp:txXfrm>
    </dsp:sp>
    <dsp:sp modelId="{8F30A1F2-890B-42EA-A41C-E843A54D0781}">
      <dsp:nvSpPr>
        <dsp:cNvPr id="0" name=""/>
        <dsp:cNvSpPr/>
      </dsp:nvSpPr>
      <dsp:spPr>
        <a:xfrm>
          <a:off x="2228119" y="2377158"/>
          <a:ext cx="725361" cy="72536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A4D91D-EAAA-44E0-8A71-0CEF9FE32A49}">
      <dsp:nvSpPr>
        <dsp:cNvPr id="0" name=""/>
        <dsp:cNvSpPr/>
      </dsp:nvSpPr>
      <dsp:spPr>
        <a:xfrm>
          <a:off x="1784842" y="3365894"/>
          <a:ext cx="1611914" cy="7656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Planning Difficulties – firms will delay investment if there is uncertainty as to input prices and sales prices </a:t>
          </a:r>
        </a:p>
      </dsp:txBody>
      <dsp:txXfrm>
        <a:off x="1784842" y="3365894"/>
        <a:ext cx="1611914" cy="7656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C3EF1B-CE43-484F-A170-9342D09101E6}">
      <dsp:nvSpPr>
        <dsp:cNvPr id="0" name=""/>
        <dsp:cNvSpPr/>
      </dsp:nvSpPr>
      <dsp:spPr>
        <a:xfrm>
          <a:off x="0" y="625504"/>
          <a:ext cx="5181600" cy="13869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6DD1FC-570F-4BB9-81F6-CF27F218C610}">
      <dsp:nvSpPr>
        <dsp:cNvPr id="0" name=""/>
        <dsp:cNvSpPr/>
      </dsp:nvSpPr>
      <dsp:spPr>
        <a:xfrm>
          <a:off x="419564" y="937577"/>
          <a:ext cx="762843" cy="7628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5591B9-5537-40A1-9EFA-FB83783D4CCA}">
      <dsp:nvSpPr>
        <dsp:cNvPr id="0" name=""/>
        <dsp:cNvSpPr/>
      </dsp:nvSpPr>
      <dsp:spPr>
        <a:xfrm>
          <a:off x="1601972" y="625504"/>
          <a:ext cx="3579627" cy="1386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90" tIns="146790" rIns="146790" bIns="146790" numCol="1" spcCol="1270" anchor="ctr" anchorCtr="0">
          <a:noAutofit/>
        </a:bodyPr>
        <a:lstStyle/>
        <a:p>
          <a:pPr marL="0" lvl="0" indent="0" algn="l" defTabSz="622300">
            <a:lnSpc>
              <a:spcPct val="100000"/>
            </a:lnSpc>
            <a:spcBef>
              <a:spcPct val="0"/>
            </a:spcBef>
            <a:spcAft>
              <a:spcPct val="35000"/>
            </a:spcAft>
            <a:buNone/>
          </a:pPr>
          <a:r>
            <a:rPr lang="en-GB" sz="1400" b="0" i="0" kern="1200"/>
            <a:t>The actual number of people claiming unemployment related  benefits (mainly Jobseeker’s Allowance (JSA)/UNIVERSAL CREDIT), also known as the ‘claimant count’.</a:t>
          </a:r>
          <a:endParaRPr lang="en-US" sz="1400" kern="1200"/>
        </a:p>
      </dsp:txBody>
      <dsp:txXfrm>
        <a:off x="1601972" y="625504"/>
        <a:ext cx="3579627" cy="1386988"/>
      </dsp:txXfrm>
    </dsp:sp>
    <dsp:sp modelId="{3468AA8B-6333-4D8E-B6A4-AB0E63847BCC}">
      <dsp:nvSpPr>
        <dsp:cNvPr id="0" name=""/>
        <dsp:cNvSpPr/>
      </dsp:nvSpPr>
      <dsp:spPr>
        <a:xfrm>
          <a:off x="0" y="2338844"/>
          <a:ext cx="5181600" cy="13869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3DAC0A-BD21-4B7C-8947-B3478EEDE0F5}">
      <dsp:nvSpPr>
        <dsp:cNvPr id="0" name=""/>
        <dsp:cNvSpPr/>
      </dsp:nvSpPr>
      <dsp:spPr>
        <a:xfrm>
          <a:off x="419564" y="2650916"/>
          <a:ext cx="762843" cy="7628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3DEA51-1610-4BD1-BE73-7CD366557587}">
      <dsp:nvSpPr>
        <dsp:cNvPr id="0" name=""/>
        <dsp:cNvSpPr/>
      </dsp:nvSpPr>
      <dsp:spPr>
        <a:xfrm>
          <a:off x="1601972" y="2338844"/>
          <a:ext cx="3579627" cy="1386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90" tIns="146790" rIns="146790" bIns="146790" numCol="1" spcCol="1270" anchor="ctr" anchorCtr="0">
          <a:noAutofit/>
        </a:bodyPr>
        <a:lstStyle/>
        <a:p>
          <a:pPr marL="0" lvl="0" indent="0" algn="l" defTabSz="622300">
            <a:lnSpc>
              <a:spcPct val="100000"/>
            </a:lnSpc>
            <a:spcBef>
              <a:spcPct val="0"/>
            </a:spcBef>
            <a:spcAft>
              <a:spcPct val="35000"/>
            </a:spcAft>
            <a:buNone/>
          </a:pPr>
          <a:r>
            <a:rPr lang="en-GB" sz="1400" kern="1200"/>
            <a:t>The monthly total of those claiming benefit . They are officially registered  an able to work but claim job seekers allowance or universal credit</a:t>
          </a:r>
          <a:endParaRPr lang="en-US" sz="1400" kern="1200"/>
        </a:p>
      </dsp:txBody>
      <dsp:txXfrm>
        <a:off x="1601972" y="2338844"/>
        <a:ext cx="3579627" cy="1386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54E17-97E0-634A-ACBF-9EAC8E046534}">
      <dsp:nvSpPr>
        <dsp:cNvPr id="0" name=""/>
        <dsp:cNvSpPr/>
      </dsp:nvSpPr>
      <dsp:spPr>
        <a:xfrm>
          <a:off x="0" y="2703"/>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767268-9B32-C549-AD7D-CA8792B84085}">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This is the rate of unemployment which is consistent with the correctly anticipated inflation rate. </a:t>
          </a:r>
        </a:p>
      </dsp:txBody>
      <dsp:txXfrm>
        <a:off x="0" y="2703"/>
        <a:ext cx="6900512" cy="1843578"/>
      </dsp:txXfrm>
    </dsp:sp>
    <dsp:sp modelId="{7A1DF760-B705-1E4D-B145-EECBDA7A5687}">
      <dsp:nvSpPr>
        <dsp:cNvPr id="0" name=""/>
        <dsp:cNvSpPr/>
      </dsp:nvSpPr>
      <dsp:spPr>
        <a:xfrm>
          <a:off x="0" y="1846281"/>
          <a:ext cx="6900512"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65A857-7783-3441-8EB7-43FEBB2AFBDF}">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Implication: The NAIRU occurs where the economy is at full employment </a:t>
          </a:r>
        </a:p>
      </dsp:txBody>
      <dsp:txXfrm>
        <a:off x="0" y="1846281"/>
        <a:ext cx="6900512" cy="1843578"/>
      </dsp:txXfrm>
    </dsp:sp>
    <dsp:sp modelId="{7DBACD01-0656-3F4E-AE1D-D33C754ED7E2}">
      <dsp:nvSpPr>
        <dsp:cNvPr id="0" name=""/>
        <dsp:cNvSpPr/>
      </dsp:nvSpPr>
      <dsp:spPr>
        <a:xfrm>
          <a:off x="0" y="3689859"/>
          <a:ext cx="6900512"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5CDB6-982A-8448-9358-0221F801F8E5}">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level of the NAIRU depends on the supply side of the labour market. For example – the training , benefit levels , unions and information. </a:t>
          </a:r>
        </a:p>
      </dsp:txBody>
      <dsp:txXfrm>
        <a:off x="0" y="3689859"/>
        <a:ext cx="6900512" cy="18435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65F58-F108-B246-9EEF-FD87C3F97565}">
      <dsp:nvSpPr>
        <dsp:cNvPr id="0" name=""/>
        <dsp:cNvSpPr/>
      </dsp:nvSpPr>
      <dsp:spPr>
        <a:xfrm>
          <a:off x="0" y="1139349"/>
          <a:ext cx="5181600" cy="2072640"/>
        </a:xfrm>
        <a:prstGeom prst="leftRightRibb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C67D3D-5B80-ED4C-A840-EC13D51586EF}">
      <dsp:nvSpPr>
        <dsp:cNvPr id="0" name=""/>
        <dsp:cNvSpPr/>
      </dsp:nvSpPr>
      <dsp:spPr>
        <a:xfrm>
          <a:off x="621791" y="1502061"/>
          <a:ext cx="1709928" cy="1015593"/>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9568" rIns="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Capital Account</a:t>
          </a:r>
        </a:p>
      </dsp:txBody>
      <dsp:txXfrm>
        <a:off x="621791" y="1502061"/>
        <a:ext cx="1709928" cy="1015593"/>
      </dsp:txXfrm>
    </dsp:sp>
    <dsp:sp modelId="{9D6E66D9-B302-DE49-A24C-003A815AB00A}">
      <dsp:nvSpPr>
        <dsp:cNvPr id="0" name=""/>
        <dsp:cNvSpPr/>
      </dsp:nvSpPr>
      <dsp:spPr>
        <a:xfrm>
          <a:off x="2590800" y="1833683"/>
          <a:ext cx="2020824" cy="1015593"/>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9568" rIns="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Current Account </a:t>
          </a:r>
        </a:p>
      </dsp:txBody>
      <dsp:txXfrm>
        <a:off x="2590800" y="1833683"/>
        <a:ext cx="2020824" cy="10155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B1BB63-B0C7-420F-9F9A-0F594C9BA2C8}">
      <dsp:nvSpPr>
        <dsp:cNvPr id="0" name=""/>
        <dsp:cNvSpPr/>
      </dsp:nvSpPr>
      <dsp:spPr>
        <a:xfrm>
          <a:off x="0" y="3326"/>
          <a:ext cx="5157787" cy="7079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E8E82A-87E2-433E-857E-3D29964000F0}">
      <dsp:nvSpPr>
        <dsp:cNvPr id="0" name=""/>
        <dsp:cNvSpPr/>
      </dsp:nvSpPr>
      <dsp:spPr>
        <a:xfrm>
          <a:off x="214149" y="162611"/>
          <a:ext cx="389743" cy="3893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837DE-AE2C-447C-BDC5-F494A240D677}">
      <dsp:nvSpPr>
        <dsp:cNvPr id="0" name=""/>
        <dsp:cNvSpPr/>
      </dsp:nvSpPr>
      <dsp:spPr>
        <a:xfrm>
          <a:off x="818043" y="3326"/>
          <a:ext cx="4302786" cy="774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947" tIns="81947" rIns="81947" bIns="81947" numCol="1" spcCol="1270" anchor="ctr" anchorCtr="0">
          <a:noAutofit/>
        </a:bodyPr>
        <a:lstStyle/>
        <a:p>
          <a:pPr marL="0" lvl="0" indent="0" algn="l" defTabSz="622300">
            <a:lnSpc>
              <a:spcPct val="100000"/>
            </a:lnSpc>
            <a:spcBef>
              <a:spcPct val="0"/>
            </a:spcBef>
            <a:spcAft>
              <a:spcPct val="35000"/>
            </a:spcAft>
            <a:buNone/>
          </a:pPr>
          <a:r>
            <a:rPr lang="en-US" sz="1400" kern="1200"/>
            <a:t>Visible Trade Account: difference between export revenue and import expenditure  (physical goods) </a:t>
          </a:r>
        </a:p>
      </dsp:txBody>
      <dsp:txXfrm>
        <a:off x="818043" y="3326"/>
        <a:ext cx="4302786" cy="774301"/>
      </dsp:txXfrm>
    </dsp:sp>
    <dsp:sp modelId="{125EDC1A-D70D-4653-AFBA-C21C5411DF91}">
      <dsp:nvSpPr>
        <dsp:cNvPr id="0" name=""/>
        <dsp:cNvSpPr/>
      </dsp:nvSpPr>
      <dsp:spPr>
        <a:xfrm>
          <a:off x="0" y="971204"/>
          <a:ext cx="5157787" cy="7079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ED6C26-E6EC-4F78-BB87-FE55C932E73F}">
      <dsp:nvSpPr>
        <dsp:cNvPr id="0" name=""/>
        <dsp:cNvSpPr/>
      </dsp:nvSpPr>
      <dsp:spPr>
        <a:xfrm>
          <a:off x="214149" y="1130489"/>
          <a:ext cx="389743" cy="3893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21435-4CB1-475D-AD4E-A215738D87A3}">
      <dsp:nvSpPr>
        <dsp:cNvPr id="0" name=""/>
        <dsp:cNvSpPr/>
      </dsp:nvSpPr>
      <dsp:spPr>
        <a:xfrm>
          <a:off x="818043" y="971204"/>
          <a:ext cx="4302786" cy="774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947" tIns="81947" rIns="81947" bIns="81947" numCol="1" spcCol="1270" anchor="ctr" anchorCtr="0">
          <a:noAutofit/>
        </a:bodyPr>
        <a:lstStyle/>
        <a:p>
          <a:pPr marL="0" lvl="0" indent="0" algn="l" defTabSz="622300">
            <a:lnSpc>
              <a:spcPct val="100000"/>
            </a:lnSpc>
            <a:spcBef>
              <a:spcPct val="0"/>
            </a:spcBef>
            <a:spcAft>
              <a:spcPct val="35000"/>
            </a:spcAft>
            <a:buNone/>
          </a:pPr>
          <a:r>
            <a:rPr lang="en-US" sz="1400" kern="1200"/>
            <a:t>Invisible Trade Account: this measures the difference between export revenue and import expenditure on </a:t>
          </a:r>
          <a:br>
            <a:rPr lang="en-US" sz="1400" kern="1200"/>
          </a:br>
          <a:r>
            <a:rPr lang="en-US" sz="1400" kern="1200"/>
            <a:t>1) services – banking , insurance and tourism </a:t>
          </a:r>
        </a:p>
      </dsp:txBody>
      <dsp:txXfrm>
        <a:off x="818043" y="971204"/>
        <a:ext cx="4302786" cy="774301"/>
      </dsp:txXfrm>
    </dsp:sp>
    <dsp:sp modelId="{7FF3EFDB-D1E5-4DA1-9BE8-3E735713D9D2}">
      <dsp:nvSpPr>
        <dsp:cNvPr id="0" name=""/>
        <dsp:cNvSpPr/>
      </dsp:nvSpPr>
      <dsp:spPr>
        <a:xfrm>
          <a:off x="0" y="1939081"/>
          <a:ext cx="5157787" cy="7079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96998B-D73F-4AF6-B70F-C1B30534EEFA}">
      <dsp:nvSpPr>
        <dsp:cNvPr id="0" name=""/>
        <dsp:cNvSpPr/>
      </dsp:nvSpPr>
      <dsp:spPr>
        <a:xfrm>
          <a:off x="214149" y="2098366"/>
          <a:ext cx="389743" cy="3893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BAEA56-7B54-43CE-B8DD-E30B289B0BF4}">
      <dsp:nvSpPr>
        <dsp:cNvPr id="0" name=""/>
        <dsp:cNvSpPr/>
      </dsp:nvSpPr>
      <dsp:spPr>
        <a:xfrm>
          <a:off x="818043" y="1939081"/>
          <a:ext cx="4302786" cy="774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947" tIns="81947" rIns="81947" bIns="81947" numCol="1" spcCol="1270" anchor="ctr" anchorCtr="0">
          <a:noAutofit/>
        </a:bodyPr>
        <a:lstStyle/>
        <a:p>
          <a:pPr marL="0" lvl="0" indent="0" algn="l" defTabSz="622300">
            <a:lnSpc>
              <a:spcPct val="100000"/>
            </a:lnSpc>
            <a:spcBef>
              <a:spcPct val="0"/>
            </a:spcBef>
            <a:spcAft>
              <a:spcPct val="35000"/>
            </a:spcAft>
            <a:buNone/>
          </a:pPr>
          <a:r>
            <a:rPr lang="en-US" sz="1400" kern="1200"/>
            <a:t>2) interest, profits and dividends flowing in and out of the UK </a:t>
          </a:r>
        </a:p>
      </dsp:txBody>
      <dsp:txXfrm>
        <a:off x="818043" y="1939081"/>
        <a:ext cx="4302786" cy="774301"/>
      </dsp:txXfrm>
    </dsp:sp>
    <dsp:sp modelId="{53E8DD5C-4E67-4AD0-A776-30D53BCC357D}">
      <dsp:nvSpPr>
        <dsp:cNvPr id="0" name=""/>
        <dsp:cNvSpPr/>
      </dsp:nvSpPr>
      <dsp:spPr>
        <a:xfrm>
          <a:off x="0" y="2906959"/>
          <a:ext cx="5157787" cy="7079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1A8B61-A2A1-4E02-BAD7-1DD2A83BC7FE}">
      <dsp:nvSpPr>
        <dsp:cNvPr id="0" name=""/>
        <dsp:cNvSpPr/>
      </dsp:nvSpPr>
      <dsp:spPr>
        <a:xfrm>
          <a:off x="214149" y="3066244"/>
          <a:ext cx="389743" cy="3893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2FC4E5-1E68-4657-B95E-7E42946182CC}">
      <dsp:nvSpPr>
        <dsp:cNvPr id="0" name=""/>
        <dsp:cNvSpPr/>
      </dsp:nvSpPr>
      <dsp:spPr>
        <a:xfrm>
          <a:off x="818043" y="2906959"/>
          <a:ext cx="4302786" cy="774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947" tIns="81947" rIns="81947" bIns="81947" numCol="1" spcCol="1270" anchor="ctr" anchorCtr="0">
          <a:noAutofit/>
        </a:bodyPr>
        <a:lstStyle/>
        <a:p>
          <a:pPr marL="0" lvl="0" indent="0" algn="l" defTabSz="622300">
            <a:lnSpc>
              <a:spcPct val="100000"/>
            </a:lnSpc>
            <a:spcBef>
              <a:spcPct val="0"/>
            </a:spcBef>
            <a:spcAft>
              <a:spcPct val="35000"/>
            </a:spcAft>
            <a:buNone/>
          </a:pPr>
          <a:r>
            <a:rPr lang="en-US" sz="1400" kern="1200"/>
            <a:t>Transfer payments – oversea aid </a:t>
          </a:r>
        </a:p>
      </dsp:txBody>
      <dsp:txXfrm>
        <a:off x="818043" y="2906959"/>
        <a:ext cx="4302786" cy="77430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C040EA-C4B5-4349-A872-F9C861E6D26D}">
      <dsp:nvSpPr>
        <dsp:cNvPr id="0" name=""/>
        <dsp:cNvSpPr/>
      </dsp:nvSpPr>
      <dsp:spPr>
        <a:xfrm>
          <a:off x="1321950" y="1317167"/>
          <a:ext cx="710556" cy="7105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11C6CF-6AF6-4955-9976-4A31F3FDFED3}">
      <dsp:nvSpPr>
        <dsp:cNvPr id="0" name=""/>
        <dsp:cNvSpPr/>
      </dsp:nvSpPr>
      <dsp:spPr>
        <a:xfrm>
          <a:off x="1471166" y="1466384"/>
          <a:ext cx="412122" cy="4121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CEF4D9-D3A6-4F61-8FA2-BC3B53785BE8}">
      <dsp:nvSpPr>
        <dsp:cNvPr id="0" name=""/>
        <dsp:cNvSpPr/>
      </dsp:nvSpPr>
      <dsp:spPr>
        <a:xfrm>
          <a:off x="2184768" y="1317167"/>
          <a:ext cx="1674882" cy="71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Reduce the value of the pound </a:t>
          </a:r>
        </a:p>
      </dsp:txBody>
      <dsp:txXfrm>
        <a:off x="2184768" y="1317167"/>
        <a:ext cx="1674882" cy="710556"/>
      </dsp:txXfrm>
    </dsp:sp>
    <dsp:sp modelId="{37AD9ED2-94B8-40D5-80C3-8A1309B58206}">
      <dsp:nvSpPr>
        <dsp:cNvPr id="0" name=""/>
        <dsp:cNvSpPr/>
      </dsp:nvSpPr>
      <dsp:spPr>
        <a:xfrm>
          <a:off x="1321950" y="2323614"/>
          <a:ext cx="710556" cy="7105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9A8013-9D55-4DBB-BE4E-F8C9B4817B45}">
      <dsp:nvSpPr>
        <dsp:cNvPr id="0" name=""/>
        <dsp:cNvSpPr/>
      </dsp:nvSpPr>
      <dsp:spPr>
        <a:xfrm>
          <a:off x="1471166" y="2472831"/>
          <a:ext cx="412122" cy="4121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05A3AE-3E92-456B-B0FC-8B14F5E63850}">
      <dsp:nvSpPr>
        <dsp:cNvPr id="0" name=""/>
        <dsp:cNvSpPr/>
      </dsp:nvSpPr>
      <dsp:spPr>
        <a:xfrm>
          <a:off x="2184768" y="2323614"/>
          <a:ext cx="1674882" cy="71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In the short run given inelasticity of Imports and exports the BOP position worsens before it gets better. </a:t>
          </a:r>
        </a:p>
      </dsp:txBody>
      <dsp:txXfrm>
        <a:off x="2184768" y="2323614"/>
        <a:ext cx="1674882" cy="71055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072F5-DEEB-DE40-8BDC-88FDE4D62081}" type="datetimeFigureOut">
              <a:rPr lang="en-US" smtClean="0"/>
              <a:t>4/2/25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2B4ACC-68B5-4941-83CC-59F1900BD5C2}" type="slidenum">
              <a:rPr lang="en-US" smtClean="0"/>
              <a:t>‹#›</a:t>
            </a:fld>
            <a:endParaRPr lang="en-US"/>
          </a:p>
        </p:txBody>
      </p:sp>
    </p:spTree>
    <p:extLst>
      <p:ext uri="{BB962C8B-B14F-4D97-AF65-F5344CB8AC3E}">
        <p14:creationId xmlns:p14="http://schemas.microsoft.com/office/powerpoint/2010/main" val="631058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2B4ACC-68B5-4941-83CC-59F1900BD5C2}" type="slidenum">
              <a:rPr lang="en-US" smtClean="0"/>
              <a:t>10</a:t>
            </a:fld>
            <a:endParaRPr lang="en-US"/>
          </a:p>
        </p:txBody>
      </p:sp>
    </p:spTree>
    <p:extLst>
      <p:ext uri="{BB962C8B-B14F-4D97-AF65-F5344CB8AC3E}">
        <p14:creationId xmlns:p14="http://schemas.microsoft.com/office/powerpoint/2010/main" val="40156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2B4ACC-68B5-4941-83CC-59F1900BD5C2}" type="slidenum">
              <a:rPr lang="en-US" smtClean="0"/>
              <a:t>13</a:t>
            </a:fld>
            <a:endParaRPr lang="en-US"/>
          </a:p>
        </p:txBody>
      </p:sp>
    </p:spTree>
    <p:extLst>
      <p:ext uri="{BB962C8B-B14F-4D97-AF65-F5344CB8AC3E}">
        <p14:creationId xmlns:p14="http://schemas.microsoft.com/office/powerpoint/2010/main" val="3478807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644F4-1190-F9EE-ADD3-3D2F6E8D15A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0A1AB11-5477-7667-4D94-898EAFFDD3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B3C9C61-0B99-01BC-7A56-81E7E93E230D}"/>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BE96E633-07A1-3A1C-2FB1-82DC887095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6F2C36-606E-D50C-ED09-266E20BA26A4}"/>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1936526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2F79A-A05F-EEB6-AA0E-3961E81B15C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320CA77-FCE3-05BE-C40A-986F9CD2FF2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0CCCB12-131D-8B3B-347A-725CD7FD8394}"/>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9D0EC74C-D663-E5BF-AF30-0E38B0D5F0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EF3A7C-0EBC-99E3-D534-82C49360E866}"/>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391796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EE978-CE4D-E902-D7AE-EA211EE7677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16ADFE4-6065-1C59-32DE-D615B983922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66839D5-5C46-A80F-E683-3AF918D279E1}"/>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81902A3A-82E9-BFF2-D9C8-83D9C3832B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19C89D-393F-179C-43E9-A3A222302AB3}"/>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34256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756FD-D3FB-2CE5-1110-552F9A593AC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1B10CD8-80EB-A237-9945-4BACAD1EA83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25B427C-02B5-31F1-6500-B4366F284F0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93BDD35-A94C-C669-B914-151E5464BF60}"/>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6" name="Footer Placeholder 5">
            <a:extLst>
              <a:ext uri="{FF2B5EF4-FFF2-40B4-BE49-F238E27FC236}">
                <a16:creationId xmlns:a16="http://schemas.microsoft.com/office/drawing/2014/main" id="{8AA17BB7-6890-F43E-A32A-6C463912D3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933A44-BA46-B04B-497B-4BDD68BA5938}"/>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2040627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390B3-E132-9279-59AB-F0131751EC0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A1419B8-EA96-AE03-BD2F-81C28FF8C8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8CE3357-3689-8C28-554A-F888D36D00B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6F1348A-E8C1-73F0-35B8-A0AA6D7240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D966ED5-28DB-E44F-44FB-5A199F78207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DC88A0E-7212-A66B-D787-596BFF8BE041}"/>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8" name="Footer Placeholder 7">
            <a:extLst>
              <a:ext uri="{FF2B5EF4-FFF2-40B4-BE49-F238E27FC236}">
                <a16:creationId xmlns:a16="http://schemas.microsoft.com/office/drawing/2014/main" id="{7A70DB37-419F-A539-4A1A-A2B68B7213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813AB82-0B8C-C27F-CE67-0E34F42A949E}"/>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4095037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CEF41-2363-478C-A8B0-97EB8F13F0D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857A018-5958-0C5F-F0A0-9C7BDACE99B6}"/>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4" name="Footer Placeholder 3">
            <a:extLst>
              <a:ext uri="{FF2B5EF4-FFF2-40B4-BE49-F238E27FC236}">
                <a16:creationId xmlns:a16="http://schemas.microsoft.com/office/drawing/2014/main" id="{EA802D5B-200F-2492-85B1-533898B5B6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53CF405-8532-C787-4F0B-10296912D5E8}"/>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2495573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16FE3D-9B6D-ECE5-E969-46A3252A5391}"/>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3" name="Footer Placeholder 2">
            <a:extLst>
              <a:ext uri="{FF2B5EF4-FFF2-40B4-BE49-F238E27FC236}">
                <a16:creationId xmlns:a16="http://schemas.microsoft.com/office/drawing/2014/main" id="{50533612-4760-1C4A-7439-5F5D8019B58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35C3D52-BA2C-B310-F538-03B9C6C4F1B1}"/>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3745905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29B90-AF60-87A4-A3DD-D28653F1C29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EA22E7B-73A6-EBDA-D944-5B60BF9486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A594245-46C5-4612-B1C0-B4AA87EAA0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8DC0A0A-BC79-DBE8-093B-55EBD5347ABB}"/>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6" name="Footer Placeholder 5">
            <a:extLst>
              <a:ext uri="{FF2B5EF4-FFF2-40B4-BE49-F238E27FC236}">
                <a16:creationId xmlns:a16="http://schemas.microsoft.com/office/drawing/2014/main" id="{3A1BF612-6EA5-8336-3EE3-95FF11E9C3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DFD142-BA7F-FF97-8CD3-AC81D1C6A827}"/>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3238376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726D7-65FF-4E95-7F07-7ECA798878E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7DEB450-5ADE-8044-255D-9E12FB10D1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E375946-E844-1525-AFCC-CB6674F865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D9FD8B-42B9-1717-7C56-D9A039D5A9F9}"/>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6" name="Footer Placeholder 5">
            <a:extLst>
              <a:ext uri="{FF2B5EF4-FFF2-40B4-BE49-F238E27FC236}">
                <a16:creationId xmlns:a16="http://schemas.microsoft.com/office/drawing/2014/main" id="{80AA1647-423D-466E-9AE0-2DC593AA86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BE3E4E-23FF-7D1A-5EAD-CE024540A5E2}"/>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1293492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76260-B391-C6C0-3B60-ED1A1DC6CA5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76E1E50-DC70-91E6-13CC-CE37BD7F926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201BBD7-6960-834D-6A02-9FAD52AF2454}"/>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ADC99A86-1314-A04C-7863-A5D620E0DF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1EB52-C9C6-3843-3EBC-9F49216CDCE8}"/>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22906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1A2E7A-AC94-B1B2-BB16-E42DF12D275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F2D786-ADA1-DA47-BBE4-2616A4C6240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8AB91FB-0958-9880-531E-DCB0B4809741}"/>
              </a:ext>
            </a:extLst>
          </p:cNvPr>
          <p:cNvSpPr>
            <a:spLocks noGrp="1"/>
          </p:cNvSpPr>
          <p:nvPr>
            <p:ph type="dt" sz="half" idx="10"/>
          </p:nvPr>
        </p:nvSpPr>
        <p:spPr/>
        <p:txBody>
          <a:body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56702230-1CE4-5197-A39B-C861DE01B5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CADF24-D5D4-4C2B-F264-F91DB50C26A1}"/>
              </a:ext>
            </a:extLst>
          </p:cNvPr>
          <p:cNvSpPr>
            <a:spLocks noGrp="1"/>
          </p:cNvSpPr>
          <p:nvPr>
            <p:ph type="sldNum" sz="quarter" idx="12"/>
          </p:nvPr>
        </p:nvSpPr>
        <p:spPr/>
        <p:txBody>
          <a:bodyPr/>
          <a:lstStyle/>
          <a:p>
            <a:fld id="{0F08F417-19B3-D044-B20E-684F7AC27A2F}" type="slidenum">
              <a:rPr lang="en-US" smtClean="0"/>
              <a:t>‹#›</a:t>
            </a:fld>
            <a:endParaRPr lang="en-US"/>
          </a:p>
        </p:txBody>
      </p:sp>
    </p:spTree>
    <p:extLst>
      <p:ext uri="{BB962C8B-B14F-4D97-AF65-F5344CB8AC3E}">
        <p14:creationId xmlns:p14="http://schemas.microsoft.com/office/powerpoint/2010/main" val="4155882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C48E19-9C1F-E540-CFD3-F3C23B94A6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D8245D4-C71B-E58E-89C0-F209812877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52E13D-0272-5244-E1B8-0E7E857BFB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4B9B2B8-2B7F-B547-96A2-B86EBDEDF1E0}" type="datetimeFigureOut">
              <a:rPr lang="en-US" smtClean="0"/>
              <a:t>4/2/25</a:t>
            </a:fld>
            <a:endParaRPr lang="en-US"/>
          </a:p>
        </p:txBody>
      </p:sp>
      <p:sp>
        <p:nvSpPr>
          <p:cNvPr id="5" name="Footer Placeholder 4">
            <a:extLst>
              <a:ext uri="{FF2B5EF4-FFF2-40B4-BE49-F238E27FC236}">
                <a16:creationId xmlns:a16="http://schemas.microsoft.com/office/drawing/2014/main" id="{9EB3F957-D2C0-C8A8-99C5-C06C7036B6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4FB6305-FA36-F5E2-B5CE-2160C322A3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F08F417-19B3-D044-B20E-684F7AC27A2F}" type="slidenum">
              <a:rPr lang="en-US" smtClean="0"/>
              <a:t>‹#›</a:t>
            </a:fld>
            <a:endParaRPr lang="en-US"/>
          </a:p>
        </p:txBody>
      </p:sp>
    </p:spTree>
    <p:extLst>
      <p:ext uri="{BB962C8B-B14F-4D97-AF65-F5344CB8AC3E}">
        <p14:creationId xmlns:p14="http://schemas.microsoft.com/office/powerpoint/2010/main" val="1438811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hyperlink" Target="https://www.ons.gov.uk/economy/nationalaccounts/balanceofpayments" TargetMode="Externa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37.png"/><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Stock Market Bar Graph">
            <a:extLst>
              <a:ext uri="{FF2B5EF4-FFF2-40B4-BE49-F238E27FC236}">
                <a16:creationId xmlns:a16="http://schemas.microsoft.com/office/drawing/2014/main" id="{BE648CC9-2CB1-40D6-9A1A-60E58991CBC7}"/>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5"/>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1086FD-7090-F55C-91E0-7D619A8079D1}"/>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sz="5200" dirty="0">
                <a:solidFill>
                  <a:srgbClr val="FFFFFF"/>
                </a:solidFill>
              </a:rPr>
              <a:t>LCBB 5008 MGE</a:t>
            </a:r>
          </a:p>
        </p:txBody>
      </p:sp>
      <p:sp>
        <p:nvSpPr>
          <p:cNvPr id="3" name="Subtitle 2">
            <a:extLst>
              <a:ext uri="{FF2B5EF4-FFF2-40B4-BE49-F238E27FC236}">
                <a16:creationId xmlns:a16="http://schemas.microsoft.com/office/drawing/2014/main" id="{2FC52760-BFDB-687B-4663-B57856CF4264}"/>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endParaRPr lang="en-US" sz="1300" dirty="0">
              <a:solidFill>
                <a:srgbClr val="FFFFFF"/>
              </a:solidFill>
            </a:endParaRPr>
          </a:p>
          <a:p>
            <a:r>
              <a:rPr lang="en-US" sz="1300" dirty="0">
                <a:solidFill>
                  <a:srgbClr val="FFFFFF"/>
                </a:solidFill>
              </a:rPr>
              <a:t>1</a:t>
            </a:r>
          </a:p>
          <a:p>
            <a:r>
              <a:rPr lang="en-US" sz="1300" dirty="0">
                <a:solidFill>
                  <a:srgbClr val="FFFFFF"/>
                </a:solidFill>
              </a:rPr>
              <a:t> Inflation </a:t>
            </a:r>
          </a:p>
          <a:p>
            <a:r>
              <a:rPr lang="en-US" sz="1300" dirty="0">
                <a:solidFill>
                  <a:srgbClr val="FFFFFF"/>
                </a:solidFill>
              </a:rPr>
              <a:t>Unemployment &amp; the Phillips Curve </a:t>
            </a:r>
          </a:p>
          <a:p>
            <a:endParaRPr lang="en-US" sz="1300" dirty="0">
              <a:solidFill>
                <a:srgbClr val="FFFFFF"/>
              </a:solidFill>
            </a:endParaRPr>
          </a:p>
        </p:txBody>
      </p:sp>
    </p:spTree>
    <p:extLst>
      <p:ext uri="{BB962C8B-B14F-4D97-AF65-F5344CB8AC3E}">
        <p14:creationId xmlns:p14="http://schemas.microsoft.com/office/powerpoint/2010/main" val="343022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289042-94AD-4AD5-1BE7-97F1C07C7B92}"/>
              </a:ext>
            </a:extLst>
          </p:cNvPr>
          <p:cNvSpPr>
            <a:spLocks noGrp="1"/>
          </p:cNvSpPr>
          <p:nvPr>
            <p:ph type="title"/>
          </p:nvPr>
        </p:nvSpPr>
        <p:spPr>
          <a:xfrm>
            <a:off x="992206" y="1608667"/>
            <a:ext cx="2823275" cy="4501127"/>
          </a:xfrm>
        </p:spPr>
        <p:txBody>
          <a:bodyPr anchor="t">
            <a:normAutofit/>
          </a:bodyPr>
          <a:lstStyle/>
          <a:p>
            <a:pPr algn="r"/>
            <a:r>
              <a:rPr lang="en-US" sz="3200">
                <a:solidFill>
                  <a:srgbClr val="FFFFFF"/>
                </a:solidFill>
              </a:rPr>
              <a:t>INFLATION </a:t>
            </a:r>
          </a:p>
        </p:txBody>
      </p:sp>
      <p:sp>
        <p:nvSpPr>
          <p:cNvPr id="3" name="Content Placeholder 2">
            <a:extLst>
              <a:ext uri="{FF2B5EF4-FFF2-40B4-BE49-F238E27FC236}">
                <a16:creationId xmlns:a16="http://schemas.microsoft.com/office/drawing/2014/main" id="{BE938816-23F1-814E-4146-5E08D20FF070}"/>
              </a:ext>
            </a:extLst>
          </p:cNvPr>
          <p:cNvSpPr>
            <a:spLocks noGrp="1"/>
          </p:cNvSpPr>
          <p:nvPr>
            <p:ph sz="half" idx="1"/>
          </p:nvPr>
        </p:nvSpPr>
        <p:spPr>
          <a:xfrm>
            <a:off x="4547698" y="1608667"/>
            <a:ext cx="3421958" cy="4501127"/>
          </a:xfrm>
        </p:spPr>
        <p:txBody>
          <a:bodyPr>
            <a:normAutofit/>
          </a:bodyPr>
          <a:lstStyle/>
          <a:p>
            <a:r>
              <a:rPr lang="en-US" sz="1700" b="1"/>
              <a:t>Definition</a:t>
            </a:r>
            <a:r>
              <a:rPr lang="en-US" sz="1700"/>
              <a:t>: Inflation is a sustained increase in the general price level of goods and services in an economy . It is measured over a period of time. </a:t>
            </a:r>
          </a:p>
          <a:p>
            <a:r>
              <a:rPr lang="en-US" sz="1700"/>
              <a:t>It is measured by the Consumer Price Index  (CPI)</a:t>
            </a:r>
          </a:p>
          <a:p>
            <a:r>
              <a:rPr lang="en-US" sz="1700"/>
              <a:t>The rate of increase in prices is called the rate of inflation. </a:t>
            </a:r>
          </a:p>
          <a:p>
            <a:r>
              <a:rPr lang="en-US" sz="1700"/>
              <a:t>Inflation causes a gradual or in some cases a rapid loss of purchasing power.</a:t>
            </a:r>
          </a:p>
          <a:p>
            <a:r>
              <a:rPr lang="en-GB" sz="1700" b="0" i="0">
                <a:effectLst/>
                <a:latin typeface="Google Sans"/>
              </a:rPr>
              <a:t>The Consumer Prices Index (CPI) rose by 2.3% in the 12 months to October 2024, up from 1.7% in September. (ONS,2024) </a:t>
            </a:r>
            <a:endParaRPr lang="en-US" sz="1700"/>
          </a:p>
        </p:txBody>
      </p:sp>
      <p:sp>
        <p:nvSpPr>
          <p:cNvPr id="4" name="Content Placeholder 3">
            <a:extLst>
              <a:ext uri="{FF2B5EF4-FFF2-40B4-BE49-F238E27FC236}">
                <a16:creationId xmlns:a16="http://schemas.microsoft.com/office/drawing/2014/main" id="{B12AEB14-DA32-516A-7499-D8C4D6573EFE}"/>
              </a:ext>
            </a:extLst>
          </p:cNvPr>
          <p:cNvSpPr>
            <a:spLocks noGrp="1"/>
          </p:cNvSpPr>
          <p:nvPr>
            <p:ph sz="half" idx="2"/>
          </p:nvPr>
        </p:nvSpPr>
        <p:spPr>
          <a:xfrm>
            <a:off x="8289696" y="1608667"/>
            <a:ext cx="3421957" cy="4501127"/>
          </a:xfrm>
        </p:spPr>
        <p:txBody>
          <a:bodyPr>
            <a:normAutofit/>
          </a:bodyPr>
          <a:lstStyle/>
          <a:p>
            <a:r>
              <a:rPr lang="en-US" sz="1400" b="1" dirty="0"/>
              <a:t>CPI</a:t>
            </a:r>
            <a:r>
              <a:rPr lang="en-US" sz="1400" dirty="0"/>
              <a:t> is calculated by using the prices to a indexed set of goods and services to measure the change over a set time period. </a:t>
            </a:r>
          </a:p>
          <a:p>
            <a:r>
              <a:rPr lang="en-US" sz="1400" dirty="0"/>
              <a:t>The CPI is calculated based on a a large and a  representative sample of over 700 goods and services which are commonly used by UK Households. The movement in the prices of these 700 goods are measured through 20000 outlets in the UK . </a:t>
            </a:r>
          </a:p>
          <a:p>
            <a:r>
              <a:rPr lang="en-US" sz="1400" b="1" dirty="0"/>
              <a:t>THE CPIH </a:t>
            </a:r>
            <a:r>
              <a:rPr lang="en-US" sz="1400" dirty="0"/>
              <a:t>– is the CPI with the addition of owner occupied housing costs.</a:t>
            </a:r>
          </a:p>
          <a:p>
            <a:r>
              <a:rPr lang="en-US" sz="1400" dirty="0"/>
              <a:t>CPIH is more comprehensive as it includes costs of owning, maintaining and living in ones own home plus council tax. (</a:t>
            </a:r>
            <a:r>
              <a:rPr lang="en-US" sz="1400" dirty="0" err="1"/>
              <a:t>ie</a:t>
            </a:r>
            <a:r>
              <a:rPr lang="en-US" sz="1400" dirty="0"/>
              <a:t>., owner occupied costs) </a:t>
            </a:r>
          </a:p>
        </p:txBody>
      </p:sp>
    </p:spTree>
    <p:extLst>
      <p:ext uri="{BB962C8B-B14F-4D97-AF65-F5344CB8AC3E}">
        <p14:creationId xmlns:p14="http://schemas.microsoft.com/office/powerpoint/2010/main" val="13551782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B015B94-48FA-7EB5-50C8-7955E6354635}"/>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rPr>
              <a:t>CAUSES OF INFLATION </a:t>
            </a:r>
          </a:p>
        </p:txBody>
      </p:sp>
      <p:sp>
        <p:nvSpPr>
          <p:cNvPr id="14" name="Rectangle: Rounded Corners 13">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5">
            <a:extLst>
              <a:ext uri="{FF2B5EF4-FFF2-40B4-BE49-F238E27FC236}">
                <a16:creationId xmlns:a16="http://schemas.microsoft.com/office/drawing/2014/main" id="{E34F4514-C1C1-B17C-14CB-0C7C02EE0D23}"/>
              </a:ext>
            </a:extLst>
          </p:cNvPr>
          <p:cNvGraphicFramePr>
            <a:graphicFrameLocks noGrp="1"/>
          </p:cNvGraphicFramePr>
          <p:nvPr>
            <p:ph idx="1"/>
            <p:extLst>
              <p:ext uri="{D42A27DB-BD31-4B8C-83A1-F6EECF244321}">
                <p14:modId xmlns:p14="http://schemas.microsoft.com/office/powerpoint/2010/main" val="580968433"/>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42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6667D4-F449-248A-BFC8-946887518330}"/>
              </a:ext>
            </a:extLst>
          </p:cNvPr>
          <p:cNvSpPr>
            <a:spLocks noGrp="1"/>
          </p:cNvSpPr>
          <p:nvPr>
            <p:ph type="title"/>
          </p:nvPr>
        </p:nvSpPr>
        <p:spPr>
          <a:xfrm>
            <a:off x="4553733" y="548464"/>
            <a:ext cx="6798541" cy="1675623"/>
          </a:xfrm>
        </p:spPr>
        <p:txBody>
          <a:bodyPr anchor="b">
            <a:normAutofit/>
          </a:bodyPr>
          <a:lstStyle/>
          <a:p>
            <a:r>
              <a:rPr lang="en-US" sz="4000"/>
              <a:t>TYPES OF INFLATION </a:t>
            </a:r>
          </a:p>
        </p:txBody>
      </p:sp>
      <p:pic>
        <p:nvPicPr>
          <p:cNvPr id="6" name="Picture 5">
            <a:extLst>
              <a:ext uri="{FF2B5EF4-FFF2-40B4-BE49-F238E27FC236}">
                <a16:creationId xmlns:a16="http://schemas.microsoft.com/office/drawing/2014/main" id="{41C50591-EE71-CEEE-44D3-4D1C6AE345BC}"/>
              </a:ext>
            </a:extLst>
          </p:cNvPr>
          <p:cNvPicPr>
            <a:picLocks noChangeAspect="1"/>
          </p:cNvPicPr>
          <p:nvPr/>
        </p:nvPicPr>
        <p:blipFill>
          <a:blip r:embed="rId2"/>
          <a:srcRect l="16653" r="42501" b="-1"/>
          <a:stretch/>
        </p:blipFill>
        <p:spPr>
          <a:xfrm>
            <a:off x="1" y="10"/>
            <a:ext cx="4196496" cy="6857990"/>
          </a:xfrm>
          <a:prstGeom prst="rect">
            <a:avLst/>
          </a:prstGeom>
          <a:effectLst/>
        </p:spPr>
      </p:pic>
      <p:graphicFrame>
        <p:nvGraphicFramePr>
          <p:cNvPr id="5" name="Content Placeholder 2">
            <a:extLst>
              <a:ext uri="{FF2B5EF4-FFF2-40B4-BE49-F238E27FC236}">
                <a16:creationId xmlns:a16="http://schemas.microsoft.com/office/drawing/2014/main" id="{302B7FCD-8A46-1F5F-6BD5-75BAB28FB111}"/>
              </a:ext>
            </a:extLst>
          </p:cNvPr>
          <p:cNvGraphicFramePr>
            <a:graphicFrameLocks noGrp="1"/>
          </p:cNvGraphicFramePr>
          <p:nvPr>
            <p:ph idx="1"/>
            <p:extLst>
              <p:ext uri="{D42A27DB-BD31-4B8C-83A1-F6EECF244321}">
                <p14:modId xmlns:p14="http://schemas.microsoft.com/office/powerpoint/2010/main" val="3539559026"/>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3932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51AE2B-54F9-6E1F-FF53-D99F87CBBC7D}"/>
              </a:ext>
            </a:extLst>
          </p:cNvPr>
          <p:cNvSpPr>
            <a:spLocks noGrp="1"/>
          </p:cNvSpPr>
          <p:nvPr>
            <p:ph type="title"/>
          </p:nvPr>
        </p:nvSpPr>
        <p:spPr>
          <a:xfrm>
            <a:off x="645064" y="525982"/>
            <a:ext cx="4282983" cy="1200361"/>
          </a:xfrm>
        </p:spPr>
        <p:txBody>
          <a:bodyPr vert="horz" lIns="91440" tIns="45720" rIns="91440" bIns="45720" rtlCol="0" anchor="b">
            <a:normAutofit/>
          </a:bodyPr>
          <a:lstStyle/>
          <a:p>
            <a:r>
              <a:rPr lang="en-US" sz="3100" kern="1200">
                <a:solidFill>
                  <a:schemeClr val="tx1"/>
                </a:solidFill>
                <a:latin typeface="+mj-lt"/>
                <a:ea typeface="+mj-ea"/>
                <a:cs typeface="+mj-cs"/>
              </a:rPr>
              <a:t>WHAT CASUES DEMAND PULL INFLATION </a:t>
            </a:r>
          </a:p>
        </p:txBody>
      </p:sp>
      <p:sp>
        <p:nvSpPr>
          <p:cNvPr id="1040" name="Rectangle 1039">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D8D873CE-A620-AE69-EB21-35CF06481DBF}"/>
              </a:ext>
            </a:extLst>
          </p:cNvPr>
          <p:cNvSpPr>
            <a:spLocks noGrp="1"/>
          </p:cNvSpPr>
          <p:nvPr>
            <p:ph sz="half" idx="1"/>
          </p:nvPr>
        </p:nvSpPr>
        <p:spPr>
          <a:xfrm>
            <a:off x="645066" y="2031101"/>
            <a:ext cx="4282984" cy="3511943"/>
          </a:xfrm>
        </p:spPr>
        <p:txBody>
          <a:bodyPr vert="horz" lIns="91440" tIns="45720" rIns="91440" bIns="45720" rtlCol="0" anchor="ctr">
            <a:normAutofit/>
          </a:bodyPr>
          <a:lstStyle/>
          <a:p>
            <a:r>
              <a:rPr lang="en-US" sz="1800"/>
              <a:t>Government policies which are reflationary in nature </a:t>
            </a:r>
          </a:p>
          <a:p>
            <a:r>
              <a:rPr lang="en-US" sz="1800"/>
              <a:t>Where consumer confidence rises and consumer start to spend more </a:t>
            </a:r>
          </a:p>
        </p:txBody>
      </p:sp>
      <p:sp>
        <p:nvSpPr>
          <p:cNvPr id="1037" name="Rectangle 103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Demand-pull inflation - Wikipedia">
            <a:extLst>
              <a:ext uri="{FF2B5EF4-FFF2-40B4-BE49-F238E27FC236}">
                <a16:creationId xmlns:a16="http://schemas.microsoft.com/office/drawing/2014/main" id="{CF0C4BF7-12EE-2AF3-C9E9-D2CE96A98E7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987738" y="1302559"/>
            <a:ext cx="5628018" cy="4020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127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928C-5636-4950-93E8-1A81BC7695A9}"/>
              </a:ext>
            </a:extLst>
          </p:cNvPr>
          <p:cNvSpPr>
            <a:spLocks noGrp="1"/>
          </p:cNvSpPr>
          <p:nvPr>
            <p:ph type="title"/>
          </p:nvPr>
        </p:nvSpPr>
        <p:spPr/>
        <p:txBody>
          <a:bodyPr/>
          <a:lstStyle/>
          <a:p>
            <a:r>
              <a:rPr lang="en-US" dirty="0"/>
              <a:t>CAUSES OF COST PUSH INFLATION </a:t>
            </a:r>
          </a:p>
        </p:txBody>
      </p:sp>
      <p:sp>
        <p:nvSpPr>
          <p:cNvPr id="3" name="Content Placeholder 2">
            <a:extLst>
              <a:ext uri="{FF2B5EF4-FFF2-40B4-BE49-F238E27FC236}">
                <a16:creationId xmlns:a16="http://schemas.microsoft.com/office/drawing/2014/main" id="{491730C5-9A9F-FEDC-2FBE-3AFFECF2D69F}"/>
              </a:ext>
            </a:extLst>
          </p:cNvPr>
          <p:cNvSpPr>
            <a:spLocks noGrp="1"/>
          </p:cNvSpPr>
          <p:nvPr>
            <p:ph sz="half" idx="1"/>
          </p:nvPr>
        </p:nvSpPr>
        <p:spPr/>
        <p:txBody>
          <a:bodyPr>
            <a:normAutofit lnSpcReduction="10000"/>
          </a:bodyPr>
          <a:lstStyle/>
          <a:p>
            <a:r>
              <a:rPr lang="en-US" dirty="0"/>
              <a:t>Excessive wage and salary increases to employees – these wage increases are not linked to increased productivity </a:t>
            </a:r>
          </a:p>
          <a:p>
            <a:r>
              <a:rPr lang="en-US" dirty="0"/>
              <a:t>Increased cost of imported raw materials  (Fall in value of pound) </a:t>
            </a:r>
          </a:p>
          <a:p>
            <a:r>
              <a:rPr lang="en-US" dirty="0"/>
              <a:t>Monopoly power of suppliers causes an increase in input prices( Raw materials, </a:t>
            </a:r>
            <a:r>
              <a:rPr lang="en-US" dirty="0" err="1"/>
              <a:t>etc</a:t>
            </a:r>
            <a:r>
              <a:rPr lang="en-US" dirty="0"/>
              <a:t>). </a:t>
            </a:r>
          </a:p>
        </p:txBody>
      </p:sp>
      <p:pic>
        <p:nvPicPr>
          <p:cNvPr id="6" name="Picture 2" descr="Turkey's inflation spiral fed by 34% hike in minimum wage - P.A. Turkey">
            <a:extLst>
              <a:ext uri="{FF2B5EF4-FFF2-40B4-BE49-F238E27FC236}">
                <a16:creationId xmlns:a16="http://schemas.microsoft.com/office/drawing/2014/main" id="{7054CC51-AF94-B826-39DF-9A0C590FA1A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19950" y="1825625"/>
            <a:ext cx="3086100" cy="435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574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437394C-FA96-79EF-6DE6-697B13988573}"/>
              </a:ext>
            </a:extLst>
          </p:cNvPr>
          <p:cNvSpPr>
            <a:spLocks noGrp="1"/>
          </p:cNvSpPr>
          <p:nvPr>
            <p:ph type="title"/>
          </p:nvPr>
        </p:nvSpPr>
        <p:spPr/>
        <p:txBody>
          <a:bodyPr/>
          <a:lstStyle/>
          <a:p>
            <a:r>
              <a:rPr lang="en-US" dirty="0"/>
              <a:t>Cost Push Inflation </a:t>
            </a:r>
          </a:p>
        </p:txBody>
      </p:sp>
      <p:pic>
        <p:nvPicPr>
          <p:cNvPr id="5" name="Picture 2" descr="Inflation — Mr Banks Economics Hub ...">
            <a:extLst>
              <a:ext uri="{FF2B5EF4-FFF2-40B4-BE49-F238E27FC236}">
                <a16:creationId xmlns:a16="http://schemas.microsoft.com/office/drawing/2014/main" id="{05D4BD60-F481-2295-CFCB-C68DB0A83BE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472184" y="2627916"/>
            <a:ext cx="8019288" cy="4230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770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08848-8609-5DA9-F56C-07C0C9300920}"/>
              </a:ext>
            </a:extLst>
          </p:cNvPr>
          <p:cNvSpPr>
            <a:spLocks noGrp="1"/>
          </p:cNvSpPr>
          <p:nvPr>
            <p:ph type="title"/>
          </p:nvPr>
        </p:nvSpPr>
        <p:spPr/>
        <p:txBody>
          <a:bodyPr/>
          <a:lstStyle/>
          <a:p>
            <a:r>
              <a:rPr lang="en-US" dirty="0"/>
              <a:t>PROBLEMS OF INFLATION </a:t>
            </a:r>
          </a:p>
        </p:txBody>
      </p:sp>
      <p:graphicFrame>
        <p:nvGraphicFramePr>
          <p:cNvPr id="7" name="Content Placeholder 2">
            <a:extLst>
              <a:ext uri="{FF2B5EF4-FFF2-40B4-BE49-F238E27FC236}">
                <a16:creationId xmlns:a16="http://schemas.microsoft.com/office/drawing/2014/main" id="{9A15E313-DFE9-CE83-A428-EA809285EF4A}"/>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7DF39243-E2A6-9D8B-FC29-6DC28188405A}"/>
              </a:ext>
            </a:extLst>
          </p:cNvPr>
          <p:cNvSpPr>
            <a:spLocks noGrp="1"/>
          </p:cNvSpPr>
          <p:nvPr>
            <p:ph sz="half" idx="2"/>
          </p:nvPr>
        </p:nvSpPr>
        <p:spPr/>
        <p:txBody>
          <a:bodyPr>
            <a:normAutofit fontScale="92500" lnSpcReduction="20000"/>
          </a:bodyPr>
          <a:lstStyle/>
          <a:p>
            <a:r>
              <a:rPr lang="en-US" dirty="0"/>
              <a:t>Uncompetitive abroad – UK inflation affects exchange rates which rise making UK goods uncompetitive . </a:t>
            </a:r>
          </a:p>
          <a:p>
            <a:r>
              <a:rPr lang="en-US" dirty="0"/>
              <a:t>“</a:t>
            </a:r>
            <a:r>
              <a:rPr lang="en-GB" b="0" i="0" dirty="0">
                <a:solidFill>
                  <a:srgbClr val="1F1F1F"/>
                </a:solidFill>
                <a:effectLst/>
                <a:latin typeface="Google Sans"/>
              </a:rPr>
              <a:t>With occasional exceptions such as in the 1930s, there has been a pronounced tendency for sterling to be too strong, with the consequence that </a:t>
            </a:r>
            <a:r>
              <a:rPr lang="en-GB" b="0" i="0" dirty="0">
                <a:solidFill>
                  <a:srgbClr val="040C28"/>
                </a:solidFill>
                <a:effectLst/>
                <a:latin typeface="Google Sans"/>
              </a:rPr>
              <a:t>our manufactured exports have tended to be uncompetitive and importing too attractive.”</a:t>
            </a:r>
          </a:p>
          <a:p>
            <a:r>
              <a:rPr lang="en-GB" dirty="0">
                <a:solidFill>
                  <a:srgbClr val="040C28"/>
                </a:solidFill>
                <a:latin typeface="Google Sans"/>
              </a:rPr>
              <a:t>(</a:t>
            </a:r>
            <a:r>
              <a:rPr lang="en-GB" dirty="0" err="1">
                <a:solidFill>
                  <a:srgbClr val="040C28"/>
                </a:solidFill>
                <a:latin typeface="Google Sans"/>
              </a:rPr>
              <a:t>Civitas.org</a:t>
            </a:r>
            <a:r>
              <a:rPr lang="en-GB" dirty="0">
                <a:solidFill>
                  <a:srgbClr val="040C28"/>
                </a:solidFill>
                <a:latin typeface="Google Sans"/>
              </a:rPr>
              <a:t> – accessed 20/11/24) </a:t>
            </a:r>
            <a:endParaRPr lang="en-US" dirty="0"/>
          </a:p>
        </p:txBody>
      </p:sp>
      <p:sp>
        <p:nvSpPr>
          <p:cNvPr id="5" name="Smiley Face 4">
            <a:extLst>
              <a:ext uri="{FF2B5EF4-FFF2-40B4-BE49-F238E27FC236}">
                <a16:creationId xmlns:a16="http://schemas.microsoft.com/office/drawing/2014/main" id="{5C10F6F7-98BB-920F-0276-00930DE0B810}"/>
              </a:ext>
            </a:extLst>
          </p:cNvPr>
          <p:cNvSpPr/>
          <p:nvPr/>
        </p:nvSpPr>
        <p:spPr>
          <a:xfrm>
            <a:off x="7585165" y="570706"/>
            <a:ext cx="914400" cy="914400"/>
          </a:xfrm>
          <a:prstGeom prst="smileyFac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5903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2A374-F7D7-67A8-EE78-FDD99A0855BB}"/>
              </a:ext>
            </a:extLst>
          </p:cNvPr>
          <p:cNvSpPr>
            <a:spLocks noGrp="1"/>
          </p:cNvSpPr>
          <p:nvPr>
            <p:ph type="title"/>
          </p:nvPr>
        </p:nvSpPr>
        <p:spPr/>
        <p:txBody>
          <a:bodyPr/>
          <a:lstStyle/>
          <a:p>
            <a:r>
              <a:rPr lang="en-US" dirty="0"/>
              <a:t>CURING INFLATION 1</a:t>
            </a:r>
          </a:p>
        </p:txBody>
      </p:sp>
      <p:sp>
        <p:nvSpPr>
          <p:cNvPr id="7" name="Text Placeholder 6">
            <a:extLst>
              <a:ext uri="{FF2B5EF4-FFF2-40B4-BE49-F238E27FC236}">
                <a16:creationId xmlns:a16="http://schemas.microsoft.com/office/drawing/2014/main" id="{77B854E7-3141-B464-740B-EF7BB574EE8D}"/>
              </a:ext>
            </a:extLst>
          </p:cNvPr>
          <p:cNvSpPr>
            <a:spLocks noGrp="1"/>
          </p:cNvSpPr>
          <p:nvPr>
            <p:ph type="body" sz="quarter" idx="3"/>
          </p:nvPr>
        </p:nvSpPr>
        <p:spPr/>
        <p:txBody>
          <a:bodyPr/>
          <a:lstStyle/>
          <a:p>
            <a:r>
              <a:rPr lang="en-US" dirty="0"/>
              <a:t>SUPPLY SIDE POLICIES </a:t>
            </a:r>
          </a:p>
        </p:txBody>
      </p:sp>
      <p:sp>
        <p:nvSpPr>
          <p:cNvPr id="8" name="Content Placeholder 7">
            <a:extLst>
              <a:ext uri="{FF2B5EF4-FFF2-40B4-BE49-F238E27FC236}">
                <a16:creationId xmlns:a16="http://schemas.microsoft.com/office/drawing/2014/main" id="{2177B0EA-9AF6-B188-D217-A6C57BF883AB}"/>
              </a:ext>
            </a:extLst>
          </p:cNvPr>
          <p:cNvSpPr>
            <a:spLocks noGrp="1"/>
          </p:cNvSpPr>
          <p:nvPr>
            <p:ph sz="quarter" idx="4"/>
          </p:nvPr>
        </p:nvSpPr>
        <p:spPr/>
        <p:txBody>
          <a:bodyPr/>
          <a:lstStyle/>
          <a:p>
            <a:r>
              <a:rPr lang="en-US" dirty="0"/>
              <a:t>Increase Labour Market Productivity _ reduce power of trade unions , reduce unemployment benefits </a:t>
            </a:r>
          </a:p>
          <a:p>
            <a:r>
              <a:rPr lang="en-US" dirty="0"/>
              <a:t>Increase Competition</a:t>
            </a:r>
          </a:p>
          <a:p>
            <a:r>
              <a:rPr lang="en-US" dirty="0"/>
              <a:t>Privatization </a:t>
            </a:r>
          </a:p>
          <a:p>
            <a:r>
              <a:rPr lang="en-US" dirty="0"/>
              <a:t>Encourage SMEs’ and startups </a:t>
            </a:r>
          </a:p>
        </p:txBody>
      </p:sp>
      <p:sp>
        <p:nvSpPr>
          <p:cNvPr id="5" name="Text Placeholder 4">
            <a:extLst>
              <a:ext uri="{FF2B5EF4-FFF2-40B4-BE49-F238E27FC236}">
                <a16:creationId xmlns:a16="http://schemas.microsoft.com/office/drawing/2014/main" id="{86E91C60-1EC7-2972-1A61-ABDBF0EEB630}"/>
              </a:ext>
            </a:extLst>
          </p:cNvPr>
          <p:cNvSpPr>
            <a:spLocks noGrp="1"/>
          </p:cNvSpPr>
          <p:nvPr>
            <p:ph type="body" idx="1"/>
          </p:nvPr>
        </p:nvSpPr>
        <p:spPr/>
        <p:txBody>
          <a:bodyPr/>
          <a:lstStyle/>
          <a:p>
            <a:r>
              <a:rPr lang="en-US" dirty="0"/>
              <a:t>DEMAND SIDE POLICIES  </a:t>
            </a:r>
          </a:p>
        </p:txBody>
      </p:sp>
      <p:sp>
        <p:nvSpPr>
          <p:cNvPr id="6" name="Content Placeholder 5">
            <a:extLst>
              <a:ext uri="{FF2B5EF4-FFF2-40B4-BE49-F238E27FC236}">
                <a16:creationId xmlns:a16="http://schemas.microsoft.com/office/drawing/2014/main" id="{03A24454-A939-1132-2AC8-7C8FF86E423D}"/>
              </a:ext>
            </a:extLst>
          </p:cNvPr>
          <p:cNvSpPr>
            <a:spLocks noGrp="1"/>
          </p:cNvSpPr>
          <p:nvPr>
            <p:ph sz="half" idx="2"/>
          </p:nvPr>
        </p:nvSpPr>
        <p:spPr/>
        <p:txBody>
          <a:bodyPr/>
          <a:lstStyle/>
          <a:p>
            <a:r>
              <a:rPr lang="en-US" dirty="0"/>
              <a:t>Reduce AD </a:t>
            </a:r>
          </a:p>
          <a:p>
            <a:r>
              <a:rPr lang="en-US" dirty="0"/>
              <a:t>Reduce by </a:t>
            </a:r>
          </a:p>
          <a:p>
            <a:r>
              <a:rPr lang="en-US" dirty="0"/>
              <a:t>Reducing govt expenditure </a:t>
            </a:r>
          </a:p>
          <a:p>
            <a:r>
              <a:rPr lang="en-US" dirty="0"/>
              <a:t>Increase taxes </a:t>
            </a:r>
          </a:p>
          <a:p>
            <a:r>
              <a:rPr lang="en-US" dirty="0"/>
              <a:t>Increasing interest rates </a:t>
            </a:r>
          </a:p>
        </p:txBody>
      </p:sp>
    </p:spTree>
    <p:extLst>
      <p:ext uri="{BB962C8B-B14F-4D97-AF65-F5344CB8AC3E}">
        <p14:creationId xmlns:p14="http://schemas.microsoft.com/office/powerpoint/2010/main" val="3241720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F009FB2-14CC-5EB4-01CB-E28C8462A556}"/>
              </a:ext>
            </a:extLst>
          </p:cNvPr>
          <p:cNvSpPr>
            <a:spLocks noGrp="1"/>
          </p:cNvSpPr>
          <p:nvPr>
            <p:ph type="title"/>
          </p:nvPr>
        </p:nvSpPr>
        <p:spPr/>
        <p:txBody>
          <a:bodyPr/>
          <a:lstStyle/>
          <a:p>
            <a:r>
              <a:rPr lang="en-US" dirty="0"/>
              <a:t>CURING INFLATION 2 </a:t>
            </a:r>
          </a:p>
        </p:txBody>
      </p:sp>
      <p:sp>
        <p:nvSpPr>
          <p:cNvPr id="8" name="Content Placeholder 7">
            <a:extLst>
              <a:ext uri="{FF2B5EF4-FFF2-40B4-BE49-F238E27FC236}">
                <a16:creationId xmlns:a16="http://schemas.microsoft.com/office/drawing/2014/main" id="{08E67F5D-E708-EDDC-BF6C-F1B1B43ED874}"/>
              </a:ext>
            </a:extLst>
          </p:cNvPr>
          <p:cNvSpPr>
            <a:spLocks noGrp="1"/>
          </p:cNvSpPr>
          <p:nvPr>
            <p:ph sz="half" idx="1"/>
          </p:nvPr>
        </p:nvSpPr>
        <p:spPr/>
        <p:txBody>
          <a:bodyPr>
            <a:normAutofit fontScale="92500" lnSpcReduction="20000"/>
          </a:bodyPr>
          <a:lstStyle/>
          <a:p>
            <a:r>
              <a:rPr lang="en-US" dirty="0"/>
              <a:t>PRICES AND INCOME POLICIES </a:t>
            </a:r>
          </a:p>
          <a:p>
            <a:r>
              <a:rPr lang="en-US" dirty="0"/>
              <a:t>Govt tries to control increases in prices and incomes by passing regulation </a:t>
            </a:r>
          </a:p>
          <a:p>
            <a:r>
              <a:rPr lang="en-US" dirty="0"/>
              <a:t>But these </a:t>
            </a:r>
          </a:p>
          <a:p>
            <a:r>
              <a:rPr lang="en-US" dirty="0"/>
              <a:t>Stops the market mechanism from working properly – good workers cannot be attracted by higher wages </a:t>
            </a:r>
          </a:p>
          <a:p>
            <a:r>
              <a:rPr lang="en-US" dirty="0"/>
              <a:t>Cause industrial relation problems post legal restrictions – surge in wages and process as people play catch-up.</a:t>
            </a:r>
          </a:p>
        </p:txBody>
      </p:sp>
      <p:sp>
        <p:nvSpPr>
          <p:cNvPr id="9" name="Content Placeholder 8">
            <a:extLst>
              <a:ext uri="{FF2B5EF4-FFF2-40B4-BE49-F238E27FC236}">
                <a16:creationId xmlns:a16="http://schemas.microsoft.com/office/drawing/2014/main" id="{40CD20A1-69E4-48D1-562B-1E366AA30B16}"/>
              </a:ext>
            </a:extLst>
          </p:cNvPr>
          <p:cNvSpPr>
            <a:spLocks noGrp="1"/>
          </p:cNvSpPr>
          <p:nvPr>
            <p:ph sz="half" idx="2"/>
          </p:nvPr>
        </p:nvSpPr>
        <p:spPr/>
        <p:txBody>
          <a:bodyPr>
            <a:normAutofit fontScale="92500" lnSpcReduction="20000"/>
          </a:bodyPr>
          <a:lstStyle/>
          <a:p>
            <a:r>
              <a:rPr lang="en-US" dirty="0"/>
              <a:t>EXCHANGE RATE POLICIES Increase the value of the currency </a:t>
            </a:r>
          </a:p>
          <a:p>
            <a:r>
              <a:rPr lang="en-US" dirty="0"/>
              <a:t>- the effect is to reduce import prices</a:t>
            </a:r>
          </a:p>
          <a:p>
            <a:r>
              <a:rPr lang="en-US" dirty="0"/>
              <a:t>- to reduce the demand for exports </a:t>
            </a:r>
          </a:p>
        </p:txBody>
      </p:sp>
    </p:spTree>
    <p:extLst>
      <p:ext uri="{BB962C8B-B14F-4D97-AF65-F5344CB8AC3E}">
        <p14:creationId xmlns:p14="http://schemas.microsoft.com/office/powerpoint/2010/main" val="1240158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388E2E1-6123-6636-7F8E-516FF6CBAFAF}"/>
              </a:ext>
            </a:extLst>
          </p:cNvPr>
          <p:cNvPicPr>
            <a:picLocks noChangeAspect="1"/>
          </p:cNvPicPr>
          <p:nvPr/>
        </p:nvPicPr>
        <p:blipFill>
          <a:blip r:embed="rId2"/>
          <a:srcRect l="39927" r="15698"/>
          <a:stretch/>
        </p:blipFill>
        <p:spPr>
          <a:xfrm>
            <a:off x="-1" y="-2"/>
            <a:ext cx="5410198" cy="6858002"/>
          </a:xfrm>
          <a:prstGeom prst="rect">
            <a:avLst/>
          </a:prstGeom>
        </p:spPr>
      </p:pic>
      <p:sp useBgFill="1">
        <p:nvSpPr>
          <p:cNvPr id="14" name="Rectangle 13">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21F98AD6-DD8E-F58C-E90F-34E43EA09B2A}"/>
              </a:ext>
            </a:extLst>
          </p:cNvPr>
          <p:cNvSpPr>
            <a:spLocks noGrp="1"/>
          </p:cNvSpPr>
          <p:nvPr>
            <p:ph type="title"/>
          </p:nvPr>
        </p:nvSpPr>
        <p:spPr>
          <a:xfrm>
            <a:off x="6115317" y="405685"/>
            <a:ext cx="5464968" cy="1559301"/>
          </a:xfrm>
        </p:spPr>
        <p:txBody>
          <a:bodyPr>
            <a:normAutofit/>
          </a:bodyPr>
          <a:lstStyle/>
          <a:p>
            <a:r>
              <a:rPr lang="en-US" sz="4000"/>
              <a:t>UNEMPLOYMENT </a:t>
            </a:r>
          </a:p>
        </p:txBody>
      </p:sp>
      <p:sp>
        <p:nvSpPr>
          <p:cNvPr id="6" name="Content Placeholder 5">
            <a:extLst>
              <a:ext uri="{FF2B5EF4-FFF2-40B4-BE49-F238E27FC236}">
                <a16:creationId xmlns:a16="http://schemas.microsoft.com/office/drawing/2014/main" id="{1A4F8BE4-771A-8D79-D7B6-8D45B85B2966}"/>
              </a:ext>
            </a:extLst>
          </p:cNvPr>
          <p:cNvSpPr>
            <a:spLocks noGrp="1"/>
          </p:cNvSpPr>
          <p:nvPr>
            <p:ph idx="1"/>
          </p:nvPr>
        </p:nvSpPr>
        <p:spPr>
          <a:xfrm>
            <a:off x="6115317" y="2743200"/>
            <a:ext cx="5247340" cy="3496878"/>
          </a:xfrm>
        </p:spPr>
        <p:txBody>
          <a:bodyPr anchor="ctr">
            <a:normAutofit/>
          </a:bodyPr>
          <a:lstStyle/>
          <a:p>
            <a:r>
              <a:rPr lang="en-US" sz="1700" dirty="0"/>
              <a:t>The Labour Force _ Reflects those in a job /employment and those who are unemployed </a:t>
            </a:r>
          </a:p>
          <a:p>
            <a:r>
              <a:rPr lang="en-US" sz="1700" dirty="0"/>
              <a:t>Unemployment – those people not employed who are seeking a job.</a:t>
            </a:r>
          </a:p>
          <a:p>
            <a:r>
              <a:rPr lang="en-GB" sz="1700" b="0" i="0" dirty="0">
                <a:effectLst/>
                <a:latin typeface="Google Sans"/>
              </a:rPr>
              <a:t>Unemployment refers to the share of the labour force that is without work but available for and seeking employment. (World Bank, 2024)</a:t>
            </a:r>
          </a:p>
          <a:p>
            <a:r>
              <a:rPr lang="en-GB" sz="1700" dirty="0">
                <a:latin typeface="Google Sans"/>
              </a:rPr>
              <a:t>UNEMPLOYMENT RATE (%)   = </a:t>
            </a:r>
            <a:r>
              <a:rPr lang="en-GB" sz="1700" u="sng" dirty="0">
                <a:latin typeface="Google Sans"/>
              </a:rPr>
              <a:t>UNEMPLOYED</a:t>
            </a:r>
            <a:r>
              <a:rPr lang="en-GB" sz="1700" dirty="0">
                <a:latin typeface="Google Sans"/>
              </a:rPr>
              <a:t>    X 100 </a:t>
            </a:r>
          </a:p>
          <a:p>
            <a:pPr lvl="8"/>
            <a:r>
              <a:rPr lang="en-GB" sz="1700" b="0" i="0" dirty="0">
                <a:effectLst/>
                <a:latin typeface="Google Sans"/>
              </a:rPr>
              <a:t>    	    LABOUR FORCE </a:t>
            </a:r>
          </a:p>
        </p:txBody>
      </p:sp>
    </p:spTree>
    <p:extLst>
      <p:ext uri="{BB962C8B-B14F-4D97-AF65-F5344CB8AC3E}">
        <p14:creationId xmlns:p14="http://schemas.microsoft.com/office/powerpoint/2010/main" val="1058695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AFE6DDB-9294-A513-39E4-BC44C74660AC}"/>
              </a:ext>
            </a:extLst>
          </p:cNvPr>
          <p:cNvSpPr>
            <a:spLocks noGrp="1"/>
          </p:cNvSpPr>
          <p:nvPr>
            <p:ph type="title"/>
          </p:nvPr>
        </p:nvSpPr>
        <p:spPr/>
        <p:txBody>
          <a:bodyPr/>
          <a:lstStyle/>
          <a:p>
            <a:r>
              <a:rPr lang="en-US" dirty="0"/>
              <a:t>CLAIMANT COUNT </a:t>
            </a:r>
          </a:p>
        </p:txBody>
      </p:sp>
      <p:graphicFrame>
        <p:nvGraphicFramePr>
          <p:cNvPr id="13" name="Content Placeholder 7">
            <a:extLst>
              <a:ext uri="{FF2B5EF4-FFF2-40B4-BE49-F238E27FC236}">
                <a16:creationId xmlns:a16="http://schemas.microsoft.com/office/drawing/2014/main" id="{343E5CA1-3B43-6F10-758A-47ECD65C7139}"/>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67F958DF-94BD-277E-7CEF-AC757A6AF8A4}"/>
              </a:ext>
            </a:extLst>
          </p:cNvPr>
          <p:cNvSpPr>
            <a:spLocks noGrp="1"/>
          </p:cNvSpPr>
          <p:nvPr>
            <p:ph sz="half" idx="2"/>
          </p:nvPr>
        </p:nvSpPr>
        <p:spPr/>
        <p:txBody>
          <a:bodyPr>
            <a:normAutofit/>
          </a:bodyPr>
          <a:lstStyle/>
          <a:p>
            <a:r>
              <a:rPr lang="en-GB" b="0" i="0" dirty="0">
                <a:solidFill>
                  <a:srgbClr val="474747"/>
                </a:solidFill>
                <a:effectLst/>
                <a:latin typeface="Google Sans"/>
              </a:rPr>
              <a:t>Disadvantages - </a:t>
            </a:r>
            <a:r>
              <a:rPr lang="en-GB" b="0" i="0" dirty="0">
                <a:solidFill>
                  <a:srgbClr val="040C28"/>
                </a:solidFill>
                <a:effectLst/>
                <a:latin typeface="Google Sans"/>
              </a:rPr>
              <a:t>it generally underestimates the real number of unemployed people</a:t>
            </a:r>
            <a:r>
              <a:rPr lang="en-GB" b="0" i="0" dirty="0">
                <a:solidFill>
                  <a:srgbClr val="474747"/>
                </a:solidFill>
                <a:effectLst/>
                <a:latin typeface="Google Sans"/>
              </a:rPr>
              <a:t>. This is because not everybody claims unemployment benefits. Disadvantage - because unemployment benefits are controlled by the government, the figures can be manipulated. </a:t>
            </a:r>
          </a:p>
          <a:p>
            <a:r>
              <a:rPr lang="en-GB" dirty="0">
                <a:solidFill>
                  <a:srgbClr val="474747"/>
                </a:solidFill>
                <a:latin typeface="Google Sans"/>
              </a:rPr>
              <a:t>Advantages  Easy to Collect </a:t>
            </a:r>
            <a:endParaRPr lang="en-US" dirty="0"/>
          </a:p>
          <a:p>
            <a:endParaRPr lang="en-US" dirty="0"/>
          </a:p>
        </p:txBody>
      </p:sp>
    </p:spTree>
    <p:extLst>
      <p:ext uri="{BB962C8B-B14F-4D97-AF65-F5344CB8AC3E}">
        <p14:creationId xmlns:p14="http://schemas.microsoft.com/office/powerpoint/2010/main" val="2226112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FAF8C49-1354-CCB7-BABD-25CB42AB7283}"/>
              </a:ext>
            </a:extLst>
          </p:cNvPr>
          <p:cNvSpPr>
            <a:spLocks noGrp="1"/>
          </p:cNvSpPr>
          <p:nvPr>
            <p:ph type="title"/>
          </p:nvPr>
        </p:nvSpPr>
        <p:spPr>
          <a:xfrm>
            <a:off x="838200" y="620742"/>
            <a:ext cx="10515600" cy="1325563"/>
          </a:xfrm>
        </p:spPr>
        <p:txBody>
          <a:bodyPr>
            <a:normAutofit/>
          </a:bodyPr>
          <a:lstStyle/>
          <a:p>
            <a:r>
              <a:rPr lang="en-US">
                <a:solidFill>
                  <a:srgbClr val="FFFFFF"/>
                </a:solidFill>
              </a:rPr>
              <a:t>ILO-  DEFINITION OF UNEMPLOYMENT </a:t>
            </a:r>
          </a:p>
        </p:txBody>
      </p:sp>
      <p:cxnSp>
        <p:nvCxnSpPr>
          <p:cNvPr id="16" name="Straight Connector 15">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868D0E24-E6B7-171A-9862-A7599FDD5494}"/>
              </a:ext>
            </a:extLst>
          </p:cNvPr>
          <p:cNvSpPr>
            <a:spLocks noGrp="1"/>
          </p:cNvSpPr>
          <p:nvPr>
            <p:ph sz="half" idx="1"/>
          </p:nvPr>
        </p:nvSpPr>
        <p:spPr>
          <a:xfrm>
            <a:off x="838200" y="2266345"/>
            <a:ext cx="5097780" cy="3910617"/>
          </a:xfrm>
        </p:spPr>
        <p:txBody>
          <a:bodyPr>
            <a:normAutofit/>
          </a:bodyPr>
          <a:lstStyle/>
          <a:p>
            <a:r>
              <a:rPr lang="en-GB" sz="2400" b="0" i="0">
                <a:solidFill>
                  <a:srgbClr val="FFFFFF"/>
                </a:solidFill>
                <a:effectLst/>
                <a:latin typeface="Google Sans"/>
              </a:rPr>
              <a:t>The International Labour Organisation (ILO) measure of unemployment from the Labour Force Survey (LFS), which essentially captures people who are currently not working, but are available for work</a:t>
            </a:r>
          </a:p>
          <a:p>
            <a:r>
              <a:rPr lang="en-GB" sz="2400">
                <a:solidFill>
                  <a:srgbClr val="FFFFFF"/>
                </a:solidFill>
                <a:latin typeface="Google Sans"/>
              </a:rPr>
              <a:t>That is people without work who have actively sought work in the last four weeks or are waiting to take up a job in the next two weeks . </a:t>
            </a:r>
            <a:endParaRPr lang="en-US" sz="2400">
              <a:solidFill>
                <a:srgbClr val="FFFFFF"/>
              </a:solidFill>
            </a:endParaRPr>
          </a:p>
        </p:txBody>
      </p:sp>
      <p:sp>
        <p:nvSpPr>
          <p:cNvPr id="9" name="Content Placeholder 8">
            <a:extLst>
              <a:ext uri="{FF2B5EF4-FFF2-40B4-BE49-F238E27FC236}">
                <a16:creationId xmlns:a16="http://schemas.microsoft.com/office/drawing/2014/main" id="{ACEA4EB8-B390-565B-DBFD-BDB3FBEE441A}"/>
              </a:ext>
            </a:extLst>
          </p:cNvPr>
          <p:cNvSpPr>
            <a:spLocks noGrp="1"/>
          </p:cNvSpPr>
          <p:nvPr>
            <p:ph sz="half" idx="2"/>
          </p:nvPr>
        </p:nvSpPr>
        <p:spPr>
          <a:xfrm>
            <a:off x="6256020" y="2266345"/>
            <a:ext cx="5097780" cy="3910618"/>
          </a:xfrm>
        </p:spPr>
        <p:txBody>
          <a:bodyPr>
            <a:normAutofit/>
          </a:bodyPr>
          <a:lstStyle/>
          <a:p>
            <a:r>
              <a:rPr lang="en-US" sz="1700">
                <a:solidFill>
                  <a:srgbClr val="FFFFFF"/>
                </a:solidFill>
              </a:rPr>
              <a:t>More comprehensive and allows for comparison between countries </a:t>
            </a:r>
          </a:p>
          <a:p>
            <a:r>
              <a:rPr lang="en-US" sz="1700">
                <a:solidFill>
                  <a:srgbClr val="FFFFFF"/>
                </a:solidFill>
              </a:rPr>
              <a:t>Based on a quarterly survey of 60000 households (Labour Force Survey) </a:t>
            </a:r>
          </a:p>
          <a:p>
            <a:r>
              <a:rPr lang="en-GB" sz="1700" b="0" i="0">
                <a:solidFill>
                  <a:srgbClr val="FFFFFF"/>
                </a:solidFill>
                <a:effectLst/>
                <a:latin typeface="Google Sans"/>
              </a:rPr>
              <a:t>The Labour Force Survey is a continuous, large-scale survey, with a sample of around 60,000 households in each three-month period. These include around 150,000 people, of whom over 110,000 are aged 16 or over, in each three-month period. </a:t>
            </a:r>
            <a:r>
              <a:rPr lang="en-GB" sz="1700">
                <a:solidFill>
                  <a:srgbClr val="FFFFFF"/>
                </a:solidFill>
                <a:latin typeface="Google Sans"/>
              </a:rPr>
              <a:t>(</a:t>
            </a:r>
            <a:r>
              <a:rPr lang="en-GB" sz="1700" b="0" i="0">
                <a:solidFill>
                  <a:srgbClr val="FFFFFF"/>
                </a:solidFill>
                <a:effectLst/>
                <a:latin typeface="Google Sans"/>
              </a:rPr>
              <a:t>ONS, 2024) </a:t>
            </a:r>
            <a:endParaRPr lang="en-US" sz="1700">
              <a:solidFill>
                <a:srgbClr val="FFFFFF"/>
              </a:solidFill>
            </a:endParaRPr>
          </a:p>
          <a:p>
            <a:pPr marL="0" indent="0">
              <a:buNone/>
            </a:pPr>
            <a:endParaRPr lang="en-US" sz="1700">
              <a:solidFill>
                <a:srgbClr val="FFFFFF"/>
              </a:solidFill>
            </a:endParaRPr>
          </a:p>
          <a:p>
            <a:r>
              <a:rPr lang="en-US" sz="1700">
                <a:solidFill>
                  <a:srgbClr val="FFFFFF"/>
                </a:solidFill>
              </a:rPr>
              <a:t>May contain sampling error as only a percentage of households are included </a:t>
            </a:r>
          </a:p>
        </p:txBody>
      </p:sp>
    </p:spTree>
    <p:extLst>
      <p:ext uri="{BB962C8B-B14F-4D97-AF65-F5344CB8AC3E}">
        <p14:creationId xmlns:p14="http://schemas.microsoft.com/office/powerpoint/2010/main" val="1563348546"/>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83BBA3C-78E2-FAA2-3ED0-D3A48814624B}"/>
              </a:ext>
            </a:extLst>
          </p:cNvPr>
          <p:cNvSpPr>
            <a:spLocks noGrp="1"/>
          </p:cNvSpPr>
          <p:nvPr>
            <p:ph type="title"/>
          </p:nvPr>
        </p:nvSpPr>
        <p:spPr/>
        <p:txBody>
          <a:bodyPr/>
          <a:lstStyle/>
          <a:p>
            <a:r>
              <a:rPr lang="en-US" dirty="0"/>
              <a:t>ILO differs from Claimant Count</a:t>
            </a:r>
          </a:p>
        </p:txBody>
      </p:sp>
      <p:sp>
        <p:nvSpPr>
          <p:cNvPr id="6" name="Content Placeholder 5">
            <a:extLst>
              <a:ext uri="{FF2B5EF4-FFF2-40B4-BE49-F238E27FC236}">
                <a16:creationId xmlns:a16="http://schemas.microsoft.com/office/drawing/2014/main" id="{A7141A82-2C4A-F270-D4B0-3F5B597CF315}"/>
              </a:ext>
            </a:extLst>
          </p:cNvPr>
          <p:cNvSpPr>
            <a:spLocks noGrp="1"/>
          </p:cNvSpPr>
          <p:nvPr>
            <p:ph idx="1"/>
          </p:nvPr>
        </p:nvSpPr>
        <p:spPr/>
        <p:txBody>
          <a:bodyPr/>
          <a:lstStyle/>
          <a:p>
            <a:r>
              <a:rPr lang="en-US" dirty="0"/>
              <a:t>Many female unemployed workers may be actively be looking for work. They may be excluded from the claimant count because their partners earn so much that they do not qualify for benefit. </a:t>
            </a:r>
          </a:p>
          <a:p>
            <a:r>
              <a:rPr lang="en-US" dirty="0"/>
              <a:t>Older workers may be collecting a pension and so they are not entitled to claim benefits. They maybe be looking for work.</a:t>
            </a:r>
          </a:p>
          <a:p>
            <a:r>
              <a:rPr lang="en-US" dirty="0"/>
              <a:t>Workers who are made redundant cannot claim for a set period , but they would have been included in the ILO survey.</a:t>
            </a:r>
          </a:p>
          <a:p>
            <a:endParaRPr lang="en-US" dirty="0"/>
          </a:p>
        </p:txBody>
      </p:sp>
    </p:spTree>
    <p:extLst>
      <p:ext uri="{BB962C8B-B14F-4D97-AF65-F5344CB8AC3E}">
        <p14:creationId xmlns:p14="http://schemas.microsoft.com/office/powerpoint/2010/main" val="1722539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CE20B7-2232-0A19-7BDD-947288072C4C}"/>
              </a:ext>
            </a:extLst>
          </p:cNvPr>
          <p:cNvSpPr>
            <a:spLocks noGrp="1"/>
          </p:cNvSpPr>
          <p:nvPr>
            <p:ph type="title"/>
          </p:nvPr>
        </p:nvSpPr>
        <p:spPr>
          <a:xfrm>
            <a:off x="838200" y="1412488"/>
            <a:ext cx="2899189" cy="4363844"/>
          </a:xfrm>
        </p:spPr>
        <p:txBody>
          <a:bodyPr anchor="t">
            <a:normAutofit/>
          </a:bodyPr>
          <a:lstStyle/>
          <a:p>
            <a:r>
              <a:rPr lang="en-US" sz="3400">
                <a:solidFill>
                  <a:srgbClr val="FFFFFF"/>
                </a:solidFill>
              </a:rPr>
              <a:t>TYPES OF Unemployment  </a:t>
            </a:r>
          </a:p>
        </p:txBody>
      </p:sp>
      <p:sp>
        <p:nvSpPr>
          <p:cNvPr id="3" name="Content Placeholder 2">
            <a:extLst>
              <a:ext uri="{FF2B5EF4-FFF2-40B4-BE49-F238E27FC236}">
                <a16:creationId xmlns:a16="http://schemas.microsoft.com/office/drawing/2014/main" id="{1A860521-9B56-42C1-5F82-271C6DF87D14}"/>
              </a:ext>
            </a:extLst>
          </p:cNvPr>
          <p:cNvSpPr>
            <a:spLocks noGrp="1"/>
          </p:cNvSpPr>
          <p:nvPr>
            <p:ph sz="half" idx="1"/>
          </p:nvPr>
        </p:nvSpPr>
        <p:spPr>
          <a:xfrm>
            <a:off x="4380855" y="1412489"/>
            <a:ext cx="3427283" cy="4363844"/>
          </a:xfrm>
        </p:spPr>
        <p:txBody>
          <a:bodyPr>
            <a:normAutofit/>
          </a:bodyPr>
          <a:lstStyle/>
          <a:p>
            <a:r>
              <a:rPr lang="en-US" sz="2000" dirty="0"/>
              <a:t>Regional – this is associated with particular regions of the country . This is due to structural unemployment . </a:t>
            </a:r>
          </a:p>
          <a:p>
            <a:r>
              <a:rPr lang="en-US" sz="2000" dirty="0"/>
              <a:t>Structural : people made unemployed because of changes in the nature of the economy . In the UK, a decline in farming/mining /motorcycle industry</a:t>
            </a:r>
          </a:p>
          <a:p>
            <a:r>
              <a:rPr lang="en-US" sz="2000" dirty="0"/>
              <a:t>Frictional – this occurs where people are between jobs </a:t>
            </a:r>
          </a:p>
        </p:txBody>
      </p:sp>
      <p:cxnSp>
        <p:nvCxnSpPr>
          <p:cNvPr id="20" name="Straight Connector 19">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932D0FB6-D33D-86AE-28D7-6E0D8EB99DF2}"/>
              </a:ext>
            </a:extLst>
          </p:cNvPr>
          <p:cNvSpPr>
            <a:spLocks noGrp="1"/>
          </p:cNvSpPr>
          <p:nvPr>
            <p:ph sz="half" idx="2"/>
          </p:nvPr>
        </p:nvSpPr>
        <p:spPr>
          <a:xfrm>
            <a:off x="8451604" y="1412489"/>
            <a:ext cx="3197701" cy="4363844"/>
          </a:xfrm>
        </p:spPr>
        <p:txBody>
          <a:bodyPr>
            <a:normAutofit/>
          </a:bodyPr>
          <a:lstStyle/>
          <a:p>
            <a:r>
              <a:rPr lang="en-US" sz="1900"/>
              <a:t>Seasonal: this is where people are unemployed due to the seasonal nature of work –  summer fruit picking /ice-cream sales </a:t>
            </a:r>
          </a:p>
          <a:p>
            <a:r>
              <a:rPr lang="en-US" sz="1900"/>
              <a:t>Classical_ unemployment occurs because real wages are too high due to union collective bargaining power.</a:t>
            </a:r>
          </a:p>
          <a:p>
            <a:r>
              <a:rPr lang="en-US" sz="1900"/>
              <a:t>Keynesian /Cyclical – this occurs due to a downturn or recession in the economy  </a:t>
            </a:r>
          </a:p>
        </p:txBody>
      </p:sp>
    </p:spTree>
    <p:extLst>
      <p:ext uri="{BB962C8B-B14F-4D97-AF65-F5344CB8AC3E}">
        <p14:creationId xmlns:p14="http://schemas.microsoft.com/office/powerpoint/2010/main" val="3943490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47CAF7BC-5559-A486-98C9-03C2318B7682}"/>
              </a:ext>
            </a:extLst>
          </p:cNvPr>
          <p:cNvSpPr>
            <a:spLocks noGrp="1"/>
          </p:cNvSpPr>
          <p:nvPr>
            <p:ph type="title"/>
          </p:nvPr>
        </p:nvSpPr>
        <p:spPr>
          <a:xfrm>
            <a:off x="635000" y="640823"/>
            <a:ext cx="3418659" cy="5583148"/>
          </a:xfrm>
        </p:spPr>
        <p:txBody>
          <a:bodyPr anchor="ctr">
            <a:normAutofit/>
          </a:bodyPr>
          <a:lstStyle/>
          <a:p>
            <a:r>
              <a:rPr lang="en-US" sz="3800"/>
              <a:t>The Natural Rate of Unemployment (NAIRU) </a:t>
            </a:r>
          </a:p>
        </p:txBody>
      </p:sp>
      <p:sp>
        <p:nvSpPr>
          <p:cNvPr id="1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5">
            <a:extLst>
              <a:ext uri="{FF2B5EF4-FFF2-40B4-BE49-F238E27FC236}">
                <a16:creationId xmlns:a16="http://schemas.microsoft.com/office/drawing/2014/main" id="{BC6BEC37-4BB6-BFCB-5AE8-54D21F02A176}"/>
              </a:ext>
            </a:extLst>
          </p:cNvPr>
          <p:cNvGraphicFramePr>
            <a:graphicFrameLocks noGrp="1"/>
          </p:cNvGraphicFramePr>
          <p:nvPr>
            <p:ph idx="1"/>
            <p:extLst>
              <p:ext uri="{D42A27DB-BD31-4B8C-83A1-F6EECF244321}">
                <p14:modId xmlns:p14="http://schemas.microsoft.com/office/powerpoint/2010/main" val="229739520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1824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CCAF0-37FB-D6DC-222D-1B9795D47D4D}"/>
              </a:ext>
            </a:extLst>
          </p:cNvPr>
          <p:cNvSpPr>
            <a:spLocks noGrp="1"/>
          </p:cNvSpPr>
          <p:nvPr>
            <p:ph type="title"/>
          </p:nvPr>
        </p:nvSpPr>
        <p:spPr/>
        <p:txBody>
          <a:bodyPr/>
          <a:lstStyle/>
          <a:p>
            <a:r>
              <a:rPr lang="en-US" dirty="0"/>
              <a:t>CURING UNEMPLOYMENT – DEMAND SIDE POLICIES </a:t>
            </a:r>
          </a:p>
        </p:txBody>
      </p:sp>
      <p:sp>
        <p:nvSpPr>
          <p:cNvPr id="4" name="Content Placeholder 3">
            <a:extLst>
              <a:ext uri="{FF2B5EF4-FFF2-40B4-BE49-F238E27FC236}">
                <a16:creationId xmlns:a16="http://schemas.microsoft.com/office/drawing/2014/main" id="{D8F9676B-ADC5-C9B6-BF5C-02FA367BB40A}"/>
              </a:ext>
            </a:extLst>
          </p:cNvPr>
          <p:cNvSpPr>
            <a:spLocks noGrp="1"/>
          </p:cNvSpPr>
          <p:nvPr>
            <p:ph sz="half" idx="1"/>
          </p:nvPr>
        </p:nvSpPr>
        <p:spPr/>
        <p:txBody>
          <a:bodyPr/>
          <a:lstStyle/>
          <a:p>
            <a:r>
              <a:rPr lang="en-US" dirty="0"/>
              <a:t>Lower taxation </a:t>
            </a:r>
          </a:p>
          <a:p>
            <a:r>
              <a:rPr lang="en-US" dirty="0"/>
              <a:t>Lower interest rates </a:t>
            </a:r>
          </a:p>
          <a:p>
            <a:r>
              <a:rPr lang="en-US" dirty="0"/>
              <a:t>Increase government spending </a:t>
            </a:r>
          </a:p>
          <a:p>
            <a:r>
              <a:rPr lang="en-US" dirty="0"/>
              <a:t>These boost aggregate demand </a:t>
            </a:r>
          </a:p>
        </p:txBody>
      </p:sp>
      <p:pic>
        <p:nvPicPr>
          <p:cNvPr id="1026" name="Picture 2" descr="Demand-side policies - Edexcel Economics Revision">
            <a:extLst>
              <a:ext uri="{FF2B5EF4-FFF2-40B4-BE49-F238E27FC236}">
                <a16:creationId xmlns:a16="http://schemas.microsoft.com/office/drawing/2014/main" id="{E38791E4-6E7B-0C7B-D71F-BFC884AC744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985000" y="1690687"/>
            <a:ext cx="4549274" cy="435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3902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87" name="Rectangle 208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2DC933-5F59-25FE-EA3D-918B1612E69B}"/>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3000" kern="1200">
                <a:solidFill>
                  <a:schemeClr val="tx1"/>
                </a:solidFill>
                <a:latin typeface="+mj-lt"/>
                <a:ea typeface="+mj-ea"/>
                <a:cs typeface="+mj-cs"/>
              </a:rPr>
              <a:t>CURING UNEMPLOYMENT – SUPPLY SIDE POLICIES </a:t>
            </a:r>
          </a:p>
        </p:txBody>
      </p:sp>
      <p:sp>
        <p:nvSpPr>
          <p:cNvPr id="2088"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B565E9-A57B-B901-AF51-D9DEB45412F3}"/>
              </a:ext>
            </a:extLst>
          </p:cNvPr>
          <p:cNvSpPr>
            <a:spLocks noGrp="1"/>
          </p:cNvSpPr>
          <p:nvPr>
            <p:ph sz="half" idx="1"/>
          </p:nvPr>
        </p:nvSpPr>
        <p:spPr>
          <a:xfrm>
            <a:off x="630936" y="2660904"/>
            <a:ext cx="4818888" cy="2814587"/>
          </a:xfrm>
        </p:spPr>
        <p:txBody>
          <a:bodyPr vert="horz" lIns="91440" tIns="45720" rIns="91440" bIns="45720" rtlCol="0" anchor="t">
            <a:normAutofit/>
          </a:bodyPr>
          <a:lstStyle/>
          <a:p>
            <a:r>
              <a:rPr lang="en-US" sz="2200"/>
              <a:t>Increase training opportunities </a:t>
            </a:r>
          </a:p>
          <a:p>
            <a:r>
              <a:rPr lang="en-US" sz="2200"/>
              <a:t>Increased education opportunities (University) </a:t>
            </a:r>
          </a:p>
          <a:p>
            <a:r>
              <a:rPr lang="en-US" sz="2200"/>
              <a:t>Reduce income tax </a:t>
            </a:r>
          </a:p>
          <a:p>
            <a:r>
              <a:rPr lang="en-US" sz="2200"/>
              <a:t>Reduce unemployment benefit </a:t>
            </a:r>
          </a:p>
          <a:p>
            <a:r>
              <a:rPr lang="en-US" sz="2200"/>
              <a:t>Improve information about vacancies – job centres </a:t>
            </a:r>
          </a:p>
        </p:txBody>
      </p:sp>
      <p:sp>
        <p:nvSpPr>
          <p:cNvPr id="4" name="Content Placeholder 3">
            <a:extLst>
              <a:ext uri="{FF2B5EF4-FFF2-40B4-BE49-F238E27FC236}">
                <a16:creationId xmlns:a16="http://schemas.microsoft.com/office/drawing/2014/main" id="{1C97A6E4-4E4E-E021-D241-3BD5198490FB}"/>
              </a:ext>
            </a:extLst>
          </p:cNvPr>
          <p:cNvSpPr>
            <a:spLocks noGrp="1"/>
          </p:cNvSpPr>
          <p:nvPr>
            <p:ph sz="half" idx="2"/>
          </p:nvPr>
        </p:nvSpPr>
        <p:spPr>
          <a:xfrm>
            <a:off x="6172200" y="1825625"/>
            <a:ext cx="5181600" cy="3869322"/>
          </a:xfrm>
        </p:spPr>
        <p:txBody>
          <a:bodyPr/>
          <a:lstStyle/>
          <a:p>
            <a:endParaRPr lang="en-US" dirty="0"/>
          </a:p>
        </p:txBody>
      </p:sp>
      <p:pic>
        <p:nvPicPr>
          <p:cNvPr id="5" name="Picture 4">
            <a:extLst>
              <a:ext uri="{FF2B5EF4-FFF2-40B4-BE49-F238E27FC236}">
                <a16:creationId xmlns:a16="http://schemas.microsoft.com/office/drawing/2014/main" id="{9988B5EE-CB70-F39C-326D-58A74F83FBA8}"/>
              </a:ext>
            </a:extLst>
          </p:cNvPr>
          <p:cNvPicPr>
            <a:picLocks noChangeAspect="1"/>
          </p:cNvPicPr>
          <p:nvPr/>
        </p:nvPicPr>
        <p:blipFill>
          <a:blip r:embed="rId2"/>
          <a:stretch>
            <a:fillRect/>
          </a:stretch>
        </p:blipFill>
        <p:spPr>
          <a:xfrm>
            <a:off x="6438900" y="1825625"/>
            <a:ext cx="5109822" cy="3869322"/>
          </a:xfrm>
          <a:prstGeom prst="rect">
            <a:avLst/>
          </a:prstGeom>
        </p:spPr>
      </p:pic>
    </p:spTree>
    <p:extLst>
      <p:ext uri="{BB962C8B-B14F-4D97-AF65-F5344CB8AC3E}">
        <p14:creationId xmlns:p14="http://schemas.microsoft.com/office/powerpoint/2010/main" val="2217667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84B0B-298B-09AD-49C9-E93447FDF71B}"/>
              </a:ext>
            </a:extLst>
          </p:cNvPr>
          <p:cNvSpPr>
            <a:spLocks noGrp="1"/>
          </p:cNvSpPr>
          <p:nvPr>
            <p:ph type="title"/>
          </p:nvPr>
        </p:nvSpPr>
        <p:spPr/>
        <p:txBody>
          <a:bodyPr/>
          <a:lstStyle/>
          <a:p>
            <a:r>
              <a:rPr lang="en-US"/>
              <a:t>CONT’D</a:t>
            </a:r>
            <a:endParaRPr lang="en-US" dirty="0"/>
          </a:p>
        </p:txBody>
      </p:sp>
      <p:sp>
        <p:nvSpPr>
          <p:cNvPr id="3" name="Content Placeholder 2">
            <a:extLst>
              <a:ext uri="{FF2B5EF4-FFF2-40B4-BE49-F238E27FC236}">
                <a16:creationId xmlns:a16="http://schemas.microsoft.com/office/drawing/2014/main" id="{9A0AD16E-9124-751C-AB31-63DEE1D4E303}"/>
              </a:ext>
            </a:extLst>
          </p:cNvPr>
          <p:cNvSpPr>
            <a:spLocks noGrp="1"/>
          </p:cNvSpPr>
          <p:nvPr>
            <p:ph sz="half" idx="1"/>
          </p:nvPr>
        </p:nvSpPr>
        <p:spPr/>
        <p:txBody>
          <a:bodyPr/>
          <a:lstStyle/>
          <a:p>
            <a:r>
              <a:rPr lang="en-US" dirty="0"/>
              <a:t>Supply side policies should improve the economy’s productive capacity from Y1 to YFE.</a:t>
            </a:r>
          </a:p>
          <a:p>
            <a:r>
              <a:rPr lang="en-US" dirty="0"/>
              <a:t>That is the maximum amount of products  that can be produced using current factors of production should increase.</a:t>
            </a:r>
          </a:p>
          <a:p>
            <a:r>
              <a:rPr lang="en-US" dirty="0"/>
              <a:t>Thus the general price level should fall P1 to P2.</a:t>
            </a:r>
          </a:p>
          <a:p>
            <a:endParaRPr lang="en-US" dirty="0"/>
          </a:p>
        </p:txBody>
      </p:sp>
      <p:sp>
        <p:nvSpPr>
          <p:cNvPr id="4" name="Content Placeholder 3">
            <a:extLst>
              <a:ext uri="{FF2B5EF4-FFF2-40B4-BE49-F238E27FC236}">
                <a16:creationId xmlns:a16="http://schemas.microsoft.com/office/drawing/2014/main" id="{70DF3449-ED6F-0AB7-A7EC-E7ECBAE1D938}"/>
              </a:ext>
            </a:extLst>
          </p:cNvPr>
          <p:cNvSpPr>
            <a:spLocks noGrp="1"/>
          </p:cNvSpPr>
          <p:nvPr>
            <p:ph sz="half" idx="2"/>
          </p:nvPr>
        </p:nvSpPr>
        <p:spPr/>
        <p:txBody>
          <a:bodyPr/>
          <a:lstStyle/>
          <a:p>
            <a:r>
              <a:rPr lang="en-US" dirty="0"/>
              <a:t>At Y1 , the company is operating at full capacity at AD - LRAS1 .</a:t>
            </a:r>
          </a:p>
          <a:p>
            <a:r>
              <a:rPr lang="en-US" dirty="0"/>
              <a:t>The increase in the LRAS to LRAS2 causes a new equilibrium less than FYE. That is Y2. </a:t>
            </a:r>
          </a:p>
          <a:p>
            <a:r>
              <a:rPr lang="en-US" dirty="0"/>
              <a:t>There is now spare capacity – Y2 – YFE </a:t>
            </a:r>
          </a:p>
        </p:txBody>
      </p:sp>
    </p:spTree>
    <p:extLst>
      <p:ext uri="{BB962C8B-B14F-4D97-AF65-F5344CB8AC3E}">
        <p14:creationId xmlns:p14="http://schemas.microsoft.com/office/powerpoint/2010/main" val="511677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Freeform: Shape 3080">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F321123-C46E-4E8D-65BB-0D23B666C1DE}"/>
              </a:ext>
            </a:extLst>
          </p:cNvPr>
          <p:cNvSpPr>
            <a:spLocks noGrp="1"/>
          </p:cNvSpPr>
          <p:nvPr>
            <p:ph type="title"/>
          </p:nvPr>
        </p:nvSpPr>
        <p:spPr>
          <a:xfrm>
            <a:off x="773408" y="992094"/>
            <a:ext cx="3616913" cy="2795160"/>
          </a:xfrm>
        </p:spPr>
        <p:txBody>
          <a:bodyPr vert="horz" lIns="91440" tIns="45720" rIns="91440" bIns="45720" rtlCol="0" anchor="b">
            <a:normAutofit/>
          </a:bodyPr>
          <a:lstStyle/>
          <a:p>
            <a:pPr algn="ctr"/>
            <a:r>
              <a:rPr lang="en-US" kern="1200">
                <a:solidFill>
                  <a:schemeClr val="tx1"/>
                </a:solidFill>
                <a:latin typeface="+mj-lt"/>
                <a:ea typeface="+mj-ea"/>
                <a:cs typeface="+mj-cs"/>
              </a:rPr>
              <a:t>I and E– The PHILLIPS CURVE </a:t>
            </a:r>
          </a:p>
        </p:txBody>
      </p:sp>
      <p:sp>
        <p:nvSpPr>
          <p:cNvPr id="3" name="Content Placeholder 2">
            <a:extLst>
              <a:ext uri="{FF2B5EF4-FFF2-40B4-BE49-F238E27FC236}">
                <a16:creationId xmlns:a16="http://schemas.microsoft.com/office/drawing/2014/main" id="{47D87612-C0B6-45FB-4EAE-15E3ED92AB10}"/>
              </a:ext>
            </a:extLst>
          </p:cNvPr>
          <p:cNvSpPr>
            <a:spLocks noGrp="1"/>
          </p:cNvSpPr>
          <p:nvPr>
            <p:ph sz="half" idx="1"/>
          </p:nvPr>
        </p:nvSpPr>
        <p:spPr>
          <a:xfrm>
            <a:off x="996287" y="4121253"/>
            <a:ext cx="3125337" cy="1136843"/>
          </a:xfrm>
        </p:spPr>
        <p:txBody>
          <a:bodyPr vert="horz" lIns="91440" tIns="45720" rIns="91440" bIns="45720" rtlCol="0">
            <a:normAutofit/>
          </a:bodyPr>
          <a:lstStyle/>
          <a:p>
            <a:pPr marL="0" indent="0" algn="ctr">
              <a:buNone/>
            </a:pPr>
            <a:r>
              <a:rPr lang="en-US" sz="1800" kern="1200">
                <a:solidFill>
                  <a:schemeClr val="tx1"/>
                </a:solidFill>
                <a:latin typeface="+mn-lt"/>
                <a:ea typeface="+mn-ea"/>
                <a:cs typeface="+mn-cs"/>
              </a:rPr>
              <a:t>The PC shows the relation between employment and inflation </a:t>
            </a:r>
          </a:p>
        </p:txBody>
      </p:sp>
      <p:pic>
        <p:nvPicPr>
          <p:cNvPr id="3074" name="Picture 2" descr="Phillips Curve Explained - Economics Help">
            <a:extLst>
              <a:ext uri="{FF2B5EF4-FFF2-40B4-BE49-F238E27FC236}">
                <a16:creationId xmlns:a16="http://schemas.microsoft.com/office/drawing/2014/main" id="{1B828E10-F28A-8139-FB5E-111562E9978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895751" y="1514589"/>
            <a:ext cx="5708649" cy="3798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507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9FABA-D7CC-3C7E-14CF-648117592E42}"/>
              </a:ext>
            </a:extLst>
          </p:cNvPr>
          <p:cNvSpPr>
            <a:spLocks noGrp="1"/>
          </p:cNvSpPr>
          <p:nvPr>
            <p:ph type="title"/>
          </p:nvPr>
        </p:nvSpPr>
        <p:spPr/>
        <p:txBody>
          <a:bodyPr/>
          <a:lstStyle/>
          <a:p>
            <a:r>
              <a:rPr lang="en-US" dirty="0"/>
              <a:t>THE BALANCE OF PAYMENTS (BOP) </a:t>
            </a:r>
          </a:p>
        </p:txBody>
      </p:sp>
      <p:sp>
        <p:nvSpPr>
          <p:cNvPr id="3" name="Content Placeholder 2">
            <a:extLst>
              <a:ext uri="{FF2B5EF4-FFF2-40B4-BE49-F238E27FC236}">
                <a16:creationId xmlns:a16="http://schemas.microsoft.com/office/drawing/2014/main" id="{346B9CFE-2F0B-057F-6A21-87B8753AD0E4}"/>
              </a:ext>
            </a:extLst>
          </p:cNvPr>
          <p:cNvSpPr>
            <a:spLocks noGrp="1"/>
          </p:cNvSpPr>
          <p:nvPr>
            <p:ph sz="half" idx="1"/>
          </p:nvPr>
        </p:nvSpPr>
        <p:spPr/>
        <p:txBody>
          <a:bodyPr>
            <a:normAutofit fontScale="92500" lnSpcReduction="10000"/>
          </a:bodyPr>
          <a:lstStyle/>
          <a:p>
            <a:r>
              <a:rPr lang="en-US" dirty="0"/>
              <a:t>The BOP is a record of  a country, UK, transactions with the rest of the world ( Trading partners). It reflects the country’s payments and receipts from trade.</a:t>
            </a:r>
          </a:p>
          <a:p>
            <a:r>
              <a:rPr lang="en-US" dirty="0"/>
              <a:t>The BOP contains both the </a:t>
            </a:r>
          </a:p>
          <a:p>
            <a:r>
              <a:rPr lang="en-US" dirty="0"/>
              <a:t>Current Account </a:t>
            </a:r>
          </a:p>
          <a:p>
            <a:r>
              <a:rPr lang="en-US" dirty="0"/>
              <a:t>The Capital Account </a:t>
            </a:r>
          </a:p>
          <a:p>
            <a:r>
              <a:rPr lang="en-US" dirty="0">
                <a:hlinkClick r:id="rId2"/>
              </a:rPr>
              <a:t>https://www.ons.gov.uk/economy/nationalaccounts/balanceofpayments</a:t>
            </a:r>
            <a:endParaRPr lang="en-US" dirty="0"/>
          </a:p>
          <a:p>
            <a:endParaRPr lang="en-US" dirty="0"/>
          </a:p>
          <a:p>
            <a:endParaRPr lang="en-US" dirty="0"/>
          </a:p>
        </p:txBody>
      </p:sp>
      <p:graphicFrame>
        <p:nvGraphicFramePr>
          <p:cNvPr id="5" name="Content Placeholder 4">
            <a:extLst>
              <a:ext uri="{FF2B5EF4-FFF2-40B4-BE49-F238E27FC236}">
                <a16:creationId xmlns:a16="http://schemas.microsoft.com/office/drawing/2014/main" id="{9B5CE420-EDBB-92C1-FF61-975E269C165A}"/>
              </a:ext>
            </a:extLst>
          </p:cNvPr>
          <p:cNvGraphicFramePr>
            <a:graphicFrameLocks noGrp="1"/>
          </p:cNvGraphicFramePr>
          <p:nvPr>
            <p:ph sz="half" idx="2"/>
            <p:extLst>
              <p:ext uri="{D42A27DB-BD31-4B8C-83A1-F6EECF244321}">
                <p14:modId xmlns:p14="http://schemas.microsoft.com/office/powerpoint/2010/main" val="2718255902"/>
              </p:ext>
            </p:extLst>
          </p:nvPr>
        </p:nvGraphicFramePr>
        <p:xfrm>
          <a:off x="6172200" y="1825625"/>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4007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B291E58-1E87-AC71-5BC7-1A7472DF5860}"/>
              </a:ext>
            </a:extLst>
          </p:cNvPr>
          <p:cNvSpPr>
            <a:spLocks noGrp="1"/>
          </p:cNvSpPr>
          <p:nvPr>
            <p:ph type="title"/>
          </p:nvPr>
        </p:nvSpPr>
        <p:spPr/>
        <p:txBody>
          <a:bodyPr/>
          <a:lstStyle/>
          <a:p>
            <a:r>
              <a:rPr lang="en-US" dirty="0"/>
              <a:t>Balance Of Payments </a:t>
            </a:r>
          </a:p>
        </p:txBody>
      </p:sp>
      <p:sp>
        <p:nvSpPr>
          <p:cNvPr id="6" name="Text Placeholder 5">
            <a:extLst>
              <a:ext uri="{FF2B5EF4-FFF2-40B4-BE49-F238E27FC236}">
                <a16:creationId xmlns:a16="http://schemas.microsoft.com/office/drawing/2014/main" id="{6A695B33-CC11-C75E-A764-60F49451465F}"/>
              </a:ext>
            </a:extLst>
          </p:cNvPr>
          <p:cNvSpPr>
            <a:spLocks noGrp="1"/>
          </p:cNvSpPr>
          <p:nvPr>
            <p:ph type="body" idx="1"/>
          </p:nvPr>
        </p:nvSpPr>
        <p:spPr/>
        <p:txBody>
          <a:bodyPr/>
          <a:lstStyle/>
          <a:p>
            <a:r>
              <a:rPr lang="en-US" dirty="0"/>
              <a:t>CURRENT ACCOUNT </a:t>
            </a:r>
          </a:p>
        </p:txBody>
      </p:sp>
      <p:graphicFrame>
        <p:nvGraphicFramePr>
          <p:cNvPr id="11" name="Content Placeholder 6">
            <a:extLst>
              <a:ext uri="{FF2B5EF4-FFF2-40B4-BE49-F238E27FC236}">
                <a16:creationId xmlns:a16="http://schemas.microsoft.com/office/drawing/2014/main" id="{2E613711-82DC-C614-13E2-BD3AFDFEA0EE}"/>
              </a:ext>
            </a:extLst>
          </p:cNvPr>
          <p:cNvGraphicFramePr>
            <a:graphicFrameLocks noGrp="1"/>
          </p:cNvGraphicFramePr>
          <p:nvPr>
            <p:ph sz="half" idx="2"/>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 Placeholder 7">
            <a:extLst>
              <a:ext uri="{FF2B5EF4-FFF2-40B4-BE49-F238E27FC236}">
                <a16:creationId xmlns:a16="http://schemas.microsoft.com/office/drawing/2014/main" id="{AADC75BE-1EB6-C71B-795B-52043D059DC3}"/>
              </a:ext>
            </a:extLst>
          </p:cNvPr>
          <p:cNvSpPr>
            <a:spLocks noGrp="1"/>
          </p:cNvSpPr>
          <p:nvPr>
            <p:ph type="body" sz="quarter" idx="3"/>
          </p:nvPr>
        </p:nvSpPr>
        <p:spPr/>
        <p:txBody>
          <a:bodyPr/>
          <a:lstStyle/>
          <a:p>
            <a:r>
              <a:rPr lang="en-US" dirty="0"/>
              <a:t>CAPITAL  ACCOUNT  </a:t>
            </a:r>
          </a:p>
        </p:txBody>
      </p:sp>
      <p:sp>
        <p:nvSpPr>
          <p:cNvPr id="9" name="Content Placeholder 8">
            <a:extLst>
              <a:ext uri="{FF2B5EF4-FFF2-40B4-BE49-F238E27FC236}">
                <a16:creationId xmlns:a16="http://schemas.microsoft.com/office/drawing/2014/main" id="{07F53932-F059-BEA5-25F0-974E68638B7E}"/>
              </a:ext>
            </a:extLst>
          </p:cNvPr>
          <p:cNvSpPr>
            <a:spLocks noGrp="1"/>
          </p:cNvSpPr>
          <p:nvPr>
            <p:ph sz="quarter" idx="4"/>
          </p:nvPr>
        </p:nvSpPr>
        <p:spPr/>
        <p:txBody>
          <a:bodyPr>
            <a:normAutofit/>
          </a:bodyPr>
          <a:lstStyle/>
          <a:p>
            <a:r>
              <a:rPr lang="en-US" dirty="0"/>
              <a:t>RECORDS THE INVESTMENTS AND FINANCIAL FLOWS </a:t>
            </a:r>
          </a:p>
          <a:p>
            <a:r>
              <a:rPr lang="en-US" dirty="0"/>
              <a:t>Financial flows are movements in money capital by firms and the Government .Example – invest in factories  and in shares or EU Payments </a:t>
            </a:r>
          </a:p>
        </p:txBody>
      </p:sp>
    </p:spTree>
    <p:extLst>
      <p:ext uri="{BB962C8B-B14F-4D97-AF65-F5344CB8AC3E}">
        <p14:creationId xmlns:p14="http://schemas.microsoft.com/office/powerpoint/2010/main" val="317675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59AE755D-D357-F973-C7EB-A4EB1E3A399C}"/>
              </a:ext>
            </a:extLst>
          </p:cNvPr>
          <p:cNvSpPr>
            <a:spLocks noGrp="1"/>
          </p:cNvSpPr>
          <p:nvPr>
            <p:ph type="title"/>
          </p:nvPr>
        </p:nvSpPr>
        <p:spPr>
          <a:xfrm>
            <a:off x="761800" y="762001"/>
            <a:ext cx="5334197" cy="1708242"/>
          </a:xfrm>
        </p:spPr>
        <p:txBody>
          <a:bodyPr anchor="ctr">
            <a:normAutofit/>
          </a:bodyPr>
          <a:lstStyle/>
          <a:p>
            <a:r>
              <a:rPr lang="en-US" sz="3700" dirty="0"/>
              <a:t>BALANCE OF PAYMENTS &amp; FLOATING EXCHANGE RATES </a:t>
            </a:r>
          </a:p>
        </p:txBody>
      </p:sp>
      <p:sp>
        <p:nvSpPr>
          <p:cNvPr id="10" name="Content Placeholder 9">
            <a:extLst>
              <a:ext uri="{FF2B5EF4-FFF2-40B4-BE49-F238E27FC236}">
                <a16:creationId xmlns:a16="http://schemas.microsoft.com/office/drawing/2014/main" id="{47B28C98-D883-41DA-945A-029990F6F07C}"/>
              </a:ext>
            </a:extLst>
          </p:cNvPr>
          <p:cNvSpPr>
            <a:spLocks noGrp="1"/>
          </p:cNvSpPr>
          <p:nvPr>
            <p:ph idx="1"/>
          </p:nvPr>
        </p:nvSpPr>
        <p:spPr>
          <a:xfrm>
            <a:off x="761800" y="2470244"/>
            <a:ext cx="5334197" cy="3769835"/>
          </a:xfrm>
        </p:spPr>
        <p:txBody>
          <a:bodyPr anchor="ctr">
            <a:normAutofit/>
          </a:bodyPr>
          <a:lstStyle/>
          <a:p>
            <a:r>
              <a:rPr lang="en-US" sz="2000" dirty="0"/>
              <a:t>BOP AND FLOATING EXCHANGE RATES </a:t>
            </a:r>
          </a:p>
          <a:p>
            <a:r>
              <a:rPr lang="en-US" sz="2000" dirty="0"/>
              <a:t>The BOP automatically balances – the exchange rate will change until the supply of pounds equals the demand for pound</a:t>
            </a:r>
          </a:p>
        </p:txBody>
      </p:sp>
      <p:pic>
        <p:nvPicPr>
          <p:cNvPr id="12" name="Picture 11" descr="A digital balance scale using circles">
            <a:extLst>
              <a:ext uri="{FF2B5EF4-FFF2-40B4-BE49-F238E27FC236}">
                <a16:creationId xmlns:a16="http://schemas.microsoft.com/office/drawing/2014/main" id="{98E0D2DD-831C-4E80-7B7F-4599C2E8F3C1}"/>
              </a:ext>
            </a:extLst>
          </p:cNvPr>
          <p:cNvPicPr>
            <a:picLocks noChangeAspect="1"/>
          </p:cNvPicPr>
          <p:nvPr/>
        </p:nvPicPr>
        <p:blipFill>
          <a:blip r:embed="rId2"/>
          <a:srcRect l="27818" r="2520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681072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D6EFF3-EB1C-A2BB-7DD6-088B164D3330}"/>
              </a:ext>
            </a:extLst>
          </p:cNvPr>
          <p:cNvSpPr>
            <a:spLocks noGrp="1"/>
          </p:cNvSpPr>
          <p:nvPr>
            <p:ph type="title"/>
          </p:nvPr>
        </p:nvSpPr>
        <p:spPr>
          <a:xfrm>
            <a:off x="838200" y="1412488"/>
            <a:ext cx="2899189" cy="4363844"/>
          </a:xfrm>
        </p:spPr>
        <p:txBody>
          <a:bodyPr anchor="t">
            <a:normAutofit/>
          </a:bodyPr>
          <a:lstStyle/>
          <a:p>
            <a:r>
              <a:rPr lang="en-US" sz="4000" b="1">
                <a:solidFill>
                  <a:srgbClr val="FFFFFF"/>
                </a:solidFill>
              </a:rPr>
              <a:t>Current Account Deficit </a:t>
            </a:r>
          </a:p>
        </p:txBody>
      </p:sp>
      <p:sp>
        <p:nvSpPr>
          <p:cNvPr id="3" name="Content Placeholder 2">
            <a:extLst>
              <a:ext uri="{FF2B5EF4-FFF2-40B4-BE49-F238E27FC236}">
                <a16:creationId xmlns:a16="http://schemas.microsoft.com/office/drawing/2014/main" id="{299D66A0-B26A-05BC-7DDF-C3BF12381EC0}"/>
              </a:ext>
            </a:extLst>
          </p:cNvPr>
          <p:cNvSpPr>
            <a:spLocks noGrp="1"/>
          </p:cNvSpPr>
          <p:nvPr>
            <p:ph sz="half" idx="1"/>
          </p:nvPr>
        </p:nvSpPr>
        <p:spPr>
          <a:xfrm>
            <a:off x="4380855" y="1412489"/>
            <a:ext cx="3427283" cy="4363844"/>
          </a:xfrm>
        </p:spPr>
        <p:txBody>
          <a:bodyPr>
            <a:normAutofit/>
          </a:bodyPr>
          <a:lstStyle/>
          <a:p>
            <a:r>
              <a:rPr lang="en-US" sz="2000"/>
              <a:t>The UK spends more on foreign goods and services ( Imports) then foreigners spend buying UK goods and services (Exports) </a:t>
            </a:r>
          </a:p>
          <a:p>
            <a:r>
              <a:rPr lang="en-US" sz="2000"/>
              <a:t>A deficit on the current account means that the value of imports is greater than the value of exports. </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1793B112-0AE0-1404-F99E-DE0263EB75B7}"/>
              </a:ext>
            </a:extLst>
          </p:cNvPr>
          <p:cNvSpPr>
            <a:spLocks noGrp="1"/>
          </p:cNvSpPr>
          <p:nvPr>
            <p:ph sz="half" idx="2"/>
          </p:nvPr>
        </p:nvSpPr>
        <p:spPr>
          <a:xfrm>
            <a:off x="8451604" y="1412489"/>
            <a:ext cx="3197701" cy="4363844"/>
          </a:xfrm>
        </p:spPr>
        <p:txBody>
          <a:bodyPr>
            <a:normAutofit/>
          </a:bodyPr>
          <a:lstStyle/>
          <a:p>
            <a:r>
              <a:rPr lang="en-US" sz="2000" dirty="0"/>
              <a:t>CAD could indicate competitive problems in industry and the economy of a country. </a:t>
            </a:r>
          </a:p>
          <a:p>
            <a:r>
              <a:rPr lang="en-US" sz="2000" dirty="0"/>
              <a:t>If the exchange rates floats </a:t>
            </a:r>
            <a:r>
              <a:rPr lang="en-US" sz="2000" dirty="0" err="1"/>
              <a:t>lik</a:t>
            </a:r>
            <a:r>
              <a:rPr lang="en-US" sz="2000" dirty="0"/>
              <a:t> e in the UK, then the CAD is removed as the external value of the currency will fall. </a:t>
            </a:r>
          </a:p>
          <a:p>
            <a:r>
              <a:rPr lang="en-US" sz="2000" dirty="0"/>
              <a:t>Exports become cheaper. </a:t>
            </a:r>
          </a:p>
        </p:txBody>
      </p:sp>
    </p:spTree>
    <p:extLst>
      <p:ext uri="{BB962C8B-B14F-4D97-AF65-F5344CB8AC3E}">
        <p14:creationId xmlns:p14="http://schemas.microsoft.com/office/powerpoint/2010/main" val="879654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739CA5-F0F5-48E1-8E8C-F24B7182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3">
            <a:extLst>
              <a:ext uri="{FF2B5EF4-FFF2-40B4-BE49-F238E27FC236}">
                <a16:creationId xmlns:a16="http://schemas.microsoft.com/office/drawing/2014/main" id="{3EAD2937-F230-41D4-B9C5-975B129BF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CD444A3-C338-4886-B7F1-4BA2AF46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2D8A84B4-7E39-9BED-83F5-87CAC192A610}"/>
              </a:ext>
            </a:extLst>
          </p:cNvPr>
          <p:cNvSpPr>
            <a:spLocks noGrp="1"/>
          </p:cNvSpPr>
          <p:nvPr>
            <p:ph type="title"/>
          </p:nvPr>
        </p:nvSpPr>
        <p:spPr>
          <a:xfrm>
            <a:off x="1452656" y="1444741"/>
            <a:ext cx="9357865" cy="1041901"/>
          </a:xfrm>
        </p:spPr>
        <p:txBody>
          <a:bodyPr>
            <a:normAutofit/>
          </a:bodyPr>
          <a:lstStyle/>
          <a:p>
            <a:r>
              <a:rPr lang="en-US" sz="3400"/>
              <a:t>BOP Deficit – Treatment to Reduce the BOP Deficit </a:t>
            </a:r>
          </a:p>
        </p:txBody>
      </p:sp>
      <p:sp>
        <p:nvSpPr>
          <p:cNvPr id="7" name="Content Placeholder 6">
            <a:extLst>
              <a:ext uri="{FF2B5EF4-FFF2-40B4-BE49-F238E27FC236}">
                <a16:creationId xmlns:a16="http://schemas.microsoft.com/office/drawing/2014/main" id="{8A2EFD0B-0EAF-A247-4A7E-4E988531A355}"/>
              </a:ext>
            </a:extLst>
          </p:cNvPr>
          <p:cNvSpPr>
            <a:spLocks noGrp="1"/>
          </p:cNvSpPr>
          <p:nvPr>
            <p:ph sz="half" idx="1"/>
          </p:nvPr>
        </p:nvSpPr>
        <p:spPr>
          <a:xfrm>
            <a:off x="1452656" y="2701427"/>
            <a:ext cx="4483324" cy="2699968"/>
          </a:xfrm>
        </p:spPr>
        <p:txBody>
          <a:bodyPr>
            <a:normAutofit/>
          </a:bodyPr>
          <a:lstStyle/>
          <a:p>
            <a:r>
              <a:rPr lang="en-US" sz="2000"/>
              <a:t>Set up import controls like tariffs </a:t>
            </a:r>
          </a:p>
          <a:p>
            <a:r>
              <a:rPr lang="en-US" sz="2000"/>
              <a:t>Devalue the currency </a:t>
            </a:r>
          </a:p>
          <a:p>
            <a:r>
              <a:rPr lang="en-GB" sz="2000" b="0" i="0">
                <a:effectLst/>
                <a:latin typeface="Inter"/>
              </a:rPr>
              <a:t>Devaluation is a downward adjustment to a country’s value of money relative to a foreign currency or standard. </a:t>
            </a:r>
            <a:endParaRPr lang="en-US" sz="2000"/>
          </a:p>
        </p:txBody>
      </p:sp>
      <p:sp>
        <p:nvSpPr>
          <p:cNvPr id="8" name="Content Placeholder 7">
            <a:extLst>
              <a:ext uri="{FF2B5EF4-FFF2-40B4-BE49-F238E27FC236}">
                <a16:creationId xmlns:a16="http://schemas.microsoft.com/office/drawing/2014/main" id="{55C4FBF0-77A1-F42E-B242-D1A6800B64EC}"/>
              </a:ext>
            </a:extLst>
          </p:cNvPr>
          <p:cNvSpPr>
            <a:spLocks noGrp="1"/>
          </p:cNvSpPr>
          <p:nvPr>
            <p:ph sz="half" idx="2"/>
          </p:nvPr>
        </p:nvSpPr>
        <p:spPr>
          <a:xfrm>
            <a:off x="6256020" y="2701427"/>
            <a:ext cx="4554501" cy="2699968"/>
          </a:xfrm>
        </p:spPr>
        <p:txBody>
          <a:bodyPr>
            <a:normAutofit/>
          </a:bodyPr>
          <a:lstStyle/>
          <a:p>
            <a:r>
              <a:rPr lang="en-US" sz="2000" dirty="0"/>
              <a:t>Deflate the economy by reducing expenditure.</a:t>
            </a:r>
          </a:p>
          <a:p>
            <a:r>
              <a:rPr lang="en-US" sz="2000" dirty="0"/>
              <a:t>- Increase taxation </a:t>
            </a:r>
          </a:p>
          <a:p>
            <a:r>
              <a:rPr lang="en-US" sz="2000" dirty="0"/>
              <a:t>- Raise interest rates </a:t>
            </a:r>
          </a:p>
          <a:p>
            <a:endParaRPr lang="en-US" sz="2000" dirty="0"/>
          </a:p>
          <a:p>
            <a:r>
              <a:rPr lang="en-US" sz="2000" dirty="0"/>
              <a:t>This may reduce imports but may also affect domestic consumption </a:t>
            </a:r>
          </a:p>
          <a:p>
            <a:endParaRPr lang="en-US" sz="2000" dirty="0"/>
          </a:p>
        </p:txBody>
      </p:sp>
    </p:spTree>
    <p:extLst>
      <p:ext uri="{BB962C8B-B14F-4D97-AF65-F5344CB8AC3E}">
        <p14:creationId xmlns:p14="http://schemas.microsoft.com/office/powerpoint/2010/main" val="25731694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A0936-E2C4-02AD-75C5-594C46BE1205}"/>
              </a:ext>
            </a:extLst>
          </p:cNvPr>
          <p:cNvSpPr>
            <a:spLocks noGrp="1"/>
          </p:cNvSpPr>
          <p:nvPr>
            <p:ph type="title"/>
          </p:nvPr>
        </p:nvSpPr>
        <p:spPr/>
        <p:txBody>
          <a:bodyPr/>
          <a:lstStyle/>
          <a:p>
            <a:r>
              <a:rPr lang="en-US" dirty="0"/>
              <a:t>BOP &amp; The J Curve Effect </a:t>
            </a:r>
          </a:p>
        </p:txBody>
      </p:sp>
      <p:graphicFrame>
        <p:nvGraphicFramePr>
          <p:cNvPr id="8" name="Content Placeholder 4">
            <a:extLst>
              <a:ext uri="{FF2B5EF4-FFF2-40B4-BE49-F238E27FC236}">
                <a16:creationId xmlns:a16="http://schemas.microsoft.com/office/drawing/2014/main" id="{C5B7968C-0EE9-E1D5-46E1-A3AE459CB386}"/>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5">
            <a:extLst>
              <a:ext uri="{FF2B5EF4-FFF2-40B4-BE49-F238E27FC236}">
                <a16:creationId xmlns:a16="http://schemas.microsoft.com/office/drawing/2014/main" id="{C07D5D4F-0739-5F6E-7D09-130491F466C0}"/>
              </a:ext>
            </a:extLst>
          </p:cNvPr>
          <p:cNvSpPr>
            <a:spLocks noGrp="1"/>
          </p:cNvSpPr>
          <p:nvPr>
            <p:ph sz="half" idx="2"/>
          </p:nvPr>
        </p:nvSpPr>
        <p:spPr/>
        <p:txBody>
          <a:bodyPr/>
          <a:lstStyle/>
          <a:p>
            <a:endParaRPr lang="en-US" dirty="0"/>
          </a:p>
        </p:txBody>
      </p:sp>
      <p:pic>
        <p:nvPicPr>
          <p:cNvPr id="4" name="Picture 3">
            <a:extLst>
              <a:ext uri="{FF2B5EF4-FFF2-40B4-BE49-F238E27FC236}">
                <a16:creationId xmlns:a16="http://schemas.microsoft.com/office/drawing/2014/main" id="{88303333-BC4E-BE98-9F95-06520A9F324F}"/>
              </a:ext>
            </a:extLst>
          </p:cNvPr>
          <p:cNvPicPr>
            <a:picLocks noChangeAspect="1"/>
          </p:cNvPicPr>
          <p:nvPr/>
        </p:nvPicPr>
        <p:blipFill>
          <a:blip r:embed="rId7"/>
          <a:stretch>
            <a:fillRect/>
          </a:stretch>
        </p:blipFill>
        <p:spPr>
          <a:xfrm>
            <a:off x="6019800" y="1825626"/>
            <a:ext cx="4829008" cy="4351338"/>
          </a:xfrm>
          <a:prstGeom prst="rect">
            <a:avLst/>
          </a:prstGeom>
        </p:spPr>
      </p:pic>
    </p:spTree>
    <p:extLst>
      <p:ext uri="{BB962C8B-B14F-4D97-AF65-F5344CB8AC3E}">
        <p14:creationId xmlns:p14="http://schemas.microsoft.com/office/powerpoint/2010/main" val="426632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416</TotalTime>
  <Words>1784</Words>
  <Application>Microsoft Macintosh PowerPoint</Application>
  <PresentationFormat>Widescreen</PresentationFormat>
  <Paragraphs>156</Paragraphs>
  <Slides>26</Slides>
  <Notes>2</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Aptos</vt:lpstr>
      <vt:lpstr>Aptos Display</vt:lpstr>
      <vt:lpstr>Arial</vt:lpstr>
      <vt:lpstr>Calibri</vt:lpstr>
      <vt:lpstr>Google Sans</vt:lpstr>
      <vt:lpstr>Inter</vt:lpstr>
      <vt:lpstr>Office Theme</vt:lpstr>
      <vt:lpstr>LCBB 5008 MGE</vt:lpstr>
      <vt:lpstr>INFLATION </vt:lpstr>
      <vt:lpstr>CAUSES OF INFLATION </vt:lpstr>
      <vt:lpstr>TYPES OF INFLATION </vt:lpstr>
      <vt:lpstr>WHAT CASUES DEMAND PULL INFLATION </vt:lpstr>
      <vt:lpstr>CAUSES OF COST PUSH INFLATION </vt:lpstr>
      <vt:lpstr>Cost Push Inflation </vt:lpstr>
      <vt:lpstr>PROBLEMS OF INFLATION </vt:lpstr>
      <vt:lpstr>CURING INFLATION 1</vt:lpstr>
      <vt:lpstr>CURING INFLATION 2 </vt:lpstr>
      <vt:lpstr>UNEMPLOYMENT </vt:lpstr>
      <vt:lpstr>CLAIMANT COUNT </vt:lpstr>
      <vt:lpstr>ILO-  DEFINITION OF UNEMPLOYMENT </vt:lpstr>
      <vt:lpstr>ILO differs from Claimant Count</vt:lpstr>
      <vt:lpstr>TYPES OF Unemployment  </vt:lpstr>
      <vt:lpstr>The Natural Rate of Unemployment (NAIRU) </vt:lpstr>
      <vt:lpstr>CURING UNEMPLOYMENT – DEMAND SIDE POLICIES </vt:lpstr>
      <vt:lpstr>CURING UNEMPLOYMENT – SUPPLY SIDE POLICIES </vt:lpstr>
      <vt:lpstr>CONT’D</vt:lpstr>
      <vt:lpstr>I and E– The PHILLIPS CURVE </vt:lpstr>
      <vt:lpstr>THE BALANCE OF PAYMENTS (BOP) </vt:lpstr>
      <vt:lpstr>Balance Of Payments </vt:lpstr>
      <vt:lpstr>BALANCE OF PAYMENTS &amp; FLOATING EXCHANGE RATES </vt:lpstr>
      <vt:lpstr>Current Account Deficit </vt:lpstr>
      <vt:lpstr>BOP Deficit – Treatment to Reduce the BOP Deficit </vt:lpstr>
      <vt:lpstr>BOP &amp; The J Curve Effect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Xena Ibrahim Atta</dc:creator>
  <cp:lastModifiedBy>Xena Ibrahim Atta</cp:lastModifiedBy>
  <cp:revision>9</cp:revision>
  <dcterms:created xsi:type="dcterms:W3CDTF">2024-11-21T07:22:28Z</dcterms:created>
  <dcterms:modified xsi:type="dcterms:W3CDTF">2025-04-02T05:30:01Z</dcterms:modified>
</cp:coreProperties>
</file>