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8D7D49-B276-9378-1D3F-798564331DE7}" v="432" dt="2026-07-12T21:34:21.582"/>
    <p1510:client id="{491DB0F0-72D3-FDD1-4863-15A38C8A60DD}" v="471" dt="2026-07-12T22:15:12.854"/>
    <p1510:client id="{830BEED9-C216-B9AA-F3F4-AD947C7B159A}" v="59" dt="2026-07-13T10:27:17.211"/>
    <p1510:client id="{A778529C-F452-FAF8-1DD0-8166AE8A1110}" v="495" dt="2026-07-13T08:14:20.718"/>
    <p1510:client id="{AC8C6DBB-3A21-051B-87FE-3C33089BF136}" v="9" dt="2026-07-13T10:39:22.2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F5482-6928-6A1C-F352-B291083E5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38EFC1-C91D-5AE4-DA61-FEE390F483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D790D-39AD-4463-55C1-A7EA75A27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741E1-0E54-F01A-6DFE-3F79123F0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71C09-3FCE-834F-983F-4BB8828FB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657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9F7B1-6B98-8468-9111-123324E19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6E23F-B0BC-101E-D27F-249A5B862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CB684-1484-1A59-9C51-42B466EC4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1F474-B4B4-8BBE-3463-F46E98B15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767880-D14B-5025-EAC5-8F7A532CD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85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62673-417C-D558-1687-032D747DC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B2A80F-B841-3A87-D640-5BA65C9B9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B08B4-D716-3E32-A836-096D7371F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02648-1CB0-B4CF-A2EF-CB1C9FADA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49EEC-193B-A42F-C469-40A09F74A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376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A3ED4-8FCF-247D-3571-71125D684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95074-0BEF-05DD-3D6D-D03FF40C56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91B5C0-00BC-4044-850D-DEFDDF22BC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04D1A-397C-1663-79FE-5E53E68D8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4EC4F-DF32-E177-30F0-1BCDF4256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6ACB73-1780-8A37-27DB-D1D2F90CD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315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19FC7-6ACC-6CF2-F8FD-C857BC9EC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369FB7-3AD5-C8BD-B397-AFF6FDB3CF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D85F07-AAF0-9EB1-005C-AC8C38E7B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D1CE2F-C98D-CE51-F06A-0EFADF73A3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3C9EFB-5FC8-3843-AC0D-2AA9A9C866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BAD7CA-B4B2-1A58-88CD-99D47A58E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A38A28-E78A-CC6C-29C2-B29547A85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AB979A-D121-0E41-36A0-0CFEE6451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102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B7B49-8DC4-E5A9-3C57-E56DE91E0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0178F3-3337-1B7A-295D-5B61B321A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DC081D-6EF7-86FB-A61F-38769CB43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F57C3-8E0E-E3C1-D814-45CD799DB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47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4BD6B2-4ACD-078E-13D9-F89CE3F66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A26D13-4FE9-1896-5789-FABF971B7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991D3F-6B10-6550-DB12-D704A0B38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55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71BB0-AB51-9739-6D9E-4FCC091D2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7092D-67DC-BBBA-2EB6-1FF7B9C9C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8E8075-45CA-2F8A-FA4F-CD082157C5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C1F411-F443-4167-EE94-0E26A064D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5D44E7-AE52-890F-F2DF-41C26DFE2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10488C-582E-B323-254D-61D81ED24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673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4E192-381E-4431-D00C-B773174E4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A1A3DB-0B82-CE8E-81BA-F854CD9E72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0C634A-4679-8E1C-8814-59841942E6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2B32F5-3393-DC48-7B15-C4F54C1EB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3DDE72-07DA-907D-E436-E7B0DD970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159E68-8800-BD02-54DA-789828937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050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B951F-B5DA-195F-1A56-1A8A0ED96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267290-B6E7-5C06-2705-F5331761F2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9976B-DD42-8C40-CEED-6CBBECC8D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77104-2C8E-5E2F-FB9C-B2550A1DD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9626C-2F38-F7B2-0037-0E1FDD63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796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A760E8-705E-B0F9-BB4D-3116E0E7C4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2122B-A509-9FE5-4A17-EA1AFA5AA1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C328F-E776-A8ED-6B76-5BD315C48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B6A48-753A-3166-DAAC-904F4CA36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61467-A39C-900B-B12B-5B3E40082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10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E63880-FAC2-4482-5FEA-74F3E65FF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994FDF-E0CC-8264-66B0-EB526522CD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C979A-E71E-7D0C-13A4-3541729353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813C6C-9515-4BAE-AD3B-DD50CB07836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35636-1CC9-AB47-A24E-017E8F14B5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D975F-29C2-F58F-A3C8-EF93AB44DB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F03FD7-0F46-44EC-ADA0-ED60E43F7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954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losophy.blogspot.com/2013/05/receta-de-baguettes-y-algunos-recuerdos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vagpclass.wordpress.com/2017/05/24/as-7-perguntas-que-devemos-responder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ov.uk/government/statistics/coronavirus-job-retention-scheme-statistics-16-december-2021/coronavirus-job-retention-scheme-statistics-16-december-2021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urses.lumenlearning.com/suny-principlesmanagement/chapter/common-frameworks-for-evaluating-the-business-environment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36233-A22F-955C-4E27-54BB5E254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70893"/>
            <a:ext cx="9144000" cy="284442"/>
          </a:xfrm>
        </p:spPr>
        <p:txBody>
          <a:bodyPr>
            <a:normAutofit/>
          </a:bodyPr>
          <a:lstStyle/>
          <a:p>
            <a:r>
              <a:rPr lang="en-GB" sz="1200" b="1" dirty="0"/>
              <a:t>Module Name </a:t>
            </a:r>
            <a:r>
              <a:rPr lang="en-GB" sz="1200" dirty="0"/>
              <a:t>Problem Solving and Decision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390B69-9E4B-7EE7-E121-494E090960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5399" y="2074606"/>
            <a:ext cx="7973961" cy="490750"/>
          </a:xfrm>
        </p:spPr>
        <p:txBody>
          <a:bodyPr>
            <a:normAutofit/>
          </a:bodyPr>
          <a:lstStyle/>
          <a:p>
            <a:r>
              <a:rPr lang="en-GB" sz="1200" b="1" dirty="0"/>
              <a:t>Module Code </a:t>
            </a:r>
            <a:r>
              <a:rPr lang="en-GB" sz="1200" dirty="0"/>
              <a:t>LCLM4004</a:t>
            </a:r>
            <a:endParaRPr lang="en-GB" sz="12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DCC490-50C5-5B91-6188-6F98380C2FEC}"/>
              </a:ext>
            </a:extLst>
          </p:cNvPr>
          <p:cNvSpPr txBox="1"/>
          <p:nvPr/>
        </p:nvSpPr>
        <p:spPr>
          <a:xfrm>
            <a:off x="4032170" y="2557810"/>
            <a:ext cx="4119716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b="1" dirty="0"/>
              <a:t>Student Name </a:t>
            </a:r>
            <a:r>
              <a:rPr lang="en-GB" sz="1200" dirty="0"/>
              <a:t>Mohamoud Ahmed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6395FD-5B33-7759-0D5B-407F71228100}"/>
              </a:ext>
            </a:extLst>
          </p:cNvPr>
          <p:cNvSpPr txBox="1"/>
          <p:nvPr/>
        </p:nvSpPr>
        <p:spPr>
          <a:xfrm>
            <a:off x="4195456" y="3149871"/>
            <a:ext cx="379525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b="1" dirty="0"/>
              <a:t>Student ID </a:t>
            </a:r>
            <a:r>
              <a:rPr lang="en-GB" sz="1200" dirty="0"/>
              <a:t>2531707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617B8-5BB2-A7D9-5CD3-206EB0D916D1}"/>
              </a:ext>
            </a:extLst>
          </p:cNvPr>
          <p:cNvSpPr txBox="1"/>
          <p:nvPr/>
        </p:nvSpPr>
        <p:spPr>
          <a:xfrm>
            <a:off x="3803570" y="3633074"/>
            <a:ext cx="4581832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b="1" dirty="0"/>
              <a:t>Lecturer</a:t>
            </a:r>
            <a:r>
              <a:rPr lang="en-GB" sz="1200" dirty="0"/>
              <a:t> Charles </a:t>
            </a:r>
            <a:r>
              <a:rPr lang="en-GB" sz="1200" err="1"/>
              <a:t>Obinwa</a:t>
            </a:r>
            <a:endParaRPr lang="en-GB" sz="1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216658-E7B5-6BEF-84E1-E61DF71CE3F5}"/>
              </a:ext>
            </a:extLst>
          </p:cNvPr>
          <p:cNvSpPr txBox="1"/>
          <p:nvPr/>
        </p:nvSpPr>
        <p:spPr>
          <a:xfrm>
            <a:off x="4398656" y="4116279"/>
            <a:ext cx="3392129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b="1" dirty="0"/>
              <a:t>Assignment 1 </a:t>
            </a:r>
            <a:r>
              <a:rPr lang="en-GB" sz="1200" dirty="0"/>
              <a:t>: Presentation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787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0C66B-5CA9-8437-0A7F-B9D96EC91B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5845" y="335783"/>
            <a:ext cx="9144000" cy="2387600"/>
          </a:xfrm>
        </p:spPr>
        <p:txBody>
          <a:bodyPr/>
          <a:lstStyle/>
          <a:p>
            <a:r>
              <a:rPr lang="en-GB" b="1" dirty="0"/>
              <a:t>My presentation on Basil’s Bakery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D4D0C7-E9DB-EE5A-A163-F3FA931DCD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1400" b="1" dirty="0"/>
              <a:t>Introduction</a:t>
            </a:r>
            <a:endParaRPr lang="en-US" sz="1400"/>
          </a:p>
          <a:p>
            <a:pPr algn="l"/>
            <a:r>
              <a:rPr lang="en-GB" sz="1400" b="1" dirty="0"/>
              <a:t>Company background</a:t>
            </a:r>
          </a:p>
          <a:p>
            <a:pPr algn="l"/>
            <a:r>
              <a:rPr lang="en-GB" sz="1400" b="1" dirty="0"/>
              <a:t>Problem : Nature  and Scope </a:t>
            </a:r>
          </a:p>
          <a:p>
            <a:pPr algn="l"/>
            <a:r>
              <a:rPr lang="en-GB" sz="1400" b="1" dirty="0"/>
              <a:t>PESTILE ANALYSIS : Basil’s Bakery</a:t>
            </a:r>
          </a:p>
          <a:p>
            <a:pPr algn="l"/>
            <a:r>
              <a:rPr lang="en-GB" sz="1400" b="1" dirty="0"/>
              <a:t>Cause and Effect analysis Fishbone diagram</a:t>
            </a:r>
          </a:p>
          <a:p>
            <a:pPr algn="l"/>
            <a:r>
              <a:rPr lang="en-GB" sz="1400" b="1" dirty="0"/>
              <a:t>Conclusion </a:t>
            </a:r>
          </a:p>
          <a:p>
            <a:pPr algn="l"/>
            <a:r>
              <a:rPr lang="en-GB" sz="1400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719335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baguettes on a table&#10;&#10;AI-generated content may be incorrect.">
            <a:extLst>
              <a:ext uri="{FF2B5EF4-FFF2-40B4-BE49-F238E27FC236}">
                <a16:creationId xmlns:a16="http://schemas.microsoft.com/office/drawing/2014/main" id="{8B65671C-0259-4673-B33E-AB9B0A6B8E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6138E-8E26-D8C6-6864-EB0E16CD4F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b="1"/>
              <a:t>Basil's Bakery Losing Profit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FD2F73-DC26-FE8A-E4A5-2028ABBE47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95175" y="4440548"/>
            <a:ext cx="4185994" cy="2044119"/>
          </a:xfrm>
          <a:noFill/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1200"/>
              <a:t>Basil's Bakery opened in 2015 at a shopping retail park in Coventry. As an accomplished baker Basil is specialist for contemporary cakes, pastries and bread.</a:t>
            </a:r>
          </a:p>
          <a:p>
            <a:pPr algn="l"/>
            <a:r>
              <a:rPr lang="en-GB" sz="1200"/>
              <a:t>After 2020, there  was a footfall and Sales decreased immensely.</a:t>
            </a:r>
          </a:p>
          <a:p>
            <a:pPr algn="l"/>
            <a:r>
              <a:rPr lang="en-GB" sz="1200"/>
              <a:t>This presentation will Highlight what  are the causes and effects as displayed in the fishbone diagram and in relation to the 4M's that I selected as Management. Material, Method and Mother Nature. There is the 5W2H to begin with as that defines the nature and scope of Basil's Bakery.</a:t>
            </a:r>
          </a:p>
        </p:txBody>
      </p:sp>
    </p:spTree>
    <p:extLst>
      <p:ext uri="{BB962C8B-B14F-4D97-AF65-F5344CB8AC3E}">
        <p14:creationId xmlns:p14="http://schemas.microsoft.com/office/powerpoint/2010/main" val="2528659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402F8-0A63-51F9-D165-536F03FB6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55154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GB" sz="2000" b="1" dirty="0"/>
              <a:t>5W2H METHOD and how it applies to the </a:t>
            </a:r>
            <a:r>
              <a:rPr lang="en-GB" sz="2000" b="1"/>
              <a:t>problems nature and scope</a:t>
            </a:r>
            <a:br>
              <a:rPr lang="en-GB" sz="2000" b="1" dirty="0"/>
            </a:br>
            <a:endParaRPr lang="en-GB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B1F8AB-6E63-2609-E467-745100440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398838"/>
            <a:ext cx="9274628" cy="27733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Char char="•"/>
            </a:pPr>
            <a:r>
              <a:rPr lang="en-GB" sz="1400"/>
              <a:t>What : Sales Decrease at Basil's Bakery</a:t>
            </a:r>
            <a:endParaRPr lang="en-US" sz="1400"/>
          </a:p>
          <a:p>
            <a:pPr marL="342900" indent="-342900" algn="l">
              <a:buChar char="•"/>
            </a:pPr>
            <a:r>
              <a:rPr lang="en-GB" sz="1400"/>
              <a:t>Where : Coventry</a:t>
            </a:r>
            <a:endParaRPr lang="en-GB" sz="1400" dirty="0"/>
          </a:p>
          <a:p>
            <a:pPr marL="342900" indent="-342900" algn="l">
              <a:buChar char="•"/>
            </a:pPr>
            <a:r>
              <a:rPr lang="en-GB" sz="1400"/>
              <a:t>When : 2020</a:t>
            </a:r>
            <a:endParaRPr lang="en-GB" sz="1400" dirty="0"/>
          </a:p>
          <a:p>
            <a:pPr marL="342900" indent="-342900" algn="l">
              <a:buChar char="•"/>
            </a:pPr>
            <a:r>
              <a:rPr lang="en-GB" sz="1400" dirty="0"/>
              <a:t>Why : Lockdown and Shops </a:t>
            </a:r>
            <a:r>
              <a:rPr lang="en-GB" sz="1400"/>
              <a:t>shutting </a:t>
            </a:r>
            <a:endParaRPr lang="en-GB" sz="1400" dirty="0"/>
          </a:p>
          <a:p>
            <a:pPr marL="342900" indent="-342900" algn="l">
              <a:buChar char="•"/>
            </a:pPr>
            <a:r>
              <a:rPr lang="en-GB" sz="1400" dirty="0"/>
              <a:t>What might have happened : New </a:t>
            </a:r>
            <a:r>
              <a:rPr lang="en-GB" sz="1400"/>
              <a:t>delivery service</a:t>
            </a:r>
            <a:endParaRPr lang="en-GB" sz="1400" dirty="0"/>
          </a:p>
          <a:p>
            <a:pPr marL="342900" indent="-342900" algn="l">
              <a:buChar char="•"/>
            </a:pPr>
            <a:r>
              <a:rPr lang="en-GB" sz="1400" dirty="0"/>
              <a:t>How : Loss of customers and job losses in the </a:t>
            </a:r>
            <a:r>
              <a:rPr lang="en-GB" sz="1400"/>
              <a:t>business</a:t>
            </a:r>
            <a:r>
              <a:rPr lang="en-GB" sz="1400" dirty="0"/>
              <a:t> locality </a:t>
            </a:r>
          </a:p>
          <a:p>
            <a:pPr marL="342900" indent="-342900">
              <a:buChar char="•"/>
            </a:pPr>
            <a:endParaRPr lang="en-GB" sz="1400" dirty="0"/>
          </a:p>
          <a:p>
            <a:pPr marL="342900" indent="-342900"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86B317-74E7-F1E3-08F2-C306031AEFF5}"/>
              </a:ext>
            </a:extLst>
          </p:cNvPr>
          <p:cNvSpPr txBox="1"/>
          <p:nvPr/>
        </p:nvSpPr>
        <p:spPr>
          <a:xfrm>
            <a:off x="3409950" y="6515100"/>
            <a:ext cx="53721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C9A669-5FFC-3B39-341A-2EB264D43C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68107" y="1397680"/>
            <a:ext cx="285750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18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FE83C-0684-A5C9-B7E2-09329331D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644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solidFill>
                  <a:srgbClr val="595959"/>
                </a:solidFill>
                <a:latin typeface="Century Gothic"/>
              </a:rPr>
              <a:t>PESTLE ANALYSIS: Basil’s Bakery</a:t>
            </a:r>
            <a:endParaRPr lang="en-US"/>
          </a:p>
          <a:p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89860B7-1C90-A663-F814-B52A7A0D1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09524"/>
            <a:ext cx="9144000" cy="45658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 b="1"/>
              <a:t>Political :</a:t>
            </a:r>
          </a:p>
          <a:p>
            <a:pPr marL="171450" indent="-171450" algn="l">
              <a:buChar char="•"/>
            </a:pPr>
            <a:r>
              <a:rPr lang="en-GB" sz="1200" dirty="0"/>
              <a:t>In 2020 Lockdo</a:t>
            </a:r>
            <a:r>
              <a:rPr lang="en-GB" sz="1200"/>
              <a:t>wn restrictions in the UK.</a:t>
            </a:r>
          </a:p>
          <a:p>
            <a:pPr marL="171450" indent="-171450" algn="l">
              <a:buChar char="•"/>
            </a:pPr>
            <a:r>
              <a:rPr lang="en-GB" sz="1200" dirty="0"/>
              <a:t>This led to an increase in overheads of the business such as Utility bills, Rent, Business rates and Insuran</a:t>
            </a:r>
            <a:r>
              <a:rPr lang="en-GB" sz="1200"/>
              <a:t>ce compared to in 2019.</a:t>
            </a:r>
          </a:p>
          <a:p>
            <a:pPr algn="l"/>
            <a:r>
              <a:rPr lang="en-GB" sz="1600" b="1" dirty="0"/>
              <a:t>Econom</a:t>
            </a:r>
            <a:r>
              <a:rPr lang="en-GB" sz="1600" b="1"/>
              <a:t>ic :</a:t>
            </a:r>
          </a:p>
          <a:p>
            <a:pPr marL="285750" indent="-285750" algn="l">
              <a:buChar char="•"/>
            </a:pPr>
            <a:r>
              <a:rPr lang="en-GB" sz="1200" dirty="0"/>
              <a:t>Footfall and Sales decreased in relation to the Lockdown period </a:t>
            </a:r>
            <a:r>
              <a:rPr lang="en-GB" sz="1200"/>
              <a:t>from 2020.</a:t>
            </a:r>
          </a:p>
          <a:p>
            <a:pPr marL="285750" indent="-285750" algn="l">
              <a:buChar char="•"/>
            </a:pPr>
            <a:r>
              <a:rPr lang="en-GB" sz="1200" dirty="0"/>
              <a:t>Footfall and Sales increased 2023-2025, not reaching but stagnating an average 25% </a:t>
            </a:r>
            <a:r>
              <a:rPr lang="en-GB" sz="1200"/>
              <a:t>below the 2019 figures.</a:t>
            </a:r>
          </a:p>
          <a:p>
            <a:pPr algn="l"/>
            <a:r>
              <a:rPr lang="en-GB" sz="1600" b="1"/>
              <a:t>Environment :</a:t>
            </a:r>
          </a:p>
          <a:p>
            <a:pPr marL="171450" indent="-171450" algn="l">
              <a:buChar char="•"/>
            </a:pPr>
            <a:r>
              <a:rPr lang="en-GB" sz="1200" dirty="0"/>
              <a:t>Local people value options at Basil's Bakery as convenient location in </a:t>
            </a:r>
            <a:r>
              <a:rPr lang="en-GB" sz="1200"/>
              <a:t>the retail park.</a:t>
            </a:r>
          </a:p>
          <a:p>
            <a:pPr marL="171450" indent="-171450" algn="l">
              <a:buChar char="•"/>
            </a:pPr>
            <a:r>
              <a:rPr lang="en-GB" sz="1200" dirty="0"/>
              <a:t>Shopping centre quieter than 2019as Shops closing on a monthly basis  making Basil's </a:t>
            </a:r>
            <a:r>
              <a:rPr lang="en-GB" sz="1200" dirty="0" err="1"/>
              <a:t>regural</a:t>
            </a:r>
            <a:r>
              <a:rPr lang="en-GB" sz="1200" dirty="0"/>
              <a:t> customers redundant. </a:t>
            </a:r>
          </a:p>
          <a:p>
            <a:pPr algn="l"/>
            <a:r>
              <a:rPr lang="en-GB" sz="1200" dirty="0">
                <a:highlight>
                  <a:srgbClr val="FFFFFF"/>
                </a:highlight>
                <a:latin typeface="Arial"/>
                <a:cs typeface="Arial"/>
              </a:rPr>
              <a:t>Businesses reported that the spread of Covid-19 and the measures to contain it led to a fall in sales of around 30% in 2020 Q2. Sales are expected to recover gradually, but further reductions in employment are expected in the second half of 2020. </a:t>
            </a:r>
            <a:r>
              <a:rPr lang="en-GB" sz="1200" b="1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GB" sz="1200">
                <a:highlight>
                  <a:srgbClr val="FFFFFF"/>
                </a:highlight>
                <a:latin typeface="Arial"/>
                <a:cs typeface="Arial"/>
              </a:rPr>
              <a:t>Bloom et al University of Nottingham 2020</a:t>
            </a:r>
            <a:endParaRPr lang="en-GB" sz="1200"/>
          </a:p>
          <a:p>
            <a:pPr algn="l"/>
            <a:r>
              <a:rPr lang="en-GB" sz="1200">
                <a:solidFill>
                  <a:srgbClr val="0B0C0C"/>
                </a:solidFill>
                <a:highlight>
                  <a:srgbClr val="FFFFFF"/>
                </a:highlight>
                <a:ea typeface="+mn-lt"/>
                <a:cs typeface="+mn-lt"/>
              </a:rPr>
              <a:t>Announced on 20 March 2020, 3 days before the first national lockdown, the CJRS sought to support the millions who faced disruption. </a:t>
            </a:r>
            <a:r>
              <a:rPr lang="en-GB" sz="1200" u="sng" dirty="0">
                <a:solidFill>
                  <a:srgbClr val="1D70B8"/>
                </a:solidFill>
                <a:highlight>
                  <a:srgbClr val="FFFFFF"/>
                </a:highlight>
                <a:ea typeface="+mn-lt"/>
                <a:cs typeface="+mn-lt"/>
                <a:hlinkClick r:id="rId2"/>
              </a:rPr>
              <a:t>A total of 1.3 million employers and 11.7 million employments were supported by the CJRS, with claims totalling £70 billion</a:t>
            </a:r>
            <a:r>
              <a:rPr lang="en-GB" sz="1200">
                <a:solidFill>
                  <a:srgbClr val="0B0C0C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 sz="1200">
              <a:ea typeface="+mn-lt"/>
              <a:cs typeface="+mn-lt"/>
            </a:endParaRPr>
          </a:p>
        </p:txBody>
      </p:sp>
      <p:pic>
        <p:nvPicPr>
          <p:cNvPr id="6" name="Picture 5" descr="A screen shot of a cell phone&#10;&#10;AI-generated content may be incorrect.">
            <a:extLst>
              <a:ext uri="{FF2B5EF4-FFF2-40B4-BE49-F238E27FC236}">
                <a16:creationId xmlns:a16="http://schemas.microsoft.com/office/drawing/2014/main" id="{DC74CDE3-B8EF-CB7F-6AD2-8D3DC1DFFF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25239" y="645659"/>
            <a:ext cx="2085522" cy="3128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175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student&#10;&#10;AI-generated content may be incorrect.">
            <a:extLst>
              <a:ext uri="{FF2B5EF4-FFF2-40B4-BE49-F238E27FC236}">
                <a16:creationId xmlns:a16="http://schemas.microsoft.com/office/drawing/2014/main" id="{65467182-306F-2BA3-67E3-DDA469E6B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494" y="297542"/>
            <a:ext cx="11397984" cy="6197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427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9997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49</Words>
  <Application>Microsoft Office PowerPoint</Application>
  <PresentationFormat>Widescreen</PresentationFormat>
  <Paragraphs>14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Module Name Problem Solving and Decision</vt:lpstr>
      <vt:lpstr>My presentation on Basil’s Bakery</vt:lpstr>
      <vt:lpstr>Basil's Bakery Losing Profit</vt:lpstr>
      <vt:lpstr>5W2H METHOD and how it applies to the problems nature and scope </vt:lpstr>
      <vt:lpstr>PESTLE ANALYSIS: Basil’s Bakery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Mohamoud Omar Hussein Ahmed (2531707)</dc:creator>
  <cp:lastModifiedBy>Mohamoud Omar Hussein Ahmed (2531707)</cp:lastModifiedBy>
  <cp:revision>488</cp:revision>
  <dcterms:created xsi:type="dcterms:W3CDTF">2026-07-11T11:00:52Z</dcterms:created>
  <dcterms:modified xsi:type="dcterms:W3CDTF">2026-07-13T10:43:36Z</dcterms:modified>
</cp:coreProperties>
</file>