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92" d="100"/>
          <a:sy n="92" d="100"/>
        </p:scale>
        <p:origin x="1186" y="29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 Uzun" userId="c77a3c72ff724f3a" providerId="LiveId" clId="{309C1ED4-4B46-4396-B21A-97A856536D95}"/>
    <pc:docChg chg="undo custSel modSld">
      <pc:chgData name="Ala Uzun" userId="c77a3c72ff724f3a" providerId="LiveId" clId="{309C1ED4-4B46-4396-B21A-97A856536D95}" dt="2026-04-17T07:48:54.058" v="160" actId="20577"/>
      <pc:docMkLst>
        <pc:docMk/>
      </pc:docMkLst>
      <pc:sldChg chg="modSp mod">
        <pc:chgData name="Ala Uzun" userId="c77a3c72ff724f3a" providerId="LiveId" clId="{309C1ED4-4B46-4396-B21A-97A856536D95}" dt="2026-04-17T07:36:24.833" v="137" actId="14100"/>
        <pc:sldMkLst>
          <pc:docMk/>
          <pc:sldMk cId="0" sldId="258"/>
        </pc:sldMkLst>
        <pc:spChg chg="mod">
          <ac:chgData name="Ala Uzun" userId="c77a3c72ff724f3a" providerId="LiveId" clId="{309C1ED4-4B46-4396-B21A-97A856536D95}" dt="2026-04-17T07:36:24.833" v="137" actId="14100"/>
          <ac:spMkLst>
            <pc:docMk/>
            <pc:sldMk cId="0" sldId="258"/>
            <ac:spMk id="6" creationId="{00000000-0000-0000-0000-000000000000}"/>
          </ac:spMkLst>
        </pc:spChg>
      </pc:sldChg>
      <pc:sldChg chg="addSp delSp modSp mod">
        <pc:chgData name="Ala Uzun" userId="c77a3c72ff724f3a" providerId="LiveId" clId="{309C1ED4-4B46-4396-B21A-97A856536D95}" dt="2026-04-17T07:33:17.050" v="135" actId="207"/>
        <pc:sldMkLst>
          <pc:docMk/>
          <pc:sldMk cId="0" sldId="260"/>
        </pc:sldMkLst>
        <pc:spChg chg="add del mod">
          <ac:chgData name="Ala Uzun" userId="c77a3c72ff724f3a" providerId="LiveId" clId="{309C1ED4-4B46-4396-B21A-97A856536D95}" dt="2026-04-17T07:31:17.216" v="125" actId="14100"/>
          <ac:spMkLst>
            <pc:docMk/>
            <pc:sldMk cId="0" sldId="260"/>
            <ac:spMk id="21" creationId="{00000000-0000-0000-0000-000000000000}"/>
          </ac:spMkLst>
        </pc:spChg>
        <pc:spChg chg="mod">
          <ac:chgData name="Ala Uzun" userId="c77a3c72ff724f3a" providerId="LiveId" clId="{309C1ED4-4B46-4396-B21A-97A856536D95}" dt="2026-04-17T07:31:44.960" v="127" actId="1076"/>
          <ac:spMkLst>
            <pc:docMk/>
            <pc:sldMk cId="0" sldId="260"/>
            <ac:spMk id="22" creationId="{00000000-0000-0000-0000-000000000000}"/>
          </ac:spMkLst>
        </pc:spChg>
        <pc:spChg chg="mod">
          <ac:chgData name="Ala Uzun" userId="c77a3c72ff724f3a" providerId="LiveId" clId="{309C1ED4-4B46-4396-B21A-97A856536D95}" dt="2026-04-17T07:33:17.050" v="135" actId="207"/>
          <ac:spMkLst>
            <pc:docMk/>
            <pc:sldMk cId="0" sldId="260"/>
            <ac:spMk id="23" creationId="{00000000-0000-0000-0000-000000000000}"/>
          </ac:spMkLst>
        </pc:spChg>
        <pc:spChg chg="mod">
          <ac:chgData name="Ala Uzun" userId="c77a3c72ff724f3a" providerId="LiveId" clId="{309C1ED4-4B46-4396-B21A-97A856536D95}" dt="2026-04-17T07:32:20.398" v="130" actId="1076"/>
          <ac:spMkLst>
            <pc:docMk/>
            <pc:sldMk cId="0" sldId="260"/>
            <ac:spMk id="24" creationId="{00000000-0000-0000-0000-000000000000}"/>
          </ac:spMkLst>
        </pc:spChg>
        <pc:spChg chg="mod">
          <ac:chgData name="Ala Uzun" userId="c77a3c72ff724f3a" providerId="LiveId" clId="{309C1ED4-4B46-4396-B21A-97A856536D95}" dt="2026-04-17T07:33:16.436" v="134" actId="207"/>
          <ac:spMkLst>
            <pc:docMk/>
            <pc:sldMk cId="0" sldId="260"/>
            <ac:spMk id="25" creationId="{00000000-0000-0000-0000-000000000000}"/>
          </ac:spMkLst>
        </pc:spChg>
        <pc:spChg chg="mod">
          <ac:chgData name="Ala Uzun" userId="c77a3c72ff724f3a" providerId="LiveId" clId="{309C1ED4-4B46-4396-B21A-97A856536D95}" dt="2026-04-17T07:32:11.684" v="129" actId="1076"/>
          <ac:spMkLst>
            <pc:docMk/>
            <pc:sldMk cId="0" sldId="260"/>
            <ac:spMk id="26" creationId="{00000000-0000-0000-0000-000000000000}"/>
          </ac:spMkLst>
        </pc:spChg>
        <pc:spChg chg="mod">
          <ac:chgData name="Ala Uzun" userId="c77a3c72ff724f3a" providerId="LiveId" clId="{309C1ED4-4B46-4396-B21A-97A856536D95}" dt="2026-04-17T07:31:35.198" v="126" actId="1076"/>
          <ac:spMkLst>
            <pc:docMk/>
            <pc:sldMk cId="0" sldId="260"/>
            <ac:spMk id="27" creationId="{00000000-0000-0000-0000-000000000000}"/>
          </ac:spMkLst>
        </pc:spChg>
        <pc:spChg chg="del">
          <ac:chgData name="Ala Uzun" userId="c77a3c72ff724f3a" providerId="LiveId" clId="{309C1ED4-4B46-4396-B21A-97A856536D95}" dt="2026-04-17T07:29:15.007" v="60" actId="478"/>
          <ac:spMkLst>
            <pc:docMk/>
            <pc:sldMk cId="0" sldId="260"/>
            <ac:spMk id="28" creationId="{00000000-0000-0000-0000-000000000000}"/>
          </ac:spMkLst>
        </pc:spChg>
        <pc:spChg chg="mod">
          <ac:chgData name="Ala Uzun" userId="c77a3c72ff724f3a" providerId="LiveId" clId="{309C1ED4-4B46-4396-B21A-97A856536D95}" dt="2026-04-17T07:29:10.846" v="59" actId="20577"/>
          <ac:spMkLst>
            <pc:docMk/>
            <pc:sldMk cId="0" sldId="260"/>
            <ac:spMk id="29" creationId="{00000000-0000-0000-0000-000000000000}"/>
          </ac:spMkLst>
        </pc:spChg>
        <pc:spChg chg="mod">
          <ac:chgData name="Ala Uzun" userId="c77a3c72ff724f3a" providerId="LiveId" clId="{309C1ED4-4B46-4396-B21A-97A856536D95}" dt="2026-04-17T07:32:28.576" v="131" actId="1076"/>
          <ac:spMkLst>
            <pc:docMk/>
            <pc:sldMk cId="0" sldId="260"/>
            <ac:spMk id="30" creationId="{00000000-0000-0000-0000-000000000000}"/>
          </ac:spMkLst>
        </pc:spChg>
        <pc:spChg chg="mod">
          <ac:chgData name="Ala Uzun" userId="c77a3c72ff724f3a" providerId="LiveId" clId="{309C1ED4-4B46-4396-B21A-97A856536D95}" dt="2026-04-17T07:31:00.783" v="123" actId="20577"/>
          <ac:spMkLst>
            <pc:docMk/>
            <pc:sldMk cId="0" sldId="260"/>
            <ac:spMk id="31" creationId="{00000000-0000-0000-0000-000000000000}"/>
          </ac:spMkLst>
        </pc:spChg>
      </pc:sldChg>
      <pc:sldChg chg="modSp mod">
        <pc:chgData name="Ala Uzun" userId="c77a3c72ff724f3a" providerId="LiveId" clId="{309C1ED4-4B46-4396-B21A-97A856536D95}" dt="2026-04-17T07:48:54.058" v="160" actId="20577"/>
        <pc:sldMkLst>
          <pc:docMk/>
          <pc:sldMk cId="0" sldId="264"/>
        </pc:sldMkLst>
        <pc:spChg chg="mod">
          <ac:chgData name="Ala Uzun" userId="c77a3c72ff724f3a" providerId="LiveId" clId="{309C1ED4-4B46-4396-B21A-97A856536D95}" dt="2026-04-17T07:48:54.058" v="160" actId="20577"/>
          <ac:spMkLst>
            <pc:docMk/>
            <pc:sldMk cId="0" sldId="264"/>
            <ac:spMk id="15" creationId="{00000000-0000-0000-0000-000000000000}"/>
          </ac:spMkLst>
        </pc:spChg>
      </pc:sldChg>
      <pc:sldChg chg="modSp mod">
        <pc:chgData name="Ala Uzun" userId="c77a3c72ff724f3a" providerId="LiveId" clId="{309C1ED4-4B46-4396-B21A-97A856536D95}" dt="2026-04-17T07:38:27.103" v="141" actId="1076"/>
        <pc:sldMkLst>
          <pc:docMk/>
          <pc:sldMk cId="2526276442" sldId="267"/>
        </pc:sldMkLst>
        <pc:spChg chg="mod">
          <ac:chgData name="Ala Uzun" userId="c77a3c72ff724f3a" providerId="LiveId" clId="{309C1ED4-4B46-4396-B21A-97A856536D95}" dt="2026-04-17T07:38:27.103" v="141" actId="1076"/>
          <ac:spMkLst>
            <pc:docMk/>
            <pc:sldMk cId="2526276442" sldId="267"/>
            <ac:spMk id="10" creationId="{E85A416D-DEEA-1BF5-54B5-64F83E2FCB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2317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4572000" cy="5143500"/>
          </a:xfrm>
          <a:prstGeom prst="rect">
            <a:avLst/>
          </a:prstGeom>
          <a:solidFill>
            <a:srgbClr val="E8604C"/>
          </a:solidFill>
          <a:ln w="12700">
            <a:solidFill>
              <a:srgbClr val="E8604C"/>
            </a:solidFill>
            <a:prstDash val="solid"/>
          </a:ln>
        </p:spPr>
        <p:txBody>
          <a:bodyPr/>
          <a:lstStyle/>
          <a:p>
            <a:endParaRPr lang="en-GB"/>
          </a:p>
        </p:txBody>
      </p:sp>
      <p:pic>
        <p:nvPicPr>
          <p:cNvPr id="3" name="Image 0" descr="preencoded.png"/>
          <p:cNvPicPr>
            <a:picLocks noChangeAspect="1"/>
          </p:cNvPicPr>
          <p:nvPr/>
        </p:nvPicPr>
        <p:blipFill>
          <a:blip r:embed="rId3">
            <a:alphaModFix amt="85000"/>
          </a:blip>
          <a:stretch>
            <a:fillRect/>
          </a:stretch>
        </p:blipFill>
        <p:spPr>
          <a:xfrm>
            <a:off x="0" y="0"/>
            <a:ext cx="4572000" cy="5143500"/>
          </a:xfrm>
          <a:prstGeom prst="rect">
            <a:avLst/>
          </a:prstGeom>
        </p:spPr>
      </p:pic>
      <p:sp>
        <p:nvSpPr>
          <p:cNvPr id="4" name="Shape 1"/>
          <p:cNvSpPr/>
          <p:nvPr/>
        </p:nvSpPr>
        <p:spPr>
          <a:xfrm>
            <a:off x="0" y="0"/>
            <a:ext cx="4572000" cy="5143500"/>
          </a:xfrm>
          <a:prstGeom prst="rect">
            <a:avLst/>
          </a:prstGeom>
          <a:solidFill>
            <a:srgbClr val="E8604C">
              <a:alpha val="45000"/>
            </a:srgbClr>
          </a:solidFill>
          <a:ln w="12700">
            <a:solidFill>
              <a:srgbClr val="E8604C">
                <a:alpha val="45000"/>
              </a:srgbClr>
            </a:solidFill>
            <a:prstDash val="solid"/>
          </a:ln>
        </p:spPr>
        <p:txBody>
          <a:bodyPr/>
          <a:lstStyle/>
          <a:p>
            <a:endParaRPr lang="en-GB"/>
          </a:p>
        </p:txBody>
      </p:sp>
      <p:sp>
        <p:nvSpPr>
          <p:cNvPr id="6" name="Text 2"/>
          <p:cNvSpPr/>
          <p:nvPr/>
        </p:nvSpPr>
        <p:spPr>
          <a:xfrm>
            <a:off x="274320" y="1188720"/>
            <a:ext cx="4023360" cy="1828800"/>
          </a:xfrm>
          <a:prstGeom prst="rect">
            <a:avLst/>
          </a:prstGeom>
          <a:noFill/>
          <a:ln/>
        </p:spPr>
        <p:txBody>
          <a:bodyPr wrap="square" rtlCol="0" anchor="ctr"/>
          <a:lstStyle/>
          <a:p>
            <a:pPr marL="0" indent="0">
              <a:buNone/>
            </a:pPr>
            <a:r>
              <a:rPr lang="en-US" sz="4400" b="1" dirty="0">
                <a:solidFill>
                  <a:srgbClr val="FFFFFF"/>
                </a:solidFill>
                <a:latin typeface="Trebuchet MS" pitchFamily="34" charset="0"/>
                <a:ea typeface="Trebuchet MS" pitchFamily="34" charset="-122"/>
                <a:cs typeface="Trebuchet MS" pitchFamily="34" charset="-120"/>
              </a:rPr>
              <a:t>Sprinkle</a:t>
            </a:r>
            <a:endParaRPr lang="en-US" sz="4400" dirty="0"/>
          </a:p>
          <a:p>
            <a:pPr marL="0" indent="0">
              <a:buNone/>
            </a:pPr>
            <a:r>
              <a:rPr lang="en-US" sz="4400" b="1" dirty="0">
                <a:solidFill>
                  <a:srgbClr val="FFFFFF"/>
                </a:solidFill>
                <a:latin typeface="Trebuchet MS" pitchFamily="34" charset="0"/>
                <a:ea typeface="Trebuchet MS" pitchFamily="34" charset="-122"/>
                <a:cs typeface="Trebuchet MS" pitchFamily="34" charset="-120"/>
              </a:rPr>
              <a:t>&amp; Smile</a:t>
            </a:r>
            <a:endParaRPr lang="en-US" sz="4400" dirty="0"/>
          </a:p>
        </p:txBody>
      </p:sp>
      <p:sp>
        <p:nvSpPr>
          <p:cNvPr id="7" name="Text 3"/>
          <p:cNvSpPr/>
          <p:nvPr/>
        </p:nvSpPr>
        <p:spPr>
          <a:xfrm>
            <a:off x="274320" y="2971800"/>
            <a:ext cx="4023360" cy="777240"/>
          </a:xfrm>
          <a:prstGeom prst="rect">
            <a:avLst/>
          </a:prstGeom>
          <a:noFill/>
          <a:ln/>
        </p:spPr>
        <p:txBody>
          <a:bodyPr wrap="square" rtlCol="0" anchor="ctr"/>
          <a:lstStyle/>
          <a:p>
            <a:pPr marL="0" indent="0">
              <a:buNone/>
            </a:pPr>
            <a:r>
              <a:rPr lang="en-US" sz="1400" i="1" dirty="0">
                <a:solidFill>
                  <a:srgbClr val="F5C842"/>
                </a:solidFill>
                <a:latin typeface="Calibri" pitchFamily="34" charset="0"/>
                <a:ea typeface="Calibri" pitchFamily="34" charset="-122"/>
                <a:cs typeface="Calibri" pitchFamily="34" charset="-120"/>
              </a:rPr>
              <a:t>"Creating Joyful Moments</a:t>
            </a:r>
            <a:endParaRPr lang="en-US" sz="1400" dirty="0"/>
          </a:p>
          <a:p>
            <a:pPr marL="0" indent="0">
              <a:buNone/>
            </a:pPr>
            <a:r>
              <a:rPr lang="en-US" sz="1400" i="1" dirty="0">
                <a:solidFill>
                  <a:srgbClr val="F5C842"/>
                </a:solidFill>
                <a:latin typeface="Calibri" pitchFamily="34" charset="0"/>
                <a:ea typeface="Calibri" pitchFamily="34" charset="-122"/>
                <a:cs typeface="Calibri" pitchFamily="34" charset="-120"/>
              </a:rPr>
              <a:t>for Little VIPs!"</a:t>
            </a:r>
            <a:endParaRPr lang="en-US" sz="1400" dirty="0"/>
          </a:p>
        </p:txBody>
      </p:sp>
      <p:sp>
        <p:nvSpPr>
          <p:cNvPr id="8" name="Text 4"/>
          <p:cNvSpPr/>
          <p:nvPr/>
        </p:nvSpPr>
        <p:spPr>
          <a:xfrm>
            <a:off x="274320" y="3749040"/>
            <a:ext cx="4023360" cy="320040"/>
          </a:xfrm>
          <a:prstGeom prst="rect">
            <a:avLst/>
          </a:prstGeom>
          <a:noFill/>
          <a:ln/>
        </p:spPr>
        <p:txBody>
          <a:bodyPr wrap="square" rtlCol="0" anchor="ctr"/>
          <a:lstStyle/>
          <a:p>
            <a:pPr marL="0" indent="0">
              <a:buNone/>
            </a:pPr>
            <a:r>
              <a:rPr lang="en-US" sz="1300" dirty="0">
                <a:solidFill>
                  <a:srgbClr val="FFE8D0"/>
                </a:solidFill>
                <a:latin typeface="Calibri" pitchFamily="34" charset="0"/>
                <a:ea typeface="Calibri" pitchFamily="34" charset="-122"/>
                <a:cs typeface="Calibri" pitchFamily="34" charset="-120"/>
              </a:rPr>
              <a:t>Business Plan Presentation</a:t>
            </a:r>
            <a:endParaRPr lang="en-US" sz="1300" dirty="0"/>
          </a:p>
        </p:txBody>
      </p:sp>
      <p:sp>
        <p:nvSpPr>
          <p:cNvPr id="9" name="Text 5"/>
          <p:cNvSpPr/>
          <p:nvPr/>
        </p:nvSpPr>
        <p:spPr>
          <a:xfrm>
            <a:off x="4846320" y="1097280"/>
            <a:ext cx="4023360" cy="347472"/>
          </a:xfrm>
          <a:prstGeom prst="rect">
            <a:avLst/>
          </a:prstGeom>
          <a:noFill/>
          <a:ln/>
        </p:spPr>
        <p:txBody>
          <a:bodyPr wrap="square" rtlCol="0" anchor="ctr"/>
          <a:lstStyle/>
          <a:p>
            <a:pPr marL="0" indent="0">
              <a:buNone/>
            </a:pPr>
            <a:r>
              <a:rPr lang="en-US" sz="1400" b="1" dirty="0">
                <a:solidFill>
                  <a:srgbClr val="8B2E1F"/>
                </a:solidFill>
                <a:latin typeface="Trebuchet MS" pitchFamily="34" charset="0"/>
                <a:ea typeface="Trebuchet MS" pitchFamily="34" charset="-122"/>
                <a:cs typeface="Trebuchet MS" pitchFamily="34" charset="-120"/>
              </a:rPr>
              <a:t>Module: Entrepreneurship</a:t>
            </a:r>
            <a:endParaRPr lang="en-US" sz="1400" dirty="0"/>
          </a:p>
        </p:txBody>
      </p:sp>
      <p:sp>
        <p:nvSpPr>
          <p:cNvPr id="10" name="Text 6"/>
          <p:cNvSpPr/>
          <p:nvPr/>
        </p:nvSpPr>
        <p:spPr>
          <a:xfrm>
            <a:off x="4846320" y="1572768"/>
            <a:ext cx="1554480" cy="384048"/>
          </a:xfrm>
          <a:prstGeom prst="rect">
            <a:avLst/>
          </a:prstGeom>
          <a:noFill/>
          <a:ln/>
        </p:spPr>
        <p:txBody>
          <a:bodyPr wrap="square" lIns="0" tIns="0" rIns="0" bIns="0" rtlCol="0" anchor="ctr"/>
          <a:lstStyle/>
          <a:p>
            <a:pPr marL="0" indent="0">
              <a:buNone/>
            </a:pPr>
            <a:r>
              <a:rPr lang="en-US" sz="1300" b="1" dirty="0">
                <a:solidFill>
                  <a:srgbClr val="E8604C"/>
                </a:solidFill>
                <a:latin typeface="Calibri" pitchFamily="34" charset="0"/>
                <a:ea typeface="Calibri" pitchFamily="34" charset="-122"/>
                <a:cs typeface="Calibri" pitchFamily="34" charset="-120"/>
              </a:rPr>
              <a:t>Module Code:</a:t>
            </a:r>
            <a:endParaRPr lang="en-US" sz="1300" dirty="0"/>
          </a:p>
        </p:txBody>
      </p:sp>
      <p:sp>
        <p:nvSpPr>
          <p:cNvPr id="11" name="Text 7"/>
          <p:cNvSpPr/>
          <p:nvPr/>
        </p:nvSpPr>
        <p:spPr>
          <a:xfrm>
            <a:off x="6400800" y="1572768"/>
            <a:ext cx="2560320" cy="384048"/>
          </a:xfrm>
          <a:prstGeom prst="rect">
            <a:avLst/>
          </a:prstGeom>
          <a:noFill/>
          <a:ln/>
        </p:spPr>
        <p:txBody>
          <a:bodyPr wrap="square" lIns="0" tIns="0" rIns="0" bIns="0" rtlCol="0" anchor="ctr"/>
          <a:lstStyle/>
          <a:p>
            <a:pPr marL="0" indent="0">
              <a:buNone/>
            </a:pPr>
            <a:r>
              <a:rPr lang="en-US" sz="1300" dirty="0">
                <a:solidFill>
                  <a:srgbClr val="2C2C2C"/>
                </a:solidFill>
                <a:latin typeface="Calibri" pitchFamily="34" charset="0"/>
                <a:ea typeface="Calibri" pitchFamily="34" charset="-122"/>
                <a:cs typeface="Calibri" pitchFamily="34" charset="-120"/>
              </a:rPr>
              <a:t>LCBB5013</a:t>
            </a:r>
            <a:endParaRPr lang="en-US" sz="1300" dirty="0"/>
          </a:p>
        </p:txBody>
      </p:sp>
      <p:sp>
        <p:nvSpPr>
          <p:cNvPr id="12" name="Text 8"/>
          <p:cNvSpPr/>
          <p:nvPr/>
        </p:nvSpPr>
        <p:spPr>
          <a:xfrm>
            <a:off x="4846320" y="2075688"/>
            <a:ext cx="1554480" cy="384048"/>
          </a:xfrm>
          <a:prstGeom prst="rect">
            <a:avLst/>
          </a:prstGeom>
          <a:noFill/>
          <a:ln/>
        </p:spPr>
        <p:txBody>
          <a:bodyPr wrap="square" lIns="0" tIns="0" rIns="0" bIns="0" rtlCol="0" anchor="ctr"/>
          <a:lstStyle/>
          <a:p>
            <a:pPr marL="0" indent="0">
              <a:buNone/>
            </a:pPr>
            <a:r>
              <a:rPr lang="en-US" sz="1300" b="1" dirty="0">
                <a:solidFill>
                  <a:srgbClr val="E8604C"/>
                </a:solidFill>
                <a:latin typeface="Calibri" pitchFamily="34" charset="0"/>
                <a:ea typeface="Calibri" pitchFamily="34" charset="-122"/>
                <a:cs typeface="Calibri" pitchFamily="34" charset="-120"/>
              </a:rPr>
              <a:t>Lecturer:</a:t>
            </a:r>
            <a:endParaRPr lang="en-US" sz="1300" dirty="0"/>
          </a:p>
        </p:txBody>
      </p:sp>
      <p:sp>
        <p:nvSpPr>
          <p:cNvPr id="13" name="Text 9"/>
          <p:cNvSpPr/>
          <p:nvPr/>
        </p:nvSpPr>
        <p:spPr>
          <a:xfrm>
            <a:off x="6400800" y="2075688"/>
            <a:ext cx="2560320" cy="384048"/>
          </a:xfrm>
          <a:prstGeom prst="rect">
            <a:avLst/>
          </a:prstGeom>
          <a:noFill/>
          <a:ln/>
        </p:spPr>
        <p:txBody>
          <a:bodyPr wrap="square" lIns="0" tIns="0" rIns="0" bIns="0" rtlCol="0" anchor="ctr"/>
          <a:lstStyle/>
          <a:p>
            <a:pPr marL="0" indent="0">
              <a:buNone/>
            </a:pPr>
            <a:r>
              <a:rPr lang="en-US" sz="1300" dirty="0">
                <a:solidFill>
                  <a:srgbClr val="2C2C2C"/>
                </a:solidFill>
                <a:latin typeface="Calibri" pitchFamily="34" charset="0"/>
                <a:ea typeface="Calibri" pitchFamily="34" charset="-122"/>
                <a:cs typeface="Calibri" pitchFamily="34" charset="-120"/>
              </a:rPr>
              <a:t>Balendran Kandasamy</a:t>
            </a:r>
            <a:endParaRPr lang="en-US" sz="1300" dirty="0"/>
          </a:p>
        </p:txBody>
      </p:sp>
      <p:sp>
        <p:nvSpPr>
          <p:cNvPr id="14" name="Text 10"/>
          <p:cNvSpPr/>
          <p:nvPr/>
        </p:nvSpPr>
        <p:spPr>
          <a:xfrm>
            <a:off x="4846320" y="2578608"/>
            <a:ext cx="1554480" cy="384048"/>
          </a:xfrm>
          <a:prstGeom prst="rect">
            <a:avLst/>
          </a:prstGeom>
          <a:noFill/>
          <a:ln/>
        </p:spPr>
        <p:txBody>
          <a:bodyPr wrap="square" lIns="0" tIns="0" rIns="0" bIns="0" rtlCol="0" anchor="ctr"/>
          <a:lstStyle/>
          <a:p>
            <a:pPr marL="0" indent="0">
              <a:buNone/>
            </a:pPr>
            <a:r>
              <a:rPr lang="en-US" sz="1300" b="1" dirty="0">
                <a:solidFill>
                  <a:srgbClr val="E8604C"/>
                </a:solidFill>
                <a:latin typeface="Calibri" pitchFamily="34" charset="0"/>
                <a:ea typeface="Calibri" pitchFamily="34" charset="-122"/>
                <a:cs typeface="Calibri" pitchFamily="34" charset="-120"/>
              </a:rPr>
              <a:t>Student:</a:t>
            </a:r>
            <a:endParaRPr lang="en-US" sz="1300" dirty="0"/>
          </a:p>
        </p:txBody>
      </p:sp>
      <p:sp>
        <p:nvSpPr>
          <p:cNvPr id="15" name="Text 11"/>
          <p:cNvSpPr/>
          <p:nvPr/>
        </p:nvSpPr>
        <p:spPr>
          <a:xfrm>
            <a:off x="6400800" y="2578608"/>
            <a:ext cx="2560320" cy="384048"/>
          </a:xfrm>
          <a:prstGeom prst="rect">
            <a:avLst/>
          </a:prstGeom>
          <a:noFill/>
          <a:ln/>
        </p:spPr>
        <p:txBody>
          <a:bodyPr wrap="square" lIns="0" tIns="0" rIns="0" bIns="0" rtlCol="0" anchor="ctr"/>
          <a:lstStyle/>
          <a:p>
            <a:pPr marL="0" indent="0">
              <a:buNone/>
            </a:pPr>
            <a:r>
              <a:rPr lang="en-US" sz="1300" dirty="0">
                <a:solidFill>
                  <a:srgbClr val="2C2C2C"/>
                </a:solidFill>
                <a:latin typeface="Calibri" pitchFamily="34" charset="0"/>
                <a:ea typeface="Calibri" pitchFamily="34" charset="-122"/>
                <a:cs typeface="Calibri" pitchFamily="34" charset="-120"/>
              </a:rPr>
              <a:t>Ala Uzun</a:t>
            </a:r>
            <a:endParaRPr lang="en-US" sz="1300" dirty="0"/>
          </a:p>
        </p:txBody>
      </p:sp>
      <p:sp>
        <p:nvSpPr>
          <p:cNvPr id="16" name="Text 12"/>
          <p:cNvSpPr/>
          <p:nvPr/>
        </p:nvSpPr>
        <p:spPr>
          <a:xfrm>
            <a:off x="4846320" y="3081528"/>
            <a:ext cx="1554480" cy="384048"/>
          </a:xfrm>
          <a:prstGeom prst="rect">
            <a:avLst/>
          </a:prstGeom>
          <a:noFill/>
          <a:ln/>
        </p:spPr>
        <p:txBody>
          <a:bodyPr wrap="square" lIns="0" tIns="0" rIns="0" bIns="0" rtlCol="0" anchor="ctr"/>
          <a:lstStyle/>
          <a:p>
            <a:pPr marL="0" indent="0">
              <a:buNone/>
            </a:pPr>
            <a:r>
              <a:rPr lang="en-US" sz="1300" b="1" dirty="0">
                <a:solidFill>
                  <a:srgbClr val="E8604C"/>
                </a:solidFill>
                <a:latin typeface="Calibri" pitchFamily="34" charset="0"/>
                <a:ea typeface="Calibri" pitchFamily="34" charset="-122"/>
                <a:cs typeface="Calibri" pitchFamily="34" charset="-120"/>
              </a:rPr>
              <a:t>Student ID:</a:t>
            </a:r>
            <a:endParaRPr lang="en-US" sz="1300" dirty="0"/>
          </a:p>
        </p:txBody>
      </p:sp>
      <p:sp>
        <p:nvSpPr>
          <p:cNvPr id="17" name="Text 13"/>
          <p:cNvSpPr/>
          <p:nvPr/>
        </p:nvSpPr>
        <p:spPr>
          <a:xfrm>
            <a:off x="6400800" y="3081528"/>
            <a:ext cx="2560320" cy="384048"/>
          </a:xfrm>
          <a:prstGeom prst="rect">
            <a:avLst/>
          </a:prstGeom>
          <a:noFill/>
          <a:ln/>
        </p:spPr>
        <p:txBody>
          <a:bodyPr wrap="square" lIns="0" tIns="0" rIns="0" bIns="0" rtlCol="0" anchor="ctr"/>
          <a:lstStyle/>
          <a:p>
            <a:pPr marL="0" indent="0">
              <a:buNone/>
            </a:pPr>
            <a:r>
              <a:rPr lang="en-US" sz="1300" dirty="0">
                <a:solidFill>
                  <a:srgbClr val="2C2C2C"/>
                </a:solidFill>
                <a:latin typeface="Calibri" pitchFamily="34" charset="0"/>
                <a:ea typeface="Calibri" pitchFamily="34" charset="-122"/>
                <a:cs typeface="Calibri" pitchFamily="34" charset="-120"/>
              </a:rPr>
              <a:t>2243112</a:t>
            </a:r>
            <a:endParaRPr lang="en-US" sz="1300" dirty="0"/>
          </a:p>
        </p:txBody>
      </p:sp>
      <p:sp>
        <p:nvSpPr>
          <p:cNvPr id="18" name="Shape 14"/>
          <p:cNvSpPr/>
          <p:nvPr/>
        </p:nvSpPr>
        <p:spPr>
          <a:xfrm>
            <a:off x="4846320" y="4069080"/>
            <a:ext cx="987552" cy="685800"/>
          </a:xfrm>
          <a:prstGeom prst="roundRect">
            <a:avLst>
              <a:gd name="adj" fmla="val 10667"/>
            </a:avLst>
          </a:prstGeom>
          <a:solidFill>
            <a:srgbClr val="E8604C"/>
          </a:solidFill>
          <a:ln w="12700">
            <a:solidFill>
              <a:srgbClr val="E8604C"/>
            </a:solidFill>
            <a:prstDash val="solid"/>
          </a:ln>
        </p:spPr>
        <p:txBody>
          <a:bodyPr/>
          <a:lstStyle/>
          <a:p>
            <a:endParaRPr lang="en-GB"/>
          </a:p>
        </p:txBody>
      </p:sp>
      <p:sp>
        <p:nvSpPr>
          <p:cNvPr id="19" name="Text 15"/>
          <p:cNvSpPr/>
          <p:nvPr/>
        </p:nvSpPr>
        <p:spPr>
          <a:xfrm>
            <a:off x="4846320" y="4069080"/>
            <a:ext cx="987552" cy="6858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Mobile Events</a:t>
            </a:r>
            <a:endParaRPr lang="en-US" sz="1000" dirty="0"/>
          </a:p>
        </p:txBody>
      </p:sp>
      <p:sp>
        <p:nvSpPr>
          <p:cNvPr id="20" name="Shape 16"/>
          <p:cNvSpPr/>
          <p:nvPr/>
        </p:nvSpPr>
        <p:spPr>
          <a:xfrm>
            <a:off x="5916168" y="4069080"/>
            <a:ext cx="987552" cy="685800"/>
          </a:xfrm>
          <a:prstGeom prst="roundRect">
            <a:avLst>
              <a:gd name="adj" fmla="val 10667"/>
            </a:avLst>
          </a:prstGeom>
          <a:solidFill>
            <a:srgbClr val="F5C842"/>
          </a:solidFill>
          <a:ln w="12700">
            <a:solidFill>
              <a:srgbClr val="F5C842"/>
            </a:solidFill>
            <a:prstDash val="solid"/>
          </a:ln>
        </p:spPr>
        <p:txBody>
          <a:bodyPr/>
          <a:lstStyle/>
          <a:p>
            <a:endParaRPr lang="en-GB"/>
          </a:p>
        </p:txBody>
      </p:sp>
      <p:sp>
        <p:nvSpPr>
          <p:cNvPr id="21" name="Text 17"/>
          <p:cNvSpPr/>
          <p:nvPr/>
        </p:nvSpPr>
        <p:spPr>
          <a:xfrm>
            <a:off x="5916168" y="4069080"/>
            <a:ext cx="987552" cy="6858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Ages 5–12</a:t>
            </a:r>
            <a:endParaRPr lang="en-US" sz="1000" dirty="0"/>
          </a:p>
        </p:txBody>
      </p:sp>
      <p:sp>
        <p:nvSpPr>
          <p:cNvPr id="22" name="Shape 18"/>
          <p:cNvSpPr/>
          <p:nvPr/>
        </p:nvSpPr>
        <p:spPr>
          <a:xfrm>
            <a:off x="6986016" y="4069080"/>
            <a:ext cx="987552" cy="685800"/>
          </a:xfrm>
          <a:prstGeom prst="roundRect">
            <a:avLst>
              <a:gd name="adj" fmla="val 10667"/>
            </a:avLst>
          </a:prstGeom>
          <a:solidFill>
            <a:srgbClr val="E8604C"/>
          </a:solidFill>
          <a:ln w="12700">
            <a:solidFill>
              <a:srgbClr val="E8604C"/>
            </a:solidFill>
            <a:prstDash val="solid"/>
          </a:ln>
        </p:spPr>
        <p:txBody>
          <a:bodyPr/>
          <a:lstStyle/>
          <a:p>
            <a:endParaRPr lang="en-GB"/>
          </a:p>
        </p:txBody>
      </p:sp>
      <p:sp>
        <p:nvSpPr>
          <p:cNvPr id="23" name="Text 19"/>
          <p:cNvSpPr/>
          <p:nvPr/>
        </p:nvSpPr>
        <p:spPr>
          <a:xfrm>
            <a:off x="6986016" y="4069080"/>
            <a:ext cx="987552" cy="6858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UK-Wide</a:t>
            </a:r>
            <a:endParaRPr lang="en-US" sz="1000" dirty="0"/>
          </a:p>
        </p:txBody>
      </p:sp>
      <p:sp>
        <p:nvSpPr>
          <p:cNvPr id="24" name="Shape 20"/>
          <p:cNvSpPr/>
          <p:nvPr/>
        </p:nvSpPr>
        <p:spPr>
          <a:xfrm>
            <a:off x="8055864" y="4069080"/>
            <a:ext cx="987552" cy="685800"/>
          </a:xfrm>
          <a:prstGeom prst="roundRect">
            <a:avLst>
              <a:gd name="adj" fmla="val 10667"/>
            </a:avLst>
          </a:prstGeom>
          <a:solidFill>
            <a:srgbClr val="F5C842"/>
          </a:solidFill>
          <a:ln w="12700">
            <a:solidFill>
              <a:srgbClr val="F5C842"/>
            </a:solidFill>
            <a:prstDash val="solid"/>
          </a:ln>
        </p:spPr>
        <p:txBody>
          <a:bodyPr/>
          <a:lstStyle/>
          <a:p>
            <a:endParaRPr lang="en-GB"/>
          </a:p>
        </p:txBody>
      </p:sp>
      <p:sp>
        <p:nvSpPr>
          <p:cNvPr id="25" name="Text 21"/>
          <p:cNvSpPr/>
          <p:nvPr/>
        </p:nvSpPr>
        <p:spPr>
          <a:xfrm>
            <a:off x="8055864" y="4069080"/>
            <a:ext cx="987552" cy="6858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"Create Joy"</a:t>
            </a:r>
            <a:endParaRPr lang="en-US" sz="1000" dirty="0"/>
          </a:p>
        </p:txBody>
      </p:sp>
      <p:sp>
        <p:nvSpPr>
          <p:cNvPr id="26" name="Shape 22"/>
          <p:cNvSpPr/>
          <p:nvPr/>
        </p:nvSpPr>
        <p:spPr>
          <a:xfrm>
            <a:off x="0" y="4919472"/>
            <a:ext cx="9144000" cy="224028"/>
          </a:xfrm>
          <a:prstGeom prst="rect">
            <a:avLst/>
          </a:prstGeom>
          <a:solidFill>
            <a:srgbClr val="8B2E1F"/>
          </a:solidFill>
          <a:ln w="12700">
            <a:solidFill>
              <a:srgbClr val="8B2E1F"/>
            </a:solidFill>
            <a:prstDash val="solid"/>
          </a:ln>
        </p:spPr>
        <p:txBody>
          <a:bodyPr/>
          <a:lstStyle/>
          <a:p>
            <a:endParaRPr lang="en-GB" dirty="0"/>
          </a:p>
        </p:txBody>
      </p:sp>
      <p:sp>
        <p:nvSpPr>
          <p:cNvPr id="27" name="Text 23"/>
          <p:cNvSpPr/>
          <p:nvPr/>
        </p:nvSpPr>
        <p:spPr>
          <a:xfrm>
            <a:off x="274320" y="4928616"/>
            <a:ext cx="8595360" cy="201168"/>
          </a:xfrm>
          <a:prstGeom prst="rect">
            <a:avLst/>
          </a:prstGeom>
          <a:noFill/>
          <a:ln/>
        </p:spPr>
        <p:txBody>
          <a:bodyPr wrap="square" rtlCol="0" anchor="ctr"/>
          <a:lstStyle/>
          <a:p>
            <a:pPr marL="0" indent="0" algn="ctr">
              <a:buNone/>
            </a:pP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What We'll Cover Today</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Shape 4"/>
          <p:cNvSpPr/>
          <p:nvPr/>
        </p:nvSpPr>
        <p:spPr>
          <a:xfrm>
            <a:off x="320040" y="914400"/>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8" name="Shape 5"/>
          <p:cNvSpPr/>
          <p:nvPr/>
        </p:nvSpPr>
        <p:spPr>
          <a:xfrm>
            <a:off x="320040" y="914400"/>
            <a:ext cx="594360" cy="1051560"/>
          </a:xfrm>
          <a:prstGeom prst="rect">
            <a:avLst/>
          </a:prstGeom>
          <a:solidFill>
            <a:srgbClr val="E8604C"/>
          </a:solidFill>
          <a:ln w="12700">
            <a:solidFill>
              <a:srgbClr val="E8604C"/>
            </a:solidFill>
            <a:prstDash val="solid"/>
          </a:ln>
        </p:spPr>
        <p:txBody>
          <a:bodyPr/>
          <a:lstStyle/>
          <a:p>
            <a:endParaRPr lang="en-GB"/>
          </a:p>
        </p:txBody>
      </p:sp>
      <p:sp>
        <p:nvSpPr>
          <p:cNvPr id="9" name="Text 6"/>
          <p:cNvSpPr/>
          <p:nvPr/>
        </p:nvSpPr>
        <p:spPr>
          <a:xfrm>
            <a:off x="320040" y="91440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01</a:t>
            </a:r>
            <a:endParaRPr lang="en-US" sz="1800" dirty="0"/>
          </a:p>
        </p:txBody>
      </p:sp>
      <p:sp>
        <p:nvSpPr>
          <p:cNvPr id="10" name="Text 7"/>
          <p:cNvSpPr/>
          <p:nvPr/>
        </p:nvSpPr>
        <p:spPr>
          <a:xfrm>
            <a:off x="1005840" y="102412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Business Idea &amp; Overview</a:t>
            </a:r>
            <a:endParaRPr lang="en-US" sz="1350" dirty="0"/>
          </a:p>
        </p:txBody>
      </p:sp>
      <p:sp>
        <p:nvSpPr>
          <p:cNvPr id="11" name="Text 8"/>
          <p:cNvSpPr/>
          <p:nvPr/>
        </p:nvSpPr>
        <p:spPr>
          <a:xfrm>
            <a:off x="1005840" y="144475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Mission, vision and long-term aspirations</a:t>
            </a:r>
            <a:endParaRPr lang="en-US" sz="1100" dirty="0"/>
          </a:p>
        </p:txBody>
      </p:sp>
      <p:sp>
        <p:nvSpPr>
          <p:cNvPr id="12" name="Shape 9"/>
          <p:cNvSpPr/>
          <p:nvPr/>
        </p:nvSpPr>
        <p:spPr>
          <a:xfrm>
            <a:off x="4754880" y="914400"/>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4754880" y="914400"/>
            <a:ext cx="594360" cy="1051560"/>
          </a:xfrm>
          <a:prstGeom prst="rect">
            <a:avLst/>
          </a:prstGeom>
          <a:solidFill>
            <a:srgbClr val="F5C842"/>
          </a:solidFill>
          <a:ln w="12700">
            <a:solidFill>
              <a:srgbClr val="F5C842"/>
            </a:solidFill>
            <a:prstDash val="solid"/>
          </a:ln>
        </p:spPr>
        <p:txBody>
          <a:bodyPr/>
          <a:lstStyle/>
          <a:p>
            <a:endParaRPr lang="en-GB"/>
          </a:p>
        </p:txBody>
      </p:sp>
      <p:sp>
        <p:nvSpPr>
          <p:cNvPr id="14" name="Text 11"/>
          <p:cNvSpPr/>
          <p:nvPr/>
        </p:nvSpPr>
        <p:spPr>
          <a:xfrm>
            <a:off x="4754880" y="91440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02</a:t>
            </a:r>
            <a:endParaRPr lang="en-US" sz="1800" dirty="0"/>
          </a:p>
        </p:txBody>
      </p:sp>
      <p:sp>
        <p:nvSpPr>
          <p:cNvPr id="15" name="Text 12"/>
          <p:cNvSpPr/>
          <p:nvPr/>
        </p:nvSpPr>
        <p:spPr>
          <a:xfrm>
            <a:off x="5440680" y="102412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Products &amp; Services</a:t>
            </a:r>
            <a:endParaRPr lang="en-US" sz="1350" dirty="0"/>
          </a:p>
        </p:txBody>
      </p:sp>
      <p:sp>
        <p:nvSpPr>
          <p:cNvPr id="16" name="Text 13"/>
          <p:cNvSpPr/>
          <p:nvPr/>
        </p:nvSpPr>
        <p:spPr>
          <a:xfrm>
            <a:off x="5440680" y="144475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What we offer and who we serve</a:t>
            </a:r>
            <a:endParaRPr lang="en-US" sz="1100" dirty="0"/>
          </a:p>
        </p:txBody>
      </p:sp>
      <p:sp>
        <p:nvSpPr>
          <p:cNvPr id="17" name="Shape 14"/>
          <p:cNvSpPr/>
          <p:nvPr/>
        </p:nvSpPr>
        <p:spPr>
          <a:xfrm>
            <a:off x="320040" y="2148840"/>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8" name="Shape 15"/>
          <p:cNvSpPr/>
          <p:nvPr/>
        </p:nvSpPr>
        <p:spPr>
          <a:xfrm>
            <a:off x="320040" y="2148840"/>
            <a:ext cx="594360" cy="1051560"/>
          </a:xfrm>
          <a:prstGeom prst="rect">
            <a:avLst/>
          </a:prstGeom>
          <a:solidFill>
            <a:srgbClr val="E8604C"/>
          </a:solidFill>
          <a:ln w="12700">
            <a:solidFill>
              <a:srgbClr val="E8604C"/>
            </a:solidFill>
            <a:prstDash val="solid"/>
          </a:ln>
        </p:spPr>
        <p:txBody>
          <a:bodyPr/>
          <a:lstStyle/>
          <a:p>
            <a:endParaRPr lang="en-GB"/>
          </a:p>
        </p:txBody>
      </p:sp>
      <p:sp>
        <p:nvSpPr>
          <p:cNvPr id="19" name="Text 16"/>
          <p:cNvSpPr/>
          <p:nvPr/>
        </p:nvSpPr>
        <p:spPr>
          <a:xfrm>
            <a:off x="320040" y="214884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03</a:t>
            </a:r>
            <a:endParaRPr lang="en-US" sz="1800" dirty="0"/>
          </a:p>
        </p:txBody>
      </p:sp>
      <p:sp>
        <p:nvSpPr>
          <p:cNvPr id="20" name="Text 17"/>
          <p:cNvSpPr/>
          <p:nvPr/>
        </p:nvSpPr>
        <p:spPr>
          <a:xfrm>
            <a:off x="1005840" y="225856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Market Analysis &amp; USP</a:t>
            </a:r>
            <a:endParaRPr lang="en-US" sz="1350" dirty="0"/>
          </a:p>
        </p:txBody>
      </p:sp>
      <p:sp>
        <p:nvSpPr>
          <p:cNvPr id="21" name="Text 18"/>
          <p:cNvSpPr/>
          <p:nvPr/>
        </p:nvSpPr>
        <p:spPr>
          <a:xfrm>
            <a:off x="1005840" y="267919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Who our customers are and what makes us unique</a:t>
            </a:r>
            <a:endParaRPr lang="en-US" sz="1100" dirty="0"/>
          </a:p>
        </p:txBody>
      </p:sp>
      <p:sp>
        <p:nvSpPr>
          <p:cNvPr id="22" name="Shape 19"/>
          <p:cNvSpPr/>
          <p:nvPr/>
        </p:nvSpPr>
        <p:spPr>
          <a:xfrm>
            <a:off x="4754880" y="2148840"/>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23" name="Shape 20"/>
          <p:cNvSpPr/>
          <p:nvPr/>
        </p:nvSpPr>
        <p:spPr>
          <a:xfrm>
            <a:off x="4754880" y="2148840"/>
            <a:ext cx="594360" cy="1051560"/>
          </a:xfrm>
          <a:prstGeom prst="rect">
            <a:avLst/>
          </a:prstGeom>
          <a:solidFill>
            <a:srgbClr val="F5C842"/>
          </a:solidFill>
          <a:ln w="12700">
            <a:solidFill>
              <a:srgbClr val="F5C842"/>
            </a:solidFill>
            <a:prstDash val="solid"/>
          </a:ln>
        </p:spPr>
        <p:txBody>
          <a:bodyPr/>
          <a:lstStyle/>
          <a:p>
            <a:endParaRPr lang="en-GB"/>
          </a:p>
        </p:txBody>
      </p:sp>
      <p:sp>
        <p:nvSpPr>
          <p:cNvPr id="24" name="Text 21"/>
          <p:cNvSpPr/>
          <p:nvPr/>
        </p:nvSpPr>
        <p:spPr>
          <a:xfrm>
            <a:off x="4754880" y="214884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04</a:t>
            </a:r>
            <a:endParaRPr lang="en-US" sz="1800" dirty="0"/>
          </a:p>
        </p:txBody>
      </p:sp>
      <p:sp>
        <p:nvSpPr>
          <p:cNvPr id="25" name="Text 22"/>
          <p:cNvSpPr/>
          <p:nvPr/>
        </p:nvSpPr>
        <p:spPr>
          <a:xfrm>
            <a:off x="5440680" y="225856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Marketing Strategy</a:t>
            </a:r>
            <a:endParaRPr lang="en-US" sz="1350" dirty="0"/>
          </a:p>
        </p:txBody>
      </p:sp>
      <p:sp>
        <p:nvSpPr>
          <p:cNvPr id="26" name="Text 23"/>
          <p:cNvSpPr/>
          <p:nvPr/>
        </p:nvSpPr>
        <p:spPr>
          <a:xfrm>
            <a:off x="5440680" y="267919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How we'll reach our target market</a:t>
            </a:r>
            <a:endParaRPr lang="en-US" sz="1100" dirty="0"/>
          </a:p>
        </p:txBody>
      </p:sp>
      <p:sp>
        <p:nvSpPr>
          <p:cNvPr id="27" name="Shape 24"/>
          <p:cNvSpPr/>
          <p:nvPr/>
        </p:nvSpPr>
        <p:spPr>
          <a:xfrm>
            <a:off x="320040" y="3383280"/>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28" name="Shape 25"/>
          <p:cNvSpPr/>
          <p:nvPr/>
        </p:nvSpPr>
        <p:spPr>
          <a:xfrm>
            <a:off x="320040" y="3383280"/>
            <a:ext cx="594360" cy="1051560"/>
          </a:xfrm>
          <a:prstGeom prst="rect">
            <a:avLst/>
          </a:prstGeom>
          <a:solidFill>
            <a:srgbClr val="E8604C"/>
          </a:solidFill>
          <a:ln w="12700">
            <a:solidFill>
              <a:srgbClr val="E8604C"/>
            </a:solidFill>
            <a:prstDash val="solid"/>
          </a:ln>
        </p:spPr>
        <p:txBody>
          <a:bodyPr/>
          <a:lstStyle/>
          <a:p>
            <a:endParaRPr lang="en-GB"/>
          </a:p>
        </p:txBody>
      </p:sp>
      <p:sp>
        <p:nvSpPr>
          <p:cNvPr id="29" name="Text 26"/>
          <p:cNvSpPr/>
          <p:nvPr/>
        </p:nvSpPr>
        <p:spPr>
          <a:xfrm>
            <a:off x="320040" y="338328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05</a:t>
            </a:r>
            <a:endParaRPr lang="en-US" sz="1800" dirty="0"/>
          </a:p>
        </p:txBody>
      </p:sp>
      <p:sp>
        <p:nvSpPr>
          <p:cNvPr id="30" name="Text 27"/>
          <p:cNvSpPr/>
          <p:nvPr/>
        </p:nvSpPr>
        <p:spPr>
          <a:xfrm>
            <a:off x="1005840" y="349300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Financial Overview</a:t>
            </a:r>
            <a:endParaRPr lang="en-US" sz="1350" dirty="0"/>
          </a:p>
        </p:txBody>
      </p:sp>
      <p:sp>
        <p:nvSpPr>
          <p:cNvPr id="31" name="Text 28"/>
          <p:cNvSpPr/>
          <p:nvPr/>
        </p:nvSpPr>
        <p:spPr>
          <a:xfrm>
            <a:off x="1005840" y="391363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Start-up costs, funding and projections</a:t>
            </a:r>
            <a:endParaRPr lang="en-US" sz="1100" dirty="0"/>
          </a:p>
        </p:txBody>
      </p:sp>
      <p:sp>
        <p:nvSpPr>
          <p:cNvPr id="32" name="Shape 29"/>
          <p:cNvSpPr/>
          <p:nvPr/>
        </p:nvSpPr>
        <p:spPr>
          <a:xfrm>
            <a:off x="4663440" y="3493008"/>
            <a:ext cx="4206240" cy="105156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33" name="Shape 30"/>
          <p:cNvSpPr/>
          <p:nvPr/>
        </p:nvSpPr>
        <p:spPr>
          <a:xfrm>
            <a:off x="4754880" y="3383280"/>
            <a:ext cx="594360" cy="1051560"/>
          </a:xfrm>
          <a:prstGeom prst="rect">
            <a:avLst/>
          </a:prstGeom>
          <a:solidFill>
            <a:srgbClr val="F5C842"/>
          </a:solidFill>
          <a:ln w="12700">
            <a:solidFill>
              <a:srgbClr val="F5C842"/>
            </a:solidFill>
            <a:prstDash val="solid"/>
          </a:ln>
        </p:spPr>
        <p:txBody>
          <a:bodyPr/>
          <a:lstStyle/>
          <a:p>
            <a:endParaRPr lang="en-GB"/>
          </a:p>
        </p:txBody>
      </p:sp>
      <p:sp>
        <p:nvSpPr>
          <p:cNvPr id="34" name="Text 31"/>
          <p:cNvSpPr/>
          <p:nvPr/>
        </p:nvSpPr>
        <p:spPr>
          <a:xfrm>
            <a:off x="4754880" y="3383280"/>
            <a:ext cx="594360" cy="1051560"/>
          </a:xfrm>
          <a:prstGeom prst="rect">
            <a:avLst/>
          </a:prstGeom>
          <a:noFill/>
          <a:ln/>
        </p:spPr>
        <p:txBody>
          <a:bodyPr wrap="square"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06</a:t>
            </a:r>
            <a:endParaRPr lang="en-US" sz="1800" dirty="0"/>
          </a:p>
        </p:txBody>
      </p:sp>
      <p:sp>
        <p:nvSpPr>
          <p:cNvPr id="35" name="Text 32"/>
          <p:cNvSpPr/>
          <p:nvPr/>
        </p:nvSpPr>
        <p:spPr>
          <a:xfrm>
            <a:off x="5440680" y="3493008"/>
            <a:ext cx="3429000" cy="384048"/>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Legal Structure &amp; Operations</a:t>
            </a:r>
            <a:endParaRPr lang="en-US" sz="1350" dirty="0"/>
          </a:p>
        </p:txBody>
      </p:sp>
      <p:sp>
        <p:nvSpPr>
          <p:cNvPr id="36" name="Text 33"/>
          <p:cNvSpPr/>
          <p:nvPr/>
        </p:nvSpPr>
        <p:spPr>
          <a:xfrm>
            <a:off x="5440680" y="3913632"/>
            <a:ext cx="3429000" cy="411480"/>
          </a:xfrm>
          <a:prstGeom prst="rect">
            <a:avLst/>
          </a:prstGeom>
          <a:noFill/>
          <a:ln/>
        </p:spPr>
        <p:txBody>
          <a:bodyPr wrap="square" rtlCol="0" anchor="ctr"/>
          <a:lstStyle/>
          <a:p>
            <a:pPr marL="0" indent="0">
              <a:buNone/>
            </a:pPr>
            <a:r>
              <a:rPr lang="en-US" sz="1100" dirty="0">
                <a:solidFill>
                  <a:srgbClr val="888888"/>
                </a:solidFill>
                <a:latin typeface="Calibri" pitchFamily="34" charset="0"/>
                <a:ea typeface="Calibri" pitchFamily="34" charset="-122"/>
                <a:cs typeface="Calibri" pitchFamily="34" charset="-120"/>
              </a:rPr>
              <a:t>Business setup and team</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8F0"/>
        </a:solidFill>
        <a:effectLst/>
      </p:bgPr>
    </p:bg>
    <p:spTree>
      <p:nvGrpSpPr>
        <p:cNvPr id="1" name=""/>
        <p:cNvGrpSpPr/>
        <p:nvPr/>
      </p:nvGrpSpPr>
      <p:grpSpPr>
        <a:xfrm>
          <a:off x="0" y="0"/>
          <a:ext cx="0" cy="0"/>
          <a:chOff x="0" y="0"/>
          <a:chExt cx="0" cy="0"/>
        </a:xfrm>
      </p:grpSpPr>
      <p:sp>
        <p:nvSpPr>
          <p:cNvPr id="21" name="Text 17"/>
          <p:cNvSpPr/>
          <p:nvPr/>
        </p:nvSpPr>
        <p:spPr>
          <a:xfrm>
            <a:off x="393192" y="3988246"/>
            <a:ext cx="4818888" cy="665273"/>
          </a:xfrm>
          <a:prstGeom prst="rect">
            <a:avLst/>
          </a:prstGeom>
          <a:solidFill>
            <a:schemeClr val="accent4">
              <a:lumMod val="40000"/>
              <a:lumOff val="60000"/>
            </a:schemeClr>
          </a:solidFill>
          <a:ln/>
        </p:spPr>
        <p:txBody>
          <a:bodyPr wrap="square" rtlCol="0" anchor="ctr"/>
          <a:lstStyle/>
          <a:p>
            <a:pPr marL="0" indent="0" algn="ctr">
              <a:buNone/>
            </a:pPr>
            <a:r>
              <a:rPr lang="en-US" sz="1500" b="1" i="1" dirty="0">
                <a:solidFill>
                  <a:srgbClr val="C00000"/>
                </a:solidFill>
                <a:latin typeface="Trebuchet MS" pitchFamily="34" charset="0"/>
                <a:ea typeface="Trebuchet MS" pitchFamily="34" charset="-122"/>
                <a:cs typeface="Trebuchet MS" pitchFamily="34" charset="-120"/>
              </a:rPr>
              <a:t>Slogan: "Create Joy — Together!" </a:t>
            </a:r>
            <a:r>
              <a:rPr lang="en-US" sz="1500" b="1" i="1" dirty="0">
                <a:solidFill>
                  <a:srgbClr val="FFFFFF"/>
                </a:solidFill>
                <a:latin typeface="Trebuchet MS" pitchFamily="34" charset="0"/>
                <a:ea typeface="Trebuchet MS" pitchFamily="34" charset="-122"/>
                <a:cs typeface="Trebuchet MS" pitchFamily="34" charset="-120"/>
              </a:rPr>
              <a:t>🎉</a:t>
            </a:r>
            <a:endParaRPr lang="en-US" sz="1500" dirty="0"/>
          </a:p>
        </p:txBody>
      </p:sp>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Business Idea &amp; Overview</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pic>
        <p:nvPicPr>
          <p:cNvPr id="7" name="Image 1" descr="preencoded.png"/>
          <p:cNvPicPr>
            <a:picLocks noChangeAspect="1"/>
          </p:cNvPicPr>
          <p:nvPr/>
        </p:nvPicPr>
        <p:blipFill>
          <a:blip r:embed="rId3"/>
          <a:stretch>
            <a:fillRect/>
          </a:stretch>
        </p:blipFill>
        <p:spPr>
          <a:xfrm>
            <a:off x="5394960" y="868680"/>
            <a:ext cx="3520440" cy="2377440"/>
          </a:xfrm>
          <a:prstGeom prst="rect">
            <a:avLst/>
          </a:prstGeom>
          <a:effectLst>
            <a:outerShdw blurRad="101600" dist="38100" dir="8100000" algn="bl" rotWithShape="0">
              <a:srgbClr val="000000">
                <a:alpha val="12000"/>
              </a:srgbClr>
            </a:outerShdw>
          </a:effectLst>
        </p:spPr>
      </p:pic>
      <p:sp>
        <p:nvSpPr>
          <p:cNvPr id="8" name="Shape 4"/>
          <p:cNvSpPr/>
          <p:nvPr/>
        </p:nvSpPr>
        <p:spPr>
          <a:xfrm>
            <a:off x="320040" y="886968"/>
            <a:ext cx="4892040" cy="155000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5"/>
          <p:cNvSpPr/>
          <p:nvPr/>
        </p:nvSpPr>
        <p:spPr>
          <a:xfrm>
            <a:off x="320040" y="886968"/>
            <a:ext cx="73152" cy="1550000"/>
          </a:xfrm>
          <a:prstGeom prst="rect">
            <a:avLst/>
          </a:prstGeom>
          <a:solidFill>
            <a:srgbClr val="E8604C"/>
          </a:solidFill>
          <a:ln w="12700">
            <a:solidFill>
              <a:srgbClr val="E8604C"/>
            </a:solidFill>
            <a:prstDash val="solid"/>
          </a:ln>
        </p:spPr>
        <p:txBody>
          <a:bodyPr/>
          <a:lstStyle/>
          <a:p>
            <a:endParaRPr lang="en-GB"/>
          </a:p>
        </p:txBody>
      </p:sp>
      <p:sp>
        <p:nvSpPr>
          <p:cNvPr id="10" name="Text 6"/>
          <p:cNvSpPr/>
          <p:nvPr/>
        </p:nvSpPr>
        <p:spPr>
          <a:xfrm>
            <a:off x="502920" y="950976"/>
            <a:ext cx="4526280" cy="292608"/>
          </a:xfrm>
          <a:prstGeom prst="rect">
            <a:avLst/>
          </a:prstGeom>
          <a:noFill/>
          <a:ln/>
        </p:spPr>
        <p:txBody>
          <a:bodyPr wrap="square" lIns="0" tIns="0" rIns="0" bIns="0" rtlCol="0" anchor="ctr"/>
          <a:lstStyle/>
          <a:p>
            <a:pPr marL="0" indent="0">
              <a:buNone/>
            </a:pPr>
            <a:r>
              <a:rPr lang="en-US" sz="1300" b="1" dirty="0">
                <a:solidFill>
                  <a:srgbClr val="E8604C"/>
                </a:solidFill>
                <a:latin typeface="Trebuchet MS" pitchFamily="34" charset="0"/>
                <a:ea typeface="Trebuchet MS" pitchFamily="34" charset="-122"/>
                <a:cs typeface="Trebuchet MS" pitchFamily="34" charset="-120"/>
              </a:rPr>
              <a:t>Mission</a:t>
            </a:r>
            <a:endParaRPr lang="en-US" sz="1300" dirty="0"/>
          </a:p>
        </p:txBody>
      </p:sp>
      <p:sp>
        <p:nvSpPr>
          <p:cNvPr id="11" name="Text 7"/>
          <p:cNvSpPr/>
          <p:nvPr/>
        </p:nvSpPr>
        <p:spPr>
          <a:xfrm>
            <a:off x="502920" y="1271016"/>
            <a:ext cx="4526280" cy="900000"/>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To offer innovative, inclusive, and experiential celebration services that enhance family bonding through interactive cake-decorating activities.</a:t>
            </a:r>
            <a:endParaRPr lang="en-US" sz="1150" dirty="0"/>
          </a:p>
        </p:txBody>
      </p:sp>
      <p:sp>
        <p:nvSpPr>
          <p:cNvPr id="12" name="Shape 8"/>
          <p:cNvSpPr/>
          <p:nvPr/>
        </p:nvSpPr>
        <p:spPr>
          <a:xfrm>
            <a:off x="356616" y="2542858"/>
            <a:ext cx="4892040" cy="128000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9"/>
          <p:cNvSpPr/>
          <p:nvPr/>
        </p:nvSpPr>
        <p:spPr>
          <a:xfrm>
            <a:off x="320040" y="2536000"/>
            <a:ext cx="73152" cy="1280000"/>
          </a:xfrm>
          <a:prstGeom prst="rect">
            <a:avLst/>
          </a:prstGeom>
          <a:solidFill>
            <a:srgbClr val="F5C842"/>
          </a:solidFill>
          <a:ln w="12700">
            <a:solidFill>
              <a:srgbClr val="F5C842"/>
            </a:solidFill>
            <a:prstDash val="solid"/>
          </a:ln>
        </p:spPr>
        <p:txBody>
          <a:bodyPr/>
          <a:lstStyle/>
          <a:p>
            <a:endParaRPr lang="en-GB"/>
          </a:p>
        </p:txBody>
      </p:sp>
      <p:sp>
        <p:nvSpPr>
          <p:cNvPr id="14" name="Text 10"/>
          <p:cNvSpPr/>
          <p:nvPr/>
        </p:nvSpPr>
        <p:spPr>
          <a:xfrm>
            <a:off x="502920" y="2600000"/>
            <a:ext cx="4526280" cy="292608"/>
          </a:xfrm>
          <a:prstGeom prst="rect">
            <a:avLst/>
          </a:prstGeom>
          <a:noFill/>
          <a:ln/>
        </p:spPr>
        <p:txBody>
          <a:bodyPr wrap="square" lIns="0" tIns="0" rIns="0" bIns="0" rtlCol="0" anchor="ctr"/>
          <a:lstStyle/>
          <a:p>
            <a:pPr marL="0" indent="0">
              <a:buNone/>
            </a:pPr>
            <a:r>
              <a:rPr lang="en-US" sz="1300" b="1" dirty="0">
                <a:solidFill>
                  <a:srgbClr val="F5C842"/>
                </a:solidFill>
                <a:latin typeface="Trebuchet MS" pitchFamily="34" charset="0"/>
                <a:ea typeface="Trebuchet MS" pitchFamily="34" charset="-122"/>
                <a:cs typeface="Trebuchet MS" pitchFamily="34" charset="-120"/>
              </a:rPr>
              <a:t>Vision</a:t>
            </a:r>
            <a:endParaRPr lang="en-US" sz="1300" dirty="0"/>
          </a:p>
        </p:txBody>
      </p:sp>
      <p:sp>
        <p:nvSpPr>
          <p:cNvPr id="15" name="Text 11"/>
          <p:cNvSpPr/>
          <p:nvPr/>
        </p:nvSpPr>
        <p:spPr>
          <a:xfrm>
            <a:off x="502920" y="2920000"/>
            <a:ext cx="4526280" cy="800000"/>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To be the leading provider of mobile celebratory experiences in the UK — innovative, inclusive and customer-engaging.</a:t>
            </a:r>
            <a:endParaRPr lang="en-US" sz="1150" dirty="0"/>
          </a:p>
        </p:txBody>
      </p:sp>
      <p:sp>
        <p:nvSpPr>
          <p:cNvPr id="22" name="Shape 18"/>
          <p:cNvSpPr/>
          <p:nvPr/>
        </p:nvSpPr>
        <p:spPr>
          <a:xfrm>
            <a:off x="5394960" y="3291840"/>
            <a:ext cx="3749040" cy="1554480"/>
          </a:xfrm>
          <a:prstGeom prst="rect">
            <a:avLst/>
          </a:prstGeom>
          <a:solidFill>
            <a:srgbClr val="F2E8DC"/>
          </a:solidFill>
          <a:ln w="12700">
            <a:solidFill>
              <a:srgbClr val="EDD9C0"/>
            </a:solidFill>
            <a:prstDash val="solid"/>
          </a:ln>
        </p:spPr>
        <p:txBody>
          <a:bodyPr/>
          <a:lstStyle/>
          <a:p>
            <a:endParaRPr lang="en-GB" dirty="0"/>
          </a:p>
        </p:txBody>
      </p:sp>
      <p:sp>
        <p:nvSpPr>
          <p:cNvPr id="23" name="Text 19"/>
          <p:cNvSpPr/>
          <p:nvPr/>
        </p:nvSpPr>
        <p:spPr>
          <a:xfrm>
            <a:off x="5532120" y="3422188"/>
            <a:ext cx="3246120" cy="256032"/>
          </a:xfrm>
          <a:prstGeom prst="rect">
            <a:avLst/>
          </a:prstGeom>
          <a:noFill/>
          <a:ln/>
        </p:spPr>
        <p:txBody>
          <a:bodyPr wrap="square" lIns="0" tIns="0" rIns="0" bIns="0" rtlCol="0" anchor="ctr"/>
          <a:lstStyle/>
          <a:p>
            <a:pPr marL="0" indent="0">
              <a:buNone/>
            </a:pPr>
            <a:r>
              <a:rPr lang="en-US" sz="1200" b="1" dirty="0">
                <a:solidFill>
                  <a:srgbClr val="8B2E1F"/>
                </a:solidFill>
                <a:latin typeface="Trebuchet MS" pitchFamily="34" charset="0"/>
                <a:ea typeface="Trebuchet MS" pitchFamily="34" charset="-122"/>
                <a:cs typeface="Trebuchet MS" pitchFamily="34" charset="-120"/>
              </a:rPr>
              <a:t>SMART Objectives</a:t>
            </a:r>
            <a:endParaRPr lang="en-US" sz="1200" dirty="0"/>
          </a:p>
        </p:txBody>
      </p:sp>
      <p:sp>
        <p:nvSpPr>
          <p:cNvPr id="24" name="Text 20"/>
          <p:cNvSpPr/>
          <p:nvPr/>
        </p:nvSpPr>
        <p:spPr>
          <a:xfrm>
            <a:off x="5532120" y="3720000"/>
            <a:ext cx="3611880" cy="1126320"/>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Short-term: Profitable within 1–3 years with regular school &amp; venue bookings</a:t>
            </a:r>
            <a:endParaRPr lang="en-US" sz="1100" dirty="0"/>
          </a:p>
          <a:p>
            <a:pPr marL="0" indent="0">
              <a:buNone/>
            </a:pPr>
            <a:r>
              <a:rPr lang="en-US" sz="1100" dirty="0">
                <a:solidFill>
                  <a:srgbClr val="2C2C2C"/>
                </a:solidFill>
                <a:latin typeface="Calibri" pitchFamily="34" charset="0"/>
                <a:ea typeface="Calibri" pitchFamily="34" charset="-122"/>
                <a:cs typeface="Calibri" pitchFamily="34" charset="-120"/>
              </a:rPr>
              <a:t>Long-term: E-commerce, brand partnerships and UK-wide expansion by Year 5</a:t>
            </a:r>
            <a:endParaRPr lang="en-US" sz="1100" dirty="0"/>
          </a:p>
        </p:txBody>
      </p:sp>
      <p:pic>
        <p:nvPicPr>
          <p:cNvPr id="16" name="Picture 15">
            <a:extLst>
              <a:ext uri="{FF2B5EF4-FFF2-40B4-BE49-F238E27FC236}">
                <a16:creationId xmlns:a16="http://schemas.microsoft.com/office/drawing/2014/main" id="{BED219AC-5A14-95B9-87CF-338AE33079F1}"/>
              </a:ext>
            </a:extLst>
          </p:cNvPr>
          <p:cNvPicPr>
            <a:picLocks noChangeAspect="1"/>
          </p:cNvPicPr>
          <p:nvPr/>
        </p:nvPicPr>
        <p:blipFill>
          <a:blip r:embed="rId4"/>
          <a:stretch>
            <a:fillRect/>
          </a:stretch>
        </p:blipFill>
        <p:spPr>
          <a:xfrm>
            <a:off x="393192" y="4051134"/>
            <a:ext cx="620599" cy="53949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F5C842"/>
          </a:solidFill>
          <a:ln w="12700">
            <a:solidFill>
              <a:srgbClr val="F5C842"/>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Products &amp; Services</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8" name="Shape 4"/>
          <p:cNvSpPr/>
          <p:nvPr/>
        </p:nvSpPr>
        <p:spPr>
          <a:xfrm>
            <a:off x="3017520" y="914400"/>
            <a:ext cx="5852160" cy="841248"/>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5"/>
          <p:cNvSpPr/>
          <p:nvPr/>
        </p:nvSpPr>
        <p:spPr>
          <a:xfrm>
            <a:off x="3017520" y="914400"/>
            <a:ext cx="73152" cy="841248"/>
          </a:xfrm>
          <a:prstGeom prst="rect">
            <a:avLst/>
          </a:prstGeom>
          <a:solidFill>
            <a:srgbClr val="E8604C"/>
          </a:solidFill>
          <a:ln w="12700">
            <a:solidFill>
              <a:srgbClr val="E8604C"/>
            </a:solidFill>
            <a:prstDash val="solid"/>
          </a:ln>
        </p:spPr>
        <p:txBody>
          <a:bodyPr/>
          <a:lstStyle/>
          <a:p>
            <a:endParaRPr lang="en-GB"/>
          </a:p>
        </p:txBody>
      </p:sp>
      <p:sp>
        <p:nvSpPr>
          <p:cNvPr id="10" name="Text 6"/>
          <p:cNvSpPr/>
          <p:nvPr/>
        </p:nvSpPr>
        <p:spPr>
          <a:xfrm>
            <a:off x="3200400" y="969264"/>
            <a:ext cx="5577840" cy="256032"/>
          </a:xfrm>
          <a:prstGeom prst="rect">
            <a:avLst/>
          </a:prstGeom>
          <a:noFill/>
          <a:ln/>
        </p:spPr>
        <p:txBody>
          <a:bodyPr wrap="square" lIns="0" tIns="0" rIns="0" bIns="0" rtlCol="0" anchor="ctr"/>
          <a:lstStyle/>
          <a:p>
            <a:pPr marL="0" indent="0">
              <a:buNone/>
            </a:pPr>
            <a:r>
              <a:rPr lang="en-US" sz="1250" b="1" dirty="0">
                <a:solidFill>
                  <a:srgbClr val="E8604C"/>
                </a:solidFill>
                <a:latin typeface="Trebuchet MS" pitchFamily="34" charset="0"/>
                <a:ea typeface="Trebuchet MS" pitchFamily="34" charset="-122"/>
                <a:cs typeface="Trebuchet MS" pitchFamily="34" charset="-120"/>
              </a:rPr>
              <a:t>1. Intergenerational Decorating</a:t>
            </a:r>
            <a:endParaRPr lang="en-US" sz="1250" dirty="0"/>
          </a:p>
        </p:txBody>
      </p:sp>
      <p:sp>
        <p:nvSpPr>
          <p:cNvPr id="11" name="Text 7"/>
          <p:cNvSpPr/>
          <p:nvPr/>
        </p:nvSpPr>
        <p:spPr>
          <a:xfrm>
            <a:off x="3200400" y="1243584"/>
            <a:ext cx="5577840" cy="457200"/>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Children, parents &amp; grandparents decorate cupcakes and cake slices together — bonding across generations.</a:t>
            </a:r>
            <a:endParaRPr lang="en-US" sz="1100" dirty="0"/>
          </a:p>
        </p:txBody>
      </p:sp>
      <p:sp>
        <p:nvSpPr>
          <p:cNvPr id="12" name="Shape 8"/>
          <p:cNvSpPr/>
          <p:nvPr/>
        </p:nvSpPr>
        <p:spPr>
          <a:xfrm>
            <a:off x="3017520" y="1865376"/>
            <a:ext cx="5852160" cy="841248"/>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9"/>
          <p:cNvSpPr/>
          <p:nvPr/>
        </p:nvSpPr>
        <p:spPr>
          <a:xfrm>
            <a:off x="3017520" y="1865376"/>
            <a:ext cx="73152" cy="841248"/>
          </a:xfrm>
          <a:prstGeom prst="rect">
            <a:avLst/>
          </a:prstGeom>
          <a:solidFill>
            <a:srgbClr val="F5C842"/>
          </a:solidFill>
          <a:ln w="12700">
            <a:solidFill>
              <a:srgbClr val="F5C842"/>
            </a:solidFill>
            <a:prstDash val="solid"/>
          </a:ln>
        </p:spPr>
        <p:txBody>
          <a:bodyPr/>
          <a:lstStyle/>
          <a:p>
            <a:endParaRPr lang="en-GB"/>
          </a:p>
        </p:txBody>
      </p:sp>
      <p:sp>
        <p:nvSpPr>
          <p:cNvPr id="14" name="Text 10"/>
          <p:cNvSpPr/>
          <p:nvPr/>
        </p:nvSpPr>
        <p:spPr>
          <a:xfrm>
            <a:off x="3200400" y="1920240"/>
            <a:ext cx="5577840" cy="256032"/>
          </a:xfrm>
          <a:prstGeom prst="rect">
            <a:avLst/>
          </a:prstGeom>
          <a:noFill/>
          <a:ln/>
        </p:spPr>
        <p:txBody>
          <a:bodyPr wrap="square" lIns="0" tIns="0" rIns="0" bIns="0" rtlCol="0" anchor="ctr"/>
          <a:lstStyle/>
          <a:p>
            <a:pPr marL="0" indent="0">
              <a:buNone/>
            </a:pPr>
            <a:r>
              <a:rPr lang="en-US" sz="1250" b="1" dirty="0">
                <a:solidFill>
                  <a:srgbClr val="F5C842"/>
                </a:solidFill>
                <a:latin typeface="Trebuchet MS" pitchFamily="34" charset="0"/>
                <a:ea typeface="Trebuchet MS" pitchFamily="34" charset="-122"/>
                <a:cs typeface="Trebuchet MS" pitchFamily="34" charset="-120"/>
              </a:rPr>
              <a:t>2. Story-Themed Events</a:t>
            </a:r>
            <a:endParaRPr lang="en-US" sz="1250" dirty="0"/>
          </a:p>
        </p:txBody>
      </p:sp>
      <p:sp>
        <p:nvSpPr>
          <p:cNvPr id="15" name="Text 11"/>
          <p:cNvSpPr/>
          <p:nvPr/>
        </p:nvSpPr>
        <p:spPr>
          <a:xfrm>
            <a:off x="3200400" y="2194560"/>
            <a:ext cx="5577840" cy="457200"/>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Decorating inspired by books &amp; films. Themed costumes, edible toppers and personalised aprons included.</a:t>
            </a:r>
            <a:endParaRPr lang="en-US" sz="1100" dirty="0"/>
          </a:p>
        </p:txBody>
      </p:sp>
      <p:pic>
        <p:nvPicPr>
          <p:cNvPr id="26" name="kids_fun_sparkle_photo" descr="Photorealistic candid lifestyle photo of happy kids decorating cupcakes at a party table, bright smiles, playful energy, subtle sparkling confetti and colorful sprinkles in the air, warm indoor lighting, cozy festive decorations (bunting, party hats), natural skin tones, realistic colors, shallow depth of field, no text, no logos, no cartoon style.">
            <a:extLst>
              <a:ext uri="{FF2B5EF4-FFF2-40B4-BE49-F238E27FC236}">
                <a16:creationId xmlns:a16="http://schemas.microsoft.com/office/drawing/2014/main" id="{F499995C-C519-4756-1CD1-405BC0A807C4}"/>
              </a:ext>
            </a:extLst>
          </p:cNvPr>
          <p:cNvPicPr>
            <a:picLocks noChangeAspect="1"/>
          </p:cNvPicPr>
          <p:nvPr/>
        </p:nvPicPr>
        <p:blipFill>
          <a:blip r:embed="rId3"/>
          <a:stretch>
            <a:fillRect/>
          </a:stretch>
        </p:blipFill>
        <p:spPr>
          <a:xfrm>
            <a:off x="320040" y="914400"/>
            <a:ext cx="2514600" cy="3606800"/>
          </a:xfrm>
          <a:prstGeom prst="rect">
            <a:avLst/>
          </a:prstGeom>
        </p:spPr>
      </p:pic>
      <p:sp>
        <p:nvSpPr>
          <p:cNvPr id="16" name="Shape 12"/>
          <p:cNvSpPr/>
          <p:nvPr/>
        </p:nvSpPr>
        <p:spPr>
          <a:xfrm>
            <a:off x="3017520" y="2816352"/>
            <a:ext cx="5852160" cy="841248"/>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3"/>
          <p:cNvSpPr/>
          <p:nvPr/>
        </p:nvSpPr>
        <p:spPr>
          <a:xfrm>
            <a:off x="3017520" y="2816352"/>
            <a:ext cx="73152" cy="841248"/>
          </a:xfrm>
          <a:prstGeom prst="rect">
            <a:avLst/>
          </a:prstGeom>
          <a:solidFill>
            <a:srgbClr val="8B2E1F"/>
          </a:solidFill>
          <a:ln w="12700">
            <a:solidFill>
              <a:srgbClr val="8B2E1F"/>
            </a:solidFill>
            <a:prstDash val="solid"/>
          </a:ln>
        </p:spPr>
        <p:txBody>
          <a:bodyPr/>
          <a:lstStyle/>
          <a:p>
            <a:endParaRPr lang="en-GB"/>
          </a:p>
        </p:txBody>
      </p:sp>
      <p:sp>
        <p:nvSpPr>
          <p:cNvPr id="18" name="Text 14"/>
          <p:cNvSpPr/>
          <p:nvPr/>
        </p:nvSpPr>
        <p:spPr>
          <a:xfrm>
            <a:off x="3200400" y="2871216"/>
            <a:ext cx="5577840" cy="256032"/>
          </a:xfrm>
          <a:prstGeom prst="rect">
            <a:avLst/>
          </a:prstGeom>
          <a:noFill/>
          <a:ln/>
        </p:spPr>
        <p:txBody>
          <a:bodyPr wrap="square" lIns="0" tIns="0" rIns="0" bIns="0" rtlCol="0" anchor="ctr"/>
          <a:lstStyle/>
          <a:p>
            <a:pPr marL="0" indent="0">
              <a:buNone/>
            </a:pPr>
            <a:r>
              <a:rPr lang="en-US" sz="1250" b="1" dirty="0">
                <a:solidFill>
                  <a:srgbClr val="8B2E1F"/>
                </a:solidFill>
                <a:latin typeface="Trebuchet MS" pitchFamily="34" charset="0"/>
                <a:ea typeface="Trebuchet MS" pitchFamily="34" charset="-122"/>
                <a:cs typeface="Trebuchet MS" pitchFamily="34" charset="-120"/>
              </a:rPr>
              <a:t>3. Sensory-Friendly Events</a:t>
            </a:r>
            <a:endParaRPr lang="en-US" sz="1250" dirty="0"/>
          </a:p>
        </p:txBody>
      </p:sp>
      <p:sp>
        <p:nvSpPr>
          <p:cNvPr id="19" name="Text 15"/>
          <p:cNvSpPr/>
          <p:nvPr/>
        </p:nvSpPr>
        <p:spPr>
          <a:xfrm>
            <a:off x="3200400" y="3145536"/>
            <a:ext cx="5577840" cy="457200"/>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Designed for younger children with sensory needs — calm, sight-engaging and inclusive environments.</a:t>
            </a:r>
            <a:endParaRPr lang="en-US" sz="1100" dirty="0"/>
          </a:p>
        </p:txBody>
      </p:sp>
      <p:sp>
        <p:nvSpPr>
          <p:cNvPr id="20" name="Shape 16"/>
          <p:cNvSpPr/>
          <p:nvPr/>
        </p:nvSpPr>
        <p:spPr>
          <a:xfrm>
            <a:off x="3017520" y="3767328"/>
            <a:ext cx="5852160" cy="841248"/>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21" name="Shape 17"/>
          <p:cNvSpPr/>
          <p:nvPr/>
        </p:nvSpPr>
        <p:spPr>
          <a:xfrm>
            <a:off x="3017520" y="3767328"/>
            <a:ext cx="73152" cy="841248"/>
          </a:xfrm>
          <a:prstGeom prst="rect">
            <a:avLst/>
          </a:prstGeom>
          <a:solidFill>
            <a:srgbClr val="E8604C"/>
          </a:solidFill>
          <a:ln w="12700">
            <a:solidFill>
              <a:srgbClr val="E8604C"/>
            </a:solidFill>
            <a:prstDash val="solid"/>
          </a:ln>
        </p:spPr>
        <p:txBody>
          <a:bodyPr/>
          <a:lstStyle/>
          <a:p>
            <a:endParaRPr lang="en-GB"/>
          </a:p>
        </p:txBody>
      </p:sp>
      <p:sp>
        <p:nvSpPr>
          <p:cNvPr id="22" name="Text 18"/>
          <p:cNvSpPr/>
          <p:nvPr/>
        </p:nvSpPr>
        <p:spPr>
          <a:xfrm>
            <a:off x="3200400" y="3822192"/>
            <a:ext cx="5577840" cy="256032"/>
          </a:xfrm>
          <a:prstGeom prst="rect">
            <a:avLst/>
          </a:prstGeom>
          <a:noFill/>
          <a:ln/>
        </p:spPr>
        <p:txBody>
          <a:bodyPr wrap="square" lIns="0" tIns="0" rIns="0" bIns="0" rtlCol="0" anchor="ctr"/>
          <a:lstStyle/>
          <a:p>
            <a:pPr marL="0" indent="0">
              <a:buNone/>
            </a:pPr>
            <a:r>
              <a:rPr lang="en-US" sz="1250" b="1" dirty="0">
                <a:solidFill>
                  <a:srgbClr val="E8604C"/>
                </a:solidFill>
                <a:latin typeface="Trebuchet MS" pitchFamily="34" charset="0"/>
                <a:ea typeface="Trebuchet MS" pitchFamily="34" charset="-122"/>
                <a:cs typeface="Trebuchet MS" pitchFamily="34" charset="-120"/>
              </a:rPr>
              <a:t>4. Home Decorating Kits</a:t>
            </a:r>
            <a:endParaRPr lang="en-US" sz="1250" dirty="0"/>
          </a:p>
        </p:txBody>
      </p:sp>
      <p:sp>
        <p:nvSpPr>
          <p:cNvPr id="23" name="Text 19"/>
          <p:cNvSpPr/>
          <p:nvPr/>
        </p:nvSpPr>
        <p:spPr>
          <a:xfrm>
            <a:off x="3200400" y="4096512"/>
            <a:ext cx="5577840" cy="457200"/>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Ready-to-decorate kits sold online — families recreate the Sprinkle &amp; Smile experience at home.</a:t>
            </a:r>
            <a:endParaRPr lang="en-US" sz="1100" dirty="0"/>
          </a:p>
        </p:txBody>
      </p:sp>
      <p:sp>
        <p:nvSpPr>
          <p:cNvPr id="24" name="Shape 20"/>
          <p:cNvSpPr/>
          <p:nvPr/>
        </p:nvSpPr>
        <p:spPr>
          <a:xfrm>
            <a:off x="3017520" y="4727448"/>
            <a:ext cx="5852160" cy="164592"/>
          </a:xfrm>
          <a:prstGeom prst="rect">
            <a:avLst/>
          </a:prstGeom>
          <a:solidFill>
            <a:srgbClr val="F5C842"/>
          </a:solidFill>
          <a:ln w="12700">
            <a:solidFill>
              <a:srgbClr val="F5C842"/>
            </a:solidFill>
            <a:prstDash val="solid"/>
          </a:ln>
        </p:spPr>
        <p:txBody>
          <a:bodyPr/>
          <a:lstStyle/>
          <a:p>
            <a:endParaRPr lang="en-GB"/>
          </a:p>
        </p:txBody>
      </p:sp>
      <p:sp>
        <p:nvSpPr>
          <p:cNvPr id="25" name="Text 21"/>
          <p:cNvSpPr/>
          <p:nvPr/>
        </p:nvSpPr>
        <p:spPr>
          <a:xfrm>
            <a:off x="3063240" y="4727448"/>
            <a:ext cx="5760720" cy="164592"/>
          </a:xfrm>
          <a:prstGeom prst="rect">
            <a:avLst/>
          </a:prstGeom>
          <a:noFill/>
          <a:ln/>
        </p:spPr>
        <p:txBody>
          <a:bodyPr wrap="square" rtlCol="0" anchor="ctr"/>
          <a:lstStyle/>
          <a:p>
            <a:pPr marL="0" indent="0" algn="ctr">
              <a:buNone/>
            </a:pPr>
            <a:r>
              <a:rPr lang="en-US" sz="950" b="1" dirty="0">
                <a:solidFill>
                  <a:srgbClr val="8B2E1F"/>
                </a:solidFill>
                <a:latin typeface="Calibri" pitchFamily="34" charset="0"/>
                <a:ea typeface="Calibri" pitchFamily="34" charset="-122"/>
                <a:cs typeface="Calibri" pitchFamily="34" charset="-120"/>
              </a:rPr>
              <a:t>UK children's entertainment &amp; party market: £2.4 billion annually  (IBISWorld, 2024)</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F5C842"/>
          </a:solidFill>
          <a:ln w="12700">
            <a:solidFill>
              <a:srgbClr val="F5C842"/>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SWOT Analysis</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Shape 4"/>
          <p:cNvSpPr/>
          <p:nvPr/>
        </p:nvSpPr>
        <p:spPr>
          <a:xfrm>
            <a:off x="228600" y="896112"/>
            <a:ext cx="4224528" cy="18745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8" name="Shape 5"/>
          <p:cNvSpPr/>
          <p:nvPr/>
        </p:nvSpPr>
        <p:spPr>
          <a:xfrm>
            <a:off x="228600" y="896112"/>
            <a:ext cx="4224528" cy="438912"/>
          </a:xfrm>
          <a:prstGeom prst="rect">
            <a:avLst/>
          </a:prstGeom>
          <a:solidFill>
            <a:srgbClr val="E8604C"/>
          </a:solidFill>
          <a:ln w="12700">
            <a:solidFill>
              <a:srgbClr val="E8604C"/>
            </a:solidFill>
            <a:prstDash val="solid"/>
          </a:ln>
        </p:spPr>
        <p:txBody>
          <a:bodyPr/>
          <a:lstStyle/>
          <a:p>
            <a:endParaRPr lang="en-GB"/>
          </a:p>
        </p:txBody>
      </p:sp>
      <p:sp>
        <p:nvSpPr>
          <p:cNvPr id="9" name="Text 6"/>
          <p:cNvSpPr/>
          <p:nvPr/>
        </p:nvSpPr>
        <p:spPr>
          <a:xfrm>
            <a:off x="365760" y="969264"/>
            <a:ext cx="3931920" cy="310896"/>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Strengths</a:t>
            </a:r>
            <a:endParaRPr lang="en-US" sz="1400" dirty="0"/>
          </a:p>
        </p:txBody>
      </p:sp>
      <p:sp>
        <p:nvSpPr>
          <p:cNvPr id="10" name="Text 7"/>
          <p:cNvSpPr/>
          <p:nvPr/>
        </p:nvSpPr>
        <p:spPr>
          <a:xfrm>
            <a:off x="365760" y="1389888"/>
            <a:ext cx="3931920" cy="310896"/>
          </a:xfrm>
          <a:prstGeom prst="rect">
            <a:avLst/>
          </a:prstGeom>
          <a:noFill/>
          <a:ln/>
        </p:spPr>
        <p:txBody>
          <a:bodyPr wrap="square" rtlCol="0" anchor="ctr"/>
          <a:lstStyle/>
          <a:p>
            <a:pPr marL="0" indent="0">
              <a:buNone/>
            </a:pPr>
            <a:r>
              <a:rPr lang="en-US" sz="900" b="1" dirty="0">
                <a:solidFill>
                  <a:srgbClr val="E8604C"/>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Unique experience-based concept</a:t>
            </a:r>
            <a:endParaRPr lang="en-US" sz="900" dirty="0"/>
          </a:p>
        </p:txBody>
      </p:sp>
      <p:sp>
        <p:nvSpPr>
          <p:cNvPr id="11" name="Text 8"/>
          <p:cNvSpPr/>
          <p:nvPr/>
        </p:nvSpPr>
        <p:spPr>
          <a:xfrm>
            <a:off x="365760" y="1728216"/>
            <a:ext cx="3931920" cy="310896"/>
          </a:xfrm>
          <a:prstGeom prst="rect">
            <a:avLst/>
          </a:prstGeom>
          <a:noFill/>
          <a:ln/>
        </p:spPr>
        <p:txBody>
          <a:bodyPr wrap="square" rtlCol="0" anchor="ctr"/>
          <a:lstStyle/>
          <a:p>
            <a:pPr marL="0" indent="0">
              <a:buNone/>
            </a:pPr>
            <a:r>
              <a:rPr lang="en-US" sz="900" b="1" dirty="0">
                <a:solidFill>
                  <a:srgbClr val="E8604C"/>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Mobile &amp; flexible — no venue costs</a:t>
            </a:r>
            <a:endParaRPr lang="en-US" sz="900" dirty="0"/>
          </a:p>
        </p:txBody>
      </p:sp>
      <p:sp>
        <p:nvSpPr>
          <p:cNvPr id="12" name="Text 9"/>
          <p:cNvSpPr/>
          <p:nvPr/>
        </p:nvSpPr>
        <p:spPr>
          <a:xfrm>
            <a:off x="365760" y="2066544"/>
            <a:ext cx="3931920" cy="310896"/>
          </a:xfrm>
          <a:prstGeom prst="rect">
            <a:avLst/>
          </a:prstGeom>
          <a:noFill/>
          <a:ln/>
        </p:spPr>
        <p:txBody>
          <a:bodyPr wrap="square" rtlCol="0" anchor="ctr"/>
          <a:lstStyle/>
          <a:p>
            <a:pPr marL="0" indent="0">
              <a:buNone/>
            </a:pPr>
            <a:r>
              <a:rPr lang="en-US" sz="900" b="1" dirty="0">
                <a:solidFill>
                  <a:srgbClr val="E8604C"/>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Inclusive — appeals to all families</a:t>
            </a:r>
            <a:endParaRPr lang="en-US" sz="900" dirty="0"/>
          </a:p>
        </p:txBody>
      </p:sp>
      <p:sp>
        <p:nvSpPr>
          <p:cNvPr id="14" name="Shape 11"/>
          <p:cNvSpPr/>
          <p:nvPr/>
        </p:nvSpPr>
        <p:spPr>
          <a:xfrm>
            <a:off x="4690872" y="896112"/>
            <a:ext cx="4224528" cy="18745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5" name="Shape 12"/>
          <p:cNvSpPr/>
          <p:nvPr/>
        </p:nvSpPr>
        <p:spPr>
          <a:xfrm>
            <a:off x="4690872" y="896112"/>
            <a:ext cx="4224528" cy="438912"/>
          </a:xfrm>
          <a:prstGeom prst="rect">
            <a:avLst/>
          </a:prstGeom>
          <a:solidFill>
            <a:srgbClr val="F5C842"/>
          </a:solidFill>
          <a:ln w="12700">
            <a:solidFill>
              <a:srgbClr val="F5C842"/>
            </a:solidFill>
            <a:prstDash val="solid"/>
          </a:ln>
        </p:spPr>
        <p:txBody>
          <a:bodyPr/>
          <a:lstStyle/>
          <a:p>
            <a:endParaRPr lang="en-GB"/>
          </a:p>
        </p:txBody>
      </p:sp>
      <p:sp>
        <p:nvSpPr>
          <p:cNvPr id="16" name="Text 13"/>
          <p:cNvSpPr/>
          <p:nvPr/>
        </p:nvSpPr>
        <p:spPr>
          <a:xfrm>
            <a:off x="4828032" y="969264"/>
            <a:ext cx="3931920" cy="310896"/>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Weaknesses</a:t>
            </a:r>
            <a:endParaRPr lang="en-US" sz="1400" dirty="0"/>
          </a:p>
        </p:txBody>
      </p:sp>
      <p:sp>
        <p:nvSpPr>
          <p:cNvPr id="17" name="Text 14"/>
          <p:cNvSpPr/>
          <p:nvPr/>
        </p:nvSpPr>
        <p:spPr>
          <a:xfrm>
            <a:off x="4828032" y="1389888"/>
            <a:ext cx="3931920" cy="310896"/>
          </a:xfrm>
          <a:prstGeom prst="rect">
            <a:avLst/>
          </a:prstGeom>
          <a:noFill/>
          <a:ln/>
        </p:spPr>
        <p:txBody>
          <a:bodyPr wrap="square" rtlCol="0" anchor="ctr"/>
          <a:lstStyle/>
          <a:p>
            <a:pPr marL="0" indent="0">
              <a:buNone/>
            </a:pPr>
            <a:r>
              <a:rPr lang="en-US" sz="900" b="1" dirty="0">
                <a:solidFill>
                  <a:srgbClr val="F5C842"/>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Limited start-up resources (£5k)</a:t>
            </a:r>
            <a:endParaRPr lang="en-US" sz="900" dirty="0"/>
          </a:p>
        </p:txBody>
      </p:sp>
      <p:sp>
        <p:nvSpPr>
          <p:cNvPr id="18" name="Text 15"/>
          <p:cNvSpPr/>
          <p:nvPr/>
        </p:nvSpPr>
        <p:spPr>
          <a:xfrm>
            <a:off x="4828032" y="1728216"/>
            <a:ext cx="3931920" cy="310896"/>
          </a:xfrm>
          <a:prstGeom prst="rect">
            <a:avLst/>
          </a:prstGeom>
          <a:noFill/>
          <a:ln/>
        </p:spPr>
        <p:txBody>
          <a:bodyPr wrap="square" rtlCol="0" anchor="ctr"/>
          <a:lstStyle/>
          <a:p>
            <a:pPr marL="0" indent="0">
              <a:buNone/>
            </a:pPr>
            <a:r>
              <a:rPr lang="en-US" sz="900" b="1" dirty="0">
                <a:solidFill>
                  <a:srgbClr val="F5C842"/>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Seasonal demand fluctuations</a:t>
            </a:r>
            <a:endParaRPr lang="en-US" sz="900" dirty="0"/>
          </a:p>
        </p:txBody>
      </p:sp>
      <p:sp>
        <p:nvSpPr>
          <p:cNvPr id="19" name="Text 16"/>
          <p:cNvSpPr/>
          <p:nvPr/>
        </p:nvSpPr>
        <p:spPr>
          <a:xfrm>
            <a:off x="4828032" y="2066544"/>
            <a:ext cx="3931920" cy="310896"/>
          </a:xfrm>
          <a:prstGeom prst="rect">
            <a:avLst/>
          </a:prstGeom>
          <a:noFill/>
          <a:ln/>
        </p:spPr>
        <p:txBody>
          <a:bodyPr wrap="square" rtlCol="0" anchor="ctr"/>
          <a:lstStyle/>
          <a:p>
            <a:pPr marL="0" indent="0">
              <a:buNone/>
            </a:pPr>
            <a:r>
              <a:rPr lang="en-US" sz="900" b="1" dirty="0">
                <a:solidFill>
                  <a:srgbClr val="F5C842"/>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Building brand awareness from scratch</a:t>
            </a:r>
            <a:endParaRPr lang="en-US" sz="900" dirty="0"/>
          </a:p>
        </p:txBody>
      </p:sp>
      <p:sp>
        <p:nvSpPr>
          <p:cNvPr id="21" name="Shape 18"/>
          <p:cNvSpPr/>
          <p:nvPr/>
        </p:nvSpPr>
        <p:spPr>
          <a:xfrm>
            <a:off x="228600" y="2889504"/>
            <a:ext cx="4224528" cy="18745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22" name="Shape 19"/>
          <p:cNvSpPr/>
          <p:nvPr/>
        </p:nvSpPr>
        <p:spPr>
          <a:xfrm>
            <a:off x="228600" y="2889504"/>
            <a:ext cx="4224528" cy="438912"/>
          </a:xfrm>
          <a:prstGeom prst="rect">
            <a:avLst/>
          </a:prstGeom>
          <a:solidFill>
            <a:srgbClr val="8B2E1F"/>
          </a:solidFill>
          <a:ln w="12700">
            <a:solidFill>
              <a:srgbClr val="8B2E1F"/>
            </a:solidFill>
            <a:prstDash val="solid"/>
          </a:ln>
        </p:spPr>
        <p:txBody>
          <a:bodyPr/>
          <a:lstStyle/>
          <a:p>
            <a:endParaRPr lang="en-GB"/>
          </a:p>
        </p:txBody>
      </p:sp>
      <p:sp>
        <p:nvSpPr>
          <p:cNvPr id="23" name="Text 20"/>
          <p:cNvSpPr/>
          <p:nvPr/>
        </p:nvSpPr>
        <p:spPr>
          <a:xfrm>
            <a:off x="365760" y="2962656"/>
            <a:ext cx="3931920" cy="310896"/>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Opportunities</a:t>
            </a:r>
            <a:endParaRPr lang="en-US" sz="1400" dirty="0"/>
          </a:p>
        </p:txBody>
      </p:sp>
      <p:sp>
        <p:nvSpPr>
          <p:cNvPr id="24" name="Text 21"/>
          <p:cNvSpPr/>
          <p:nvPr/>
        </p:nvSpPr>
        <p:spPr>
          <a:xfrm>
            <a:off x="365760" y="3383280"/>
            <a:ext cx="3931920" cy="310896"/>
          </a:xfrm>
          <a:prstGeom prst="rect">
            <a:avLst/>
          </a:prstGeom>
          <a:noFill/>
          <a:ln/>
        </p:spPr>
        <p:txBody>
          <a:bodyPr wrap="square" rtlCol="0" anchor="ctr"/>
          <a:lstStyle/>
          <a:p>
            <a:pPr marL="0" indent="0">
              <a:buNone/>
            </a:pPr>
            <a:r>
              <a:rPr lang="en-US" sz="900" b="1" dirty="0">
                <a:solidFill>
                  <a:srgbClr val="8B2E1F"/>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Growing UK experience economy</a:t>
            </a:r>
            <a:endParaRPr lang="en-US" sz="900" dirty="0"/>
          </a:p>
        </p:txBody>
      </p:sp>
      <p:sp>
        <p:nvSpPr>
          <p:cNvPr id="25" name="Text 22"/>
          <p:cNvSpPr/>
          <p:nvPr/>
        </p:nvSpPr>
        <p:spPr>
          <a:xfrm>
            <a:off x="365760" y="3721608"/>
            <a:ext cx="3931920" cy="310896"/>
          </a:xfrm>
          <a:prstGeom prst="rect">
            <a:avLst/>
          </a:prstGeom>
          <a:noFill/>
          <a:ln/>
        </p:spPr>
        <p:txBody>
          <a:bodyPr wrap="square" rtlCol="0" anchor="ctr"/>
          <a:lstStyle/>
          <a:p>
            <a:pPr marL="0" indent="0">
              <a:buNone/>
            </a:pPr>
            <a:r>
              <a:rPr lang="en-US" sz="900" b="1" dirty="0">
                <a:solidFill>
                  <a:srgbClr val="8B2E1F"/>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£2.4bn children's party market</a:t>
            </a:r>
            <a:endParaRPr lang="en-US" sz="900" dirty="0"/>
          </a:p>
        </p:txBody>
      </p:sp>
      <p:sp>
        <p:nvSpPr>
          <p:cNvPr id="26" name="Text 23"/>
          <p:cNvSpPr/>
          <p:nvPr/>
        </p:nvSpPr>
        <p:spPr>
          <a:xfrm>
            <a:off x="365760" y="4059936"/>
            <a:ext cx="3931920" cy="310896"/>
          </a:xfrm>
          <a:prstGeom prst="rect">
            <a:avLst/>
          </a:prstGeom>
          <a:noFill/>
          <a:ln/>
        </p:spPr>
        <p:txBody>
          <a:bodyPr wrap="square" rtlCol="0" anchor="ctr"/>
          <a:lstStyle/>
          <a:p>
            <a:pPr marL="0" indent="0">
              <a:buNone/>
            </a:pPr>
            <a:r>
              <a:rPr lang="en-US" sz="900" b="1" dirty="0">
                <a:solidFill>
                  <a:srgbClr val="8B2E1F"/>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School &amp; community partnerships</a:t>
            </a:r>
            <a:endParaRPr lang="en-US" sz="900" dirty="0"/>
          </a:p>
        </p:txBody>
      </p:sp>
      <p:sp>
        <p:nvSpPr>
          <p:cNvPr id="28" name="Shape 25"/>
          <p:cNvSpPr/>
          <p:nvPr/>
        </p:nvSpPr>
        <p:spPr>
          <a:xfrm>
            <a:off x="4690872" y="2889504"/>
            <a:ext cx="4224528" cy="18745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29" name="Shape 26"/>
          <p:cNvSpPr/>
          <p:nvPr/>
        </p:nvSpPr>
        <p:spPr>
          <a:xfrm>
            <a:off x="4690872" y="2889504"/>
            <a:ext cx="4224528" cy="438912"/>
          </a:xfrm>
          <a:prstGeom prst="rect">
            <a:avLst/>
          </a:prstGeom>
          <a:solidFill>
            <a:srgbClr val="888888"/>
          </a:solidFill>
          <a:ln w="12700">
            <a:solidFill>
              <a:srgbClr val="888888"/>
            </a:solidFill>
            <a:prstDash val="solid"/>
          </a:ln>
        </p:spPr>
        <p:txBody>
          <a:bodyPr/>
          <a:lstStyle/>
          <a:p>
            <a:endParaRPr lang="en-GB"/>
          </a:p>
        </p:txBody>
      </p:sp>
      <p:sp>
        <p:nvSpPr>
          <p:cNvPr id="30" name="Text 27"/>
          <p:cNvSpPr/>
          <p:nvPr/>
        </p:nvSpPr>
        <p:spPr>
          <a:xfrm>
            <a:off x="4828032" y="2962656"/>
            <a:ext cx="3931920" cy="310896"/>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Threats</a:t>
            </a:r>
            <a:endParaRPr lang="en-US" sz="1400" dirty="0"/>
          </a:p>
        </p:txBody>
      </p:sp>
      <p:sp>
        <p:nvSpPr>
          <p:cNvPr id="31" name="Text 28"/>
          <p:cNvSpPr/>
          <p:nvPr/>
        </p:nvSpPr>
        <p:spPr>
          <a:xfrm>
            <a:off x="4828032" y="3383280"/>
            <a:ext cx="3931920" cy="310896"/>
          </a:xfrm>
          <a:prstGeom prst="rect">
            <a:avLst/>
          </a:prstGeom>
          <a:noFill/>
          <a:ln/>
        </p:spPr>
        <p:txBody>
          <a:bodyPr wrap="square" rtlCol="0" anchor="ctr"/>
          <a:lstStyle/>
          <a:p>
            <a:pPr marL="0" indent="0">
              <a:buNone/>
            </a:pPr>
            <a:r>
              <a:rPr lang="en-US" sz="900" b="1" dirty="0">
                <a:solidFill>
                  <a:srgbClr val="888888"/>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Competition from local bakeries</a:t>
            </a:r>
            <a:endParaRPr lang="en-US" sz="900" dirty="0"/>
          </a:p>
        </p:txBody>
      </p:sp>
      <p:sp>
        <p:nvSpPr>
          <p:cNvPr id="32" name="Text 29"/>
          <p:cNvSpPr/>
          <p:nvPr/>
        </p:nvSpPr>
        <p:spPr>
          <a:xfrm>
            <a:off x="4828032" y="3721608"/>
            <a:ext cx="3931920" cy="310896"/>
          </a:xfrm>
          <a:prstGeom prst="rect">
            <a:avLst/>
          </a:prstGeom>
          <a:noFill/>
          <a:ln/>
        </p:spPr>
        <p:txBody>
          <a:bodyPr wrap="square" rtlCol="0" anchor="ctr"/>
          <a:lstStyle/>
          <a:p>
            <a:pPr marL="0" indent="0">
              <a:buNone/>
            </a:pPr>
            <a:r>
              <a:rPr lang="en-US" sz="900" b="1" dirty="0">
                <a:solidFill>
                  <a:srgbClr val="888888"/>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Economic pressure on family spending</a:t>
            </a:r>
            <a:endParaRPr lang="en-US" sz="900" dirty="0"/>
          </a:p>
        </p:txBody>
      </p:sp>
      <p:sp>
        <p:nvSpPr>
          <p:cNvPr id="33" name="Text 30"/>
          <p:cNvSpPr/>
          <p:nvPr/>
        </p:nvSpPr>
        <p:spPr>
          <a:xfrm>
            <a:off x="4828032" y="4059936"/>
            <a:ext cx="3931920" cy="310896"/>
          </a:xfrm>
          <a:prstGeom prst="rect">
            <a:avLst/>
          </a:prstGeom>
          <a:noFill/>
          <a:ln/>
        </p:spPr>
        <p:txBody>
          <a:bodyPr wrap="square" rtlCol="0" anchor="ctr"/>
          <a:lstStyle/>
          <a:p>
            <a:pPr marL="0" indent="0">
              <a:buNone/>
            </a:pPr>
            <a:r>
              <a:rPr lang="en-US" sz="900" b="1" dirty="0">
                <a:solidFill>
                  <a:srgbClr val="888888"/>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Rising food &amp; ingredient costs</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Market Analysis &amp; USP</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Text 4"/>
          <p:cNvSpPr/>
          <p:nvPr/>
        </p:nvSpPr>
        <p:spPr>
          <a:xfrm>
            <a:off x="320040" y="896112"/>
            <a:ext cx="4297680" cy="320040"/>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Who Are Our Customers?</a:t>
            </a:r>
            <a:endParaRPr lang="en-US" sz="1350" dirty="0"/>
          </a:p>
        </p:txBody>
      </p:sp>
      <p:sp>
        <p:nvSpPr>
          <p:cNvPr id="8" name="Shape 5"/>
          <p:cNvSpPr/>
          <p:nvPr/>
        </p:nvSpPr>
        <p:spPr>
          <a:xfrm>
            <a:off x="320040" y="1280160"/>
            <a:ext cx="4297680" cy="9601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9" name="Shape 6"/>
          <p:cNvSpPr/>
          <p:nvPr/>
        </p:nvSpPr>
        <p:spPr>
          <a:xfrm>
            <a:off x="320040" y="1280160"/>
            <a:ext cx="73152" cy="960120"/>
          </a:xfrm>
          <a:prstGeom prst="rect">
            <a:avLst/>
          </a:prstGeom>
          <a:solidFill>
            <a:srgbClr val="E8604C"/>
          </a:solidFill>
          <a:ln w="12700">
            <a:solidFill>
              <a:srgbClr val="E8604C"/>
            </a:solidFill>
            <a:prstDash val="solid"/>
          </a:ln>
        </p:spPr>
        <p:txBody>
          <a:bodyPr/>
          <a:lstStyle/>
          <a:p>
            <a:endParaRPr lang="en-GB"/>
          </a:p>
        </p:txBody>
      </p:sp>
      <p:sp>
        <p:nvSpPr>
          <p:cNvPr id="10" name="Text 7"/>
          <p:cNvSpPr/>
          <p:nvPr/>
        </p:nvSpPr>
        <p:spPr>
          <a:xfrm>
            <a:off x="502920" y="1335024"/>
            <a:ext cx="4023360" cy="274320"/>
          </a:xfrm>
          <a:prstGeom prst="rect">
            <a:avLst/>
          </a:prstGeom>
          <a:noFill/>
          <a:ln/>
        </p:spPr>
        <p:txBody>
          <a:bodyPr wrap="square" lIns="0" tIns="0" rIns="0" bIns="0" rtlCol="0" anchor="ctr"/>
          <a:lstStyle/>
          <a:p>
            <a:pPr marL="0" indent="0">
              <a:buNone/>
            </a:pPr>
            <a:r>
              <a:rPr lang="en-US" sz="1200" b="1" dirty="0">
                <a:solidFill>
                  <a:srgbClr val="E8604C"/>
                </a:solidFill>
                <a:latin typeface="Trebuchet MS" pitchFamily="34" charset="0"/>
                <a:ea typeface="Trebuchet MS" pitchFamily="34" charset="-122"/>
                <a:cs typeface="Trebuchet MS" pitchFamily="34" charset="-120"/>
              </a:rPr>
              <a:t>Demographic</a:t>
            </a:r>
            <a:endParaRPr lang="en-US" sz="1200" dirty="0"/>
          </a:p>
        </p:txBody>
      </p:sp>
      <p:sp>
        <p:nvSpPr>
          <p:cNvPr id="11" name="Text 8"/>
          <p:cNvSpPr/>
          <p:nvPr/>
        </p:nvSpPr>
        <p:spPr>
          <a:xfrm>
            <a:off x="502920" y="1627632"/>
            <a:ext cx="4023360" cy="548640"/>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Children aged 5–12 and their parents; families </a:t>
            </a:r>
            <a:r>
              <a:rPr lang="en-US" sz="1150" dirty="0" err="1">
                <a:solidFill>
                  <a:srgbClr val="2C2C2C"/>
                </a:solidFill>
                <a:latin typeface="Calibri" pitchFamily="34" charset="0"/>
                <a:ea typeface="Calibri" pitchFamily="34" charset="-122"/>
                <a:cs typeface="Calibri" pitchFamily="34" charset="-120"/>
              </a:rPr>
              <a:t>organising</a:t>
            </a:r>
            <a:r>
              <a:rPr lang="en-US" sz="1150" dirty="0">
                <a:solidFill>
                  <a:srgbClr val="2C2C2C"/>
                </a:solidFill>
                <a:latin typeface="Calibri" pitchFamily="34" charset="0"/>
                <a:ea typeface="Calibri" pitchFamily="34" charset="-122"/>
                <a:cs typeface="Calibri" pitchFamily="34" charset="-120"/>
              </a:rPr>
              <a:t> celebrations</a:t>
            </a:r>
            <a:endParaRPr lang="en-US" sz="1150" dirty="0"/>
          </a:p>
        </p:txBody>
      </p:sp>
      <p:sp>
        <p:nvSpPr>
          <p:cNvPr id="12" name="Shape 9"/>
          <p:cNvSpPr/>
          <p:nvPr/>
        </p:nvSpPr>
        <p:spPr>
          <a:xfrm>
            <a:off x="320040" y="2395728"/>
            <a:ext cx="4297680" cy="9601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3" name="Shape 10"/>
          <p:cNvSpPr/>
          <p:nvPr/>
        </p:nvSpPr>
        <p:spPr>
          <a:xfrm>
            <a:off x="320040" y="2395728"/>
            <a:ext cx="73152" cy="960120"/>
          </a:xfrm>
          <a:prstGeom prst="rect">
            <a:avLst/>
          </a:prstGeom>
          <a:solidFill>
            <a:srgbClr val="F5C842"/>
          </a:solidFill>
          <a:ln w="12700">
            <a:solidFill>
              <a:srgbClr val="F5C842"/>
            </a:solidFill>
            <a:prstDash val="solid"/>
          </a:ln>
        </p:spPr>
        <p:txBody>
          <a:bodyPr/>
          <a:lstStyle/>
          <a:p>
            <a:endParaRPr lang="en-GB"/>
          </a:p>
        </p:txBody>
      </p:sp>
      <p:sp>
        <p:nvSpPr>
          <p:cNvPr id="14" name="Text 11"/>
          <p:cNvSpPr/>
          <p:nvPr/>
        </p:nvSpPr>
        <p:spPr>
          <a:xfrm>
            <a:off x="502920" y="2450592"/>
            <a:ext cx="4023360" cy="274320"/>
          </a:xfrm>
          <a:prstGeom prst="rect">
            <a:avLst/>
          </a:prstGeom>
          <a:noFill/>
          <a:ln/>
        </p:spPr>
        <p:txBody>
          <a:bodyPr wrap="square" lIns="0" tIns="0" rIns="0" bIns="0" rtlCol="0" anchor="ctr"/>
          <a:lstStyle/>
          <a:p>
            <a:pPr marL="0" indent="0">
              <a:buNone/>
            </a:pPr>
            <a:r>
              <a:rPr lang="en-US" sz="1200" b="1" dirty="0">
                <a:solidFill>
                  <a:srgbClr val="F5C842"/>
                </a:solidFill>
                <a:latin typeface="Trebuchet MS" pitchFamily="34" charset="0"/>
                <a:ea typeface="Trebuchet MS" pitchFamily="34" charset="-122"/>
                <a:cs typeface="Trebuchet MS" pitchFamily="34" charset="-120"/>
              </a:rPr>
              <a:t>Psychographic</a:t>
            </a:r>
            <a:endParaRPr lang="en-US" sz="1200" dirty="0"/>
          </a:p>
        </p:txBody>
      </p:sp>
      <p:sp>
        <p:nvSpPr>
          <p:cNvPr id="15" name="Text 12"/>
          <p:cNvSpPr/>
          <p:nvPr/>
        </p:nvSpPr>
        <p:spPr>
          <a:xfrm>
            <a:off x="502920" y="2743200"/>
            <a:ext cx="4023360" cy="548640"/>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Creative, experience-oriented families who value interactive and memorable activities</a:t>
            </a:r>
            <a:endParaRPr lang="en-US" sz="1150" dirty="0"/>
          </a:p>
        </p:txBody>
      </p:sp>
      <p:sp>
        <p:nvSpPr>
          <p:cNvPr id="16" name="Shape 13"/>
          <p:cNvSpPr/>
          <p:nvPr/>
        </p:nvSpPr>
        <p:spPr>
          <a:xfrm>
            <a:off x="320040" y="3511296"/>
            <a:ext cx="4297680" cy="9601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7" name="Shape 14"/>
          <p:cNvSpPr/>
          <p:nvPr/>
        </p:nvSpPr>
        <p:spPr>
          <a:xfrm>
            <a:off x="320040" y="3511296"/>
            <a:ext cx="73152" cy="960120"/>
          </a:xfrm>
          <a:prstGeom prst="rect">
            <a:avLst/>
          </a:prstGeom>
          <a:solidFill>
            <a:srgbClr val="8B2E1F"/>
          </a:solidFill>
          <a:ln w="12700">
            <a:solidFill>
              <a:srgbClr val="8B2E1F"/>
            </a:solidFill>
            <a:prstDash val="solid"/>
          </a:ln>
        </p:spPr>
        <p:txBody>
          <a:bodyPr/>
          <a:lstStyle/>
          <a:p>
            <a:endParaRPr lang="en-GB"/>
          </a:p>
        </p:txBody>
      </p:sp>
      <p:sp>
        <p:nvSpPr>
          <p:cNvPr id="18" name="Text 15"/>
          <p:cNvSpPr/>
          <p:nvPr/>
        </p:nvSpPr>
        <p:spPr>
          <a:xfrm>
            <a:off x="502920" y="3566160"/>
            <a:ext cx="4023360" cy="274320"/>
          </a:xfrm>
          <a:prstGeom prst="rect">
            <a:avLst/>
          </a:prstGeom>
          <a:noFill/>
          <a:ln/>
        </p:spPr>
        <p:txBody>
          <a:bodyPr wrap="square" lIns="0" tIns="0" rIns="0" bIns="0" rtlCol="0" anchor="ctr"/>
          <a:lstStyle/>
          <a:p>
            <a:pPr marL="0" indent="0">
              <a:buNone/>
            </a:pPr>
            <a:r>
              <a:rPr lang="en-US" sz="1200" b="1" dirty="0">
                <a:solidFill>
                  <a:srgbClr val="8B2E1F"/>
                </a:solidFill>
                <a:latin typeface="Trebuchet MS" pitchFamily="34" charset="0"/>
                <a:ea typeface="Trebuchet MS" pitchFamily="34" charset="-122"/>
                <a:cs typeface="Trebuchet MS" pitchFamily="34" charset="-120"/>
              </a:rPr>
              <a:t>Behavioural</a:t>
            </a:r>
            <a:endParaRPr lang="en-US" sz="1200" dirty="0"/>
          </a:p>
        </p:txBody>
      </p:sp>
      <p:sp>
        <p:nvSpPr>
          <p:cNvPr id="19" name="Text 16"/>
          <p:cNvSpPr/>
          <p:nvPr/>
        </p:nvSpPr>
        <p:spPr>
          <a:xfrm>
            <a:off x="502920" y="3858768"/>
            <a:ext cx="4023360" cy="548640"/>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Birthday parties, school workshops, family bonding events and intergenerational gatherings</a:t>
            </a:r>
            <a:endParaRPr lang="en-US" sz="1150" dirty="0"/>
          </a:p>
        </p:txBody>
      </p:sp>
      <p:sp>
        <p:nvSpPr>
          <p:cNvPr id="20" name="Text 17"/>
          <p:cNvSpPr/>
          <p:nvPr/>
        </p:nvSpPr>
        <p:spPr>
          <a:xfrm>
            <a:off x="4846320" y="896112"/>
            <a:ext cx="4023360" cy="320040"/>
          </a:xfrm>
          <a:prstGeom prst="rect">
            <a:avLst/>
          </a:prstGeom>
          <a:noFill/>
          <a:ln/>
        </p:spPr>
        <p:txBody>
          <a:bodyPr wrap="square" lIns="0" tIns="0" rIns="0" bIns="0" rtlCol="0" anchor="ctr"/>
          <a:lstStyle/>
          <a:p>
            <a:pPr marL="0" indent="0">
              <a:buNone/>
            </a:pPr>
            <a:r>
              <a:rPr lang="en-US" sz="1350" b="1" dirty="0">
                <a:solidFill>
                  <a:srgbClr val="8B2E1F"/>
                </a:solidFill>
                <a:latin typeface="Trebuchet MS" pitchFamily="34" charset="0"/>
                <a:ea typeface="Trebuchet MS" pitchFamily="34" charset="-122"/>
                <a:cs typeface="Trebuchet MS" pitchFamily="34" charset="-120"/>
              </a:rPr>
              <a:t>What Makes Us Different?</a:t>
            </a:r>
            <a:endParaRPr lang="en-US" sz="1350" dirty="0"/>
          </a:p>
        </p:txBody>
      </p:sp>
      <p:sp>
        <p:nvSpPr>
          <p:cNvPr id="21" name="Shape 18"/>
          <p:cNvSpPr/>
          <p:nvPr/>
        </p:nvSpPr>
        <p:spPr>
          <a:xfrm>
            <a:off x="4800600" y="1280160"/>
            <a:ext cx="4023360" cy="3191256"/>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22" name="Shape 19"/>
          <p:cNvSpPr/>
          <p:nvPr/>
        </p:nvSpPr>
        <p:spPr>
          <a:xfrm>
            <a:off x="4992624" y="1395851"/>
            <a:ext cx="3749040" cy="566928"/>
          </a:xfrm>
          <a:prstGeom prst="rect">
            <a:avLst/>
          </a:prstGeom>
          <a:solidFill>
            <a:srgbClr val="FFFFFF">
              <a:alpha val="12000"/>
            </a:srgbClr>
          </a:solidFill>
          <a:ln w="12700">
            <a:solidFill>
              <a:srgbClr val="FFFFFF">
                <a:alpha val="30000"/>
              </a:srgbClr>
            </a:solidFill>
            <a:prstDash val="solid"/>
          </a:ln>
        </p:spPr>
        <p:txBody>
          <a:bodyPr/>
          <a:lstStyle/>
          <a:p>
            <a:endParaRPr lang="en-GB"/>
          </a:p>
        </p:txBody>
      </p:sp>
      <p:sp>
        <p:nvSpPr>
          <p:cNvPr id="23" name="Text 20"/>
          <p:cNvSpPr/>
          <p:nvPr/>
        </p:nvSpPr>
        <p:spPr>
          <a:xfrm>
            <a:off x="5047488" y="1444752"/>
            <a:ext cx="3639312" cy="512064"/>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  Hands-on decorating — participants actively create, not just watch</a:t>
            </a:r>
            <a:endParaRPr lang="en-US" sz="1200" dirty="0"/>
          </a:p>
        </p:txBody>
      </p:sp>
      <p:sp>
        <p:nvSpPr>
          <p:cNvPr id="24" name="Shape 21"/>
          <p:cNvSpPr/>
          <p:nvPr/>
        </p:nvSpPr>
        <p:spPr>
          <a:xfrm>
            <a:off x="4983480" y="2175013"/>
            <a:ext cx="3749040" cy="566928"/>
          </a:xfrm>
          <a:prstGeom prst="rect">
            <a:avLst/>
          </a:prstGeom>
          <a:solidFill>
            <a:srgbClr val="FFFFFF">
              <a:alpha val="12000"/>
            </a:srgbClr>
          </a:solidFill>
          <a:ln w="12700">
            <a:solidFill>
              <a:srgbClr val="FFFFFF">
                <a:alpha val="30000"/>
              </a:srgbClr>
            </a:solidFill>
            <a:prstDash val="solid"/>
          </a:ln>
        </p:spPr>
        <p:txBody>
          <a:bodyPr/>
          <a:lstStyle/>
          <a:p>
            <a:endParaRPr lang="en-GB"/>
          </a:p>
        </p:txBody>
      </p:sp>
      <p:sp>
        <p:nvSpPr>
          <p:cNvPr id="25" name="Text 22"/>
          <p:cNvSpPr/>
          <p:nvPr/>
        </p:nvSpPr>
        <p:spPr>
          <a:xfrm>
            <a:off x="5047488" y="2103120"/>
            <a:ext cx="3639312" cy="512064"/>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  Instagram &amp; TikTok-ready setups drive free organic marketing</a:t>
            </a:r>
            <a:endParaRPr lang="en-US" sz="1200" dirty="0"/>
          </a:p>
        </p:txBody>
      </p:sp>
      <p:sp>
        <p:nvSpPr>
          <p:cNvPr id="26" name="Shape 23"/>
          <p:cNvSpPr/>
          <p:nvPr/>
        </p:nvSpPr>
        <p:spPr>
          <a:xfrm>
            <a:off x="4983480" y="2882878"/>
            <a:ext cx="3749040" cy="566928"/>
          </a:xfrm>
          <a:prstGeom prst="rect">
            <a:avLst/>
          </a:prstGeom>
          <a:solidFill>
            <a:srgbClr val="FFFFFF">
              <a:alpha val="12000"/>
            </a:srgbClr>
          </a:solidFill>
          <a:ln w="12700">
            <a:solidFill>
              <a:srgbClr val="FFFFFF">
                <a:alpha val="30000"/>
              </a:srgbClr>
            </a:solidFill>
            <a:prstDash val="solid"/>
          </a:ln>
        </p:spPr>
        <p:txBody>
          <a:bodyPr/>
          <a:lstStyle/>
          <a:p>
            <a:endParaRPr lang="en-GB"/>
          </a:p>
        </p:txBody>
      </p:sp>
      <p:sp>
        <p:nvSpPr>
          <p:cNvPr id="27" name="Text 24"/>
          <p:cNvSpPr/>
          <p:nvPr/>
        </p:nvSpPr>
        <p:spPr>
          <a:xfrm>
            <a:off x="5038344" y="2808268"/>
            <a:ext cx="3639312" cy="512064"/>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  Mobile model — we come to homes, schools &amp; community centres</a:t>
            </a:r>
            <a:endParaRPr lang="en-US" sz="1200" dirty="0"/>
          </a:p>
        </p:txBody>
      </p:sp>
      <p:sp>
        <p:nvSpPr>
          <p:cNvPr id="29" name="Text 26"/>
          <p:cNvSpPr/>
          <p:nvPr/>
        </p:nvSpPr>
        <p:spPr>
          <a:xfrm>
            <a:off x="5047488" y="3419856"/>
            <a:ext cx="3639312" cy="512064"/>
          </a:xfrm>
          <a:prstGeom prst="rect">
            <a:avLst/>
          </a:prstGeom>
          <a:noFill/>
          <a:ln/>
        </p:spPr>
        <p:txBody>
          <a:bodyPr wrap="square" rtlCol="0" anchor="ctr"/>
          <a:lstStyle/>
          <a:p>
            <a:pPr marL="0" indent="0">
              <a:buNone/>
            </a:pPr>
            <a:endParaRPr lang="en-US" sz="1200" dirty="0"/>
          </a:p>
        </p:txBody>
      </p:sp>
      <p:sp>
        <p:nvSpPr>
          <p:cNvPr id="30" name="Shape 27"/>
          <p:cNvSpPr/>
          <p:nvPr/>
        </p:nvSpPr>
        <p:spPr>
          <a:xfrm>
            <a:off x="4983480" y="3630168"/>
            <a:ext cx="3749040" cy="566928"/>
          </a:xfrm>
          <a:prstGeom prst="rect">
            <a:avLst/>
          </a:prstGeom>
          <a:solidFill>
            <a:srgbClr val="FFFFFF">
              <a:alpha val="12000"/>
            </a:srgbClr>
          </a:solidFill>
          <a:ln w="12700">
            <a:solidFill>
              <a:srgbClr val="FFFFFF">
                <a:alpha val="30000"/>
              </a:srgbClr>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  Inclusive, sensory-friendly options for ALL children</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8"/>
          <p:cNvSpPr/>
          <p:nvPr/>
        </p:nvSpPr>
        <p:spPr>
          <a:xfrm>
            <a:off x="5047488" y="4078224"/>
            <a:ext cx="3639312" cy="512064"/>
          </a:xfrm>
          <a:prstGeom prst="rect">
            <a:avLst/>
          </a:prstGeom>
          <a:noFill/>
          <a:ln/>
        </p:spPr>
        <p:txBody>
          <a:bodyPr wrap="square" rtlCol="0" anchor="ctr"/>
          <a:lstStyle/>
          <a:p>
            <a:pPr marL="0" indent="0">
              <a:buNone/>
            </a:pP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Marketing Strategy &amp; Pricing</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Text 4"/>
          <p:cNvSpPr/>
          <p:nvPr/>
        </p:nvSpPr>
        <p:spPr>
          <a:xfrm>
            <a:off x="320040" y="896112"/>
            <a:ext cx="4297680" cy="292608"/>
          </a:xfrm>
          <a:prstGeom prst="rect">
            <a:avLst/>
          </a:prstGeom>
          <a:noFill/>
          <a:ln/>
        </p:spPr>
        <p:txBody>
          <a:bodyPr wrap="square" lIns="0" tIns="0" rIns="0" bIns="0" rtlCol="0" anchor="ctr"/>
          <a:lstStyle/>
          <a:p>
            <a:pPr marL="0" indent="0">
              <a:buNone/>
            </a:pPr>
            <a:r>
              <a:rPr lang="en-US" sz="1300" b="1" dirty="0">
                <a:solidFill>
                  <a:srgbClr val="8B2E1F"/>
                </a:solidFill>
                <a:latin typeface="Trebuchet MS" pitchFamily="34" charset="0"/>
                <a:ea typeface="Trebuchet MS" pitchFamily="34" charset="-122"/>
                <a:cs typeface="Trebuchet MS" pitchFamily="34" charset="-120"/>
              </a:rPr>
              <a:t>Competitive Pricing (4Ps)</a:t>
            </a:r>
            <a:endParaRPr lang="en-US" sz="13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320040" y="1225296"/>
          <a:ext cx="4297680" cy="1828800"/>
        </p:xfrm>
        <a:graphic>
          <a:graphicData uri="http://schemas.openxmlformats.org/drawingml/2006/table">
            <a:tbl>
              <a:tblPr/>
              <a:tblGrid>
                <a:gridCol w="146304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005840">
                  <a:extLst>
                    <a:ext uri="{9D8B030D-6E8A-4147-A177-3AD203B41FA5}">
                      <a16:colId xmlns:a16="http://schemas.microsoft.com/office/drawing/2014/main" val="20002"/>
                    </a:ext>
                  </a:extLst>
                </a:gridCol>
              </a:tblGrid>
              <a:tr h="36576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Provider</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solidFill>
                      <a:srgbClr val="E8604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Offering</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solidFill>
                      <a:srgbClr val="E8604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Price/Child</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solidFill>
                      <a:srgbClr val="E8604C"/>
                    </a:solidFill>
                  </a:tcPr>
                </a:tc>
                <a:extLst>
                  <a:ext uri="{0D108BD9-81ED-4DB2-BD59-A6C34878D82A}">
                    <a16:rowId xmlns:a16="http://schemas.microsoft.com/office/drawing/2014/main" val="10000"/>
                  </a:ext>
                </a:extLst>
              </a:tr>
              <a:tr h="365760">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Cook Stars</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Baking &amp; decorating parties</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£12–£20</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extLst>
                  <a:ext uri="{0D108BD9-81ED-4DB2-BD59-A6C34878D82A}">
                    <a16:rowId xmlns:a16="http://schemas.microsoft.com/office/drawing/2014/main" val="10001"/>
                  </a:ext>
                </a:extLst>
              </a:tr>
              <a:tr h="365760">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The Cake Tailor</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Decorating workshops</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£15–£25</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extLst>
                  <a:ext uri="{0D108BD9-81ED-4DB2-BD59-A6C34878D82A}">
                    <a16:rowId xmlns:a16="http://schemas.microsoft.com/office/drawing/2014/main" val="10002"/>
                  </a:ext>
                </a:extLst>
              </a:tr>
              <a:tr h="365760">
                <a:tc>
                  <a:txBody>
                    <a:bodyPr/>
                    <a:lstStyle/>
                    <a:p>
                      <a:pPr marL="0" indent="0">
                        <a:buNone/>
                      </a:pPr>
                      <a:r>
                        <a:rPr lang="en-US" sz="1100" b="1" dirty="0">
                          <a:solidFill>
                            <a:srgbClr val="E8604C"/>
                          </a:solidFill>
                          <a:latin typeface="Calibri" pitchFamily="34" charset="0"/>
                          <a:ea typeface="Calibri" pitchFamily="34" charset="-122"/>
                          <a:cs typeface="Calibri" pitchFamily="34" charset="-120"/>
                        </a:rPr>
                        <a:t>S&amp;S Entry</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b="1" dirty="0">
                          <a:solidFill>
                            <a:srgbClr val="E8604C"/>
                          </a:solidFill>
                          <a:latin typeface="Calibri" pitchFamily="34" charset="0"/>
                          <a:ea typeface="Calibri" pitchFamily="34" charset="-122"/>
                          <a:cs typeface="Calibri" pitchFamily="34" charset="-120"/>
                        </a:rPr>
                        <a:t>Mobile, themed event</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b="1" dirty="0">
                          <a:solidFill>
                            <a:srgbClr val="E8604C"/>
                          </a:solidFill>
                          <a:latin typeface="Calibri" pitchFamily="34" charset="0"/>
                          <a:ea typeface="Calibri" pitchFamily="34" charset="-122"/>
                          <a:cs typeface="Calibri" pitchFamily="34" charset="-120"/>
                        </a:rPr>
                        <a:t>£15</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extLst>
                  <a:ext uri="{0D108BD9-81ED-4DB2-BD59-A6C34878D82A}">
                    <a16:rowId xmlns:a16="http://schemas.microsoft.com/office/drawing/2014/main" val="10003"/>
                  </a:ext>
                </a:extLst>
              </a:tr>
              <a:tr h="365760">
                <a:tc>
                  <a:txBody>
                    <a:bodyPr/>
                    <a:lstStyle/>
                    <a:p>
                      <a:pPr marL="0" indent="0">
                        <a:buNone/>
                      </a:pPr>
                      <a:r>
                        <a:rPr lang="en-US" sz="1100" b="1" dirty="0">
                          <a:solidFill>
                            <a:srgbClr val="8B2E1F"/>
                          </a:solidFill>
                          <a:latin typeface="Calibri" pitchFamily="34" charset="0"/>
                          <a:ea typeface="Calibri" pitchFamily="34" charset="-122"/>
                          <a:cs typeface="Calibri" pitchFamily="34" charset="-120"/>
                        </a:rPr>
                        <a:t>S&amp;S Premium</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b="1" dirty="0">
                          <a:solidFill>
                            <a:srgbClr val="8B2E1F"/>
                          </a:solidFill>
                          <a:latin typeface="Calibri" pitchFamily="34" charset="0"/>
                          <a:ea typeface="Calibri" pitchFamily="34" charset="-122"/>
                          <a:cs typeface="Calibri" pitchFamily="34" charset="-120"/>
                        </a:rPr>
                        <a:t>Story/sensory events</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tc>
                  <a:txBody>
                    <a:bodyPr/>
                    <a:lstStyle/>
                    <a:p>
                      <a:pPr marL="0" indent="0">
                        <a:buNone/>
                      </a:pPr>
                      <a:r>
                        <a:rPr lang="en-US" sz="1100" b="1" dirty="0">
                          <a:solidFill>
                            <a:srgbClr val="8B2E1F"/>
                          </a:solidFill>
                          <a:latin typeface="Calibri" pitchFamily="34" charset="0"/>
                          <a:ea typeface="Calibri" pitchFamily="34" charset="-122"/>
                          <a:cs typeface="Calibri" pitchFamily="34" charset="-120"/>
                        </a:rPr>
                        <a:t>£22–£25</a:t>
                      </a:r>
                      <a:endParaRPr lang="en-US" sz="1100" dirty="0">
                        <a:latin typeface="Calibri" charset="0"/>
                        <a:ea typeface="Calibri" charset="0"/>
                        <a:cs typeface="Calibri" charset="0"/>
                      </a:endParaRPr>
                    </a:p>
                  </a:txBody>
                  <a:tcPr>
                    <a:lnL w="6350" cap="flat" cmpd="sng" algn="ctr">
                      <a:solidFill>
                        <a:srgbClr val="E0D8D0"/>
                      </a:solidFill>
                      <a:prstDash val="solid"/>
                      <a:round/>
                      <a:headEnd type="none" w="med" len="med"/>
                      <a:tailEnd type="none" w="med" len="med"/>
                    </a:lnL>
                    <a:lnR w="6350" cap="flat" cmpd="sng" algn="ctr">
                      <a:solidFill>
                        <a:srgbClr val="E0D8D0"/>
                      </a:solidFill>
                      <a:prstDash val="solid"/>
                      <a:round/>
                      <a:headEnd type="none" w="med" len="med"/>
                      <a:tailEnd type="none" w="med" len="med"/>
                    </a:lnR>
                    <a:lnT w="6350" cap="flat" cmpd="sng" algn="ctr">
                      <a:solidFill>
                        <a:srgbClr val="E0D8D0"/>
                      </a:solidFill>
                      <a:prstDash val="solid"/>
                      <a:round/>
                      <a:headEnd type="none" w="med" len="med"/>
                      <a:tailEnd type="none" w="med" len="med"/>
                    </a:lnT>
                    <a:lnB w="6350" cap="flat" cmpd="sng" algn="ctr">
                      <a:solidFill>
                        <a:srgbClr val="E0D8D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9" name="Shape 5"/>
          <p:cNvSpPr/>
          <p:nvPr/>
        </p:nvSpPr>
        <p:spPr>
          <a:xfrm>
            <a:off x="320040" y="3145536"/>
            <a:ext cx="4297680" cy="502920"/>
          </a:xfrm>
          <a:prstGeom prst="rect">
            <a:avLst/>
          </a:prstGeom>
          <a:solidFill>
            <a:srgbClr val="F2E8DC"/>
          </a:solidFill>
          <a:ln w="12700">
            <a:solidFill>
              <a:srgbClr val="EDD9C0"/>
            </a:solidFill>
            <a:prstDash val="solid"/>
          </a:ln>
        </p:spPr>
        <p:txBody>
          <a:bodyPr/>
          <a:lstStyle/>
          <a:p>
            <a:endParaRPr lang="en-GB"/>
          </a:p>
        </p:txBody>
      </p:sp>
      <p:sp>
        <p:nvSpPr>
          <p:cNvPr id="10" name="Text 6"/>
          <p:cNvSpPr/>
          <p:nvPr/>
        </p:nvSpPr>
        <p:spPr>
          <a:xfrm>
            <a:off x="411480" y="3172968"/>
            <a:ext cx="4114800" cy="438912"/>
          </a:xfrm>
          <a:prstGeom prst="rect">
            <a:avLst/>
          </a:prstGeom>
          <a:noFill/>
          <a:ln/>
        </p:spPr>
        <p:txBody>
          <a:bodyPr wrap="square" rtlCol="0" anchor="ctr"/>
          <a:lstStyle/>
          <a:p>
            <a:pPr marL="0" indent="0">
              <a:buNone/>
            </a:pPr>
            <a:r>
              <a:rPr lang="en-US" sz="1100" dirty="0">
                <a:solidFill>
                  <a:srgbClr val="2C2C2C"/>
                </a:solidFill>
                <a:latin typeface="Calibri" pitchFamily="34" charset="0"/>
                <a:ea typeface="Calibri" pitchFamily="34" charset="-122"/>
                <a:cs typeface="Calibri" pitchFamily="34" charset="-120"/>
              </a:rPr>
              <a:t>📍 Place: Mobile delivery — homes, schools &amp; community centres. No fixed venue needed.</a:t>
            </a:r>
            <a:endParaRPr lang="en-US" sz="1100" dirty="0"/>
          </a:p>
        </p:txBody>
      </p:sp>
      <p:sp>
        <p:nvSpPr>
          <p:cNvPr id="11" name="Text 7"/>
          <p:cNvSpPr/>
          <p:nvPr/>
        </p:nvSpPr>
        <p:spPr>
          <a:xfrm>
            <a:off x="320040" y="3749040"/>
            <a:ext cx="4297680" cy="274320"/>
          </a:xfrm>
          <a:prstGeom prst="rect">
            <a:avLst/>
          </a:prstGeom>
          <a:noFill/>
          <a:ln/>
        </p:spPr>
        <p:txBody>
          <a:bodyPr wrap="square" lIns="0" tIns="0" rIns="0" bIns="0" rtlCol="0" anchor="ctr"/>
          <a:lstStyle/>
          <a:p>
            <a:pPr marL="0" indent="0">
              <a:buNone/>
            </a:pPr>
            <a:r>
              <a:rPr lang="en-US" sz="1200" b="1" dirty="0">
                <a:solidFill>
                  <a:srgbClr val="8B2E1F"/>
                </a:solidFill>
                <a:latin typeface="Trebuchet MS" pitchFamily="34" charset="0"/>
                <a:ea typeface="Trebuchet MS" pitchFamily="34" charset="-122"/>
                <a:cs typeface="Trebuchet MS" pitchFamily="34" charset="-120"/>
              </a:rPr>
              <a:t>Digital Marketing Channels</a:t>
            </a:r>
            <a:endParaRPr lang="en-US" sz="1200" dirty="0"/>
          </a:p>
        </p:txBody>
      </p:sp>
      <p:sp>
        <p:nvSpPr>
          <p:cNvPr id="12" name="Shape 8"/>
          <p:cNvSpPr/>
          <p:nvPr/>
        </p:nvSpPr>
        <p:spPr>
          <a:xfrm>
            <a:off x="320040" y="4096512"/>
            <a:ext cx="987552" cy="713232"/>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13" name="Text 9"/>
          <p:cNvSpPr/>
          <p:nvPr/>
        </p:nvSpPr>
        <p:spPr>
          <a:xfrm>
            <a:off x="320040" y="4114800"/>
            <a:ext cx="987552" cy="274320"/>
          </a:xfrm>
          <a:prstGeom prst="rect">
            <a:avLst/>
          </a:prstGeom>
          <a:noFill/>
          <a:ln/>
        </p:spPr>
        <p:txBody>
          <a:bodyPr wrap="square"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IG</a:t>
            </a:r>
            <a:endParaRPr lang="en-US" sz="1300" dirty="0"/>
          </a:p>
        </p:txBody>
      </p:sp>
      <p:sp>
        <p:nvSpPr>
          <p:cNvPr id="14" name="Text 10"/>
          <p:cNvSpPr/>
          <p:nvPr/>
        </p:nvSpPr>
        <p:spPr>
          <a:xfrm>
            <a:off x="320040" y="4389120"/>
            <a:ext cx="987552" cy="38404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Instagram</a:t>
            </a:r>
            <a:endParaRPr lang="en-US" sz="900" dirty="0"/>
          </a:p>
          <a:p>
            <a:pPr marL="0" indent="0" algn="ctr">
              <a:buNone/>
            </a:pPr>
            <a:r>
              <a:rPr lang="en-US" sz="900" dirty="0">
                <a:solidFill>
                  <a:srgbClr val="FFFFFF"/>
                </a:solidFill>
                <a:latin typeface="Calibri" pitchFamily="34" charset="0"/>
                <a:ea typeface="Calibri" pitchFamily="34" charset="-122"/>
                <a:cs typeface="Calibri" pitchFamily="34" charset="-120"/>
              </a:rPr>
              <a:t>&amp; TikTok</a:t>
            </a:r>
            <a:endParaRPr lang="en-US" sz="900" dirty="0"/>
          </a:p>
        </p:txBody>
      </p:sp>
      <p:sp>
        <p:nvSpPr>
          <p:cNvPr id="15" name="Shape 11"/>
          <p:cNvSpPr/>
          <p:nvPr/>
        </p:nvSpPr>
        <p:spPr>
          <a:xfrm>
            <a:off x="1399032" y="4096512"/>
            <a:ext cx="987552" cy="713232"/>
          </a:xfrm>
          <a:prstGeom prst="rect">
            <a:avLst/>
          </a:prstGeom>
          <a:solidFill>
            <a:srgbClr val="F5C842"/>
          </a:solidFill>
          <a:ln w="12700">
            <a:solidFill>
              <a:srgbClr val="F5C842"/>
            </a:solidFill>
            <a:prstDash val="solid"/>
          </a:ln>
          <a:effectLst>
            <a:outerShdw blurRad="101600" dist="38100" dir="8100000" algn="bl" rotWithShape="0">
              <a:srgbClr val="000000">
                <a:alpha val="12000"/>
              </a:srgbClr>
            </a:outerShdw>
          </a:effectLst>
        </p:spPr>
        <p:txBody>
          <a:bodyPr/>
          <a:lstStyle/>
          <a:p>
            <a:endParaRPr lang="en-GB"/>
          </a:p>
        </p:txBody>
      </p:sp>
      <p:sp>
        <p:nvSpPr>
          <p:cNvPr id="16" name="Text 12"/>
          <p:cNvSpPr/>
          <p:nvPr/>
        </p:nvSpPr>
        <p:spPr>
          <a:xfrm>
            <a:off x="1399032" y="4114800"/>
            <a:ext cx="987552" cy="274320"/>
          </a:xfrm>
          <a:prstGeom prst="rect">
            <a:avLst/>
          </a:prstGeom>
          <a:noFill/>
          <a:ln/>
        </p:spPr>
        <p:txBody>
          <a:bodyPr wrap="square"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IN</a:t>
            </a:r>
            <a:endParaRPr lang="en-US" sz="1300" dirty="0"/>
          </a:p>
        </p:txBody>
      </p:sp>
      <p:sp>
        <p:nvSpPr>
          <p:cNvPr id="17" name="Text 13"/>
          <p:cNvSpPr/>
          <p:nvPr/>
        </p:nvSpPr>
        <p:spPr>
          <a:xfrm>
            <a:off x="1399032" y="4389120"/>
            <a:ext cx="987552" cy="38404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Parent</a:t>
            </a:r>
            <a:endParaRPr lang="en-US" sz="900" dirty="0"/>
          </a:p>
          <a:p>
            <a:pPr marL="0" indent="0" algn="ctr">
              <a:buNone/>
            </a:pPr>
            <a:r>
              <a:rPr lang="en-US" sz="900" dirty="0">
                <a:solidFill>
                  <a:srgbClr val="FFFFFF"/>
                </a:solidFill>
                <a:latin typeface="Calibri" pitchFamily="34" charset="0"/>
                <a:ea typeface="Calibri" pitchFamily="34" charset="-122"/>
                <a:cs typeface="Calibri" pitchFamily="34" charset="-120"/>
              </a:rPr>
              <a:t>Influencers</a:t>
            </a:r>
            <a:endParaRPr lang="en-US" sz="900" dirty="0"/>
          </a:p>
        </p:txBody>
      </p:sp>
      <p:sp>
        <p:nvSpPr>
          <p:cNvPr id="18" name="Shape 14"/>
          <p:cNvSpPr/>
          <p:nvPr/>
        </p:nvSpPr>
        <p:spPr>
          <a:xfrm>
            <a:off x="2478024" y="4096512"/>
            <a:ext cx="987552" cy="713232"/>
          </a:xfrm>
          <a:prstGeom prst="rect">
            <a:avLst/>
          </a:prstGeom>
          <a:solidFill>
            <a:srgbClr val="8B2E1F"/>
          </a:solidFill>
          <a:ln w="12700">
            <a:solidFill>
              <a:srgbClr val="8B2E1F"/>
            </a:solidFill>
            <a:prstDash val="solid"/>
          </a:ln>
          <a:effectLst>
            <a:outerShdw blurRad="101600" dist="38100" dir="8100000" algn="bl" rotWithShape="0">
              <a:srgbClr val="000000">
                <a:alpha val="12000"/>
              </a:srgbClr>
            </a:outerShdw>
          </a:effectLst>
        </p:spPr>
        <p:txBody>
          <a:bodyPr/>
          <a:lstStyle/>
          <a:p>
            <a:endParaRPr lang="en-GB"/>
          </a:p>
        </p:txBody>
      </p:sp>
      <p:sp>
        <p:nvSpPr>
          <p:cNvPr id="19" name="Text 15"/>
          <p:cNvSpPr/>
          <p:nvPr/>
        </p:nvSpPr>
        <p:spPr>
          <a:xfrm>
            <a:off x="2478024" y="4114800"/>
            <a:ext cx="987552" cy="274320"/>
          </a:xfrm>
          <a:prstGeom prst="rect">
            <a:avLst/>
          </a:prstGeom>
          <a:noFill/>
          <a:ln/>
        </p:spPr>
        <p:txBody>
          <a:bodyPr wrap="square"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SE</a:t>
            </a:r>
            <a:endParaRPr lang="en-US" sz="1300" dirty="0"/>
          </a:p>
        </p:txBody>
      </p:sp>
      <p:sp>
        <p:nvSpPr>
          <p:cNvPr id="20" name="Text 16"/>
          <p:cNvSpPr/>
          <p:nvPr/>
        </p:nvSpPr>
        <p:spPr>
          <a:xfrm>
            <a:off x="2478024" y="4389120"/>
            <a:ext cx="987552" cy="38404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SEO</a:t>
            </a:r>
            <a:endParaRPr lang="en-US" sz="900" dirty="0"/>
          </a:p>
          <a:p>
            <a:pPr marL="0" indent="0" algn="ctr">
              <a:buNone/>
            </a:pPr>
            <a:r>
              <a:rPr lang="en-US" sz="900" dirty="0">
                <a:solidFill>
                  <a:srgbClr val="FFFFFF"/>
                </a:solidFill>
                <a:latin typeface="Calibri" pitchFamily="34" charset="0"/>
                <a:ea typeface="Calibri" pitchFamily="34" charset="-122"/>
                <a:cs typeface="Calibri" pitchFamily="34" charset="-120"/>
              </a:rPr>
              <a:t>Website</a:t>
            </a:r>
            <a:endParaRPr lang="en-US" sz="900" dirty="0"/>
          </a:p>
        </p:txBody>
      </p:sp>
      <p:sp>
        <p:nvSpPr>
          <p:cNvPr id="21" name="Shape 17"/>
          <p:cNvSpPr/>
          <p:nvPr/>
        </p:nvSpPr>
        <p:spPr>
          <a:xfrm>
            <a:off x="3557016" y="4096512"/>
            <a:ext cx="987552" cy="713232"/>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22" name="Text 18"/>
          <p:cNvSpPr/>
          <p:nvPr/>
        </p:nvSpPr>
        <p:spPr>
          <a:xfrm>
            <a:off x="3557016" y="4114800"/>
            <a:ext cx="987552" cy="274320"/>
          </a:xfrm>
          <a:prstGeom prst="rect">
            <a:avLst/>
          </a:prstGeom>
          <a:noFill/>
          <a:ln/>
        </p:spPr>
        <p:txBody>
          <a:bodyPr wrap="square"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CP</a:t>
            </a:r>
            <a:endParaRPr lang="en-US" sz="1300" dirty="0"/>
          </a:p>
        </p:txBody>
      </p:sp>
      <p:sp>
        <p:nvSpPr>
          <p:cNvPr id="23" name="Text 19"/>
          <p:cNvSpPr/>
          <p:nvPr/>
        </p:nvSpPr>
        <p:spPr>
          <a:xfrm>
            <a:off x="3557016" y="4389120"/>
            <a:ext cx="987552" cy="38404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Community</a:t>
            </a:r>
            <a:endParaRPr lang="en-US" sz="900" dirty="0"/>
          </a:p>
          <a:p>
            <a:pPr marL="0" indent="0" algn="ctr">
              <a:buNone/>
            </a:pPr>
            <a:r>
              <a:rPr lang="en-US" sz="900" dirty="0">
                <a:solidFill>
                  <a:srgbClr val="FFFFFF"/>
                </a:solidFill>
                <a:latin typeface="Calibri" pitchFamily="34" charset="0"/>
                <a:ea typeface="Calibri" pitchFamily="34" charset="-122"/>
                <a:cs typeface="Calibri" pitchFamily="34" charset="-120"/>
              </a:rPr>
              <a:t>Partners</a:t>
            </a:r>
            <a:endParaRPr lang="en-US" sz="900" dirty="0"/>
          </a:p>
        </p:txBody>
      </p:sp>
      <p:pic>
        <p:nvPicPr>
          <p:cNvPr id="24" name="Image 1" descr="preencoded.png"/>
          <p:cNvPicPr>
            <a:picLocks noChangeAspect="1"/>
          </p:cNvPicPr>
          <p:nvPr/>
        </p:nvPicPr>
        <p:blipFill>
          <a:blip r:embed="rId3"/>
          <a:stretch>
            <a:fillRect/>
          </a:stretch>
        </p:blipFill>
        <p:spPr>
          <a:xfrm>
            <a:off x="4846320" y="896112"/>
            <a:ext cx="4069080" cy="3520440"/>
          </a:xfrm>
          <a:prstGeom prst="rect">
            <a:avLst/>
          </a:prstGeom>
          <a:effectLst>
            <a:outerShdw blurRad="101600" dist="38100" dir="8100000" algn="bl" rotWithShape="0">
              <a:srgbClr val="000000">
                <a:alpha val="12000"/>
              </a:srgbClr>
            </a:outerShdw>
          </a:effectLst>
        </p:spPr>
      </p:pic>
      <p:sp>
        <p:nvSpPr>
          <p:cNvPr id="25" name="Shape 20"/>
          <p:cNvSpPr/>
          <p:nvPr/>
        </p:nvSpPr>
        <p:spPr>
          <a:xfrm>
            <a:off x="4846320" y="4480560"/>
            <a:ext cx="4069080" cy="347472"/>
          </a:xfrm>
          <a:prstGeom prst="rect">
            <a:avLst/>
          </a:prstGeom>
          <a:solidFill>
            <a:srgbClr val="F5C842"/>
          </a:solidFill>
          <a:ln w="12700">
            <a:solidFill>
              <a:srgbClr val="F5C842"/>
            </a:solidFill>
            <a:prstDash val="solid"/>
          </a:ln>
        </p:spPr>
        <p:txBody>
          <a:bodyPr/>
          <a:lstStyle/>
          <a:p>
            <a:endParaRPr lang="en-GB"/>
          </a:p>
        </p:txBody>
      </p:sp>
      <p:sp>
        <p:nvSpPr>
          <p:cNvPr id="26" name="Text 21"/>
          <p:cNvSpPr/>
          <p:nvPr/>
        </p:nvSpPr>
        <p:spPr>
          <a:xfrm>
            <a:off x="4892040" y="4498848"/>
            <a:ext cx="3977640" cy="310896"/>
          </a:xfrm>
          <a:prstGeom prst="rect">
            <a:avLst/>
          </a:prstGeom>
          <a:noFill/>
          <a:ln/>
        </p:spPr>
        <p:txBody>
          <a:bodyPr wrap="square" rtlCol="0" anchor="ctr"/>
          <a:lstStyle/>
          <a:p>
            <a:pPr marL="0" indent="0" algn="ctr">
              <a:buNone/>
            </a:pPr>
            <a:r>
              <a:rPr lang="en-US" sz="950" b="1" dirty="0">
                <a:solidFill>
                  <a:srgbClr val="8B2E1F"/>
                </a:solidFill>
                <a:latin typeface="Calibri" pitchFamily="34" charset="0"/>
                <a:ea typeface="Calibri" pitchFamily="34" charset="-122"/>
                <a:cs typeface="Calibri" pitchFamily="34" charset="-120"/>
              </a:rPr>
              <a:t>57M+ UK social media users — digital-first is our primary acquisition channel  (Statista, 2024)</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F5C842"/>
          </a:solidFill>
          <a:ln w="12700">
            <a:solidFill>
              <a:srgbClr val="F5C842"/>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Financial Overview</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Text 4"/>
          <p:cNvSpPr/>
          <p:nvPr/>
        </p:nvSpPr>
        <p:spPr>
          <a:xfrm>
            <a:off x="320040" y="896112"/>
            <a:ext cx="4206240" cy="274320"/>
          </a:xfrm>
          <a:prstGeom prst="rect">
            <a:avLst/>
          </a:prstGeom>
          <a:noFill/>
          <a:ln/>
        </p:spPr>
        <p:txBody>
          <a:bodyPr wrap="square" lIns="0" tIns="0" rIns="0" bIns="0" rtlCol="0" anchor="ctr"/>
          <a:lstStyle/>
          <a:p>
            <a:pPr marL="0" indent="0">
              <a:buNone/>
            </a:pPr>
            <a:r>
              <a:rPr lang="en-US" sz="1300" b="1" dirty="0">
                <a:solidFill>
                  <a:srgbClr val="8B2E1F"/>
                </a:solidFill>
                <a:latin typeface="Trebuchet MS" pitchFamily="34" charset="0"/>
                <a:ea typeface="Trebuchet MS" pitchFamily="34" charset="-122"/>
                <a:cs typeface="Trebuchet MS" pitchFamily="34" charset="-120"/>
              </a:rPr>
              <a:t>Start-Up Funding</a:t>
            </a:r>
            <a:endParaRPr lang="en-US" sz="1300" dirty="0"/>
          </a:p>
        </p:txBody>
      </p:sp>
      <p:sp>
        <p:nvSpPr>
          <p:cNvPr id="8" name="Shape 5"/>
          <p:cNvSpPr/>
          <p:nvPr/>
        </p:nvSpPr>
        <p:spPr>
          <a:xfrm>
            <a:off x="320040" y="1225296"/>
            <a:ext cx="4206240" cy="512064"/>
          </a:xfrm>
          <a:prstGeom prst="rect">
            <a:avLst/>
          </a:prstGeom>
          <a:solidFill>
            <a:srgbClr val="E8604C"/>
          </a:solidFill>
          <a:ln w="12700">
            <a:solidFill>
              <a:srgbClr val="E8604C"/>
            </a:solidFill>
            <a:prstDash val="solid"/>
          </a:ln>
        </p:spPr>
        <p:txBody>
          <a:bodyPr/>
          <a:lstStyle/>
          <a:p>
            <a:endParaRPr lang="en-GB"/>
          </a:p>
        </p:txBody>
      </p:sp>
      <p:sp>
        <p:nvSpPr>
          <p:cNvPr id="9" name="Text 6"/>
          <p:cNvSpPr/>
          <p:nvPr/>
        </p:nvSpPr>
        <p:spPr>
          <a:xfrm>
            <a:off x="457200" y="1316736"/>
            <a:ext cx="2926080" cy="329184"/>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Personal Savings</a:t>
            </a:r>
            <a:endParaRPr lang="en-US" sz="1250" dirty="0"/>
          </a:p>
        </p:txBody>
      </p:sp>
      <p:sp>
        <p:nvSpPr>
          <p:cNvPr id="10" name="Text 7"/>
          <p:cNvSpPr/>
          <p:nvPr/>
        </p:nvSpPr>
        <p:spPr>
          <a:xfrm>
            <a:off x="3657600" y="1316736"/>
            <a:ext cx="777240" cy="329184"/>
          </a:xfrm>
          <a:prstGeom prst="rect">
            <a:avLst/>
          </a:prstGeom>
          <a:noFill/>
          <a:ln/>
        </p:spPr>
        <p:txBody>
          <a:bodyPr wrap="square" lIns="0" tIns="0" rIns="0" bIns="0" rtlCol="0" anchor="ctr"/>
          <a:lstStyle/>
          <a:p>
            <a:pPr marL="0" indent="0" algn="r">
              <a:buNone/>
            </a:pPr>
            <a:r>
              <a:rPr lang="en-US" sz="1400" b="1" dirty="0">
                <a:solidFill>
                  <a:srgbClr val="FFFFFF"/>
                </a:solidFill>
                <a:latin typeface="Trebuchet MS" pitchFamily="34" charset="0"/>
                <a:ea typeface="Trebuchet MS" pitchFamily="34" charset="-122"/>
                <a:cs typeface="Trebuchet MS" pitchFamily="34" charset="-120"/>
              </a:rPr>
              <a:t>£3,000</a:t>
            </a:r>
            <a:endParaRPr lang="en-US" sz="1400" dirty="0"/>
          </a:p>
        </p:txBody>
      </p:sp>
      <p:sp>
        <p:nvSpPr>
          <p:cNvPr id="11" name="Shape 8"/>
          <p:cNvSpPr/>
          <p:nvPr/>
        </p:nvSpPr>
        <p:spPr>
          <a:xfrm>
            <a:off x="320040" y="1847088"/>
            <a:ext cx="4206240" cy="512064"/>
          </a:xfrm>
          <a:prstGeom prst="rect">
            <a:avLst/>
          </a:prstGeom>
          <a:solidFill>
            <a:srgbClr val="F5C842"/>
          </a:solidFill>
          <a:ln w="12700">
            <a:solidFill>
              <a:srgbClr val="F5C842"/>
            </a:solidFill>
            <a:prstDash val="solid"/>
          </a:ln>
        </p:spPr>
        <p:txBody>
          <a:bodyPr/>
          <a:lstStyle/>
          <a:p>
            <a:endParaRPr lang="en-GB"/>
          </a:p>
        </p:txBody>
      </p:sp>
      <p:sp>
        <p:nvSpPr>
          <p:cNvPr id="12" name="Text 9"/>
          <p:cNvSpPr/>
          <p:nvPr/>
        </p:nvSpPr>
        <p:spPr>
          <a:xfrm>
            <a:off x="457200" y="1938528"/>
            <a:ext cx="2926080" cy="329184"/>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Government Grants</a:t>
            </a:r>
            <a:endParaRPr lang="en-US" sz="1250" dirty="0"/>
          </a:p>
        </p:txBody>
      </p:sp>
      <p:sp>
        <p:nvSpPr>
          <p:cNvPr id="13" name="Text 10"/>
          <p:cNvSpPr/>
          <p:nvPr/>
        </p:nvSpPr>
        <p:spPr>
          <a:xfrm>
            <a:off x="3657600" y="1938528"/>
            <a:ext cx="777240" cy="329184"/>
          </a:xfrm>
          <a:prstGeom prst="rect">
            <a:avLst/>
          </a:prstGeom>
          <a:noFill/>
          <a:ln/>
        </p:spPr>
        <p:txBody>
          <a:bodyPr wrap="square" lIns="0" tIns="0" rIns="0" bIns="0" rtlCol="0" anchor="ctr"/>
          <a:lstStyle/>
          <a:p>
            <a:pPr marL="0" indent="0" algn="r">
              <a:buNone/>
            </a:pPr>
            <a:r>
              <a:rPr lang="en-US" sz="1400" b="1" dirty="0">
                <a:solidFill>
                  <a:srgbClr val="FFFFFF"/>
                </a:solidFill>
                <a:latin typeface="Trebuchet MS" pitchFamily="34" charset="0"/>
                <a:ea typeface="Trebuchet MS" pitchFamily="34" charset="-122"/>
                <a:cs typeface="Trebuchet MS" pitchFamily="34" charset="-120"/>
              </a:rPr>
              <a:t>£2,000</a:t>
            </a:r>
            <a:endParaRPr lang="en-US" sz="1400" dirty="0"/>
          </a:p>
        </p:txBody>
      </p:sp>
      <p:sp>
        <p:nvSpPr>
          <p:cNvPr id="14" name="Shape 11"/>
          <p:cNvSpPr/>
          <p:nvPr/>
        </p:nvSpPr>
        <p:spPr>
          <a:xfrm>
            <a:off x="320040" y="2468880"/>
            <a:ext cx="4206240" cy="411480"/>
          </a:xfrm>
          <a:prstGeom prst="rect">
            <a:avLst/>
          </a:prstGeom>
          <a:solidFill>
            <a:srgbClr val="8B2E1F"/>
          </a:solidFill>
          <a:ln w="12700">
            <a:solidFill>
              <a:srgbClr val="8B2E1F"/>
            </a:solidFill>
            <a:prstDash val="solid"/>
          </a:ln>
        </p:spPr>
        <p:txBody>
          <a:bodyPr/>
          <a:lstStyle/>
          <a:p>
            <a:endParaRPr lang="en-GB"/>
          </a:p>
        </p:txBody>
      </p:sp>
      <p:sp>
        <p:nvSpPr>
          <p:cNvPr id="15" name="Text 12"/>
          <p:cNvSpPr/>
          <p:nvPr/>
        </p:nvSpPr>
        <p:spPr>
          <a:xfrm>
            <a:off x="457200" y="2487168"/>
            <a:ext cx="3977640" cy="347472"/>
          </a:xfrm>
          <a:prstGeom prst="rect">
            <a:avLst/>
          </a:prstGeom>
          <a:noFill/>
          <a:ln/>
        </p:spPr>
        <p:txBody>
          <a:bodyPr wrap="square" lIns="0" tIns="0" rIns="0" bIns="0" rtlCol="0" anchor="ctr"/>
          <a:lstStyle/>
          <a:p>
            <a:pPr marL="0" indent="0">
              <a:buNone/>
            </a:pPr>
            <a:r>
              <a:rPr lang="en-US" sz="1300" b="1" dirty="0">
                <a:solidFill>
                  <a:srgbClr val="F5C842"/>
                </a:solidFill>
                <a:latin typeface="Trebuchet MS" pitchFamily="34" charset="0"/>
                <a:ea typeface="Trebuchet MS" pitchFamily="34" charset="-122"/>
                <a:cs typeface="Trebuchet MS" pitchFamily="34" charset="-120"/>
              </a:rPr>
              <a:t>Total Start-Up Budget: £5,000</a:t>
            </a:r>
            <a:endParaRPr lang="en-US" sz="1300" dirty="0"/>
          </a:p>
        </p:txBody>
      </p:sp>
      <p:sp>
        <p:nvSpPr>
          <p:cNvPr id="16" name="Text 13"/>
          <p:cNvSpPr/>
          <p:nvPr/>
        </p:nvSpPr>
        <p:spPr>
          <a:xfrm>
            <a:off x="320040" y="2971800"/>
            <a:ext cx="4206240" cy="274320"/>
          </a:xfrm>
          <a:prstGeom prst="rect">
            <a:avLst/>
          </a:prstGeom>
          <a:noFill/>
          <a:ln/>
        </p:spPr>
        <p:txBody>
          <a:bodyPr wrap="square" lIns="0" tIns="0" rIns="0" bIns="0" rtlCol="0" anchor="ctr"/>
          <a:lstStyle/>
          <a:p>
            <a:pPr marL="0" indent="0">
              <a:buNone/>
            </a:pPr>
            <a:r>
              <a:rPr lang="en-US" sz="1200" b="1" dirty="0">
                <a:solidFill>
                  <a:srgbClr val="8B2E1F"/>
                </a:solidFill>
                <a:latin typeface="Trebuchet MS" pitchFamily="34" charset="0"/>
                <a:ea typeface="Trebuchet MS" pitchFamily="34" charset="-122"/>
                <a:cs typeface="Trebuchet MS" pitchFamily="34" charset="-120"/>
              </a:rPr>
              <a:t>Cost Breakdown</a:t>
            </a:r>
            <a:endParaRPr lang="en-US" sz="1200" dirty="0"/>
          </a:p>
        </p:txBody>
      </p:sp>
      <p:sp>
        <p:nvSpPr>
          <p:cNvPr id="17" name="Shape 14"/>
          <p:cNvSpPr/>
          <p:nvPr/>
        </p:nvSpPr>
        <p:spPr>
          <a:xfrm>
            <a:off x="320040" y="3291840"/>
            <a:ext cx="4206240" cy="246888"/>
          </a:xfrm>
          <a:prstGeom prst="rect">
            <a:avLst/>
          </a:prstGeom>
          <a:solidFill>
            <a:srgbClr val="F2E8DC"/>
          </a:solidFill>
          <a:ln w="3810">
            <a:solidFill>
              <a:srgbClr val="E0D8D0"/>
            </a:solidFill>
            <a:prstDash val="solid"/>
          </a:ln>
        </p:spPr>
        <p:txBody>
          <a:bodyPr/>
          <a:lstStyle/>
          <a:p>
            <a:endParaRPr lang="en-GB"/>
          </a:p>
        </p:txBody>
      </p:sp>
      <p:sp>
        <p:nvSpPr>
          <p:cNvPr id="18" name="Text 15"/>
          <p:cNvSpPr/>
          <p:nvPr/>
        </p:nvSpPr>
        <p:spPr>
          <a:xfrm>
            <a:off x="411480" y="3319272"/>
            <a:ext cx="3017520" cy="201168"/>
          </a:xfrm>
          <a:prstGeom prst="rect">
            <a:avLst/>
          </a:prstGeom>
          <a:noFill/>
          <a:ln/>
        </p:spPr>
        <p:txBody>
          <a:bodyPr wrap="square" lIns="0" tIns="0" rIns="0" bIns="0" rtlCol="0" anchor="ctr"/>
          <a:lstStyle/>
          <a:p>
            <a:pPr marL="0" indent="0">
              <a:buNone/>
            </a:pPr>
            <a:r>
              <a:rPr lang="en-US" sz="1100" dirty="0">
                <a:solidFill>
                  <a:srgbClr val="2C2C2C"/>
                </a:solidFill>
                <a:latin typeface="Calibri" pitchFamily="34" charset="0"/>
                <a:ea typeface="Calibri" pitchFamily="34" charset="-122"/>
                <a:cs typeface="Calibri" pitchFamily="34" charset="-120"/>
              </a:rPr>
              <a:t>Materials &amp; Ingredients</a:t>
            </a:r>
            <a:endParaRPr lang="en-US" sz="1100" dirty="0"/>
          </a:p>
        </p:txBody>
      </p:sp>
      <p:sp>
        <p:nvSpPr>
          <p:cNvPr id="19" name="Text 16"/>
          <p:cNvSpPr/>
          <p:nvPr/>
        </p:nvSpPr>
        <p:spPr>
          <a:xfrm>
            <a:off x="3383280" y="3319272"/>
            <a:ext cx="1051560" cy="201168"/>
          </a:xfrm>
          <a:prstGeom prst="rect">
            <a:avLst/>
          </a:prstGeom>
          <a:noFill/>
          <a:ln/>
        </p:spPr>
        <p:txBody>
          <a:bodyPr wrap="square" lIns="0" tIns="0" rIns="0" bIns="0" rtlCol="0" anchor="ctr"/>
          <a:lstStyle/>
          <a:p>
            <a:pPr marL="0" indent="0" algn="r">
              <a:buNone/>
            </a:pPr>
            <a:r>
              <a:rPr lang="en-US" sz="1100" b="1" dirty="0">
                <a:solidFill>
                  <a:srgbClr val="E8604C"/>
                </a:solidFill>
                <a:latin typeface="Calibri" pitchFamily="34" charset="0"/>
                <a:ea typeface="Calibri" pitchFamily="34" charset="-122"/>
                <a:cs typeface="Calibri" pitchFamily="34" charset="-120"/>
              </a:rPr>
              <a:t>£1,200</a:t>
            </a:r>
            <a:endParaRPr lang="en-US" sz="1100" dirty="0"/>
          </a:p>
        </p:txBody>
      </p:sp>
      <p:sp>
        <p:nvSpPr>
          <p:cNvPr id="20" name="Shape 17"/>
          <p:cNvSpPr/>
          <p:nvPr/>
        </p:nvSpPr>
        <p:spPr>
          <a:xfrm>
            <a:off x="320040" y="3566160"/>
            <a:ext cx="4206240" cy="246888"/>
          </a:xfrm>
          <a:prstGeom prst="rect">
            <a:avLst/>
          </a:prstGeom>
          <a:solidFill>
            <a:srgbClr val="FFFFFF"/>
          </a:solidFill>
          <a:ln w="3810">
            <a:solidFill>
              <a:srgbClr val="E0D8D0"/>
            </a:solidFill>
            <a:prstDash val="solid"/>
          </a:ln>
        </p:spPr>
        <p:txBody>
          <a:bodyPr/>
          <a:lstStyle/>
          <a:p>
            <a:endParaRPr lang="en-GB"/>
          </a:p>
        </p:txBody>
      </p:sp>
      <p:sp>
        <p:nvSpPr>
          <p:cNvPr id="21" name="Text 18"/>
          <p:cNvSpPr/>
          <p:nvPr/>
        </p:nvSpPr>
        <p:spPr>
          <a:xfrm>
            <a:off x="411480" y="3593592"/>
            <a:ext cx="3017520" cy="201168"/>
          </a:xfrm>
          <a:prstGeom prst="rect">
            <a:avLst/>
          </a:prstGeom>
          <a:noFill/>
          <a:ln/>
        </p:spPr>
        <p:txBody>
          <a:bodyPr wrap="square" lIns="0" tIns="0" rIns="0" bIns="0" rtlCol="0" anchor="ctr"/>
          <a:lstStyle/>
          <a:p>
            <a:pPr marL="0" indent="0">
              <a:buNone/>
            </a:pPr>
            <a:r>
              <a:rPr lang="en-US" sz="1100" dirty="0">
                <a:solidFill>
                  <a:srgbClr val="2C2C2C"/>
                </a:solidFill>
                <a:latin typeface="Calibri" pitchFamily="34" charset="0"/>
                <a:ea typeface="Calibri" pitchFamily="34" charset="-122"/>
                <a:cs typeface="Calibri" pitchFamily="34" charset="-120"/>
              </a:rPr>
              <a:t>Equipment &amp; Tools</a:t>
            </a:r>
            <a:endParaRPr lang="en-US" sz="1100" dirty="0"/>
          </a:p>
        </p:txBody>
      </p:sp>
      <p:sp>
        <p:nvSpPr>
          <p:cNvPr id="22" name="Text 19"/>
          <p:cNvSpPr/>
          <p:nvPr/>
        </p:nvSpPr>
        <p:spPr>
          <a:xfrm>
            <a:off x="3383280" y="3593592"/>
            <a:ext cx="1051560" cy="201168"/>
          </a:xfrm>
          <a:prstGeom prst="rect">
            <a:avLst/>
          </a:prstGeom>
          <a:noFill/>
          <a:ln/>
        </p:spPr>
        <p:txBody>
          <a:bodyPr wrap="square" lIns="0" tIns="0" rIns="0" bIns="0" rtlCol="0" anchor="ctr"/>
          <a:lstStyle/>
          <a:p>
            <a:pPr marL="0" indent="0" algn="r">
              <a:buNone/>
            </a:pPr>
            <a:r>
              <a:rPr lang="en-US" sz="1100" b="1" dirty="0">
                <a:solidFill>
                  <a:srgbClr val="E8604C"/>
                </a:solidFill>
                <a:latin typeface="Calibri" pitchFamily="34" charset="0"/>
                <a:ea typeface="Calibri" pitchFamily="34" charset="-122"/>
                <a:cs typeface="Calibri" pitchFamily="34" charset="-120"/>
              </a:rPr>
              <a:t>£1,500</a:t>
            </a:r>
            <a:endParaRPr lang="en-US" sz="1100" dirty="0"/>
          </a:p>
        </p:txBody>
      </p:sp>
      <p:sp>
        <p:nvSpPr>
          <p:cNvPr id="23" name="Shape 20"/>
          <p:cNvSpPr/>
          <p:nvPr/>
        </p:nvSpPr>
        <p:spPr>
          <a:xfrm>
            <a:off x="320040" y="3840480"/>
            <a:ext cx="4206240" cy="246888"/>
          </a:xfrm>
          <a:prstGeom prst="rect">
            <a:avLst/>
          </a:prstGeom>
          <a:solidFill>
            <a:srgbClr val="F2E8DC"/>
          </a:solidFill>
          <a:ln w="3810">
            <a:solidFill>
              <a:srgbClr val="E0D8D0"/>
            </a:solidFill>
            <a:prstDash val="solid"/>
          </a:ln>
        </p:spPr>
        <p:txBody>
          <a:bodyPr/>
          <a:lstStyle/>
          <a:p>
            <a:endParaRPr lang="en-GB"/>
          </a:p>
        </p:txBody>
      </p:sp>
      <p:sp>
        <p:nvSpPr>
          <p:cNvPr id="24" name="Text 21"/>
          <p:cNvSpPr/>
          <p:nvPr/>
        </p:nvSpPr>
        <p:spPr>
          <a:xfrm>
            <a:off x="411480" y="3867912"/>
            <a:ext cx="3017520" cy="201168"/>
          </a:xfrm>
          <a:prstGeom prst="rect">
            <a:avLst/>
          </a:prstGeom>
          <a:noFill/>
          <a:ln/>
        </p:spPr>
        <p:txBody>
          <a:bodyPr wrap="square" lIns="0" tIns="0" rIns="0" bIns="0" rtlCol="0" anchor="ctr"/>
          <a:lstStyle/>
          <a:p>
            <a:pPr marL="0" indent="0">
              <a:buNone/>
            </a:pPr>
            <a:r>
              <a:rPr lang="en-US" sz="1100" dirty="0">
                <a:solidFill>
                  <a:srgbClr val="2C2C2C"/>
                </a:solidFill>
                <a:latin typeface="Calibri" pitchFamily="34" charset="0"/>
                <a:ea typeface="Calibri" pitchFamily="34" charset="-122"/>
                <a:cs typeface="Calibri" pitchFamily="34" charset="-120"/>
              </a:rPr>
              <a:t>Transport Costs</a:t>
            </a:r>
            <a:endParaRPr lang="en-US" sz="1100" dirty="0"/>
          </a:p>
        </p:txBody>
      </p:sp>
      <p:sp>
        <p:nvSpPr>
          <p:cNvPr id="25" name="Text 22"/>
          <p:cNvSpPr/>
          <p:nvPr/>
        </p:nvSpPr>
        <p:spPr>
          <a:xfrm>
            <a:off x="3383280" y="3867912"/>
            <a:ext cx="1051560" cy="201168"/>
          </a:xfrm>
          <a:prstGeom prst="rect">
            <a:avLst/>
          </a:prstGeom>
          <a:noFill/>
          <a:ln/>
        </p:spPr>
        <p:txBody>
          <a:bodyPr wrap="square" lIns="0" tIns="0" rIns="0" bIns="0" rtlCol="0" anchor="ctr"/>
          <a:lstStyle/>
          <a:p>
            <a:pPr marL="0" indent="0" algn="r">
              <a:buNone/>
            </a:pPr>
            <a:r>
              <a:rPr lang="en-US" sz="1100" b="1" dirty="0">
                <a:solidFill>
                  <a:srgbClr val="E8604C"/>
                </a:solidFill>
                <a:latin typeface="Calibri" pitchFamily="34" charset="0"/>
                <a:ea typeface="Calibri" pitchFamily="34" charset="-122"/>
                <a:cs typeface="Calibri" pitchFamily="34" charset="-120"/>
              </a:rPr>
              <a:t>£700</a:t>
            </a:r>
            <a:endParaRPr lang="en-US" sz="1100" dirty="0"/>
          </a:p>
        </p:txBody>
      </p:sp>
      <p:sp>
        <p:nvSpPr>
          <p:cNvPr id="26" name="Shape 23"/>
          <p:cNvSpPr/>
          <p:nvPr/>
        </p:nvSpPr>
        <p:spPr>
          <a:xfrm>
            <a:off x="320040" y="4114800"/>
            <a:ext cx="4206240" cy="246888"/>
          </a:xfrm>
          <a:prstGeom prst="rect">
            <a:avLst/>
          </a:prstGeom>
          <a:solidFill>
            <a:srgbClr val="FFFFFF"/>
          </a:solidFill>
          <a:ln w="3810">
            <a:solidFill>
              <a:srgbClr val="E0D8D0"/>
            </a:solidFill>
            <a:prstDash val="solid"/>
          </a:ln>
        </p:spPr>
        <p:txBody>
          <a:bodyPr/>
          <a:lstStyle/>
          <a:p>
            <a:endParaRPr lang="en-GB"/>
          </a:p>
        </p:txBody>
      </p:sp>
      <p:sp>
        <p:nvSpPr>
          <p:cNvPr id="27" name="Text 24"/>
          <p:cNvSpPr/>
          <p:nvPr/>
        </p:nvSpPr>
        <p:spPr>
          <a:xfrm>
            <a:off x="411480" y="4142232"/>
            <a:ext cx="3017520" cy="201168"/>
          </a:xfrm>
          <a:prstGeom prst="rect">
            <a:avLst/>
          </a:prstGeom>
          <a:noFill/>
          <a:ln/>
        </p:spPr>
        <p:txBody>
          <a:bodyPr wrap="square" lIns="0" tIns="0" rIns="0" bIns="0" rtlCol="0" anchor="ctr"/>
          <a:lstStyle/>
          <a:p>
            <a:pPr marL="0" indent="0">
              <a:buNone/>
            </a:pPr>
            <a:r>
              <a:rPr lang="en-US" sz="1100" dirty="0">
                <a:solidFill>
                  <a:srgbClr val="2C2C2C"/>
                </a:solidFill>
                <a:latin typeface="Calibri" pitchFamily="34" charset="0"/>
                <a:ea typeface="Calibri" pitchFamily="34" charset="-122"/>
                <a:cs typeface="Calibri" pitchFamily="34" charset="-120"/>
              </a:rPr>
              <a:t>Advertising &amp; Marketing</a:t>
            </a:r>
            <a:endParaRPr lang="en-US" sz="1100" dirty="0"/>
          </a:p>
        </p:txBody>
      </p:sp>
      <p:sp>
        <p:nvSpPr>
          <p:cNvPr id="28" name="Text 25"/>
          <p:cNvSpPr/>
          <p:nvPr/>
        </p:nvSpPr>
        <p:spPr>
          <a:xfrm>
            <a:off x="3383280" y="4142232"/>
            <a:ext cx="1051560" cy="201168"/>
          </a:xfrm>
          <a:prstGeom prst="rect">
            <a:avLst/>
          </a:prstGeom>
          <a:noFill/>
          <a:ln/>
        </p:spPr>
        <p:txBody>
          <a:bodyPr wrap="square" lIns="0" tIns="0" rIns="0" bIns="0" rtlCol="0" anchor="ctr"/>
          <a:lstStyle/>
          <a:p>
            <a:pPr marL="0" indent="0" algn="r">
              <a:buNone/>
            </a:pPr>
            <a:r>
              <a:rPr lang="en-US" sz="1100" b="1" dirty="0">
                <a:solidFill>
                  <a:srgbClr val="E8604C"/>
                </a:solidFill>
                <a:latin typeface="Calibri" pitchFamily="34" charset="0"/>
                <a:ea typeface="Calibri" pitchFamily="34" charset="-122"/>
                <a:cs typeface="Calibri" pitchFamily="34" charset="-120"/>
              </a:rPr>
              <a:t>£800</a:t>
            </a:r>
            <a:endParaRPr lang="en-US" sz="1100" dirty="0"/>
          </a:p>
        </p:txBody>
      </p:sp>
      <p:sp>
        <p:nvSpPr>
          <p:cNvPr id="29" name="Shape 26"/>
          <p:cNvSpPr/>
          <p:nvPr/>
        </p:nvSpPr>
        <p:spPr>
          <a:xfrm>
            <a:off x="320040" y="4389120"/>
            <a:ext cx="4206240" cy="246888"/>
          </a:xfrm>
          <a:prstGeom prst="rect">
            <a:avLst/>
          </a:prstGeom>
          <a:solidFill>
            <a:srgbClr val="F2E8DC"/>
          </a:solidFill>
          <a:ln w="3810">
            <a:solidFill>
              <a:srgbClr val="E0D8D0"/>
            </a:solidFill>
            <a:prstDash val="solid"/>
          </a:ln>
        </p:spPr>
        <p:txBody>
          <a:bodyPr/>
          <a:lstStyle/>
          <a:p>
            <a:endParaRPr lang="en-GB"/>
          </a:p>
        </p:txBody>
      </p:sp>
      <p:sp>
        <p:nvSpPr>
          <p:cNvPr id="30" name="Text 27"/>
          <p:cNvSpPr/>
          <p:nvPr/>
        </p:nvSpPr>
        <p:spPr>
          <a:xfrm>
            <a:off x="411480" y="4416552"/>
            <a:ext cx="3017520" cy="201168"/>
          </a:xfrm>
          <a:prstGeom prst="rect">
            <a:avLst/>
          </a:prstGeom>
          <a:noFill/>
          <a:ln/>
        </p:spPr>
        <p:txBody>
          <a:bodyPr wrap="square" lIns="0" tIns="0" rIns="0" bIns="0" rtlCol="0" anchor="ctr"/>
          <a:lstStyle/>
          <a:p>
            <a:pPr marL="0" indent="0">
              <a:buNone/>
            </a:pPr>
            <a:r>
              <a:rPr lang="en-US" sz="1100" dirty="0">
                <a:solidFill>
                  <a:srgbClr val="2C2C2C"/>
                </a:solidFill>
                <a:latin typeface="Calibri" pitchFamily="34" charset="0"/>
                <a:ea typeface="Calibri" pitchFamily="34" charset="-122"/>
                <a:cs typeface="Calibri" pitchFamily="34" charset="-120"/>
              </a:rPr>
              <a:t>Miscellaneous</a:t>
            </a:r>
            <a:endParaRPr lang="en-US" sz="1100" dirty="0"/>
          </a:p>
        </p:txBody>
      </p:sp>
      <p:sp>
        <p:nvSpPr>
          <p:cNvPr id="31" name="Text 28"/>
          <p:cNvSpPr/>
          <p:nvPr/>
        </p:nvSpPr>
        <p:spPr>
          <a:xfrm>
            <a:off x="3383280" y="4416552"/>
            <a:ext cx="1051560" cy="201168"/>
          </a:xfrm>
          <a:prstGeom prst="rect">
            <a:avLst/>
          </a:prstGeom>
          <a:noFill/>
          <a:ln/>
        </p:spPr>
        <p:txBody>
          <a:bodyPr wrap="square" lIns="0" tIns="0" rIns="0" bIns="0" rtlCol="0" anchor="ctr"/>
          <a:lstStyle/>
          <a:p>
            <a:pPr marL="0" indent="0" algn="r">
              <a:buNone/>
            </a:pPr>
            <a:r>
              <a:rPr lang="en-US" sz="1100" b="1" dirty="0">
                <a:solidFill>
                  <a:srgbClr val="E8604C"/>
                </a:solidFill>
                <a:latin typeface="Calibri" pitchFamily="34" charset="0"/>
                <a:ea typeface="Calibri" pitchFamily="34" charset="-122"/>
                <a:cs typeface="Calibri" pitchFamily="34" charset="-120"/>
              </a:rPr>
              <a:t>£800</a:t>
            </a:r>
            <a:endParaRPr lang="en-US" sz="1100" dirty="0"/>
          </a:p>
        </p:txBody>
      </p:sp>
      <p:sp>
        <p:nvSpPr>
          <p:cNvPr id="32" name="Text 29"/>
          <p:cNvSpPr/>
          <p:nvPr/>
        </p:nvSpPr>
        <p:spPr>
          <a:xfrm>
            <a:off x="4754880" y="896112"/>
            <a:ext cx="4160520" cy="274320"/>
          </a:xfrm>
          <a:prstGeom prst="rect">
            <a:avLst/>
          </a:prstGeom>
          <a:noFill/>
          <a:ln/>
        </p:spPr>
        <p:txBody>
          <a:bodyPr wrap="square" lIns="0" tIns="0" rIns="0" bIns="0" rtlCol="0" anchor="ctr"/>
          <a:lstStyle/>
          <a:p>
            <a:pPr marL="0" indent="0">
              <a:buNone/>
            </a:pPr>
            <a:r>
              <a:rPr lang="en-US" sz="1300" b="1" dirty="0">
                <a:solidFill>
                  <a:srgbClr val="8B2E1F"/>
                </a:solidFill>
                <a:latin typeface="Trebuchet MS" pitchFamily="34" charset="0"/>
                <a:ea typeface="Trebuchet MS" pitchFamily="34" charset="-122"/>
                <a:cs typeface="Trebuchet MS" pitchFamily="34" charset="-120"/>
              </a:rPr>
              <a:t>Year 1 Revenue Projections</a:t>
            </a:r>
            <a:endParaRPr lang="en-US" sz="1300" dirty="0"/>
          </a:p>
        </p:txBody>
      </p:sp>
      <p:sp>
        <p:nvSpPr>
          <p:cNvPr id="33" name="Shape 30"/>
          <p:cNvSpPr/>
          <p:nvPr/>
        </p:nvSpPr>
        <p:spPr>
          <a:xfrm>
            <a:off x="4754880" y="1234440"/>
            <a:ext cx="1965960" cy="987552"/>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34" name="Text 31"/>
          <p:cNvSpPr/>
          <p:nvPr/>
        </p:nvSpPr>
        <p:spPr>
          <a:xfrm>
            <a:off x="4754880" y="1344168"/>
            <a:ext cx="1965960" cy="530352"/>
          </a:xfrm>
          <a:prstGeom prst="rect">
            <a:avLst/>
          </a:prstGeom>
          <a:noFill/>
          <a:ln/>
        </p:spPr>
        <p:txBody>
          <a:bodyPr wrap="square" rtlCol="0" anchor="ctr"/>
          <a:lstStyle/>
          <a:p>
            <a:pPr marL="0" indent="0" algn="ctr">
              <a:buNone/>
            </a:pPr>
            <a:r>
              <a:rPr lang="en-US" sz="1700" b="1" dirty="0">
                <a:solidFill>
                  <a:srgbClr val="FFFFFF"/>
                </a:solidFill>
                <a:latin typeface="Trebuchet MS" pitchFamily="34" charset="0"/>
                <a:ea typeface="Trebuchet MS" pitchFamily="34" charset="-122"/>
                <a:cs typeface="Trebuchet MS" pitchFamily="34" charset="-120"/>
              </a:rPr>
              <a:t>£3K – £6.6K</a:t>
            </a:r>
            <a:endParaRPr lang="en-US" sz="1700" dirty="0"/>
          </a:p>
        </p:txBody>
      </p:sp>
      <p:sp>
        <p:nvSpPr>
          <p:cNvPr id="35" name="Text 32"/>
          <p:cNvSpPr/>
          <p:nvPr/>
        </p:nvSpPr>
        <p:spPr>
          <a:xfrm>
            <a:off x="4754880" y="1856232"/>
            <a:ext cx="1965960" cy="310896"/>
          </a:xfrm>
          <a:prstGeom prst="rect">
            <a:avLst/>
          </a:prstGeom>
          <a:noFill/>
          <a:ln/>
        </p:spPr>
        <p:txBody>
          <a:bodyPr wrap="square" rtlCol="0" anchor="ctr"/>
          <a:lstStyle/>
          <a:p>
            <a:pPr marL="0" indent="0" algn="ctr">
              <a:buNone/>
            </a:pPr>
            <a:r>
              <a:rPr lang="en-US" sz="1000" i="1" dirty="0">
                <a:solidFill>
                  <a:srgbClr val="FFFFFF"/>
                </a:solidFill>
                <a:latin typeface="Calibri" pitchFamily="34" charset="0"/>
                <a:ea typeface="Calibri" pitchFamily="34" charset="-122"/>
                <a:cs typeface="Calibri" pitchFamily="34" charset="-120"/>
              </a:rPr>
              <a:t>Monthly Revenue</a:t>
            </a:r>
            <a:endParaRPr lang="en-US" sz="1000" dirty="0"/>
          </a:p>
        </p:txBody>
      </p:sp>
      <p:sp>
        <p:nvSpPr>
          <p:cNvPr id="36" name="Shape 33"/>
          <p:cNvSpPr/>
          <p:nvPr/>
        </p:nvSpPr>
        <p:spPr>
          <a:xfrm>
            <a:off x="6858000" y="1234440"/>
            <a:ext cx="1965960" cy="987552"/>
          </a:xfrm>
          <a:prstGeom prst="rect">
            <a:avLst/>
          </a:prstGeom>
          <a:solidFill>
            <a:srgbClr val="F5C842"/>
          </a:solidFill>
          <a:ln w="12700">
            <a:solidFill>
              <a:srgbClr val="F5C842"/>
            </a:solidFill>
            <a:prstDash val="solid"/>
          </a:ln>
          <a:effectLst>
            <a:outerShdw blurRad="101600" dist="38100" dir="8100000" algn="bl" rotWithShape="0">
              <a:srgbClr val="000000">
                <a:alpha val="12000"/>
              </a:srgbClr>
            </a:outerShdw>
          </a:effectLst>
        </p:spPr>
        <p:txBody>
          <a:bodyPr/>
          <a:lstStyle/>
          <a:p>
            <a:endParaRPr lang="en-GB"/>
          </a:p>
        </p:txBody>
      </p:sp>
      <p:sp>
        <p:nvSpPr>
          <p:cNvPr id="37" name="Text 34"/>
          <p:cNvSpPr/>
          <p:nvPr/>
        </p:nvSpPr>
        <p:spPr>
          <a:xfrm>
            <a:off x="6858000" y="1344168"/>
            <a:ext cx="1965960" cy="530352"/>
          </a:xfrm>
          <a:prstGeom prst="rect">
            <a:avLst/>
          </a:prstGeom>
          <a:noFill/>
          <a:ln/>
        </p:spPr>
        <p:txBody>
          <a:bodyPr wrap="square" rtlCol="0" anchor="ctr"/>
          <a:lstStyle/>
          <a:p>
            <a:pPr marL="0" indent="0" algn="ctr">
              <a:buNone/>
            </a:pPr>
            <a:r>
              <a:rPr lang="en-US" sz="1700" b="1" dirty="0">
                <a:solidFill>
                  <a:srgbClr val="FFFFFF"/>
                </a:solidFill>
                <a:latin typeface="Trebuchet MS" pitchFamily="34" charset="0"/>
                <a:ea typeface="Trebuchet MS" pitchFamily="34" charset="-122"/>
                <a:cs typeface="Trebuchet MS" pitchFamily="34" charset="-120"/>
              </a:rPr>
              <a:t>£1.5K – £2.5K</a:t>
            </a:r>
            <a:endParaRPr lang="en-US" sz="1700" dirty="0"/>
          </a:p>
        </p:txBody>
      </p:sp>
      <p:sp>
        <p:nvSpPr>
          <p:cNvPr id="38" name="Text 35"/>
          <p:cNvSpPr/>
          <p:nvPr/>
        </p:nvSpPr>
        <p:spPr>
          <a:xfrm>
            <a:off x="6858000" y="1856232"/>
            <a:ext cx="1965960" cy="310896"/>
          </a:xfrm>
          <a:prstGeom prst="rect">
            <a:avLst/>
          </a:prstGeom>
          <a:noFill/>
          <a:ln/>
        </p:spPr>
        <p:txBody>
          <a:bodyPr wrap="square" rtlCol="0" anchor="ctr"/>
          <a:lstStyle/>
          <a:p>
            <a:pPr marL="0" indent="0" algn="ctr">
              <a:buNone/>
            </a:pPr>
            <a:r>
              <a:rPr lang="en-US" sz="1000" i="1" dirty="0">
                <a:solidFill>
                  <a:srgbClr val="FFFFFF"/>
                </a:solidFill>
                <a:latin typeface="Calibri" pitchFamily="34" charset="0"/>
                <a:ea typeface="Calibri" pitchFamily="34" charset="-122"/>
                <a:cs typeface="Calibri" pitchFamily="34" charset="-120"/>
              </a:rPr>
              <a:t>Monthly Costs</a:t>
            </a:r>
            <a:endParaRPr lang="en-US" sz="1000" dirty="0"/>
          </a:p>
        </p:txBody>
      </p:sp>
      <p:sp>
        <p:nvSpPr>
          <p:cNvPr id="39" name="Shape 36"/>
          <p:cNvSpPr/>
          <p:nvPr/>
        </p:nvSpPr>
        <p:spPr>
          <a:xfrm>
            <a:off x="4754880" y="2304288"/>
            <a:ext cx="1965960" cy="987552"/>
          </a:xfrm>
          <a:prstGeom prst="rect">
            <a:avLst/>
          </a:prstGeom>
          <a:solidFill>
            <a:srgbClr val="8B2E1F"/>
          </a:solidFill>
          <a:ln w="12700">
            <a:solidFill>
              <a:srgbClr val="8B2E1F"/>
            </a:solidFill>
            <a:prstDash val="solid"/>
          </a:ln>
          <a:effectLst>
            <a:outerShdw blurRad="101600" dist="38100" dir="8100000" algn="bl" rotWithShape="0">
              <a:srgbClr val="000000">
                <a:alpha val="12000"/>
              </a:srgbClr>
            </a:outerShdw>
          </a:effectLst>
        </p:spPr>
        <p:txBody>
          <a:bodyPr/>
          <a:lstStyle/>
          <a:p>
            <a:endParaRPr lang="en-GB"/>
          </a:p>
        </p:txBody>
      </p:sp>
      <p:sp>
        <p:nvSpPr>
          <p:cNvPr id="40" name="Text 37"/>
          <p:cNvSpPr/>
          <p:nvPr/>
        </p:nvSpPr>
        <p:spPr>
          <a:xfrm>
            <a:off x="4754880" y="2441448"/>
            <a:ext cx="1965960" cy="530352"/>
          </a:xfrm>
          <a:prstGeom prst="rect">
            <a:avLst/>
          </a:prstGeom>
          <a:noFill/>
          <a:ln/>
        </p:spPr>
        <p:txBody>
          <a:bodyPr wrap="square" rtlCol="0" anchor="ctr"/>
          <a:lstStyle/>
          <a:p>
            <a:pPr marL="0" indent="0" algn="ctr">
              <a:buNone/>
            </a:pPr>
            <a:r>
              <a:rPr lang="en-US" sz="1700" b="1" dirty="0">
                <a:solidFill>
                  <a:srgbClr val="FFFFFF"/>
                </a:solidFill>
                <a:latin typeface="Trebuchet MS" pitchFamily="34" charset="0"/>
                <a:ea typeface="Trebuchet MS" pitchFamily="34" charset="-122"/>
                <a:cs typeface="Trebuchet MS" pitchFamily="34" charset="-120"/>
              </a:rPr>
              <a:t>£36K – £79K</a:t>
            </a:r>
            <a:endParaRPr lang="en-US" sz="1700" dirty="0"/>
          </a:p>
        </p:txBody>
      </p:sp>
      <p:sp>
        <p:nvSpPr>
          <p:cNvPr id="41" name="Text 38"/>
          <p:cNvSpPr/>
          <p:nvPr/>
        </p:nvSpPr>
        <p:spPr>
          <a:xfrm>
            <a:off x="4754880" y="2953512"/>
            <a:ext cx="1965960" cy="310896"/>
          </a:xfrm>
          <a:prstGeom prst="rect">
            <a:avLst/>
          </a:prstGeom>
          <a:noFill/>
          <a:ln/>
        </p:spPr>
        <p:txBody>
          <a:bodyPr wrap="square" rtlCol="0" anchor="ctr"/>
          <a:lstStyle/>
          <a:p>
            <a:pPr marL="0" indent="0" algn="ctr">
              <a:buNone/>
            </a:pPr>
            <a:r>
              <a:rPr lang="en-US" sz="1000" i="1" dirty="0">
                <a:solidFill>
                  <a:srgbClr val="FFFFFF"/>
                </a:solidFill>
                <a:latin typeface="Calibri" pitchFamily="34" charset="0"/>
                <a:ea typeface="Calibri" pitchFamily="34" charset="-122"/>
                <a:cs typeface="Calibri" pitchFamily="34" charset="-120"/>
              </a:rPr>
              <a:t>Annual Revenue</a:t>
            </a:r>
            <a:endParaRPr lang="en-US" sz="1000" dirty="0"/>
          </a:p>
        </p:txBody>
      </p:sp>
      <p:sp>
        <p:nvSpPr>
          <p:cNvPr id="42" name="Shape 39"/>
          <p:cNvSpPr/>
          <p:nvPr/>
        </p:nvSpPr>
        <p:spPr>
          <a:xfrm>
            <a:off x="6858000" y="2331720"/>
            <a:ext cx="1965960" cy="987552"/>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43" name="Text 40"/>
          <p:cNvSpPr/>
          <p:nvPr/>
        </p:nvSpPr>
        <p:spPr>
          <a:xfrm>
            <a:off x="6858000" y="2441448"/>
            <a:ext cx="1965960" cy="530352"/>
          </a:xfrm>
          <a:prstGeom prst="rect">
            <a:avLst/>
          </a:prstGeom>
          <a:noFill/>
          <a:ln/>
        </p:spPr>
        <p:txBody>
          <a:bodyPr wrap="square" rtlCol="0" anchor="ctr"/>
          <a:lstStyle/>
          <a:p>
            <a:pPr marL="0" indent="0" algn="ctr">
              <a:buNone/>
            </a:pPr>
            <a:r>
              <a:rPr lang="en-US" sz="1700" b="1" dirty="0">
                <a:solidFill>
                  <a:srgbClr val="FFFFFF"/>
                </a:solidFill>
                <a:latin typeface="Trebuchet MS" pitchFamily="34" charset="0"/>
                <a:ea typeface="Trebuchet MS" pitchFamily="34" charset="-122"/>
                <a:cs typeface="Trebuchet MS" pitchFamily="34" charset="-120"/>
              </a:rPr>
              <a:t>£18K – £49K</a:t>
            </a:r>
            <a:endParaRPr lang="en-US" sz="1700" dirty="0"/>
          </a:p>
        </p:txBody>
      </p:sp>
      <p:sp>
        <p:nvSpPr>
          <p:cNvPr id="44" name="Text 41"/>
          <p:cNvSpPr/>
          <p:nvPr/>
        </p:nvSpPr>
        <p:spPr>
          <a:xfrm>
            <a:off x="6858000" y="2953512"/>
            <a:ext cx="1965960" cy="310896"/>
          </a:xfrm>
          <a:prstGeom prst="rect">
            <a:avLst/>
          </a:prstGeom>
          <a:noFill/>
          <a:ln/>
        </p:spPr>
        <p:txBody>
          <a:bodyPr wrap="square" rtlCol="0" anchor="ctr"/>
          <a:lstStyle/>
          <a:p>
            <a:pPr marL="0" indent="0" algn="ctr">
              <a:buNone/>
            </a:pPr>
            <a:r>
              <a:rPr lang="en-US" sz="1000" i="1" dirty="0">
                <a:solidFill>
                  <a:srgbClr val="FFFFFF"/>
                </a:solidFill>
                <a:latin typeface="Calibri" pitchFamily="34" charset="0"/>
                <a:ea typeface="Calibri" pitchFamily="34" charset="-122"/>
                <a:cs typeface="Calibri" pitchFamily="34" charset="-120"/>
              </a:rPr>
              <a:t>Est. Annual Profit</a:t>
            </a:r>
            <a:endParaRPr lang="en-US" sz="1000" dirty="0"/>
          </a:p>
        </p:txBody>
      </p:sp>
      <p:sp>
        <p:nvSpPr>
          <p:cNvPr id="45" name="Text 42"/>
          <p:cNvSpPr/>
          <p:nvPr/>
        </p:nvSpPr>
        <p:spPr>
          <a:xfrm>
            <a:off x="4754880" y="3447288"/>
            <a:ext cx="4160520" cy="1197864"/>
          </a:xfrm>
          <a:prstGeom prst="rect">
            <a:avLst/>
          </a:prstGeom>
          <a:noFill/>
          <a:ln/>
        </p:spPr>
        <p:txBody>
          <a:bodyPr wrap="square" lIns="0" tIns="0" rIns="0" bIns="0" rtlCol="0" anchor="ctr"/>
          <a:lstStyle/>
          <a:p>
            <a:pPr marL="0" indent="0">
              <a:buNone/>
            </a:pPr>
            <a:endParaRPr lang="en-US" sz="1100" dirty="0"/>
          </a:p>
        </p:txBody>
      </p:sp>
      <p:pic>
        <p:nvPicPr>
          <p:cNvPr id="51" name="Picture 50">
            <a:extLst>
              <a:ext uri="{FF2B5EF4-FFF2-40B4-BE49-F238E27FC236}">
                <a16:creationId xmlns:a16="http://schemas.microsoft.com/office/drawing/2014/main" id="{5929E32B-04F5-F713-7485-0CBC3101FC98}"/>
              </a:ext>
            </a:extLst>
          </p:cNvPr>
          <p:cNvPicPr>
            <a:picLocks noChangeAspect="1"/>
          </p:cNvPicPr>
          <p:nvPr/>
        </p:nvPicPr>
        <p:blipFill>
          <a:blip r:embed="rId3"/>
          <a:stretch>
            <a:fillRect/>
          </a:stretch>
        </p:blipFill>
        <p:spPr>
          <a:xfrm>
            <a:off x="5225656" y="3531247"/>
            <a:ext cx="3218967" cy="1086473"/>
          </a:xfrm>
          <a:prstGeom prst="rect">
            <a:avLst/>
          </a:prstGeom>
          <a:solidFill>
            <a:schemeClr val="accent2">
              <a:lumMod val="40000"/>
              <a:lumOff val="60000"/>
            </a:schemeClr>
          </a:solidFill>
          <a:effectLst>
            <a:outerShdw blurRad="50800" dist="38100" dir="16200000"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Legal Structure &amp; Operations</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sp>
        <p:nvSpPr>
          <p:cNvPr id="7" name="Text 4"/>
          <p:cNvSpPr/>
          <p:nvPr/>
        </p:nvSpPr>
        <p:spPr>
          <a:xfrm>
            <a:off x="320040" y="896112"/>
            <a:ext cx="4663440" cy="292608"/>
          </a:xfrm>
          <a:prstGeom prst="rect">
            <a:avLst/>
          </a:prstGeom>
          <a:noFill/>
          <a:ln/>
        </p:spPr>
        <p:txBody>
          <a:bodyPr wrap="square" lIns="0" tIns="0" rIns="0" bIns="0" rtlCol="0" anchor="ctr"/>
          <a:lstStyle/>
          <a:p>
            <a:pPr marL="0" indent="0">
              <a:buNone/>
            </a:pPr>
            <a:r>
              <a:rPr lang="en-US" sz="1300" b="1" dirty="0">
                <a:solidFill>
                  <a:srgbClr val="8B2E1F"/>
                </a:solidFill>
                <a:latin typeface="Trebuchet MS" pitchFamily="34" charset="0"/>
                <a:ea typeface="Trebuchet MS" pitchFamily="34" charset="-122"/>
                <a:cs typeface="Trebuchet MS" pitchFamily="34" charset="-120"/>
              </a:rPr>
              <a:t>Chosen Structure: Private Limited Company (Ltd)</a:t>
            </a:r>
            <a:endParaRPr lang="en-US" sz="1300" dirty="0"/>
          </a:p>
        </p:txBody>
      </p:sp>
      <p:sp>
        <p:nvSpPr>
          <p:cNvPr id="8" name="Shape 5"/>
          <p:cNvSpPr/>
          <p:nvPr/>
        </p:nvSpPr>
        <p:spPr>
          <a:xfrm>
            <a:off x="320040" y="1252728"/>
            <a:ext cx="4663440" cy="502920"/>
          </a:xfrm>
          <a:prstGeom prst="rect">
            <a:avLst/>
          </a:prstGeom>
          <a:solidFill>
            <a:srgbClr val="F2E8DC"/>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9" name="Text 6"/>
          <p:cNvSpPr/>
          <p:nvPr/>
        </p:nvSpPr>
        <p:spPr>
          <a:xfrm>
            <a:off x="457200" y="1307592"/>
            <a:ext cx="4434840" cy="384048"/>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  Limited liability — personal assets protected in food &amp; children's services</a:t>
            </a:r>
            <a:endParaRPr lang="en-US" sz="1150" dirty="0"/>
          </a:p>
        </p:txBody>
      </p:sp>
      <p:sp>
        <p:nvSpPr>
          <p:cNvPr id="10" name="Shape 7"/>
          <p:cNvSpPr/>
          <p:nvPr/>
        </p:nvSpPr>
        <p:spPr>
          <a:xfrm>
            <a:off x="320040" y="1847088"/>
            <a:ext cx="4663440" cy="5029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1" name="Text 8"/>
          <p:cNvSpPr/>
          <p:nvPr/>
        </p:nvSpPr>
        <p:spPr>
          <a:xfrm>
            <a:off x="457200" y="1901952"/>
            <a:ext cx="4434840" cy="384048"/>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  Supports long-term growth, financial security &amp; strategic flexibility</a:t>
            </a:r>
            <a:endParaRPr lang="en-US" sz="1150" dirty="0"/>
          </a:p>
        </p:txBody>
      </p:sp>
      <p:sp>
        <p:nvSpPr>
          <p:cNvPr id="12" name="Shape 9"/>
          <p:cNvSpPr/>
          <p:nvPr/>
        </p:nvSpPr>
        <p:spPr>
          <a:xfrm>
            <a:off x="320040" y="2441448"/>
            <a:ext cx="4663440" cy="502920"/>
          </a:xfrm>
          <a:prstGeom prst="rect">
            <a:avLst/>
          </a:prstGeom>
          <a:solidFill>
            <a:srgbClr val="F2E8DC"/>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3" name="Text 10"/>
          <p:cNvSpPr/>
          <p:nvPr/>
        </p:nvSpPr>
        <p:spPr>
          <a:xfrm>
            <a:off x="457200" y="2496312"/>
            <a:ext cx="4434840" cy="384048"/>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  To be registered within the first 6 months of trading</a:t>
            </a:r>
            <a:endParaRPr lang="en-US" sz="1150" dirty="0"/>
          </a:p>
        </p:txBody>
      </p:sp>
      <p:sp>
        <p:nvSpPr>
          <p:cNvPr id="14" name="Shape 11"/>
          <p:cNvSpPr/>
          <p:nvPr/>
        </p:nvSpPr>
        <p:spPr>
          <a:xfrm>
            <a:off x="320040" y="3035808"/>
            <a:ext cx="4663440" cy="502920"/>
          </a:xfrm>
          <a:prstGeom prst="rect">
            <a:avLst/>
          </a:prstGeom>
          <a:solidFill>
            <a:srgbClr val="FFFFFF"/>
          </a:solidFill>
          <a:ln w="12700">
            <a:solidFill>
              <a:srgbClr val="E0D8D0"/>
            </a:solidFill>
            <a:prstDash val="solid"/>
          </a:ln>
          <a:effectLst>
            <a:outerShdw blurRad="101600" dist="38100" dir="8100000" algn="bl" rotWithShape="0">
              <a:srgbClr val="000000">
                <a:alpha val="12000"/>
              </a:srgbClr>
            </a:outerShdw>
          </a:effectLst>
        </p:spPr>
        <p:txBody>
          <a:bodyPr/>
          <a:lstStyle/>
          <a:p>
            <a:endParaRPr lang="en-GB"/>
          </a:p>
        </p:txBody>
      </p:sp>
      <p:sp>
        <p:nvSpPr>
          <p:cNvPr id="15" name="Text 12"/>
          <p:cNvSpPr/>
          <p:nvPr/>
        </p:nvSpPr>
        <p:spPr>
          <a:xfrm>
            <a:off x="457200" y="3090672"/>
            <a:ext cx="4434840" cy="384048"/>
          </a:xfrm>
          <a:prstGeom prst="rect">
            <a:avLst/>
          </a:prstGeom>
          <a:noFill/>
          <a:ln/>
        </p:spPr>
        <p:txBody>
          <a:bodyPr wrap="square" rtlCol="0" anchor="ctr"/>
          <a:lstStyle/>
          <a:p>
            <a:pPr marL="0" indent="0">
              <a:buNone/>
            </a:pPr>
            <a:r>
              <a:rPr lang="en-US" sz="1150" dirty="0">
                <a:solidFill>
                  <a:srgbClr val="2C2C2C"/>
                </a:solidFill>
                <a:latin typeface="Calibri" pitchFamily="34" charset="0"/>
                <a:ea typeface="Calibri" pitchFamily="34" charset="-122"/>
                <a:cs typeface="Calibri" pitchFamily="34" charset="-120"/>
              </a:rPr>
              <a:t>⚖️  Compliant: Food Safety Act 1990 &amp; Food Hygiene Regulations 2013(</a:t>
            </a:r>
            <a:r>
              <a:rPr lang="en-US" sz="1150">
                <a:solidFill>
                  <a:srgbClr val="2C2C2C"/>
                </a:solidFill>
                <a:latin typeface="Calibri" pitchFamily="34" charset="0"/>
                <a:ea typeface="Calibri" pitchFamily="34" charset="-122"/>
                <a:cs typeface="Calibri" pitchFamily="34" charset="-120"/>
              </a:rPr>
              <a:t>Gov.uk,2013)</a:t>
            </a:r>
            <a:endParaRPr lang="en-US" sz="1150" dirty="0"/>
          </a:p>
        </p:txBody>
      </p:sp>
      <p:sp>
        <p:nvSpPr>
          <p:cNvPr id="16" name="Shape 13"/>
          <p:cNvSpPr/>
          <p:nvPr/>
        </p:nvSpPr>
        <p:spPr>
          <a:xfrm>
            <a:off x="320040" y="3703320"/>
            <a:ext cx="4663440" cy="777240"/>
          </a:xfrm>
          <a:prstGeom prst="rect">
            <a:avLst/>
          </a:prstGeom>
          <a:solidFill>
            <a:srgbClr val="8B2E1F"/>
          </a:solidFill>
          <a:ln w="12700">
            <a:solidFill>
              <a:srgbClr val="8B2E1F"/>
            </a:solidFill>
            <a:prstDash val="solid"/>
          </a:ln>
        </p:spPr>
        <p:txBody>
          <a:bodyPr/>
          <a:lstStyle/>
          <a:p>
            <a:endParaRPr lang="en-GB"/>
          </a:p>
        </p:txBody>
      </p:sp>
      <p:sp>
        <p:nvSpPr>
          <p:cNvPr id="17" name="Text 14"/>
          <p:cNvSpPr/>
          <p:nvPr/>
        </p:nvSpPr>
        <p:spPr>
          <a:xfrm>
            <a:off x="457200" y="3730752"/>
            <a:ext cx="4389120" cy="256032"/>
          </a:xfrm>
          <a:prstGeom prst="rect">
            <a:avLst/>
          </a:prstGeom>
          <a:noFill/>
          <a:ln/>
        </p:spPr>
        <p:txBody>
          <a:bodyPr wrap="square" lIns="0" tIns="0" rIns="0" bIns="0" rtlCol="0" anchor="ctr"/>
          <a:lstStyle/>
          <a:p>
            <a:pPr marL="0" indent="0">
              <a:buNone/>
            </a:pPr>
            <a:r>
              <a:rPr lang="en-US" sz="1100" b="1" dirty="0">
                <a:solidFill>
                  <a:srgbClr val="F5C842"/>
                </a:solidFill>
                <a:latin typeface="Trebuchet MS" pitchFamily="34" charset="0"/>
                <a:ea typeface="Trebuchet MS" pitchFamily="34" charset="-122"/>
                <a:cs typeface="Trebuchet MS" pitchFamily="34" charset="-120"/>
              </a:rPr>
              <a:t>Key Compliance Requirements</a:t>
            </a:r>
            <a:endParaRPr lang="en-US" sz="1100" dirty="0"/>
          </a:p>
        </p:txBody>
      </p:sp>
      <p:sp>
        <p:nvSpPr>
          <p:cNvPr id="18" name="Text 15"/>
          <p:cNvSpPr/>
          <p:nvPr/>
        </p:nvSpPr>
        <p:spPr>
          <a:xfrm>
            <a:off x="457200" y="3986784"/>
            <a:ext cx="4389120" cy="457200"/>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Public Liability Insurance  •  Food Hygiene Certificate  •  Local Authority Registration  •  Children's Safeguarding</a:t>
            </a:r>
            <a:endParaRPr lang="en-US" sz="1050" dirty="0"/>
          </a:p>
        </p:txBody>
      </p:sp>
      <p:sp>
        <p:nvSpPr>
          <p:cNvPr id="19" name="Text 16"/>
          <p:cNvSpPr/>
          <p:nvPr/>
        </p:nvSpPr>
        <p:spPr>
          <a:xfrm>
            <a:off x="5166360" y="896112"/>
            <a:ext cx="3749040" cy="292608"/>
          </a:xfrm>
          <a:prstGeom prst="rect">
            <a:avLst/>
          </a:prstGeom>
          <a:noFill/>
          <a:ln/>
        </p:spPr>
        <p:txBody>
          <a:bodyPr wrap="square" lIns="0" tIns="0" rIns="0" bIns="0" rtlCol="0" anchor="ctr"/>
          <a:lstStyle/>
          <a:p>
            <a:pPr marL="0" indent="0">
              <a:buNone/>
            </a:pPr>
            <a:r>
              <a:rPr lang="en-US" sz="1300" b="1" dirty="0">
                <a:solidFill>
                  <a:srgbClr val="8B2E1F"/>
                </a:solidFill>
                <a:latin typeface="Trebuchet MS" pitchFamily="34" charset="0"/>
                <a:ea typeface="Trebuchet MS" pitchFamily="34" charset="-122"/>
                <a:cs typeface="Trebuchet MS" pitchFamily="34" charset="-120"/>
              </a:rPr>
              <a:t>Organisational Structure</a:t>
            </a:r>
            <a:endParaRPr lang="en-US" sz="1300" dirty="0"/>
          </a:p>
        </p:txBody>
      </p:sp>
      <p:sp>
        <p:nvSpPr>
          <p:cNvPr id="20" name="Shape 17"/>
          <p:cNvSpPr/>
          <p:nvPr/>
        </p:nvSpPr>
        <p:spPr>
          <a:xfrm>
            <a:off x="5760720" y="1261872"/>
            <a:ext cx="2743200" cy="658368"/>
          </a:xfrm>
          <a:prstGeom prst="rect">
            <a:avLst/>
          </a:prstGeom>
          <a:solidFill>
            <a:srgbClr val="E8604C"/>
          </a:solidFill>
          <a:ln w="12700">
            <a:solidFill>
              <a:srgbClr val="E8604C"/>
            </a:solidFill>
            <a:prstDash val="solid"/>
          </a:ln>
          <a:effectLst>
            <a:outerShdw blurRad="101600" dist="38100" dir="8100000" algn="bl" rotWithShape="0">
              <a:srgbClr val="000000">
                <a:alpha val="12000"/>
              </a:srgbClr>
            </a:outerShdw>
          </a:effectLst>
        </p:spPr>
        <p:txBody>
          <a:bodyPr/>
          <a:lstStyle/>
          <a:p>
            <a:endParaRPr lang="en-GB"/>
          </a:p>
        </p:txBody>
      </p:sp>
      <p:sp>
        <p:nvSpPr>
          <p:cNvPr id="21" name="Text 18"/>
          <p:cNvSpPr/>
          <p:nvPr/>
        </p:nvSpPr>
        <p:spPr>
          <a:xfrm>
            <a:off x="5760720" y="1298448"/>
            <a:ext cx="2743200" cy="274320"/>
          </a:xfrm>
          <a:prstGeom prst="rect">
            <a:avLst/>
          </a:prstGeom>
          <a:noFill/>
          <a:ln/>
        </p:spPr>
        <p:txBody>
          <a:bodyPr wrap="square" rtlCol="0" anchor="ctr"/>
          <a:lstStyle/>
          <a:p>
            <a:pPr marL="0" indent="0" algn="ctr">
              <a:buNone/>
            </a:pPr>
            <a:r>
              <a:rPr lang="en-US" sz="1150" b="1" dirty="0">
                <a:solidFill>
                  <a:srgbClr val="FFFFFF"/>
                </a:solidFill>
                <a:latin typeface="Trebuchet MS" pitchFamily="34" charset="0"/>
                <a:ea typeface="Trebuchet MS" pitchFamily="34" charset="-122"/>
                <a:cs typeface="Trebuchet MS" pitchFamily="34" charset="-120"/>
              </a:rPr>
              <a:t>Founder / Owner</a:t>
            </a:r>
            <a:endParaRPr lang="en-US" sz="1150" dirty="0"/>
          </a:p>
        </p:txBody>
      </p:sp>
      <p:sp>
        <p:nvSpPr>
          <p:cNvPr id="22" name="Text 19"/>
          <p:cNvSpPr/>
          <p:nvPr/>
        </p:nvSpPr>
        <p:spPr>
          <a:xfrm>
            <a:off x="5760720" y="1554480"/>
            <a:ext cx="2743200"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Strategy, planning &amp; partnerships</a:t>
            </a:r>
            <a:endParaRPr lang="en-US" sz="950" dirty="0"/>
          </a:p>
        </p:txBody>
      </p:sp>
      <p:sp>
        <p:nvSpPr>
          <p:cNvPr id="23" name="Shape 20"/>
          <p:cNvSpPr/>
          <p:nvPr/>
        </p:nvSpPr>
        <p:spPr>
          <a:xfrm>
            <a:off x="7132320" y="1920240"/>
            <a:ext cx="0" cy="274320"/>
          </a:xfrm>
          <a:prstGeom prst="line">
            <a:avLst/>
          </a:prstGeom>
          <a:noFill/>
          <a:ln w="15240">
            <a:solidFill>
              <a:srgbClr val="2C2C2C"/>
            </a:solidFill>
            <a:prstDash val="solid"/>
          </a:ln>
        </p:spPr>
        <p:txBody>
          <a:bodyPr/>
          <a:lstStyle/>
          <a:p>
            <a:endParaRPr lang="en-GB"/>
          </a:p>
        </p:txBody>
      </p:sp>
      <p:sp>
        <p:nvSpPr>
          <p:cNvPr id="24" name="Shape 21"/>
          <p:cNvSpPr/>
          <p:nvPr/>
        </p:nvSpPr>
        <p:spPr>
          <a:xfrm>
            <a:off x="5760720" y="2194560"/>
            <a:ext cx="2743200" cy="0"/>
          </a:xfrm>
          <a:prstGeom prst="line">
            <a:avLst/>
          </a:prstGeom>
          <a:noFill/>
          <a:ln w="15240">
            <a:solidFill>
              <a:srgbClr val="2C2C2C"/>
            </a:solidFill>
            <a:prstDash val="solid"/>
          </a:ln>
        </p:spPr>
        <p:txBody>
          <a:bodyPr/>
          <a:lstStyle/>
          <a:p>
            <a:endParaRPr lang="en-GB"/>
          </a:p>
        </p:txBody>
      </p:sp>
      <p:sp>
        <p:nvSpPr>
          <p:cNvPr id="25" name="Shape 22"/>
          <p:cNvSpPr/>
          <p:nvPr/>
        </p:nvSpPr>
        <p:spPr>
          <a:xfrm>
            <a:off x="5166360" y="2194560"/>
            <a:ext cx="1874520" cy="658368"/>
          </a:xfrm>
          <a:prstGeom prst="rect">
            <a:avLst/>
          </a:prstGeom>
          <a:solidFill>
            <a:srgbClr val="F5C842"/>
          </a:solidFill>
          <a:ln w="12700">
            <a:solidFill>
              <a:srgbClr val="F5C842"/>
            </a:solidFill>
            <a:prstDash val="solid"/>
          </a:ln>
          <a:effectLst>
            <a:outerShdw blurRad="101600" dist="38100" dir="8100000" algn="bl" rotWithShape="0">
              <a:srgbClr val="000000">
                <a:alpha val="12000"/>
              </a:srgbClr>
            </a:outerShdw>
          </a:effectLst>
        </p:spPr>
        <p:txBody>
          <a:bodyPr/>
          <a:lstStyle/>
          <a:p>
            <a:endParaRPr lang="en-GB"/>
          </a:p>
        </p:txBody>
      </p:sp>
      <p:sp>
        <p:nvSpPr>
          <p:cNvPr id="26" name="Text 23"/>
          <p:cNvSpPr/>
          <p:nvPr/>
        </p:nvSpPr>
        <p:spPr>
          <a:xfrm>
            <a:off x="5166360" y="2231136"/>
            <a:ext cx="1874520" cy="274320"/>
          </a:xfrm>
          <a:prstGeom prst="rect">
            <a:avLst/>
          </a:prstGeom>
          <a:noFill/>
          <a:ln/>
        </p:spPr>
        <p:txBody>
          <a:bodyPr wrap="square" rtlCol="0" anchor="ctr"/>
          <a:lstStyle/>
          <a:p>
            <a:pPr marL="0" indent="0" algn="ctr">
              <a:buNone/>
            </a:pPr>
            <a:r>
              <a:rPr lang="en-US" sz="1050" b="1" dirty="0">
                <a:solidFill>
                  <a:srgbClr val="FFFFFF"/>
                </a:solidFill>
                <a:latin typeface="Trebuchet MS" pitchFamily="34" charset="0"/>
                <a:ea typeface="Trebuchet MS" pitchFamily="34" charset="-122"/>
                <a:cs typeface="Trebuchet MS" pitchFamily="34" charset="-120"/>
              </a:rPr>
              <a:t>Event Coordinator</a:t>
            </a:r>
            <a:endParaRPr lang="en-US" sz="1050" dirty="0"/>
          </a:p>
        </p:txBody>
      </p:sp>
      <p:sp>
        <p:nvSpPr>
          <p:cNvPr id="27" name="Text 24"/>
          <p:cNvSpPr/>
          <p:nvPr/>
        </p:nvSpPr>
        <p:spPr>
          <a:xfrm>
            <a:off x="5166360" y="2487168"/>
            <a:ext cx="1874520" cy="274320"/>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Bookings, scheduling &amp; materials</a:t>
            </a:r>
            <a:endParaRPr lang="en-US" sz="900" dirty="0"/>
          </a:p>
        </p:txBody>
      </p:sp>
      <p:sp>
        <p:nvSpPr>
          <p:cNvPr id="28" name="Shape 25"/>
          <p:cNvSpPr/>
          <p:nvPr/>
        </p:nvSpPr>
        <p:spPr>
          <a:xfrm>
            <a:off x="7406640" y="2194560"/>
            <a:ext cx="1874520" cy="658368"/>
          </a:xfrm>
          <a:prstGeom prst="rect">
            <a:avLst/>
          </a:prstGeom>
          <a:solidFill>
            <a:srgbClr val="F5C842"/>
          </a:solidFill>
          <a:ln w="12700">
            <a:solidFill>
              <a:srgbClr val="F5C842"/>
            </a:solidFill>
            <a:prstDash val="solid"/>
          </a:ln>
          <a:effectLst>
            <a:outerShdw blurRad="101600" dist="38100" dir="8100000" algn="bl" rotWithShape="0">
              <a:srgbClr val="000000">
                <a:alpha val="12000"/>
              </a:srgbClr>
            </a:outerShdw>
          </a:effectLst>
        </p:spPr>
        <p:txBody>
          <a:bodyPr/>
          <a:lstStyle/>
          <a:p>
            <a:endParaRPr lang="en-GB"/>
          </a:p>
        </p:txBody>
      </p:sp>
      <p:sp>
        <p:nvSpPr>
          <p:cNvPr id="29" name="Text 26"/>
          <p:cNvSpPr/>
          <p:nvPr/>
        </p:nvSpPr>
        <p:spPr>
          <a:xfrm>
            <a:off x="7406640" y="2231136"/>
            <a:ext cx="1874520" cy="274320"/>
          </a:xfrm>
          <a:prstGeom prst="rect">
            <a:avLst/>
          </a:prstGeom>
          <a:noFill/>
          <a:ln/>
        </p:spPr>
        <p:txBody>
          <a:bodyPr wrap="square" rtlCol="0" anchor="ctr"/>
          <a:lstStyle/>
          <a:p>
            <a:pPr marL="0" indent="0" algn="ctr">
              <a:buNone/>
            </a:pPr>
            <a:r>
              <a:rPr lang="en-US" sz="1050" b="1" dirty="0">
                <a:solidFill>
                  <a:srgbClr val="FFFFFF"/>
                </a:solidFill>
                <a:latin typeface="Trebuchet MS" pitchFamily="34" charset="0"/>
                <a:ea typeface="Trebuchet MS" pitchFamily="34" charset="-122"/>
                <a:cs typeface="Trebuchet MS" pitchFamily="34" charset="-120"/>
              </a:rPr>
              <a:t>Marketing Manager</a:t>
            </a:r>
            <a:endParaRPr lang="en-US" sz="1050" dirty="0"/>
          </a:p>
        </p:txBody>
      </p:sp>
      <p:sp>
        <p:nvSpPr>
          <p:cNvPr id="30" name="Text 27"/>
          <p:cNvSpPr/>
          <p:nvPr/>
        </p:nvSpPr>
        <p:spPr>
          <a:xfrm>
            <a:off x="7406640" y="2487168"/>
            <a:ext cx="1874520" cy="274320"/>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Social media &amp; promotions</a:t>
            </a:r>
            <a:endParaRPr lang="en-US" sz="900" dirty="0"/>
          </a:p>
        </p:txBody>
      </p:sp>
      <p:sp>
        <p:nvSpPr>
          <p:cNvPr id="31" name="Shape 28"/>
          <p:cNvSpPr/>
          <p:nvPr/>
        </p:nvSpPr>
        <p:spPr>
          <a:xfrm>
            <a:off x="6099048" y="2852928"/>
            <a:ext cx="2075688" cy="0"/>
          </a:xfrm>
          <a:prstGeom prst="line">
            <a:avLst/>
          </a:prstGeom>
          <a:noFill/>
          <a:ln w="15240">
            <a:solidFill>
              <a:srgbClr val="2C2C2C"/>
            </a:solidFill>
            <a:prstDash val="solid"/>
          </a:ln>
        </p:spPr>
        <p:txBody>
          <a:bodyPr/>
          <a:lstStyle/>
          <a:p>
            <a:endParaRPr lang="en-GB"/>
          </a:p>
        </p:txBody>
      </p:sp>
      <p:sp>
        <p:nvSpPr>
          <p:cNvPr id="32" name="Shape 29"/>
          <p:cNvSpPr/>
          <p:nvPr/>
        </p:nvSpPr>
        <p:spPr>
          <a:xfrm>
            <a:off x="6099048" y="2852928"/>
            <a:ext cx="0" cy="256032"/>
          </a:xfrm>
          <a:prstGeom prst="line">
            <a:avLst/>
          </a:prstGeom>
          <a:noFill/>
          <a:ln w="15240">
            <a:solidFill>
              <a:srgbClr val="2C2C2C"/>
            </a:solidFill>
            <a:prstDash val="solid"/>
          </a:ln>
        </p:spPr>
        <p:txBody>
          <a:bodyPr/>
          <a:lstStyle/>
          <a:p>
            <a:endParaRPr lang="en-GB"/>
          </a:p>
        </p:txBody>
      </p:sp>
      <p:sp>
        <p:nvSpPr>
          <p:cNvPr id="33" name="Shape 30"/>
          <p:cNvSpPr/>
          <p:nvPr/>
        </p:nvSpPr>
        <p:spPr>
          <a:xfrm>
            <a:off x="8174736" y="2852928"/>
            <a:ext cx="0" cy="256032"/>
          </a:xfrm>
          <a:prstGeom prst="line">
            <a:avLst/>
          </a:prstGeom>
          <a:noFill/>
          <a:ln w="15240">
            <a:solidFill>
              <a:srgbClr val="2C2C2C"/>
            </a:solidFill>
            <a:prstDash val="solid"/>
          </a:ln>
        </p:spPr>
        <p:txBody>
          <a:bodyPr/>
          <a:lstStyle/>
          <a:p>
            <a:endParaRPr lang="en-GB"/>
          </a:p>
        </p:txBody>
      </p:sp>
      <p:sp>
        <p:nvSpPr>
          <p:cNvPr id="34" name="Shape 31"/>
          <p:cNvSpPr/>
          <p:nvPr/>
        </p:nvSpPr>
        <p:spPr>
          <a:xfrm>
            <a:off x="5166360" y="3108960"/>
            <a:ext cx="3749040" cy="658368"/>
          </a:xfrm>
          <a:prstGeom prst="rect">
            <a:avLst/>
          </a:prstGeom>
          <a:solidFill>
            <a:srgbClr val="8B2E1F"/>
          </a:solidFill>
          <a:ln w="12700">
            <a:solidFill>
              <a:srgbClr val="8B2E1F"/>
            </a:solidFill>
            <a:prstDash val="solid"/>
          </a:ln>
          <a:effectLst>
            <a:outerShdw blurRad="101600" dist="38100" dir="8100000" algn="bl" rotWithShape="0">
              <a:srgbClr val="000000">
                <a:alpha val="12000"/>
              </a:srgbClr>
            </a:outerShdw>
          </a:effectLst>
        </p:spPr>
        <p:txBody>
          <a:bodyPr/>
          <a:lstStyle/>
          <a:p>
            <a:endParaRPr lang="en-GB"/>
          </a:p>
        </p:txBody>
      </p:sp>
      <p:sp>
        <p:nvSpPr>
          <p:cNvPr id="35" name="Text 32"/>
          <p:cNvSpPr/>
          <p:nvPr/>
        </p:nvSpPr>
        <p:spPr>
          <a:xfrm>
            <a:off x="5166360" y="3145536"/>
            <a:ext cx="3749040" cy="274320"/>
          </a:xfrm>
          <a:prstGeom prst="rect">
            <a:avLst/>
          </a:prstGeom>
          <a:noFill/>
          <a:ln/>
        </p:spPr>
        <p:txBody>
          <a:bodyPr wrap="square" rtlCol="0" anchor="ctr"/>
          <a:lstStyle/>
          <a:p>
            <a:pPr marL="0" indent="0" algn="ctr">
              <a:buNone/>
            </a:pPr>
            <a:r>
              <a:rPr lang="en-US" sz="1100" b="1" dirty="0">
                <a:solidFill>
                  <a:srgbClr val="FFFFFF"/>
                </a:solidFill>
                <a:latin typeface="Trebuchet MS" pitchFamily="34" charset="0"/>
                <a:ea typeface="Trebuchet MS" pitchFamily="34" charset="-122"/>
                <a:cs typeface="Trebuchet MS" pitchFamily="34" charset="-120"/>
              </a:rPr>
              <a:t>Decorating Assistants</a:t>
            </a:r>
            <a:endParaRPr lang="en-US" sz="1100" dirty="0"/>
          </a:p>
        </p:txBody>
      </p:sp>
      <p:sp>
        <p:nvSpPr>
          <p:cNvPr id="36" name="Text 33"/>
          <p:cNvSpPr/>
          <p:nvPr/>
        </p:nvSpPr>
        <p:spPr>
          <a:xfrm>
            <a:off x="5166360" y="3401568"/>
            <a:ext cx="3749040"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Event delivery, safety standards &amp; hygiene compliance</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8F0"/>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E8604C"/>
          </a:solidFill>
          <a:ln w="12700">
            <a:solidFill>
              <a:srgbClr val="E8604C"/>
            </a:solidFill>
            <a:prstDash val="solid"/>
          </a:ln>
        </p:spPr>
        <p:txBody>
          <a:bodyPr/>
          <a:lstStyle/>
          <a:p>
            <a:endParaRPr lang="en-GB"/>
          </a:p>
        </p:txBody>
      </p:sp>
      <p:sp>
        <p:nvSpPr>
          <p:cNvPr id="3" name="Text 1"/>
          <p:cNvSpPr/>
          <p:nvPr/>
        </p:nvSpPr>
        <p:spPr>
          <a:xfrm>
            <a:off x="320040" y="91440"/>
            <a:ext cx="7863840" cy="658368"/>
          </a:xfrm>
          <a:prstGeom prst="rect">
            <a:avLst/>
          </a:prstGeom>
          <a:noFill/>
          <a:ln/>
        </p:spPr>
        <p:txBody>
          <a:bodyPr wrap="square" lIns="0" tIns="0" rIns="0" bIns="0" rtlCol="0" anchor="ctr"/>
          <a:lstStyle/>
          <a:p>
            <a:pPr marL="0" indent="0">
              <a:buNone/>
            </a:pPr>
            <a:r>
              <a:rPr lang="en-US" sz="2600" b="1" dirty="0">
                <a:solidFill>
                  <a:srgbClr val="FFFFFF"/>
                </a:solidFill>
                <a:latin typeface="Trebuchet MS" pitchFamily="34" charset="0"/>
                <a:ea typeface="Trebuchet MS" pitchFamily="34" charset="-122"/>
                <a:cs typeface="Trebuchet MS" pitchFamily="34" charset="-120"/>
              </a:rPr>
              <a:t>Why Sprinkle &amp; Smile Will Succeed</a:t>
            </a:r>
            <a:endParaRPr lang="en-US" sz="2600" dirty="0"/>
          </a:p>
        </p:txBody>
      </p:sp>
      <p:sp>
        <p:nvSpPr>
          <p:cNvPr id="5" name="Shape 2"/>
          <p:cNvSpPr/>
          <p:nvPr/>
        </p:nvSpPr>
        <p:spPr>
          <a:xfrm>
            <a:off x="0" y="4919472"/>
            <a:ext cx="9144000" cy="224028"/>
          </a:xfrm>
          <a:prstGeom prst="rect">
            <a:avLst/>
          </a:prstGeom>
          <a:solidFill>
            <a:srgbClr val="E8604C"/>
          </a:solidFill>
          <a:ln w="12700">
            <a:solidFill>
              <a:srgbClr val="E8604C"/>
            </a:solidFill>
            <a:prstDash val="solid"/>
          </a:ln>
        </p:spPr>
        <p:txBody>
          <a:bodyPr/>
          <a:lstStyle/>
          <a:p>
            <a:endParaRPr lang="en-GB"/>
          </a:p>
        </p:txBody>
      </p:sp>
      <p:sp>
        <p:nvSpPr>
          <p:cNvPr id="40" name="Text Success"/>
          <p:cNvSpPr/>
          <p:nvPr/>
        </p:nvSpPr>
        <p:spPr>
          <a:xfrm>
            <a:off x="320040" y="1100000"/>
            <a:ext cx="8503920" cy="3500000"/>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chor="ctr"/>
          <a:lstStyle/>
          <a:p>
            <a:pPr marL="342900" indent="-342900">
              <a:lnSpc>
                <a:spcPct val="200000"/>
              </a:lnSpc>
              <a:spcBef>
                <a:spcPts val="600"/>
              </a:spcBef>
              <a:spcAft>
                <a:spcPts val="600"/>
              </a:spcAft>
              <a:buFont typeface="Wingdings" panose="05000000000000000000" pitchFamily="2" charset="2"/>
              <a:buChar char="§"/>
            </a:pPr>
            <a:r>
              <a:rPr lang="en-US" sz="1200" b="1" dirty="0">
                <a:latin typeface="Trebuchet MS" pitchFamily="34" charset="0"/>
              </a:rPr>
              <a:t>The only mobile, SEN-inclusive, storytelling-themed children’s decorating experience in the UK</a:t>
            </a:r>
          </a:p>
          <a:p>
            <a:pPr marL="342900" indent="-342900">
              <a:lnSpc>
                <a:spcPct val="200000"/>
              </a:lnSpc>
              <a:spcBef>
                <a:spcPts val="600"/>
              </a:spcBef>
              <a:spcAft>
                <a:spcPts val="600"/>
              </a:spcAft>
              <a:buFont typeface="Wingdings" panose="05000000000000000000" pitchFamily="2" charset="2"/>
              <a:buChar char="§"/>
            </a:pPr>
            <a:r>
              <a:rPr lang="en-US" sz="1200" b="1" dirty="0">
                <a:latin typeface="Trebuchet MS" pitchFamily="34" charset="0"/>
              </a:rPr>
              <a:t>Backed by a trusted community network and pre-built parent database</a:t>
            </a:r>
          </a:p>
          <a:p>
            <a:pPr marL="342900" indent="-342900">
              <a:lnSpc>
                <a:spcPct val="200000"/>
              </a:lnSpc>
              <a:spcBef>
                <a:spcPts val="600"/>
              </a:spcBef>
              <a:spcAft>
                <a:spcPts val="600"/>
              </a:spcAft>
              <a:buFont typeface="Wingdings" panose="05000000000000000000" pitchFamily="2" charset="2"/>
              <a:buChar char="§"/>
            </a:pPr>
            <a:r>
              <a:rPr lang="en-US" sz="1200" b="1" dirty="0">
                <a:latin typeface="Trebuchet MS" pitchFamily="34" charset="0"/>
              </a:rPr>
              <a:t>Lean £5,000 start-up model — revenue-generating from Month 1</a:t>
            </a:r>
          </a:p>
          <a:p>
            <a:pPr marL="342900" indent="-342900">
              <a:lnSpc>
                <a:spcPct val="200000"/>
              </a:lnSpc>
              <a:spcBef>
                <a:spcPts val="600"/>
              </a:spcBef>
              <a:spcAft>
                <a:spcPts val="600"/>
              </a:spcAft>
              <a:buFont typeface="Wingdings" panose="05000000000000000000" pitchFamily="2" charset="2"/>
              <a:buChar char="§"/>
            </a:pPr>
            <a:r>
              <a:rPr lang="en-US" sz="1200" b="1" dirty="0">
                <a:latin typeface="Trebuchet MS" pitchFamily="34" charset="0"/>
              </a:rPr>
              <a:t>A growing £2.4 billion UK market hungry for exactly what we offer</a:t>
            </a:r>
          </a:p>
        </p:txBody>
      </p:sp>
      <p:sp>
        <p:nvSpPr>
          <p:cNvPr id="6" name="Text 3"/>
          <p:cNvSpPr/>
          <p:nvPr/>
        </p:nvSpPr>
        <p:spPr>
          <a:xfrm>
            <a:off x="274320" y="4928616"/>
            <a:ext cx="8595360" cy="201168"/>
          </a:xfrm>
          <a:prstGeom prst="rect">
            <a:avLst/>
          </a:prstGeom>
          <a:noFill/>
          <a:ln/>
        </p:spPr>
        <p:txBody>
          <a:bodyPr wrap="square" rtlCol="0" anchor="ctr"/>
          <a:lstStyle/>
          <a:p>
            <a:pPr marL="0" indent="0" algn="ctr">
              <a:buNone/>
            </a:pPr>
            <a:r>
              <a:rPr lang="en-US" sz="900" dirty="0">
                <a:solidFill>
                  <a:srgbClr val="FFFFFF"/>
                </a:solidFill>
                <a:latin typeface="Calibri" pitchFamily="34" charset="0"/>
                <a:ea typeface="Calibri" pitchFamily="34" charset="-122"/>
                <a:cs typeface="Calibri" pitchFamily="34" charset="-120"/>
              </a:rPr>
              <a:t>Sprinkle &amp; Smile  |  Ala Uzun  |  2243112  |  LCBB5013</a:t>
            </a:r>
            <a:endParaRPr lang="en-US" sz="900" dirty="0"/>
          </a:p>
        </p:txBody>
      </p:sp>
      <p:pic>
        <p:nvPicPr>
          <p:cNvPr id="4" name="Image 1" descr="preencoded.png">
            <a:extLst>
              <a:ext uri="{FF2B5EF4-FFF2-40B4-BE49-F238E27FC236}">
                <a16:creationId xmlns:a16="http://schemas.microsoft.com/office/drawing/2014/main" id="{35C15418-594B-FE2C-BC06-81E9F4312E57}"/>
              </a:ext>
            </a:extLst>
          </p:cNvPr>
          <p:cNvPicPr>
            <a:picLocks noChangeAspect="1"/>
          </p:cNvPicPr>
          <p:nvPr/>
        </p:nvPicPr>
        <p:blipFill>
          <a:blip r:embed="rId3"/>
          <a:stretch>
            <a:fillRect/>
          </a:stretch>
        </p:blipFill>
        <p:spPr>
          <a:xfrm>
            <a:off x="7407303" y="2863924"/>
            <a:ext cx="1152459" cy="117957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8F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4114800" y="0"/>
            <a:ext cx="5029200" cy="5143500"/>
          </a:xfrm>
          <a:prstGeom prst="rect">
            <a:avLst/>
          </a:prstGeom>
        </p:spPr>
      </p:pic>
      <p:sp>
        <p:nvSpPr>
          <p:cNvPr id="4" name="Shape 1"/>
          <p:cNvSpPr/>
          <p:nvPr/>
        </p:nvSpPr>
        <p:spPr>
          <a:xfrm>
            <a:off x="0" y="0"/>
            <a:ext cx="4114800" cy="5143500"/>
          </a:xfrm>
          <a:prstGeom prst="rect">
            <a:avLst/>
          </a:prstGeom>
          <a:solidFill>
            <a:srgbClr val="FFF8F0"/>
          </a:solidFill>
          <a:ln w="12700">
            <a:solidFill>
              <a:srgbClr val="FFF8F0"/>
            </a:solidFill>
            <a:prstDash val="solid"/>
          </a:ln>
        </p:spPr>
        <p:txBody>
          <a:bodyPr/>
          <a:lstStyle/>
          <a:p>
            <a:endParaRPr lang="en-GB" dirty="0"/>
          </a:p>
        </p:txBody>
      </p:sp>
      <p:pic>
        <p:nvPicPr>
          <p:cNvPr id="5" name="Image 1" descr="preencoded.png"/>
          <p:cNvPicPr>
            <a:picLocks noChangeAspect="1"/>
          </p:cNvPicPr>
          <p:nvPr/>
        </p:nvPicPr>
        <p:blipFill>
          <a:blip r:embed="rId4"/>
          <a:stretch>
            <a:fillRect/>
          </a:stretch>
        </p:blipFill>
        <p:spPr>
          <a:xfrm>
            <a:off x="1417320" y="320040"/>
            <a:ext cx="1152459" cy="1179576"/>
          </a:xfrm>
          <a:prstGeom prst="rect">
            <a:avLst/>
          </a:prstGeom>
        </p:spPr>
      </p:pic>
      <p:sp>
        <p:nvSpPr>
          <p:cNvPr id="6" name="Text 2"/>
          <p:cNvSpPr/>
          <p:nvPr/>
        </p:nvSpPr>
        <p:spPr>
          <a:xfrm>
            <a:off x="274320" y="1691640"/>
            <a:ext cx="3657600" cy="822960"/>
          </a:xfrm>
          <a:prstGeom prst="rect">
            <a:avLst/>
          </a:prstGeom>
          <a:noFill/>
          <a:ln/>
        </p:spPr>
        <p:txBody>
          <a:bodyPr wrap="square" rtlCol="0" anchor="ctr"/>
          <a:lstStyle/>
          <a:p>
            <a:pPr marL="0" indent="0" algn="ctr">
              <a:buNone/>
            </a:pPr>
            <a:r>
              <a:rPr lang="en-US" sz="4000" b="1" dirty="0">
                <a:solidFill>
                  <a:srgbClr val="E8604C"/>
                </a:solidFill>
                <a:latin typeface="Trebuchet MS" pitchFamily="34" charset="0"/>
                <a:ea typeface="Trebuchet MS" pitchFamily="34" charset="-122"/>
                <a:cs typeface="Trebuchet MS" pitchFamily="34" charset="-120"/>
              </a:rPr>
              <a:t>Thank You!</a:t>
            </a:r>
            <a:endParaRPr lang="en-US" sz="4000" dirty="0"/>
          </a:p>
        </p:txBody>
      </p:sp>
      <p:sp>
        <p:nvSpPr>
          <p:cNvPr id="7" name="Text 3"/>
          <p:cNvSpPr/>
          <p:nvPr/>
        </p:nvSpPr>
        <p:spPr>
          <a:xfrm>
            <a:off x="274320" y="2641600"/>
            <a:ext cx="3657600" cy="502920"/>
          </a:xfrm>
          <a:prstGeom prst="rect">
            <a:avLst/>
          </a:prstGeom>
          <a:noFill/>
          <a:ln/>
        </p:spPr>
        <p:txBody>
          <a:bodyPr wrap="square" rtlCol="0" anchor="ctr"/>
          <a:lstStyle/>
          <a:p>
            <a:pPr algn="ctr"/>
            <a:r>
              <a:rPr lang="en-US" sz="2000" i="1" dirty="0">
                <a:solidFill>
                  <a:srgbClr val="8B2E1F"/>
                </a:solidFill>
                <a:latin typeface="Calibri" pitchFamily="34" charset="0"/>
                <a:ea typeface="Calibri" pitchFamily="34" charset="-122"/>
                <a:cs typeface="Calibri" pitchFamily="34" charset="-120"/>
              </a:rPr>
              <a:t>Questions</a:t>
            </a:r>
            <a:r>
              <a:rPr lang="en-US" sz="2000" i="1">
                <a:solidFill>
                  <a:srgbClr val="8B2E1F"/>
                </a:solidFill>
                <a:latin typeface="Calibri" pitchFamily="34" charset="0"/>
                <a:ea typeface="Calibri" pitchFamily="34" charset="-122"/>
                <a:cs typeface="Calibri" pitchFamily="34" charset="-120"/>
              </a:rPr>
              <a:t>? Let’s make it sweet!</a:t>
            </a:r>
            <a:endParaRPr lang="en-US" sz="2000"/>
          </a:p>
        </p:txBody>
      </p:sp>
      <p:sp>
        <p:nvSpPr>
          <p:cNvPr id="8" name="Text 4"/>
          <p:cNvSpPr/>
          <p:nvPr/>
        </p:nvSpPr>
        <p:spPr>
          <a:xfrm>
            <a:off x="274320" y="3162808"/>
            <a:ext cx="3657600" cy="411480"/>
          </a:xfrm>
          <a:prstGeom prst="rect">
            <a:avLst/>
          </a:prstGeom>
          <a:noFill/>
          <a:ln/>
        </p:spPr>
        <p:txBody>
          <a:bodyPr wrap="square" rtlCol="0" anchor="ctr"/>
          <a:lstStyle/>
          <a:p>
            <a:pPr marL="0" indent="0" algn="ctr">
              <a:buNone/>
            </a:pPr>
            <a:r>
              <a:rPr lang="en-US" sz="1700" i="1" dirty="0">
                <a:solidFill>
                  <a:srgbClr val="E8604C"/>
                </a:solidFill>
                <a:latin typeface="Trebuchet MS" pitchFamily="34" charset="0"/>
                <a:ea typeface="Trebuchet MS" pitchFamily="34" charset="-122"/>
                <a:cs typeface="Trebuchet MS" pitchFamily="34" charset="-120"/>
              </a:rPr>
              <a:t>"Create Joy—Together!"</a:t>
            </a:r>
            <a:endParaRPr lang="en-US" sz="1700" dirty="0"/>
          </a:p>
        </p:txBody>
      </p:sp>
      <p:sp>
        <p:nvSpPr>
          <p:cNvPr id="9" name="Shape 5"/>
          <p:cNvSpPr/>
          <p:nvPr/>
        </p:nvSpPr>
        <p:spPr>
          <a:xfrm>
            <a:off x="640080" y="3674872"/>
            <a:ext cx="2926080" cy="12700"/>
          </a:xfrm>
          <a:prstGeom prst="line">
            <a:avLst/>
          </a:prstGeom>
          <a:noFill/>
          <a:ln w="12700">
            <a:solidFill>
              <a:srgbClr val="D9D9D9"/>
            </a:solidFill>
            <a:prstDash val="solid"/>
          </a:ln>
        </p:spPr>
        <p:txBody>
          <a:bodyPr/>
          <a:lstStyle/>
          <a:p>
            <a:endParaRPr lang="en-GB"/>
          </a:p>
        </p:txBody>
      </p:sp>
      <p:sp>
        <p:nvSpPr>
          <p:cNvPr id="10" name="Text 6"/>
          <p:cNvSpPr/>
          <p:nvPr/>
        </p:nvSpPr>
        <p:spPr>
          <a:xfrm>
            <a:off x="274320" y="3766312"/>
            <a:ext cx="3657600" cy="320040"/>
          </a:xfrm>
          <a:prstGeom prst="rect">
            <a:avLst/>
          </a:prstGeom>
          <a:noFill/>
          <a:ln/>
        </p:spPr>
        <p:txBody>
          <a:bodyPr wrap="square" rtlCol="0" anchor="ctr"/>
          <a:lstStyle/>
          <a:p>
            <a:pPr marL="0" indent="0" algn="ctr">
              <a:buNone/>
            </a:pPr>
            <a:r>
              <a:rPr lang="en-US" sz="1300" b="1" dirty="0">
                <a:solidFill>
                  <a:srgbClr val="2C2C2C"/>
                </a:solidFill>
                <a:latin typeface="Calibri" pitchFamily="34" charset="0"/>
                <a:ea typeface="Calibri" pitchFamily="34" charset="-122"/>
                <a:cs typeface="Calibri" pitchFamily="34" charset="-120"/>
              </a:rPr>
              <a:t>Ala Uzun</a:t>
            </a:r>
            <a:endParaRPr lang="en-US" sz="1300" dirty="0"/>
          </a:p>
        </p:txBody>
      </p:sp>
      <p:sp>
        <p:nvSpPr>
          <p:cNvPr id="11" name="Text 7"/>
          <p:cNvSpPr/>
          <p:nvPr/>
        </p:nvSpPr>
        <p:spPr>
          <a:xfrm>
            <a:off x="274320" y="4058920"/>
            <a:ext cx="3657600" cy="274320"/>
          </a:xfrm>
          <a:prstGeom prst="rect">
            <a:avLst/>
          </a:prstGeom>
          <a:noFill/>
          <a:ln/>
        </p:spPr>
        <p:txBody>
          <a:bodyPr wrap="square" rtlCol="0" anchor="ctr"/>
          <a:lstStyle/>
          <a:p>
            <a:pPr marL="0" indent="0" algn="ctr">
              <a:buNone/>
            </a:pPr>
            <a:r>
              <a:rPr lang="en-US" sz="1200" dirty="0">
                <a:solidFill>
                  <a:srgbClr val="888888"/>
                </a:solidFill>
                <a:latin typeface="Calibri" pitchFamily="34" charset="0"/>
                <a:ea typeface="Calibri" pitchFamily="34" charset="-122"/>
                <a:cs typeface="Calibri" pitchFamily="34" charset="-120"/>
              </a:rPr>
              <a:t>Student ID: 2243112</a:t>
            </a:r>
            <a:endParaRPr lang="en-US" sz="1200" dirty="0"/>
          </a:p>
        </p:txBody>
      </p:sp>
      <p:sp>
        <p:nvSpPr>
          <p:cNvPr id="13" name="Shape 9"/>
          <p:cNvSpPr/>
          <p:nvPr/>
        </p:nvSpPr>
        <p:spPr>
          <a:xfrm>
            <a:off x="0" y="4838700"/>
            <a:ext cx="9144000" cy="304800"/>
          </a:xfrm>
          <a:prstGeom prst="rect">
            <a:avLst/>
          </a:prstGeom>
          <a:solidFill>
            <a:srgbClr val="8B2E1F"/>
          </a:solidFill>
          <a:ln w="12700">
            <a:solidFill>
              <a:srgbClr val="8B2E1F"/>
            </a:solidFill>
            <a:prstDash val="solid"/>
          </a:ln>
        </p:spPr>
        <p:txBody>
          <a:bodyPr anchor="ctr" anchorCtr="0"/>
          <a:lstStyle/>
          <a:p>
            <a:pPr algn="ctr"/>
            <a:r>
              <a:rPr lang="en-GB" sz="1050">
                <a:solidFill>
                  <a:srgbClr val="F4C14B"/>
                </a:solidFill>
              </a:rPr>
              <a:t>Sprinkle &amp; Smile  |  Mobile Cupcake Decorating Experiences  |  "Create Joy"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E00019-499B-C1D5-A02F-53D34261A65A}"/>
              </a:ext>
            </a:extLst>
          </p:cNvPr>
          <p:cNvPicPr>
            <a:picLocks noChangeAspect="1"/>
          </p:cNvPicPr>
          <p:nvPr/>
        </p:nvPicPr>
        <p:blipFill>
          <a:blip r:embed="rId2"/>
          <a:stretch>
            <a:fillRect/>
          </a:stretch>
        </p:blipFill>
        <p:spPr>
          <a:xfrm>
            <a:off x="738345" y="262717"/>
            <a:ext cx="2347163" cy="810838"/>
          </a:xfrm>
          <a:prstGeom prst="rect">
            <a:avLst/>
          </a:prstGeom>
        </p:spPr>
      </p:pic>
      <p:sp>
        <p:nvSpPr>
          <p:cNvPr id="6" name="TextBox 5">
            <a:extLst>
              <a:ext uri="{FF2B5EF4-FFF2-40B4-BE49-F238E27FC236}">
                <a16:creationId xmlns:a16="http://schemas.microsoft.com/office/drawing/2014/main" id="{A12E4847-41EF-9734-BDC8-B018E6CD93C3}"/>
              </a:ext>
            </a:extLst>
          </p:cNvPr>
          <p:cNvSpPr txBox="1"/>
          <p:nvPr/>
        </p:nvSpPr>
        <p:spPr>
          <a:xfrm>
            <a:off x="166256" y="1185299"/>
            <a:ext cx="7705898" cy="2510559"/>
          </a:xfrm>
          <a:prstGeom prst="rect">
            <a:avLst/>
          </a:prstGeom>
          <a:noFill/>
        </p:spPr>
        <p:txBody>
          <a:bodyPr wrap="square">
            <a:spAutoFit/>
          </a:bodyPr>
          <a:lstStyle/>
          <a:p>
            <a:pPr marL="0" lvl="0" indent="0" algn="just" rtl="0">
              <a:lnSpc>
                <a:spcPct val="150000"/>
              </a:lnSpc>
              <a:spcBef>
                <a:spcPts val="600"/>
              </a:spcBef>
              <a:spcAft>
                <a:spcPts val="0"/>
              </a:spcAft>
              <a:buSzPts val="1800"/>
              <a:buNone/>
            </a:pPr>
            <a:endParaRPr lang="en-GB" sz="1200" dirty="0">
              <a:solidFill>
                <a:schemeClr val="accent2"/>
              </a:solidFill>
              <a:latin typeface="Arial" panose="020B0604020202020204" pitchFamily="34" charset="0"/>
              <a:cs typeface="Arial" panose="020B0604020202020204" pitchFamily="34" charset="0"/>
            </a:endParaRPr>
          </a:p>
          <a:p>
            <a:pPr marL="0" lvl="0" indent="0" algn="just" rtl="0">
              <a:lnSpc>
                <a:spcPct val="150000"/>
              </a:lnSpc>
              <a:spcBef>
                <a:spcPts val="600"/>
              </a:spcBef>
              <a:spcAft>
                <a:spcPts val="0"/>
              </a:spcAft>
              <a:buSzPts val="1800"/>
              <a:buNone/>
            </a:pPr>
            <a:r>
              <a:rPr lang="en-GB" sz="1200" dirty="0">
                <a:latin typeface="Arial" panose="020B0604020202020204" pitchFamily="34" charset="0"/>
                <a:cs typeface="Arial" panose="020B0604020202020204" pitchFamily="34" charset="0"/>
              </a:rPr>
              <a:t>GOV.UK (2013) The Food Safety and Hygiene (England) Regulations 2013, Legislation.gov.uk. Available at: https://www.legislation.gov.uk/uksi/2013/2996/contents (Accessed: 17 March 2026).</a:t>
            </a:r>
          </a:p>
          <a:p>
            <a:pPr marL="0" lvl="0" indent="0" algn="just" rtl="0">
              <a:lnSpc>
                <a:spcPct val="150000"/>
              </a:lnSpc>
              <a:spcBef>
                <a:spcPts val="600"/>
              </a:spcBef>
              <a:spcAft>
                <a:spcPts val="0"/>
              </a:spcAft>
              <a:buSzPts val="1800"/>
              <a:buNone/>
            </a:pPr>
            <a:r>
              <a:rPr lang="en-GB" sz="1200" dirty="0">
                <a:latin typeface="Arial" panose="020B0604020202020204" pitchFamily="34" charset="0"/>
                <a:cs typeface="Arial" panose="020B0604020202020204" pitchFamily="34" charset="0"/>
              </a:rPr>
              <a:t>Statista. (2024) </a:t>
            </a:r>
            <a:r>
              <a:rPr lang="en-GB" sz="1200" i="1" dirty="0">
                <a:latin typeface="Arial" panose="020B0604020202020204" pitchFamily="34" charset="0"/>
                <a:cs typeface="Arial" panose="020B0604020202020204" pitchFamily="34" charset="0"/>
              </a:rPr>
              <a:t>UK young children population by age 2024| Statista</a:t>
            </a:r>
            <a:r>
              <a:rPr lang="en-GB" sz="1200" dirty="0">
                <a:latin typeface="Arial" panose="020B0604020202020204" pitchFamily="34" charset="0"/>
                <a:cs typeface="Arial" panose="020B0604020202020204" pitchFamily="34" charset="0"/>
              </a:rPr>
              <a:t>. [online] Available at: https://www.statista.com/statistics/766134/uk-young-children-population-by-single-year-of-age/?srsltid=AfmBOoow9qqNG-juQAD20_FKRGRryBGqQjDHoCUYn2APzAk8JEg8chrJ (Accessed 14 Mar. 2026).</a:t>
            </a:r>
          </a:p>
          <a:p>
            <a:pPr marL="0" lvl="0" indent="0" algn="just" rtl="0">
              <a:lnSpc>
                <a:spcPct val="150000"/>
              </a:lnSpc>
              <a:spcBef>
                <a:spcPts val="600"/>
              </a:spcBef>
              <a:spcAft>
                <a:spcPts val="0"/>
              </a:spcAft>
              <a:buSzPts val="1800"/>
              <a:buNone/>
            </a:pPr>
            <a:endParaRPr lang="en-GB" sz="1200" dirty="0">
              <a:solidFill>
                <a:schemeClr val="accent2"/>
              </a:solidFill>
            </a:endParaRPr>
          </a:p>
        </p:txBody>
      </p:sp>
      <p:sp>
        <p:nvSpPr>
          <p:cNvPr id="10" name="TextBox 9">
            <a:extLst>
              <a:ext uri="{FF2B5EF4-FFF2-40B4-BE49-F238E27FC236}">
                <a16:creationId xmlns:a16="http://schemas.microsoft.com/office/drawing/2014/main" id="{E85A416D-DEEA-1BF5-54B5-64F83E2FCBB7}"/>
              </a:ext>
            </a:extLst>
          </p:cNvPr>
          <p:cNvSpPr txBox="1"/>
          <p:nvPr/>
        </p:nvSpPr>
        <p:spPr>
          <a:xfrm>
            <a:off x="5503025" y="4433477"/>
            <a:ext cx="4572000" cy="338554"/>
          </a:xfrm>
          <a:prstGeom prst="rect">
            <a:avLst/>
          </a:prstGeom>
          <a:noFill/>
        </p:spPr>
        <p:txBody>
          <a:bodyPr wrap="square">
            <a:spAutoFit/>
          </a:bodyPr>
          <a:lstStyle/>
          <a:p>
            <a:pPr marL="0" indent="0" algn="ctr">
              <a:buNone/>
            </a:pPr>
            <a:r>
              <a:rPr lang="en-US" sz="1600" i="1" dirty="0">
                <a:solidFill>
                  <a:srgbClr val="C00000"/>
                </a:solidFill>
                <a:latin typeface="Trebuchet MS" pitchFamily="34" charset="0"/>
                <a:ea typeface="Trebuchet MS" pitchFamily="34" charset="-122"/>
                <a:cs typeface="Trebuchet MS" pitchFamily="34" charset="-120"/>
              </a:rPr>
              <a:t>"</a:t>
            </a:r>
            <a:r>
              <a:rPr lang="en-US" sz="1400" i="1" dirty="0">
                <a:solidFill>
                  <a:srgbClr val="C00000"/>
                </a:solidFill>
                <a:latin typeface="Trebuchet MS" pitchFamily="34" charset="0"/>
                <a:ea typeface="Trebuchet MS" pitchFamily="34" charset="-122"/>
                <a:cs typeface="Trebuchet MS" pitchFamily="34" charset="-120"/>
              </a:rPr>
              <a:t>Create</a:t>
            </a:r>
            <a:r>
              <a:rPr lang="en-US" sz="1600" i="1" dirty="0">
                <a:solidFill>
                  <a:srgbClr val="C00000"/>
                </a:solidFill>
                <a:latin typeface="Trebuchet MS" pitchFamily="34" charset="0"/>
                <a:ea typeface="Trebuchet MS" pitchFamily="34" charset="-122"/>
                <a:cs typeface="Trebuchet MS" pitchFamily="34" charset="-120"/>
              </a:rPr>
              <a:t> Joy—Together!"</a:t>
            </a:r>
            <a:endParaRPr lang="en-US" sz="1600" dirty="0">
              <a:solidFill>
                <a:srgbClr val="C00000"/>
              </a:solidFill>
            </a:endParaRPr>
          </a:p>
        </p:txBody>
      </p:sp>
    </p:spTree>
    <p:extLst>
      <p:ext uri="{BB962C8B-B14F-4D97-AF65-F5344CB8AC3E}">
        <p14:creationId xmlns:p14="http://schemas.microsoft.com/office/powerpoint/2010/main" val="2526276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D69FC4A-F436-45CF-9CCD-7C662DC8D8DE}">
  <we:reference id="wa200010001" version="1.0.0.1" store="en-US" storeType="OMEX"/>
  <we:alternateReferences>
    <we:reference id="wa200010001" version="1.0.0.1" store="wa200010001" storeType="OMEX"/>
  </we:alternateReferences>
  <we:properties>
    <we:property name="claude.fileId" value="&quot;997e620b-de63-4393-b5fc-fa0cbd5c1312&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123</TotalTime>
  <Words>1039</Words>
  <Application>Microsoft Office PowerPoint</Application>
  <PresentationFormat>On-screen Show (16:9)</PresentationFormat>
  <Paragraphs>197</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Sprinkle &amp; Smile – Business Plan</dc:title>
  <dc:subject>PptxGenJS Presentation</dc:subject>
  <dc:creator>PptxGenJS</dc:creator>
  <cp:lastModifiedBy>Ala Uzun</cp:lastModifiedBy>
  <cp:revision>3</cp:revision>
  <dcterms:created xsi:type="dcterms:W3CDTF">2026-04-15T14:16:42Z</dcterms:created>
  <dcterms:modified xsi:type="dcterms:W3CDTF">2026-04-17T07:48:58Z</dcterms:modified>
</cp:coreProperties>
</file>