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445" r:id="rId2"/>
    <p:sldId id="469" r:id="rId3"/>
    <p:sldId id="472" r:id="rId4"/>
    <p:sldId id="474" r:id="rId5"/>
    <p:sldId id="473" r:id="rId6"/>
    <p:sldId id="475" r:id="rId7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CC0066"/>
    <a:srgbClr val="99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39" autoAdjust="0"/>
    <p:restoredTop sz="94660" autoAdjust="0"/>
  </p:normalViewPr>
  <p:slideViewPr>
    <p:cSldViewPr>
      <p:cViewPr varScale="1">
        <p:scale>
          <a:sx n="47" d="100"/>
          <a:sy n="47" d="100"/>
        </p:scale>
        <p:origin x="1450" y="53"/>
      </p:cViewPr>
      <p:guideLst>
        <p:guide orient="horz" pos="219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8" d="100"/>
        <a:sy n="118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页眉占位符 2150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eaLnBrk="1" hangingPunct="1">
              <a:spcBef>
                <a:spcPct val="20000"/>
              </a:spcBef>
              <a:buFont typeface="Arial" pitchFamily="34" charset="0"/>
              <a:buNone/>
              <a:defRPr sz="12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21507" name="日期占位符 21506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 eaLnBrk="1" hangingPunct="1">
              <a:spcBef>
                <a:spcPct val="20000"/>
              </a:spcBef>
              <a:buFont typeface="Arial" pitchFamily="34" charset="0"/>
              <a:buNone/>
              <a:defRPr sz="12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2532" name="幻灯片图像占位符 21507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文本占位符 21508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21510" name="页脚占位符 21509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eaLnBrk="1" hangingPunct="1">
              <a:spcBef>
                <a:spcPct val="20000"/>
              </a:spcBef>
              <a:buFont typeface="Arial" pitchFamily="34" charset="0"/>
              <a:buNone/>
              <a:defRPr sz="12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21511" name="灯片编号占位符 21510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20000"/>
              </a:spcBef>
              <a:buFont typeface="Arial" charset="0"/>
              <a:buNone/>
              <a:defRPr sz="1200"/>
            </a:lvl1pPr>
          </a:lstStyle>
          <a:p>
            <a:pPr>
              <a:defRPr/>
            </a:pPr>
            <a:fld id="{0C10185D-E11A-40AC-8F11-FF264484D8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112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70527-5BBA-4023-9390-690D83BE2F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845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0E08C-6B8C-4927-8C20-82A6687D20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111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CD8C0-1955-450F-8E30-5A0D35972E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262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0E243-122C-49F8-821C-32BFF3E965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692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D6C27-1DE0-415D-8B78-13CBBEFFAD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666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B7A89-4021-41EE-BA77-76641116977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93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513EC-9E37-45C5-8839-36878BCFB0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545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F15E4-8BFE-4D0A-9AF0-1CA730890A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595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D4F19-A3BD-44AA-9B16-68773CA90C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5312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16339-F5D1-4226-AA2E-6677192379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709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E7F46-B3CE-4A26-BA33-04E239B69E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370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0BFDF-96C3-4839-933E-90FB8383D9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100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pPr lvl="0"/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4E802-8C80-4960-8510-C8C42958A68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73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eaLnBrk="1" hangingPunct="1">
              <a:spcBef>
                <a:spcPct val="20000"/>
              </a:spcBef>
              <a:buFont typeface="Arial" pitchFamily="34" charset="0"/>
              <a:buNone/>
              <a:defRPr sz="14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 eaLnBrk="1" hangingPunct="1">
              <a:spcBef>
                <a:spcPct val="20000"/>
              </a:spcBef>
              <a:buFont typeface="Arial" pitchFamily="34" charset="0"/>
              <a:buNone/>
              <a:defRPr sz="14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20000"/>
              </a:spcBef>
              <a:buFont typeface="Arial" charset="0"/>
              <a:buNone/>
              <a:defRPr sz="1400"/>
            </a:lvl1pPr>
          </a:lstStyle>
          <a:p>
            <a:pPr>
              <a:defRPr/>
            </a:pPr>
            <a:fld id="{4D15FE5F-AC37-426E-86C1-B71531A66A4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内容占位符 59393" descr="BIZ00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0538"/>
          <p:cNvSpPr txBox="1">
            <a:spLocks noChangeArrowheads="1"/>
          </p:cNvSpPr>
          <p:nvPr/>
        </p:nvSpPr>
        <p:spPr bwMode="auto">
          <a:xfrm>
            <a:off x="2590694" y="3263173"/>
            <a:ext cx="60198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altLang="zh-CN" sz="2800" b="1" dirty="0">
                <a:solidFill>
                  <a:srgbClr val="C00000"/>
                </a:solidFill>
                <a:latin typeface="Arial" panose="020B0604020202020204" pitchFamily="34" charset="0"/>
              </a:rPr>
              <a:t>A Study of Application of Translation Workshop Teaching Approach in Translation Teaching</a:t>
            </a:r>
            <a:endParaRPr lang="en-US" altLang="zh-CN" sz="2800" b="1" dirty="0">
              <a:solidFill>
                <a:srgbClr val="C00000"/>
              </a:solidFill>
              <a:latin typeface="+mj-lt"/>
              <a:ea typeface="+mj-ea"/>
              <a:cs typeface="+mj-cs"/>
              <a:sym typeface="宋体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9CCB124-B402-4C78-B1F7-524CB5ACCCD9}"/>
              </a:ext>
            </a:extLst>
          </p:cNvPr>
          <p:cNvSpPr txBox="1"/>
          <p:nvPr/>
        </p:nvSpPr>
        <p:spPr>
          <a:xfrm>
            <a:off x="2286060" y="877719"/>
            <a:ext cx="6019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Research Project Proposal</a:t>
            </a:r>
            <a:endParaRPr lang="zh-CN" altLang="en-US" sz="3600" b="1" dirty="0"/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B3305E6-7EE1-47DF-B2A8-6211AD4CD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50" y="2463235"/>
            <a:ext cx="2213081" cy="584775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cy-GB" altLang="zh-CN" b="1" dirty="0">
                <a:latin typeface="Arial" panose="020B0604020202020204" pitchFamily="34" charset="0"/>
              </a:rPr>
              <a:t>1. Title   </a:t>
            </a:r>
            <a:endParaRPr lang="zh-CN" altLang="zh-CN" b="1" dirty="0"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58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 noChangeArrowheads="1"/>
          </p:cNvSpPr>
          <p:nvPr>
            <p:ph idx="1"/>
          </p:nvPr>
        </p:nvSpPr>
        <p:spPr>
          <a:xfrm>
            <a:off x="457200" y="1752644"/>
            <a:ext cx="8229600" cy="4952869"/>
          </a:xfrm>
        </p:spPr>
        <p:txBody>
          <a:bodyPr/>
          <a:lstStyle/>
          <a:p>
            <a:pPr algn="just" eaLnBrk="1" hangingPunct="1"/>
            <a:r>
              <a:rPr lang="cy-GB" altLang="zh-CN" sz="2200" b="1" dirty="0"/>
              <a:t>T</a:t>
            </a:r>
            <a:r>
              <a:rPr lang="en-US" altLang="zh-CN" sz="2200" b="1" dirty="0"/>
              <a:t>o </a:t>
            </a:r>
            <a:r>
              <a:rPr lang="cy-GB" altLang="zh-CN" sz="2200" b="1" dirty="0"/>
              <a:t>demonstrate advantages of </a:t>
            </a:r>
            <a:r>
              <a:rPr lang="en-US" altLang="zh-CN" sz="2200" b="1" dirty="0"/>
              <a:t>t</a:t>
            </a:r>
            <a:r>
              <a:rPr lang="cy-GB" altLang="zh-CN" sz="2200" b="1" dirty="0"/>
              <a:t>ranslation workshop over conventional translation teaching approaches </a:t>
            </a:r>
          </a:p>
          <a:p>
            <a:pPr algn="just" eaLnBrk="1" hangingPunct="1"/>
            <a:r>
              <a:rPr lang="cy-GB" altLang="zh-CN" sz="2200" b="1" dirty="0">
                <a:solidFill>
                  <a:srgbClr val="FF0000"/>
                </a:solidFill>
              </a:rPr>
              <a:t>Four questions</a:t>
            </a:r>
          </a:p>
          <a:p>
            <a:pPr algn="just" eaLnBrk="1" hangingPunct="1"/>
            <a:r>
              <a:rPr lang="cy-GB" altLang="zh-CN" sz="2200" b="1" dirty="0"/>
              <a:t>(i) what problems or difficiencies do the traditional translation teaching approaches have? </a:t>
            </a:r>
          </a:p>
          <a:p>
            <a:pPr algn="just" eaLnBrk="1" hangingPunct="1"/>
            <a:r>
              <a:rPr lang="cy-GB" altLang="zh-CN" sz="2200" b="1" dirty="0"/>
              <a:t>(ii) what features does translation workshop have as a new teaching approach? </a:t>
            </a:r>
          </a:p>
          <a:p>
            <a:pPr algn="just" eaLnBrk="1" hangingPunct="1"/>
            <a:r>
              <a:rPr lang="cy-GB" altLang="zh-CN" sz="2200" b="1" dirty="0"/>
              <a:t>(iii) whether adoption of this teaching approach can improve substantially students’ translation competence and arouse their learning initiative? </a:t>
            </a:r>
          </a:p>
          <a:p>
            <a:pPr algn="just" eaLnBrk="1" hangingPunct="1"/>
            <a:r>
              <a:rPr lang="cy-GB" altLang="zh-CN" sz="2200" b="1" dirty="0"/>
              <a:t>(iv) What attitudes do the students take towards the  teaching approach of translation workshop after the teaching  experiment? </a:t>
            </a:r>
            <a:endParaRPr lang="zh-CN" altLang="zh-CN" sz="2200" b="1" dirty="0"/>
          </a:p>
          <a:p>
            <a:pPr eaLnBrk="1" hangingPunct="1"/>
            <a:endParaRPr lang="zh-CN" altLang="en-US" sz="2800" b="1" dirty="0"/>
          </a:p>
        </p:txBody>
      </p:sp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685799" y="863077"/>
            <a:ext cx="6251575" cy="584775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cy-GB" altLang="zh-CN" b="1" dirty="0"/>
              <a:t>2. The aims of the investigation </a:t>
            </a:r>
            <a:endParaRPr lang="en-US" altLang="zh-CN" b="1" dirty="0"/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575" y="1"/>
            <a:ext cx="1749425" cy="175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5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 noChangeArrowheads="1"/>
          </p:cNvSpPr>
          <p:nvPr>
            <p:ph idx="1"/>
          </p:nvPr>
        </p:nvSpPr>
        <p:spPr>
          <a:xfrm>
            <a:off x="457200" y="1752596"/>
            <a:ext cx="8229600" cy="4800522"/>
          </a:xfrm>
        </p:spPr>
        <p:txBody>
          <a:bodyPr/>
          <a:lstStyle/>
          <a:p>
            <a:pPr algn="just"/>
            <a:r>
              <a:rPr lang="cy-GB" altLang="zh-CN" sz="2400" b="1" dirty="0">
                <a:solidFill>
                  <a:srgbClr val="FF0000"/>
                </a:solidFill>
              </a:rPr>
              <a:t>Advantages </a:t>
            </a:r>
          </a:p>
          <a:p>
            <a:pPr algn="just"/>
            <a:r>
              <a:rPr lang="cy-GB" altLang="zh-CN" sz="2400" b="1" dirty="0"/>
              <a:t>I. Favorable to provide students with authentic translation tasks and chances for intensive training.</a:t>
            </a:r>
          </a:p>
          <a:p>
            <a:pPr algn="just"/>
            <a:r>
              <a:rPr lang="cy-GB" altLang="zh-CN" sz="2400" b="1" dirty="0"/>
              <a:t>II. Postive role in affective encouragement. </a:t>
            </a:r>
          </a:p>
          <a:p>
            <a:pPr algn="just"/>
            <a:r>
              <a:rPr lang="cy-GB" altLang="zh-CN" sz="2400" b="1" dirty="0"/>
              <a:t>III. Beneficial to help teachers to transform teaching ideas and improve their teaching ability. </a:t>
            </a:r>
          </a:p>
          <a:p>
            <a:pPr algn="just"/>
            <a:r>
              <a:rPr lang="cy-GB" altLang="zh-CN" sz="2400" b="1" dirty="0">
                <a:solidFill>
                  <a:srgbClr val="FF0000"/>
                </a:solidFill>
              </a:rPr>
              <a:t>Four theories</a:t>
            </a:r>
          </a:p>
          <a:p>
            <a:pPr algn="just"/>
            <a:r>
              <a:rPr lang="cy-GB" altLang="zh-CN" sz="2400" b="1" dirty="0"/>
              <a:t>I. Task-based language teaching theory</a:t>
            </a:r>
          </a:p>
          <a:p>
            <a:pPr algn="just"/>
            <a:r>
              <a:rPr lang="cy-GB" altLang="zh-CN" sz="2400" b="1" dirty="0"/>
              <a:t>II. Process-oriented teaching theory</a:t>
            </a:r>
          </a:p>
          <a:p>
            <a:pPr algn="just"/>
            <a:r>
              <a:rPr lang="cy-GB" altLang="zh-CN" sz="2400" b="1" dirty="0"/>
              <a:t>III. Constructivist learning theory</a:t>
            </a:r>
          </a:p>
          <a:p>
            <a:pPr algn="just"/>
            <a:r>
              <a:rPr lang="cy-GB" altLang="zh-CN" sz="2400" b="1" dirty="0"/>
              <a:t>IV. Cooperative learning</a:t>
            </a:r>
            <a:endParaRPr lang="zh-CN" altLang="zh-CN" sz="2400" b="1" dirty="0"/>
          </a:p>
          <a:p>
            <a:endParaRPr lang="zh-CN" altLang="en-US" dirty="0"/>
          </a:p>
        </p:txBody>
      </p:sp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685799" y="609600"/>
            <a:ext cx="6708775" cy="95410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cy-GB" altLang="zh-CN" sz="2800" b="1" dirty="0"/>
              <a:t>3. The rationale and main conceptual themes for the investigation</a:t>
            </a:r>
            <a:endParaRPr lang="en-US" altLang="zh-CN" sz="2800" b="1" dirty="0"/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722" y="1"/>
            <a:ext cx="1600278" cy="17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0950201"/>
      </p:ext>
    </p:extLst>
  </p:cSld>
  <p:clrMapOvr>
    <a:masterClrMapping/>
  </p:clrMapOvr>
  <p:transition spd="slow" advTm="25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 noChangeArrowheads="1"/>
          </p:cNvSpPr>
          <p:nvPr>
            <p:ph idx="1"/>
          </p:nvPr>
        </p:nvSpPr>
        <p:spPr>
          <a:xfrm>
            <a:off x="685798" y="1066862"/>
            <a:ext cx="7772299" cy="2285940"/>
          </a:xfrm>
        </p:spPr>
        <p:txBody>
          <a:bodyPr/>
          <a:lstStyle/>
          <a:p>
            <a:pPr lvl="0"/>
            <a:r>
              <a:rPr lang="en-US" altLang="zh-CN" sz="1800" b="1" dirty="0"/>
              <a:t>I. A survey report about the current status of translation teaching</a:t>
            </a:r>
          </a:p>
          <a:p>
            <a:r>
              <a:rPr lang="en-US" altLang="zh-CN" sz="1800" b="1" dirty="0"/>
              <a:t>II. A research report about translation workshop</a:t>
            </a:r>
            <a:endParaRPr lang="zh-CN" altLang="zh-CN" sz="1800" b="1" dirty="0"/>
          </a:p>
          <a:p>
            <a:r>
              <a:rPr lang="en-US" altLang="zh-CN" sz="1800" b="1" dirty="0"/>
              <a:t>III. A syllabus and a classroom teaching design of experimental class</a:t>
            </a:r>
          </a:p>
          <a:p>
            <a:r>
              <a:rPr lang="en-US" altLang="zh-CN" sz="1800" b="1" dirty="0"/>
              <a:t>IV. </a:t>
            </a:r>
            <a:r>
              <a:rPr lang="cy-GB" altLang="zh-CN" sz="1800" b="1" dirty="0"/>
              <a:t>Data and materials about the process of teaching experiment</a:t>
            </a:r>
            <a:endParaRPr lang="zh-CN" altLang="zh-CN" sz="1800" b="1" dirty="0"/>
          </a:p>
          <a:p>
            <a:r>
              <a:rPr lang="cy-GB" altLang="zh-CN" sz="1800" b="1" dirty="0"/>
              <a:t>V. D</a:t>
            </a:r>
            <a:r>
              <a:rPr lang="en-US" altLang="zh-CN" sz="1800" b="1" dirty="0" err="1"/>
              <a:t>ata</a:t>
            </a:r>
            <a:r>
              <a:rPr lang="en-US" altLang="zh-CN" sz="1800" b="1" dirty="0"/>
              <a:t> from tests and </a:t>
            </a:r>
            <a:r>
              <a:rPr lang="cy-GB" altLang="zh-CN" sz="1800" b="1" dirty="0"/>
              <a:t>questionnaires</a:t>
            </a:r>
          </a:p>
          <a:p>
            <a:r>
              <a:rPr lang="cy-GB" altLang="zh-CN" sz="1800" b="1" dirty="0"/>
              <a:t>VI. Results of interview with participants of experimental classes</a:t>
            </a:r>
            <a:endParaRPr lang="zh-CN" altLang="zh-CN" sz="1800" b="1" dirty="0"/>
          </a:p>
        </p:txBody>
      </p:sp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685799" y="152486"/>
            <a:ext cx="6553131" cy="83099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cy-GB" altLang="zh-CN" sz="2400" b="1" dirty="0"/>
              <a:t>4. A description of the evidence you intend to collect</a:t>
            </a:r>
            <a:endParaRPr lang="en-US" altLang="zh-CN" sz="2400" b="1" dirty="0"/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524" y="5105356"/>
            <a:ext cx="1676476" cy="1752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B6AFA583-3DE3-4C4E-9E77-CEFEB5D3A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902" y="3429000"/>
            <a:ext cx="6553028" cy="83099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cy-GB" altLang="zh-CN" sz="2400" b="1" dirty="0"/>
              <a:t>5. The methods you plan to use to collect your evidence   </a:t>
            </a:r>
            <a:endParaRPr lang="zh-CN" altLang="zh-CN" sz="2400" dirty="0"/>
          </a:p>
        </p:txBody>
      </p:sp>
      <p:sp>
        <p:nvSpPr>
          <p:cNvPr id="7" name="内容占位符 2">
            <a:extLst>
              <a:ext uri="{FF2B5EF4-FFF2-40B4-BE49-F238E27FC236}">
                <a16:creationId xmlns:a16="http://schemas.microsoft.com/office/drawing/2014/main" id="{539387A3-5EE7-4669-BCE7-416B4B1A0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798" y="4419574"/>
            <a:ext cx="7772299" cy="228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altLang="zh-CN" sz="1800" b="1" dirty="0"/>
              <a:t>I. Social survey</a:t>
            </a:r>
          </a:p>
          <a:p>
            <a:r>
              <a:rPr lang="cy-GB" altLang="zh-CN" sz="1800" b="1" dirty="0"/>
              <a:t>II. Literature research</a:t>
            </a:r>
            <a:endParaRPr lang="zh-CN" altLang="zh-CN" sz="1800" b="1" dirty="0"/>
          </a:p>
          <a:p>
            <a:r>
              <a:rPr lang="cy-GB" altLang="zh-CN" sz="1800" b="1" dirty="0"/>
              <a:t>III. On-site observation and learning in other universites </a:t>
            </a:r>
            <a:endParaRPr lang="zh-CN" altLang="zh-CN" sz="1800" b="1" dirty="0"/>
          </a:p>
          <a:p>
            <a:r>
              <a:rPr lang="cy-GB" altLang="zh-CN" sz="1800" b="1" dirty="0"/>
              <a:t>IV. Pre-test and Post-test</a:t>
            </a:r>
          </a:p>
          <a:p>
            <a:r>
              <a:rPr lang="cy-GB" altLang="zh-CN" sz="1800" b="1" dirty="0"/>
              <a:t>V. Teaching experiment</a:t>
            </a:r>
          </a:p>
          <a:p>
            <a:r>
              <a:rPr lang="cy-GB" altLang="zh-CN" sz="1800" b="1" dirty="0"/>
              <a:t>VI. Pre-questionnaire and post-questionnaire</a:t>
            </a:r>
            <a:endParaRPr lang="zh-CN" altLang="zh-CN" sz="1800" b="1" dirty="0"/>
          </a:p>
          <a:p>
            <a:r>
              <a:rPr lang="cy-GB" altLang="zh-CN" sz="1800" b="1" dirty="0"/>
              <a:t>VII. Post-interview</a:t>
            </a:r>
            <a:endParaRPr lang="zh-CN" altLang="zh-CN" sz="1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7771880"/>
      </p:ext>
    </p:extLst>
  </p:cSld>
  <p:clrMapOvr>
    <a:masterClrMapping/>
  </p:clrMapOvr>
  <p:transition spd="slow" advTm="25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 noChangeArrowheads="1"/>
          </p:cNvSpPr>
          <p:nvPr>
            <p:ph idx="1"/>
          </p:nvPr>
        </p:nvSpPr>
        <p:spPr>
          <a:xfrm>
            <a:off x="457200" y="1809724"/>
            <a:ext cx="8229600" cy="2076464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cy-GB" altLang="zh-CN" sz="2200" b="1" dirty="0"/>
              <a:t>I. Adequate number of students to be chosen as experimenal samples</a:t>
            </a:r>
          </a:p>
          <a:p>
            <a:pPr>
              <a:lnSpc>
                <a:spcPts val="2700"/>
              </a:lnSpc>
            </a:pPr>
            <a:r>
              <a:rPr lang="cy-GB" altLang="zh-CN" sz="2200" b="1" dirty="0"/>
              <a:t>II. Complete translation teaching facilities</a:t>
            </a:r>
            <a:endParaRPr lang="zh-CN" altLang="zh-CN" sz="2200" b="1" dirty="0"/>
          </a:p>
          <a:p>
            <a:pPr>
              <a:lnSpc>
                <a:spcPts val="2700"/>
              </a:lnSpc>
            </a:pPr>
            <a:r>
              <a:rPr lang="cy-GB" altLang="zh-CN" sz="2200" b="1" dirty="0"/>
              <a:t>III. Excellent teacher team</a:t>
            </a:r>
            <a:endParaRPr lang="zh-CN" altLang="zh-CN" sz="2200" b="1" dirty="0"/>
          </a:p>
          <a:p>
            <a:pPr>
              <a:lnSpc>
                <a:spcPts val="2700"/>
              </a:lnSpc>
            </a:pPr>
            <a:r>
              <a:rPr lang="cy-GB" altLang="zh-CN" sz="2200" b="1" dirty="0"/>
              <a:t>IV. Cooperative relationship with translation companies</a:t>
            </a:r>
            <a:endParaRPr lang="zh-CN" altLang="en-US" sz="2200" b="1" dirty="0"/>
          </a:p>
        </p:txBody>
      </p:sp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685799" y="609600"/>
            <a:ext cx="6251575" cy="89255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cy-GB" altLang="zh-CN" sz="2600" b="1" dirty="0"/>
              <a:t>6. A description of the settings in whih you plan to collect your evidence</a:t>
            </a:r>
            <a:endParaRPr lang="zh-CN" altLang="zh-CN" sz="2600" dirty="0"/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722" y="1"/>
            <a:ext cx="1600278" cy="1447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96BCA11C-78DF-4982-8E71-B16498412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060408"/>
            <a:ext cx="6251678" cy="89255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cy-GB" altLang="zh-CN" sz="2600" b="1" dirty="0"/>
              <a:t>7. The ethical issues  you need to consider</a:t>
            </a:r>
            <a:endParaRPr lang="zh-CN" altLang="zh-CN" sz="2600" dirty="0"/>
          </a:p>
        </p:txBody>
      </p:sp>
      <p:sp>
        <p:nvSpPr>
          <p:cNvPr id="7" name="内容占位符 2">
            <a:extLst>
              <a:ext uri="{FF2B5EF4-FFF2-40B4-BE49-F238E27FC236}">
                <a16:creationId xmlns:a16="http://schemas.microsoft.com/office/drawing/2014/main" id="{8B445725-D173-4F3C-9BE1-05BD826EC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308" y="5105357"/>
            <a:ext cx="8229600" cy="1295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700"/>
              </a:lnSpc>
            </a:pPr>
            <a:r>
              <a:rPr lang="cy-GB" altLang="zh-CN" sz="2200" b="1" dirty="0"/>
              <a:t>I. Principles of voluntariness</a:t>
            </a:r>
          </a:p>
          <a:p>
            <a:pPr>
              <a:lnSpc>
                <a:spcPts val="2700"/>
              </a:lnSpc>
            </a:pPr>
            <a:r>
              <a:rPr lang="cy-GB" altLang="zh-CN" sz="2200" b="1" dirty="0"/>
              <a:t>II. Confidentiality</a:t>
            </a:r>
          </a:p>
          <a:p>
            <a:pPr>
              <a:lnSpc>
                <a:spcPts val="2700"/>
              </a:lnSpc>
            </a:pPr>
            <a:r>
              <a:rPr lang="cy-GB" altLang="zh-CN" sz="2200" b="1" dirty="0"/>
              <a:t>III. Honesty</a:t>
            </a:r>
            <a:endParaRPr lang="zh-CN" altLang="en-US" sz="2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3860845"/>
      </p:ext>
    </p:extLst>
  </p:cSld>
  <p:clrMapOvr>
    <a:masterClrMapping/>
  </p:clrMapOvr>
  <p:transition spd="slow" advTm="25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 noChangeArrowheads="1"/>
          </p:cNvSpPr>
          <p:nvPr>
            <p:ph idx="1"/>
          </p:nvPr>
        </p:nvSpPr>
        <p:spPr>
          <a:xfrm>
            <a:off x="457200" y="1408121"/>
            <a:ext cx="8205537" cy="954107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cy-GB" altLang="zh-CN" sz="2400" b="1" dirty="0"/>
              <a:t>I. Quantitative research method </a:t>
            </a:r>
          </a:p>
          <a:p>
            <a:pPr>
              <a:lnSpc>
                <a:spcPts val="2700"/>
              </a:lnSpc>
            </a:pPr>
            <a:r>
              <a:rPr lang="cy-GB" altLang="zh-CN" sz="2400" b="1" dirty="0"/>
              <a:t>II. Qalitative research method </a:t>
            </a:r>
            <a:endParaRPr lang="zh-CN" altLang="zh-CN" sz="2400" b="1" dirty="0"/>
          </a:p>
        </p:txBody>
      </p:sp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685799" y="265151"/>
            <a:ext cx="6934121" cy="95410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cy-GB" altLang="zh-CN" sz="2800" b="1" dirty="0"/>
              <a:t>8. The methods you expect to use to analyse the evidence you collect.</a:t>
            </a:r>
            <a:r>
              <a:rPr lang="cy-GB" altLang="zh-CN" sz="2800" dirty="0"/>
              <a:t>   </a:t>
            </a:r>
            <a:endParaRPr lang="zh-CN" altLang="zh-CN" sz="2800" dirty="0"/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20" y="90"/>
            <a:ext cx="1524080" cy="1676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253D61EB-88CA-4613-9AE1-1857AED56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798" y="2551091"/>
            <a:ext cx="6934122" cy="954107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cy-GB" altLang="zh-CN" sz="2800" b="1" dirty="0"/>
              <a:t>9. The timetable for for the proposed project   </a:t>
            </a:r>
            <a:endParaRPr lang="zh-CN" altLang="zh-CN" sz="2800" b="1" dirty="0"/>
          </a:p>
        </p:txBody>
      </p:sp>
      <p:sp>
        <p:nvSpPr>
          <p:cNvPr id="7" name="内容占位符 2">
            <a:extLst>
              <a:ext uri="{FF2B5EF4-FFF2-40B4-BE49-F238E27FC236}">
                <a16:creationId xmlns:a16="http://schemas.microsoft.com/office/drawing/2014/main" id="{3BB4F53E-8C82-44DA-BA26-2DCAE5F4F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308" y="3657594"/>
            <a:ext cx="8229600" cy="289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700"/>
              </a:lnSpc>
            </a:pPr>
            <a:r>
              <a:rPr lang="cy-GB" altLang="zh-CN" sz="2400" b="1" dirty="0"/>
              <a:t>One and half year </a:t>
            </a:r>
          </a:p>
          <a:p>
            <a:pPr>
              <a:lnSpc>
                <a:spcPts val="2700"/>
              </a:lnSpc>
            </a:pPr>
            <a:r>
              <a:rPr lang="cy-GB" altLang="zh-CN" sz="2400" b="1" dirty="0">
                <a:solidFill>
                  <a:srgbClr val="FF0000"/>
                </a:solidFill>
              </a:rPr>
              <a:t>Three stages:</a:t>
            </a:r>
          </a:p>
          <a:p>
            <a:pPr>
              <a:lnSpc>
                <a:spcPts val="2700"/>
              </a:lnSpc>
            </a:pPr>
            <a:r>
              <a:rPr lang="cy-GB" altLang="zh-CN" sz="2400" b="1" dirty="0"/>
              <a:t>I. Preparation: social survey, literature collection, pre-test and pre-questionnaire </a:t>
            </a:r>
          </a:p>
          <a:p>
            <a:pPr>
              <a:lnSpc>
                <a:spcPts val="2700"/>
              </a:lnSpc>
            </a:pPr>
            <a:r>
              <a:rPr lang="cy-GB" altLang="zh-CN" sz="2400" b="1" dirty="0"/>
              <a:t>II. Implementation of teaching experiment </a:t>
            </a:r>
          </a:p>
          <a:p>
            <a:pPr>
              <a:lnSpc>
                <a:spcPts val="2700"/>
              </a:lnSpc>
            </a:pPr>
            <a:r>
              <a:rPr lang="cy-GB" altLang="zh-CN" sz="2400" b="1" dirty="0"/>
              <a:t>III. Conclusion: post-test, post-questionnaire, and final interview</a:t>
            </a:r>
            <a:endParaRPr lang="zh-CN" altLang="zh-CN" sz="2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7786656"/>
      </p:ext>
    </p:extLst>
  </p:cSld>
  <p:clrMapOvr>
    <a:masterClrMapping/>
  </p:clrMapOvr>
  <p:transition spd="slow" advTm="25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6" grpId="0" animBg="1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0.7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4"/>
      </a:accent5>
      <a:accent6>
        <a:srgbClr val="E5895B"/>
      </a:accent6>
      <a:hlink>
        <a:srgbClr val="CC3300"/>
      </a:hlink>
      <a:folHlink>
        <a:srgbClr val="9966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1489</TotalTime>
  <Pages>0</Pages>
  <Words>441</Words>
  <Characters>0</Characters>
  <Application>Microsoft Office PowerPoint</Application>
  <DocSecurity>0</DocSecurity>
  <PresentationFormat>全屏显示(4:3)</PresentationFormat>
  <Lines>0</Lines>
  <Paragraphs>53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8" baseType="lpstr">
      <vt:lpstr>Arial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</dc:creator>
  <cp:lastModifiedBy>Zhiping Li (1904440)</cp:lastModifiedBy>
  <cp:revision>305</cp:revision>
  <dcterms:created xsi:type="dcterms:W3CDTF">2016-04-15T03:25:38Z</dcterms:created>
  <dcterms:modified xsi:type="dcterms:W3CDTF">2020-05-15T09:59:20Z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2052-10.1.0.5603</vt:lpwstr>
  </property>
</Properties>
</file>