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4" d="100"/>
          <a:sy n="84" d="100"/>
        </p:scale>
        <p:origin x="108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arketing-schools.org/types-of-marketing/relationship-marketing.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veryonesocial.com/blog/internal-market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1</a:t>
            </a:r>
          </a:p>
          <a:p>
            <a:pPr eaLnBrk="1" hangingPunct="1"/>
            <a:r>
              <a:rPr lang="en-GB" altLang="en-US" dirty="0">
                <a:solidFill>
                  <a:schemeClr val="accent2"/>
                </a:solidFill>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Learning Outcomes:</a:t>
            </a:r>
            <a:endParaRPr lang="en-GB" dirty="0"/>
          </a:p>
          <a:p>
            <a:pPr marL="0" indent="0">
              <a:buNone/>
            </a:pPr>
            <a:r>
              <a:rPr lang="en-GB" dirty="0"/>
              <a:t>Define marketing, examine the nature and scope of marketing and the crucial role of marketing within the modern organisation.</a:t>
            </a:r>
          </a:p>
          <a:p>
            <a:pPr marL="0" indent="0">
              <a:buNone/>
            </a:pPr>
            <a:endParaRPr lang="en-GB" dirty="0"/>
          </a:p>
          <a:p>
            <a:pPr marL="0" indent="0">
              <a:buNone/>
            </a:pPr>
            <a:r>
              <a:rPr lang="en-GB" b="1" dirty="0"/>
              <a:t>Marketing Defined</a:t>
            </a:r>
            <a:endParaRPr lang="en-GB" dirty="0"/>
          </a:p>
          <a:p>
            <a:pPr marL="0" indent="0">
              <a:buNone/>
            </a:pPr>
            <a:r>
              <a:rPr lang="en-GB" dirty="0"/>
              <a:t>If you ask several people what marketing is, they will respond with a variety of descriptions: ‘advertising’, ‘selling’, ‘conning people’, ‘targeting’, ‘packaging’.</a:t>
            </a:r>
          </a:p>
          <a:p>
            <a:pPr marL="0" indent="0">
              <a:buNone/>
            </a:pPr>
            <a:r>
              <a:rPr lang="en-GB" dirty="0"/>
              <a:t>Marketing encompasses many more activities than most people realise.  Since it is practiced and studied for many different reasons, it has been and continues to be, defined in many ways, for academic, research or applied business purposes.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94891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2400" b="1" u="sng" dirty="0"/>
              <a:t>Marketing </a:t>
            </a:r>
            <a:r>
              <a:rPr lang="en-GB" sz="2400" b="1" u="sng" dirty="0" err="1"/>
              <a:t>mgt</a:t>
            </a:r>
            <a:r>
              <a:rPr lang="en-GB" sz="2400" b="1" u="sng" dirty="0"/>
              <a:t> </a:t>
            </a:r>
            <a:r>
              <a:rPr lang="en-GB" sz="2400" b="1" u="sng" dirty="0" err="1"/>
              <a:t>dibb</a:t>
            </a:r>
            <a:r>
              <a:rPr lang="en-GB" sz="2400" b="1" u="sng" dirty="0"/>
              <a:t>, </a:t>
            </a:r>
            <a:r>
              <a:rPr lang="en-GB" sz="2400" b="1" u="sng" dirty="0" err="1"/>
              <a:t>simkin</a:t>
            </a:r>
            <a:r>
              <a:rPr lang="en-GB" sz="2400" b="1" u="sng" dirty="0"/>
              <a:t>, pride and Ferrell</a:t>
            </a:r>
            <a:endParaRPr lang="en-GB" sz="2400" dirty="0"/>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r>
              <a:rPr lang="en-GB" dirty="0"/>
              <a:t>Marketing consists of individual and organisational activities that facilitate satisfying exchange relationships in a dynamic environment through the creation, distribution, promotion, and pricing of goods and services.</a:t>
            </a:r>
          </a:p>
          <a:p>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0142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14304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3351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dirty="0"/>
              <a:t>B2B and B2C Customers</a:t>
            </a:r>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p:txBody>
          <a:bodyPr/>
          <a:lstStyle/>
          <a:p>
            <a:pPr lvl="0"/>
            <a:r>
              <a:rPr lang="en-GB" sz="2000" b="1" dirty="0"/>
              <a:t>Ultimate customers</a:t>
            </a:r>
            <a:r>
              <a:rPr lang="en-GB" sz="2000" dirty="0"/>
              <a:t> buy goods and services for their own personal use or the use of others in their immediate household. These are called </a:t>
            </a:r>
            <a:r>
              <a:rPr lang="en-GB" sz="2000" b="1" dirty="0"/>
              <a:t>consumer goods and services.</a:t>
            </a:r>
          </a:p>
          <a:p>
            <a:pPr marL="0" lvl="0" indent="0">
              <a:buNone/>
            </a:pPr>
            <a:endParaRPr lang="en-GB" sz="2000" dirty="0"/>
          </a:p>
          <a:p>
            <a:pPr lvl="0"/>
            <a:r>
              <a:rPr lang="en-GB" sz="2000" b="1" dirty="0"/>
              <a:t>Organisational customers</a:t>
            </a:r>
            <a:r>
              <a:rPr lang="en-GB" sz="2000" dirty="0"/>
              <a:t> buy goods and services (1) for resale 2) as inputs to the production of other goods or services or (3) for use in the day-to-day operations of the organisation. These are called </a:t>
            </a:r>
            <a:r>
              <a:rPr lang="en-GB" sz="2000" b="1" dirty="0"/>
              <a:t>industrial goods and services</a:t>
            </a:r>
            <a:r>
              <a:rPr lang="en-GB" sz="2000" dirty="0"/>
              <a:t>.</a:t>
            </a:r>
          </a:p>
          <a:p>
            <a:pPr marL="0" lvl="0" indent="0">
              <a:buNone/>
            </a:pPr>
            <a:endParaRPr lang="en-GB" sz="2000" b="1" dirty="0"/>
          </a:p>
          <a:p>
            <a:pPr marL="0" lvl="0" indent="0">
              <a:buNone/>
            </a:pPr>
            <a:r>
              <a:rPr lang="en-GB" sz="2000" b="1" dirty="0"/>
              <a:t>What is the difference between organisational and consumer buying behaviour?</a:t>
            </a:r>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276813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r>
              <a:rPr lang="en-GB" dirty="0"/>
              <a:t>A </a:t>
            </a:r>
            <a:r>
              <a:rPr lang="en-GB" b="1" dirty="0"/>
              <a:t>market</a:t>
            </a:r>
            <a:r>
              <a:rPr lang="en-GB" dirty="0"/>
              <a:t> consists of:</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79018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7D81-D8E9-44C6-B6B6-E44025910E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C3A030-4686-42F6-9CE2-46E88E8C0DD0}"/>
              </a:ext>
            </a:extLst>
          </p:cNvPr>
          <p:cNvSpPr>
            <a:spLocks noGrp="1"/>
          </p:cNvSpPr>
          <p:nvPr>
            <p:ph idx="1"/>
          </p:nvPr>
        </p:nvSpPr>
        <p:spPr/>
        <p:txBody>
          <a:bodyPr/>
          <a:lstStyle/>
          <a:p>
            <a:pPr lvl="0"/>
            <a:r>
              <a:rPr lang="en-GB" dirty="0"/>
              <a:t>Marketing Consists of Activities</a:t>
            </a:r>
          </a:p>
          <a:p>
            <a:pPr marL="0" indent="0">
              <a:buNone/>
            </a:pPr>
            <a:endParaRPr lang="en-GB" dirty="0"/>
          </a:p>
          <a:p>
            <a:pPr lvl="0"/>
            <a:r>
              <a:rPr lang="en-GB" dirty="0"/>
              <a:t>Marketing Is Performed by Individuals and Organisations</a:t>
            </a:r>
          </a:p>
          <a:p>
            <a:pPr marL="0" indent="0">
              <a:buNone/>
            </a:pPr>
            <a:endParaRPr lang="en-GB" dirty="0"/>
          </a:p>
          <a:p>
            <a:pPr lvl="0"/>
            <a:r>
              <a:rPr lang="en-GB" dirty="0"/>
              <a:t>Marketing Facilitates Satisfying Exchange Relationships</a:t>
            </a:r>
          </a:p>
          <a:p>
            <a:endParaRPr lang="en-GB" dirty="0"/>
          </a:p>
        </p:txBody>
      </p:sp>
      <p:sp>
        <p:nvSpPr>
          <p:cNvPr id="4" name="Date Placeholder 3">
            <a:extLst>
              <a:ext uri="{FF2B5EF4-FFF2-40B4-BE49-F238E27FC236}">
                <a16:creationId xmlns:a16="http://schemas.microsoft.com/office/drawing/2014/main" id="{53FF5616-A977-47B5-9A22-9C6CB0BD43A7}"/>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6EE76F87-45AE-4A97-A16E-69AD3E4EF82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19896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12F-0DF4-4E98-AAF0-9BB35F1531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D353C3-DD33-4D0A-93B6-0FC4DC91B4EA}"/>
              </a:ext>
            </a:extLst>
          </p:cNvPr>
          <p:cNvSpPr>
            <a:spLocks noGrp="1"/>
          </p:cNvSpPr>
          <p:nvPr>
            <p:ph idx="1"/>
          </p:nvPr>
        </p:nvSpPr>
        <p:spPr/>
        <p:txBody>
          <a:bodyPr/>
          <a:lstStyle/>
          <a:p>
            <a:pPr lvl="0"/>
            <a:r>
              <a:rPr lang="en-GB" sz="2400" dirty="0"/>
              <a:t>Marketing Occurs in a Dynamic Environment</a:t>
            </a:r>
          </a:p>
          <a:p>
            <a:pPr lvl="0"/>
            <a:endParaRPr lang="en-GB" sz="2400" dirty="0"/>
          </a:p>
          <a:p>
            <a:pPr lvl="0"/>
            <a:r>
              <a:rPr lang="en-GB" sz="2400" dirty="0"/>
              <a:t>Marketing Focuses on Goods, Services and Ideas</a:t>
            </a:r>
          </a:p>
          <a:p>
            <a:pPr marL="0" indent="0">
              <a:buNone/>
            </a:pPr>
            <a:endParaRPr lang="en-GB" sz="2400" dirty="0"/>
          </a:p>
          <a:p>
            <a:pPr lvl="0"/>
            <a:r>
              <a:rPr lang="en-GB" sz="2400" dirty="0"/>
              <a:t>Marketing Involves Products, Distribution, Promotion, Pricing and People</a:t>
            </a:r>
          </a:p>
          <a:p>
            <a:pPr marL="0" indent="0">
              <a:buNone/>
            </a:pPr>
            <a:endParaRPr lang="en-GB" sz="2400" dirty="0"/>
          </a:p>
          <a:p>
            <a:pPr lvl="0"/>
            <a:r>
              <a:rPr lang="en-GB" sz="2400" dirty="0"/>
              <a:t>Customers Buy Benefits, Not Products</a:t>
            </a:r>
          </a:p>
          <a:p>
            <a:endParaRPr lang="en-GB" dirty="0"/>
          </a:p>
        </p:txBody>
      </p:sp>
      <p:sp>
        <p:nvSpPr>
          <p:cNvPr id="4" name="Date Placeholder 3">
            <a:extLst>
              <a:ext uri="{FF2B5EF4-FFF2-40B4-BE49-F238E27FC236}">
                <a16:creationId xmlns:a16="http://schemas.microsoft.com/office/drawing/2014/main" id="{9D2973B2-E956-4D98-A432-76F80B4BC5DE}"/>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E0FEE7C8-D37A-4377-A237-096528C989AC}"/>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33253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A834-C5D6-4117-B128-63861400E9BB}"/>
              </a:ext>
            </a:extLst>
          </p:cNvPr>
          <p:cNvSpPr>
            <a:spLocks noGrp="1"/>
          </p:cNvSpPr>
          <p:nvPr>
            <p:ph type="title"/>
          </p:nvPr>
        </p:nvSpPr>
        <p:spPr/>
        <p:txBody>
          <a:bodyPr/>
          <a:lstStyle/>
          <a:p>
            <a:r>
              <a:rPr lang="en-GB" b="1" dirty="0"/>
              <a:t>Relationship Marketing</a:t>
            </a:r>
            <a:endParaRPr lang="en-GB" dirty="0"/>
          </a:p>
        </p:txBody>
      </p:sp>
      <p:sp>
        <p:nvSpPr>
          <p:cNvPr id="3" name="Content Placeholder 2">
            <a:extLst>
              <a:ext uri="{FF2B5EF4-FFF2-40B4-BE49-F238E27FC236}">
                <a16:creationId xmlns:a16="http://schemas.microsoft.com/office/drawing/2014/main" id="{0547A130-DCDF-4641-9CD1-EAEAE3C765A6}"/>
              </a:ext>
            </a:extLst>
          </p:cNvPr>
          <p:cNvSpPr>
            <a:spLocks noGrp="1"/>
          </p:cNvSpPr>
          <p:nvPr>
            <p:ph idx="1"/>
          </p:nvPr>
        </p:nvSpPr>
        <p:spPr/>
        <p:txBody>
          <a:bodyPr/>
          <a:lstStyle/>
          <a:p>
            <a:r>
              <a:rPr lang="en-GB" dirty="0"/>
              <a:t>Relationship marketing is about forming long-term relationships with customers. Rather than trying to encourage a one-time sale, relationship marketing tries to foster customer loyalty by providing exemplary products and services.</a:t>
            </a:r>
          </a:p>
          <a:p>
            <a:pPr marL="0" indent="0">
              <a:buNone/>
            </a:pPr>
            <a:r>
              <a:rPr lang="en-GB" sz="1800" b="1" dirty="0"/>
              <a:t>Source: </a:t>
            </a:r>
            <a:r>
              <a:rPr lang="en-GB" sz="1800" dirty="0">
                <a:hlinkClick r:id="rId2"/>
              </a:rPr>
              <a:t>https://www.marketing-schools.org/types-of-marketing/relationship-marketing.html</a:t>
            </a:r>
            <a:endParaRPr lang="en-GB" sz="1800" b="1" dirty="0"/>
          </a:p>
        </p:txBody>
      </p:sp>
      <p:sp>
        <p:nvSpPr>
          <p:cNvPr id="4" name="Date Placeholder 3">
            <a:extLst>
              <a:ext uri="{FF2B5EF4-FFF2-40B4-BE49-F238E27FC236}">
                <a16:creationId xmlns:a16="http://schemas.microsoft.com/office/drawing/2014/main" id="{43E437FD-DC49-4CEC-A77F-B5498478751D}"/>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5F740B6E-3198-4FAF-B0C6-A535A1E6CDE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3535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03-452E-4869-9F0B-FC1D5A6B7B12}"/>
              </a:ext>
            </a:extLst>
          </p:cNvPr>
          <p:cNvSpPr>
            <a:spLocks noGrp="1"/>
          </p:cNvSpPr>
          <p:nvPr>
            <p:ph type="title"/>
          </p:nvPr>
        </p:nvSpPr>
        <p:spPr/>
        <p:txBody>
          <a:bodyPr/>
          <a:lstStyle/>
          <a:p>
            <a:r>
              <a:rPr lang="en-GB" b="1" dirty="0"/>
              <a:t>lifetime customer value</a:t>
            </a:r>
            <a:r>
              <a:rPr lang="en-GB" dirty="0"/>
              <a:t> </a:t>
            </a:r>
          </a:p>
        </p:txBody>
      </p:sp>
      <p:sp>
        <p:nvSpPr>
          <p:cNvPr id="3" name="Content Placeholder 2">
            <a:extLst>
              <a:ext uri="{FF2B5EF4-FFF2-40B4-BE49-F238E27FC236}">
                <a16:creationId xmlns:a16="http://schemas.microsoft.com/office/drawing/2014/main" id="{D7E91FAF-03D5-4134-A4D2-A37C59F3B3AF}"/>
              </a:ext>
            </a:extLst>
          </p:cNvPr>
          <p:cNvSpPr>
            <a:spLocks noGrp="1"/>
          </p:cNvSpPr>
          <p:nvPr>
            <p:ph idx="1"/>
          </p:nvPr>
        </p:nvSpPr>
        <p:spPr/>
        <p:txBody>
          <a:bodyPr/>
          <a:lstStyle/>
          <a:p>
            <a:r>
              <a:rPr lang="en-GB" dirty="0"/>
              <a:t>The present value of a stream of revenue that can be produced by a customer over time.</a:t>
            </a:r>
          </a:p>
          <a:p>
            <a:endParaRPr lang="en-GB" dirty="0"/>
          </a:p>
        </p:txBody>
      </p:sp>
      <p:sp>
        <p:nvSpPr>
          <p:cNvPr id="4" name="Date Placeholder 3">
            <a:extLst>
              <a:ext uri="{FF2B5EF4-FFF2-40B4-BE49-F238E27FC236}">
                <a16:creationId xmlns:a16="http://schemas.microsoft.com/office/drawing/2014/main" id="{7E4FFB35-9745-4DB2-895B-DD34A591A0C8}"/>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27D7F05D-1BD5-4FE4-870C-6D7ACB177D16}"/>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17736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2BC7-D270-4877-A5EA-ECC977401BCB}"/>
              </a:ext>
            </a:extLst>
          </p:cNvPr>
          <p:cNvSpPr>
            <a:spLocks noGrp="1"/>
          </p:cNvSpPr>
          <p:nvPr>
            <p:ph type="title"/>
          </p:nvPr>
        </p:nvSpPr>
        <p:spPr/>
        <p:txBody>
          <a:bodyPr/>
          <a:lstStyle/>
          <a:p>
            <a:r>
              <a:rPr lang="en-GB" b="1" dirty="0"/>
              <a:t>The Marketing Mix</a:t>
            </a:r>
            <a:endParaRPr lang="en-GB" dirty="0"/>
          </a:p>
        </p:txBody>
      </p:sp>
      <p:sp>
        <p:nvSpPr>
          <p:cNvPr id="3" name="Content Placeholder 2">
            <a:extLst>
              <a:ext uri="{FF2B5EF4-FFF2-40B4-BE49-F238E27FC236}">
                <a16:creationId xmlns:a16="http://schemas.microsoft.com/office/drawing/2014/main" id="{5CE98CD5-1013-4C66-8A66-001347700B78}"/>
              </a:ext>
            </a:extLst>
          </p:cNvPr>
          <p:cNvSpPr>
            <a:spLocks noGrp="1"/>
          </p:cNvSpPr>
          <p:nvPr>
            <p:ph idx="1"/>
          </p:nvPr>
        </p:nvSpPr>
        <p:spPr/>
        <p:txBody>
          <a:bodyPr/>
          <a:lstStyle/>
          <a:p>
            <a:r>
              <a:rPr lang="en-GB" dirty="0"/>
              <a:t>The tools used by a marketing manager often known as the 4ps. For the marketing of services the 4ps have been extended to the 7ps.</a:t>
            </a:r>
          </a:p>
          <a:p>
            <a:pPr marL="0" indent="0">
              <a:buNone/>
            </a:pPr>
            <a:endParaRPr lang="en-GB" dirty="0"/>
          </a:p>
        </p:txBody>
      </p:sp>
      <p:sp>
        <p:nvSpPr>
          <p:cNvPr id="4" name="Date Placeholder 3">
            <a:extLst>
              <a:ext uri="{FF2B5EF4-FFF2-40B4-BE49-F238E27FC236}">
                <a16:creationId xmlns:a16="http://schemas.microsoft.com/office/drawing/2014/main" id="{6F9D2106-B19C-441E-949C-2C04B307DCCF}"/>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8950EAB4-8785-4F7E-98D4-D182ECD5CDC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059298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706-078C-4FBB-95E0-3BDBDFD5FA16}"/>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F9946AC0-60E5-47E9-86F2-77FFA7C5905A}"/>
              </a:ext>
            </a:extLst>
          </p:cNvPr>
          <p:cNvSpPr>
            <a:spLocks noGrp="1"/>
          </p:cNvSpPr>
          <p:nvPr>
            <p:ph idx="1"/>
          </p:nvPr>
        </p:nvSpPr>
        <p:spPr/>
        <p:txBody>
          <a:bodyPr/>
          <a:lstStyle/>
          <a:p>
            <a:r>
              <a:rPr lang="en-GB" dirty="0"/>
              <a:t>Product</a:t>
            </a:r>
          </a:p>
          <a:p>
            <a:endParaRPr lang="en-GB" dirty="0"/>
          </a:p>
          <a:p>
            <a:endParaRPr lang="en-GB" dirty="0"/>
          </a:p>
          <a:p>
            <a:r>
              <a:rPr lang="en-GB" dirty="0"/>
              <a:t>Price</a:t>
            </a:r>
          </a:p>
          <a:p>
            <a:endParaRPr lang="en-GB" dirty="0"/>
          </a:p>
          <a:p>
            <a:r>
              <a:rPr lang="en-GB" dirty="0"/>
              <a:t>Place </a:t>
            </a:r>
          </a:p>
          <a:p>
            <a:pPr marL="0" indent="0">
              <a:buNone/>
            </a:pPr>
            <a:endParaRPr lang="en-GB" dirty="0"/>
          </a:p>
        </p:txBody>
      </p:sp>
      <p:sp>
        <p:nvSpPr>
          <p:cNvPr id="4" name="Date Placeholder 3">
            <a:extLst>
              <a:ext uri="{FF2B5EF4-FFF2-40B4-BE49-F238E27FC236}">
                <a16:creationId xmlns:a16="http://schemas.microsoft.com/office/drawing/2014/main" id="{ED4E8809-0915-4BE1-AC23-6E97099F0FB3}"/>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81D80ACA-9728-44DF-9186-54ADD2AB99B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684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8894-ADD6-4409-90CF-AF6A590C587D}"/>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80F69EF0-C4CE-4B6E-B505-C185971F99D9}"/>
              </a:ext>
            </a:extLst>
          </p:cNvPr>
          <p:cNvSpPr>
            <a:spLocks noGrp="1"/>
          </p:cNvSpPr>
          <p:nvPr>
            <p:ph idx="1"/>
          </p:nvPr>
        </p:nvSpPr>
        <p:spPr/>
        <p:txBody>
          <a:bodyPr/>
          <a:lstStyle/>
          <a:p>
            <a:r>
              <a:rPr lang="en-GB" dirty="0"/>
              <a:t>Promotion</a:t>
            </a:r>
          </a:p>
          <a:p>
            <a:endParaRPr lang="en-GB" dirty="0"/>
          </a:p>
          <a:p>
            <a:r>
              <a:rPr lang="en-GB" dirty="0"/>
              <a:t>People</a:t>
            </a:r>
          </a:p>
          <a:p>
            <a:endParaRPr lang="en-GB" dirty="0"/>
          </a:p>
          <a:p>
            <a:r>
              <a:rPr lang="en-GB" dirty="0"/>
              <a:t>Process </a:t>
            </a:r>
          </a:p>
          <a:p>
            <a:endParaRPr lang="en-GB" dirty="0"/>
          </a:p>
          <a:p>
            <a:r>
              <a:rPr lang="en-GB" dirty="0"/>
              <a:t>Physical Evidence</a:t>
            </a:r>
          </a:p>
          <a:p>
            <a:endParaRPr lang="en-GB" dirty="0"/>
          </a:p>
        </p:txBody>
      </p:sp>
      <p:sp>
        <p:nvSpPr>
          <p:cNvPr id="4" name="Date Placeholder 3">
            <a:extLst>
              <a:ext uri="{FF2B5EF4-FFF2-40B4-BE49-F238E27FC236}">
                <a16:creationId xmlns:a16="http://schemas.microsoft.com/office/drawing/2014/main" id="{14C9CC2A-BA8E-4557-A7E7-53BD9E644D2E}"/>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55EDE450-6DD5-4625-8020-26AEC23B08C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5953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14-9148-435D-BB9D-DA0B73AD1C39}"/>
              </a:ext>
            </a:extLst>
          </p:cNvPr>
          <p:cNvSpPr>
            <a:spLocks noGrp="1"/>
          </p:cNvSpPr>
          <p:nvPr>
            <p:ph type="title"/>
          </p:nvPr>
        </p:nvSpPr>
        <p:spPr/>
        <p:txBody>
          <a:bodyPr/>
          <a:lstStyle/>
          <a:p>
            <a:r>
              <a:rPr lang="en-GB" dirty="0"/>
              <a:t>Internal Marketing</a:t>
            </a:r>
          </a:p>
        </p:txBody>
      </p:sp>
      <p:sp>
        <p:nvSpPr>
          <p:cNvPr id="3" name="Content Placeholder 2">
            <a:extLst>
              <a:ext uri="{FF2B5EF4-FFF2-40B4-BE49-F238E27FC236}">
                <a16:creationId xmlns:a16="http://schemas.microsoft.com/office/drawing/2014/main" id="{F735E5A7-7365-41CD-9CFD-DD7AD346357E}"/>
              </a:ext>
            </a:extLst>
          </p:cNvPr>
          <p:cNvSpPr>
            <a:spLocks noGrp="1"/>
          </p:cNvSpPr>
          <p:nvPr>
            <p:ph idx="1"/>
          </p:nvPr>
        </p:nvSpPr>
        <p:spPr/>
        <p:txBody>
          <a:bodyPr/>
          <a:lstStyle/>
          <a:p>
            <a:pPr marL="0" indent="0">
              <a:buNone/>
            </a:pPr>
            <a:r>
              <a:rPr lang="en-GB" sz="2400" dirty="0"/>
              <a:t>Internal marketing is the promotion of a company’s objectives, mission, products and services to its own employees.</a:t>
            </a:r>
          </a:p>
          <a:p>
            <a:pPr marL="0" indent="0">
              <a:buNone/>
            </a:pPr>
            <a:r>
              <a:rPr lang="en-GB" sz="2400" dirty="0"/>
              <a:t>The purpose is to improve employee engagement within, increase overall brand reach, and also that employees can now provide value to potential customers because they believe in and understand the company’s goals and vision themselves.</a:t>
            </a:r>
          </a:p>
          <a:p>
            <a:pPr marL="0" indent="0">
              <a:buNone/>
            </a:pPr>
            <a:r>
              <a:rPr lang="en-GB" sz="1600" b="1" dirty="0"/>
              <a:t>Source: </a:t>
            </a:r>
            <a:r>
              <a:rPr lang="en-GB" sz="1600" dirty="0">
                <a:hlinkClick r:id="rId2"/>
              </a:rPr>
              <a:t>https://everyonesocial.com/blog/internal-marketing/</a:t>
            </a:r>
            <a:endParaRPr lang="en-GB" sz="1600" dirty="0"/>
          </a:p>
        </p:txBody>
      </p:sp>
      <p:sp>
        <p:nvSpPr>
          <p:cNvPr id="4" name="Date Placeholder 3">
            <a:extLst>
              <a:ext uri="{FF2B5EF4-FFF2-40B4-BE49-F238E27FC236}">
                <a16:creationId xmlns:a16="http://schemas.microsoft.com/office/drawing/2014/main" id="{27B4AA64-E5B1-4D0D-AABD-E3F2DBF9594C}"/>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4EC65900-DE54-4F6F-9222-CF4810A72E8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2441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dirty="0"/>
              <a:t>The Societal Marketing Concept</a:t>
            </a:r>
          </a:p>
          <a:p>
            <a:r>
              <a:rPr lang="en-GB" dirty="0"/>
              <a:t>Mass Customisation</a:t>
            </a:r>
          </a:p>
          <a:p>
            <a:r>
              <a:rPr lang="en-GB" dirty="0"/>
              <a:t>Digital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dirty="0"/>
              <a:t>Virtual Reality</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05/10/2020</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2204</TotalTime>
  <Words>703</Words>
  <Application>Microsoft Office PowerPoint</Application>
  <PresentationFormat>On-screen Show (4:3)</PresentationFormat>
  <Paragraphs>111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LCMB7001</vt:lpstr>
      <vt:lpstr>What is Marketing?</vt:lpstr>
      <vt:lpstr>According to the UK Chartered Institute of Marketing:</vt:lpstr>
      <vt:lpstr>A rather different definition has been developed by the American Marketing Association (AMA): </vt:lpstr>
      <vt:lpstr>Marketing mgt dibb, simkin, pride and Ferrell</vt:lpstr>
      <vt:lpstr>An unsatisfied need is: </vt:lpstr>
      <vt:lpstr>Wants</vt:lpstr>
      <vt:lpstr>B2B and B2C Customers</vt:lpstr>
      <vt:lpstr>A market consists of: </vt:lpstr>
      <vt:lpstr>PowerPoint Presentation</vt:lpstr>
      <vt:lpstr>PowerPoint Presentation</vt:lpstr>
      <vt:lpstr>Relationship Marketing</vt:lpstr>
      <vt:lpstr>lifetime customer value </vt:lpstr>
      <vt:lpstr>The Marketing Mix</vt:lpstr>
      <vt:lpstr>The Marketing Mix Elements</vt:lpstr>
      <vt:lpstr>The Marketing Mix Elements</vt:lpstr>
      <vt:lpstr>Internal Marketing</vt:lpstr>
      <vt:lpstr>Current Trends in Marketing</vt:lpstr>
      <vt:lpstr>Future Trends in Marketing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131</cp:revision>
  <cp:lastPrinted>2018-07-09T15:27:01Z</cp:lastPrinted>
  <dcterms:created xsi:type="dcterms:W3CDTF">2002-10-07T19:43:58Z</dcterms:created>
  <dcterms:modified xsi:type="dcterms:W3CDTF">2020-10-05T07:54:38Z</dcterms:modified>
</cp:coreProperties>
</file>