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notesMasterIdLst>
    <p:notesMasterId r:id="rId16"/>
  </p:notesMasterIdLst>
  <p:sldIdLst>
    <p:sldId id="256" r:id="rId2"/>
    <p:sldId id="257" r:id="rId3"/>
    <p:sldId id="276" r:id="rId4"/>
    <p:sldId id="258" r:id="rId5"/>
    <p:sldId id="259" r:id="rId6"/>
    <p:sldId id="271" r:id="rId7"/>
    <p:sldId id="260" r:id="rId8"/>
    <p:sldId id="261" r:id="rId9"/>
    <p:sldId id="270" r:id="rId10"/>
    <p:sldId id="262" r:id="rId11"/>
    <p:sldId id="279" r:id="rId12"/>
    <p:sldId id="269" r:id="rId13"/>
    <p:sldId id="263" r:id="rId14"/>
    <p:sldId id="280" r:id="rId15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54289" autoAdjust="0"/>
  </p:normalViewPr>
  <p:slideViewPr>
    <p:cSldViewPr snapToGrid="0">
      <p:cViewPr varScale="1">
        <p:scale>
          <a:sx n="49" d="100"/>
          <a:sy n="49" d="100"/>
        </p:scale>
        <p:origin x="1512" y="3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1199B7-E02A-49CA-B27E-B7D9BB9FF91C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82A60AD-8ADB-49B7-8E55-634EA25B5929}">
      <dgm:prSet/>
      <dgm:spPr/>
      <dgm:t>
        <a:bodyPr/>
        <a:lstStyle/>
        <a:p>
          <a:r>
            <a:rPr lang="en-GB" b="1"/>
            <a:t>By the end of this session you should be able to . . . </a:t>
          </a:r>
          <a:endParaRPr lang="en-US"/>
        </a:p>
      </dgm:t>
    </dgm:pt>
    <dgm:pt modelId="{97B7CBC4-E354-462E-8F51-669BAADFA1C4}" type="parTrans" cxnId="{AE42C28C-8A8D-4D5C-B198-072566EDAEE6}">
      <dgm:prSet/>
      <dgm:spPr/>
      <dgm:t>
        <a:bodyPr/>
        <a:lstStyle/>
        <a:p>
          <a:endParaRPr lang="en-US"/>
        </a:p>
      </dgm:t>
    </dgm:pt>
    <dgm:pt modelId="{016A270C-9C13-4B32-8D9B-EF2AE243665C}" type="sibTrans" cxnId="{AE42C28C-8A8D-4D5C-B198-072566EDAEE6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C8B2B495-DB86-42A7-977E-4758C99DE176}">
      <dgm:prSet/>
      <dgm:spPr/>
      <dgm:t>
        <a:bodyPr/>
        <a:lstStyle/>
        <a:p>
          <a:r>
            <a:rPr lang="en-GB" b="1"/>
            <a:t>1.  Explain at least three theories associated with sociological positivism</a:t>
          </a:r>
          <a:endParaRPr lang="en-US"/>
        </a:p>
      </dgm:t>
    </dgm:pt>
    <dgm:pt modelId="{FAD48036-0A8D-4345-B190-DC4F7966117D}" type="parTrans" cxnId="{FF74E2BA-43E3-4892-B6F9-4CD5BF5CBF0F}">
      <dgm:prSet/>
      <dgm:spPr/>
      <dgm:t>
        <a:bodyPr/>
        <a:lstStyle/>
        <a:p>
          <a:endParaRPr lang="en-US"/>
        </a:p>
      </dgm:t>
    </dgm:pt>
    <dgm:pt modelId="{20A8D368-73DE-4B25-B259-C53E35292DA1}" type="sibTrans" cxnId="{FF74E2BA-43E3-4892-B6F9-4CD5BF5CBF0F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228FC624-DB90-43F2-ABA5-629417748A5B}">
      <dgm:prSet/>
      <dgm:spPr/>
      <dgm:t>
        <a:bodyPr/>
        <a:lstStyle/>
        <a:p>
          <a:r>
            <a:rPr lang="en-GB" b="1"/>
            <a:t>2. Identify key theorists in this area</a:t>
          </a:r>
          <a:endParaRPr lang="en-US"/>
        </a:p>
      </dgm:t>
    </dgm:pt>
    <dgm:pt modelId="{A4EA5A0C-E5A5-476A-A177-3762B7DD67D8}" type="parTrans" cxnId="{4FCFEC30-F233-47E4-AFFD-5E0F07C26909}">
      <dgm:prSet/>
      <dgm:spPr/>
      <dgm:t>
        <a:bodyPr/>
        <a:lstStyle/>
        <a:p>
          <a:endParaRPr lang="en-US"/>
        </a:p>
      </dgm:t>
    </dgm:pt>
    <dgm:pt modelId="{909FA0DC-D07A-4024-920C-50B4C9806ACC}" type="sibTrans" cxnId="{4FCFEC30-F233-47E4-AFFD-5E0F07C26909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A52C8719-085A-4E0D-ADA5-72FA9020C41F}">
      <dgm:prSet/>
      <dgm:spPr/>
      <dgm:t>
        <a:bodyPr/>
        <a:lstStyle/>
        <a:p>
          <a:r>
            <a:rPr lang="en-GB" b="1"/>
            <a:t>3. Assess the relevance of such theories in modern society</a:t>
          </a:r>
          <a:endParaRPr lang="en-US"/>
        </a:p>
      </dgm:t>
    </dgm:pt>
    <dgm:pt modelId="{C1B257B7-A267-4601-BE19-AC05B723CC02}" type="parTrans" cxnId="{BF4A0CB3-F102-4F43-8D09-F51BA18C632A}">
      <dgm:prSet/>
      <dgm:spPr/>
      <dgm:t>
        <a:bodyPr/>
        <a:lstStyle/>
        <a:p>
          <a:endParaRPr lang="en-US"/>
        </a:p>
      </dgm:t>
    </dgm:pt>
    <dgm:pt modelId="{10DC0635-B1A6-45DA-A0C2-313F9CF248B9}" type="sibTrans" cxnId="{BF4A0CB3-F102-4F43-8D09-F51BA18C632A}">
      <dgm:prSet phldrT="04"/>
      <dgm:spPr/>
      <dgm:t>
        <a:bodyPr/>
        <a:lstStyle/>
        <a:p>
          <a:r>
            <a:rPr lang="en-US"/>
            <a:t>04</a:t>
          </a:r>
        </a:p>
      </dgm:t>
    </dgm:pt>
    <dgm:pt modelId="{90C42AF7-6E41-4ADA-BAA9-99DE8A332F2F}" type="pres">
      <dgm:prSet presAssocID="{BB1199B7-E02A-49CA-B27E-B7D9BB9FF91C}" presName="Name0" presStyleCnt="0">
        <dgm:presLayoutVars>
          <dgm:animLvl val="lvl"/>
          <dgm:resizeHandles val="exact"/>
        </dgm:presLayoutVars>
      </dgm:prSet>
      <dgm:spPr/>
    </dgm:pt>
    <dgm:pt modelId="{D2374D18-9617-4DC2-976B-481951AB2FB8}" type="pres">
      <dgm:prSet presAssocID="{E82A60AD-8ADB-49B7-8E55-634EA25B5929}" presName="compositeNode" presStyleCnt="0">
        <dgm:presLayoutVars>
          <dgm:bulletEnabled val="1"/>
        </dgm:presLayoutVars>
      </dgm:prSet>
      <dgm:spPr/>
    </dgm:pt>
    <dgm:pt modelId="{71697E7B-7D9E-4A83-8B1C-3D9F2FE0E5E5}" type="pres">
      <dgm:prSet presAssocID="{E82A60AD-8ADB-49B7-8E55-634EA25B5929}" presName="bgRect" presStyleLbl="alignNode1" presStyleIdx="0" presStyleCnt="4"/>
      <dgm:spPr/>
    </dgm:pt>
    <dgm:pt modelId="{054F58B9-3DF2-4EF7-B61A-3618A41FA214}" type="pres">
      <dgm:prSet presAssocID="{016A270C-9C13-4B32-8D9B-EF2AE243665C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1781E391-D042-4B60-9896-B183EBF2558C}" type="pres">
      <dgm:prSet presAssocID="{E82A60AD-8ADB-49B7-8E55-634EA25B5929}" presName="nodeRect" presStyleLbl="alignNode1" presStyleIdx="0" presStyleCnt="4">
        <dgm:presLayoutVars>
          <dgm:bulletEnabled val="1"/>
        </dgm:presLayoutVars>
      </dgm:prSet>
      <dgm:spPr/>
    </dgm:pt>
    <dgm:pt modelId="{CE78CCE5-E9F9-4DEA-BE09-CF8BD8D17312}" type="pres">
      <dgm:prSet presAssocID="{016A270C-9C13-4B32-8D9B-EF2AE243665C}" presName="sibTrans" presStyleCnt="0"/>
      <dgm:spPr/>
    </dgm:pt>
    <dgm:pt modelId="{19CBD206-20FE-422C-AEBF-C98DAA377C4A}" type="pres">
      <dgm:prSet presAssocID="{C8B2B495-DB86-42A7-977E-4758C99DE176}" presName="compositeNode" presStyleCnt="0">
        <dgm:presLayoutVars>
          <dgm:bulletEnabled val="1"/>
        </dgm:presLayoutVars>
      </dgm:prSet>
      <dgm:spPr/>
    </dgm:pt>
    <dgm:pt modelId="{D698119D-C56A-4A1C-A37D-5FC74E187A0F}" type="pres">
      <dgm:prSet presAssocID="{C8B2B495-DB86-42A7-977E-4758C99DE176}" presName="bgRect" presStyleLbl="alignNode1" presStyleIdx="1" presStyleCnt="4"/>
      <dgm:spPr/>
    </dgm:pt>
    <dgm:pt modelId="{B49448D8-B242-409C-B4BF-752623F6F390}" type="pres">
      <dgm:prSet presAssocID="{20A8D368-73DE-4B25-B259-C53E35292DA1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E5F4341F-24A6-426C-B152-CBEA0D151E5B}" type="pres">
      <dgm:prSet presAssocID="{C8B2B495-DB86-42A7-977E-4758C99DE176}" presName="nodeRect" presStyleLbl="alignNode1" presStyleIdx="1" presStyleCnt="4">
        <dgm:presLayoutVars>
          <dgm:bulletEnabled val="1"/>
        </dgm:presLayoutVars>
      </dgm:prSet>
      <dgm:spPr/>
    </dgm:pt>
    <dgm:pt modelId="{4F676CED-33FF-453C-85F0-D793AF3DF91A}" type="pres">
      <dgm:prSet presAssocID="{20A8D368-73DE-4B25-B259-C53E35292DA1}" presName="sibTrans" presStyleCnt="0"/>
      <dgm:spPr/>
    </dgm:pt>
    <dgm:pt modelId="{BA4E698E-CF63-418B-8E09-B5584D88F8AD}" type="pres">
      <dgm:prSet presAssocID="{228FC624-DB90-43F2-ABA5-629417748A5B}" presName="compositeNode" presStyleCnt="0">
        <dgm:presLayoutVars>
          <dgm:bulletEnabled val="1"/>
        </dgm:presLayoutVars>
      </dgm:prSet>
      <dgm:spPr/>
    </dgm:pt>
    <dgm:pt modelId="{E16D620A-10DB-4BBE-A01B-BFB211ECC9A4}" type="pres">
      <dgm:prSet presAssocID="{228FC624-DB90-43F2-ABA5-629417748A5B}" presName="bgRect" presStyleLbl="alignNode1" presStyleIdx="2" presStyleCnt="4"/>
      <dgm:spPr/>
    </dgm:pt>
    <dgm:pt modelId="{6B114438-F4E2-487B-9504-8873152D50CF}" type="pres">
      <dgm:prSet presAssocID="{909FA0DC-D07A-4024-920C-50B4C9806ACC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4F006C8E-3CCF-4076-BE0D-14C4A8CFA283}" type="pres">
      <dgm:prSet presAssocID="{228FC624-DB90-43F2-ABA5-629417748A5B}" presName="nodeRect" presStyleLbl="alignNode1" presStyleIdx="2" presStyleCnt="4">
        <dgm:presLayoutVars>
          <dgm:bulletEnabled val="1"/>
        </dgm:presLayoutVars>
      </dgm:prSet>
      <dgm:spPr/>
    </dgm:pt>
    <dgm:pt modelId="{37A72E7B-67A0-47CC-9FDF-9C81F65F5426}" type="pres">
      <dgm:prSet presAssocID="{909FA0DC-D07A-4024-920C-50B4C9806ACC}" presName="sibTrans" presStyleCnt="0"/>
      <dgm:spPr/>
    </dgm:pt>
    <dgm:pt modelId="{437F8716-4DB0-489C-9311-07C49B51B9C6}" type="pres">
      <dgm:prSet presAssocID="{A52C8719-085A-4E0D-ADA5-72FA9020C41F}" presName="compositeNode" presStyleCnt="0">
        <dgm:presLayoutVars>
          <dgm:bulletEnabled val="1"/>
        </dgm:presLayoutVars>
      </dgm:prSet>
      <dgm:spPr/>
    </dgm:pt>
    <dgm:pt modelId="{560A5D67-1338-43EC-B93E-7EF51A48E1FB}" type="pres">
      <dgm:prSet presAssocID="{A52C8719-085A-4E0D-ADA5-72FA9020C41F}" presName="bgRect" presStyleLbl="alignNode1" presStyleIdx="3" presStyleCnt="4"/>
      <dgm:spPr/>
    </dgm:pt>
    <dgm:pt modelId="{FC1146FC-501F-4D9A-B3D4-9EF980D3F1B1}" type="pres">
      <dgm:prSet presAssocID="{10DC0635-B1A6-45DA-A0C2-313F9CF248B9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FFCE6F3B-ABA5-4F3F-B772-798033A62BA4}" type="pres">
      <dgm:prSet presAssocID="{A52C8719-085A-4E0D-ADA5-72FA9020C41F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57913522-7AE7-453F-A861-7D53D92D1147}" type="presOf" srcId="{228FC624-DB90-43F2-ABA5-629417748A5B}" destId="{E16D620A-10DB-4BBE-A01B-BFB211ECC9A4}" srcOrd="0" destOrd="0" presId="urn:microsoft.com/office/officeart/2016/7/layout/LinearBlockProcessNumbered"/>
    <dgm:cxn modelId="{6CE93330-B8C7-43A6-A64C-8454C6927DF4}" type="presOf" srcId="{E82A60AD-8ADB-49B7-8E55-634EA25B5929}" destId="{1781E391-D042-4B60-9896-B183EBF2558C}" srcOrd="1" destOrd="0" presId="urn:microsoft.com/office/officeart/2016/7/layout/LinearBlockProcessNumbered"/>
    <dgm:cxn modelId="{4FCFEC30-F233-47E4-AFFD-5E0F07C26909}" srcId="{BB1199B7-E02A-49CA-B27E-B7D9BB9FF91C}" destId="{228FC624-DB90-43F2-ABA5-629417748A5B}" srcOrd="2" destOrd="0" parTransId="{A4EA5A0C-E5A5-476A-A177-3762B7DD67D8}" sibTransId="{909FA0DC-D07A-4024-920C-50B4C9806ACC}"/>
    <dgm:cxn modelId="{65091933-2534-46F0-A91E-37AB35191F0B}" type="presOf" srcId="{909FA0DC-D07A-4024-920C-50B4C9806ACC}" destId="{6B114438-F4E2-487B-9504-8873152D50CF}" srcOrd="0" destOrd="0" presId="urn:microsoft.com/office/officeart/2016/7/layout/LinearBlockProcessNumbered"/>
    <dgm:cxn modelId="{E95D8F60-DD13-4FF7-B238-F3813DF4E302}" type="presOf" srcId="{BB1199B7-E02A-49CA-B27E-B7D9BB9FF91C}" destId="{90C42AF7-6E41-4ADA-BAA9-99DE8A332F2F}" srcOrd="0" destOrd="0" presId="urn:microsoft.com/office/officeart/2016/7/layout/LinearBlockProcessNumbered"/>
    <dgm:cxn modelId="{10A89242-310B-428A-B491-242CA297FBB7}" type="presOf" srcId="{20A8D368-73DE-4B25-B259-C53E35292DA1}" destId="{B49448D8-B242-409C-B4BF-752623F6F390}" srcOrd="0" destOrd="0" presId="urn:microsoft.com/office/officeart/2016/7/layout/LinearBlockProcessNumbered"/>
    <dgm:cxn modelId="{FBFB384D-C71B-499D-A887-80D5FF6D24EE}" type="presOf" srcId="{C8B2B495-DB86-42A7-977E-4758C99DE176}" destId="{D698119D-C56A-4A1C-A37D-5FC74E187A0F}" srcOrd="0" destOrd="0" presId="urn:microsoft.com/office/officeart/2016/7/layout/LinearBlockProcessNumbered"/>
    <dgm:cxn modelId="{74747D72-FF13-4215-B255-837C9793F47A}" type="presOf" srcId="{228FC624-DB90-43F2-ABA5-629417748A5B}" destId="{4F006C8E-3CCF-4076-BE0D-14C4A8CFA283}" srcOrd="1" destOrd="0" presId="urn:microsoft.com/office/officeart/2016/7/layout/LinearBlockProcessNumbered"/>
    <dgm:cxn modelId="{AE42C28C-8A8D-4D5C-B198-072566EDAEE6}" srcId="{BB1199B7-E02A-49CA-B27E-B7D9BB9FF91C}" destId="{E82A60AD-8ADB-49B7-8E55-634EA25B5929}" srcOrd="0" destOrd="0" parTransId="{97B7CBC4-E354-462E-8F51-669BAADFA1C4}" sibTransId="{016A270C-9C13-4B32-8D9B-EF2AE243665C}"/>
    <dgm:cxn modelId="{9A802BA4-FA6A-4F32-B88C-86F09238FBB1}" type="presOf" srcId="{A52C8719-085A-4E0D-ADA5-72FA9020C41F}" destId="{FFCE6F3B-ABA5-4F3F-B772-798033A62BA4}" srcOrd="1" destOrd="0" presId="urn:microsoft.com/office/officeart/2016/7/layout/LinearBlockProcessNumbered"/>
    <dgm:cxn modelId="{BF4A0CB3-F102-4F43-8D09-F51BA18C632A}" srcId="{BB1199B7-E02A-49CA-B27E-B7D9BB9FF91C}" destId="{A52C8719-085A-4E0D-ADA5-72FA9020C41F}" srcOrd="3" destOrd="0" parTransId="{C1B257B7-A267-4601-BE19-AC05B723CC02}" sibTransId="{10DC0635-B1A6-45DA-A0C2-313F9CF248B9}"/>
    <dgm:cxn modelId="{FF74E2BA-43E3-4892-B6F9-4CD5BF5CBF0F}" srcId="{BB1199B7-E02A-49CA-B27E-B7D9BB9FF91C}" destId="{C8B2B495-DB86-42A7-977E-4758C99DE176}" srcOrd="1" destOrd="0" parTransId="{FAD48036-0A8D-4345-B190-DC4F7966117D}" sibTransId="{20A8D368-73DE-4B25-B259-C53E35292DA1}"/>
    <dgm:cxn modelId="{9DBE20C4-AABF-4F2A-A5B7-52471AE2B5CD}" type="presOf" srcId="{C8B2B495-DB86-42A7-977E-4758C99DE176}" destId="{E5F4341F-24A6-426C-B152-CBEA0D151E5B}" srcOrd="1" destOrd="0" presId="urn:microsoft.com/office/officeart/2016/7/layout/LinearBlockProcessNumbered"/>
    <dgm:cxn modelId="{F63D18CB-90E6-4D90-9E3B-6026839196E9}" type="presOf" srcId="{10DC0635-B1A6-45DA-A0C2-313F9CF248B9}" destId="{FC1146FC-501F-4D9A-B3D4-9EF980D3F1B1}" srcOrd="0" destOrd="0" presId="urn:microsoft.com/office/officeart/2016/7/layout/LinearBlockProcessNumbered"/>
    <dgm:cxn modelId="{6717ADCE-52A3-449A-8395-9C7A918C7FE0}" type="presOf" srcId="{E82A60AD-8ADB-49B7-8E55-634EA25B5929}" destId="{71697E7B-7D9E-4A83-8B1C-3D9F2FE0E5E5}" srcOrd="0" destOrd="0" presId="urn:microsoft.com/office/officeart/2016/7/layout/LinearBlockProcessNumbered"/>
    <dgm:cxn modelId="{3A40FBDD-D8F3-4E5D-90DB-1B0054454946}" type="presOf" srcId="{016A270C-9C13-4B32-8D9B-EF2AE243665C}" destId="{054F58B9-3DF2-4EF7-B61A-3618A41FA214}" srcOrd="0" destOrd="0" presId="urn:microsoft.com/office/officeart/2016/7/layout/LinearBlockProcessNumbered"/>
    <dgm:cxn modelId="{D1DE69F0-26C2-4480-BAB3-7EC092348EB4}" type="presOf" srcId="{A52C8719-085A-4E0D-ADA5-72FA9020C41F}" destId="{560A5D67-1338-43EC-B93E-7EF51A48E1FB}" srcOrd="0" destOrd="0" presId="urn:microsoft.com/office/officeart/2016/7/layout/LinearBlockProcessNumbered"/>
    <dgm:cxn modelId="{EF77879F-FB28-4FC7-A265-7BFA18D6D2E5}" type="presParOf" srcId="{90C42AF7-6E41-4ADA-BAA9-99DE8A332F2F}" destId="{D2374D18-9617-4DC2-976B-481951AB2FB8}" srcOrd="0" destOrd="0" presId="urn:microsoft.com/office/officeart/2016/7/layout/LinearBlockProcessNumbered"/>
    <dgm:cxn modelId="{B80AE31F-9AA6-454A-8319-9AAD6CBD09D1}" type="presParOf" srcId="{D2374D18-9617-4DC2-976B-481951AB2FB8}" destId="{71697E7B-7D9E-4A83-8B1C-3D9F2FE0E5E5}" srcOrd="0" destOrd="0" presId="urn:microsoft.com/office/officeart/2016/7/layout/LinearBlockProcessNumbered"/>
    <dgm:cxn modelId="{F3A932F2-C60E-4021-A94A-8F41D04BF398}" type="presParOf" srcId="{D2374D18-9617-4DC2-976B-481951AB2FB8}" destId="{054F58B9-3DF2-4EF7-B61A-3618A41FA214}" srcOrd="1" destOrd="0" presId="urn:microsoft.com/office/officeart/2016/7/layout/LinearBlockProcessNumbered"/>
    <dgm:cxn modelId="{87F600B8-FFD5-4927-8148-010F0A7E331C}" type="presParOf" srcId="{D2374D18-9617-4DC2-976B-481951AB2FB8}" destId="{1781E391-D042-4B60-9896-B183EBF2558C}" srcOrd="2" destOrd="0" presId="urn:microsoft.com/office/officeart/2016/7/layout/LinearBlockProcessNumbered"/>
    <dgm:cxn modelId="{91B302F4-FC98-4DB1-A8F9-7841349A1A96}" type="presParOf" srcId="{90C42AF7-6E41-4ADA-BAA9-99DE8A332F2F}" destId="{CE78CCE5-E9F9-4DEA-BE09-CF8BD8D17312}" srcOrd="1" destOrd="0" presId="urn:microsoft.com/office/officeart/2016/7/layout/LinearBlockProcessNumbered"/>
    <dgm:cxn modelId="{F6D5E157-ED47-44DA-BDEE-85EEEBCE24A9}" type="presParOf" srcId="{90C42AF7-6E41-4ADA-BAA9-99DE8A332F2F}" destId="{19CBD206-20FE-422C-AEBF-C98DAA377C4A}" srcOrd="2" destOrd="0" presId="urn:microsoft.com/office/officeart/2016/7/layout/LinearBlockProcessNumbered"/>
    <dgm:cxn modelId="{BAB89462-7F4F-4548-A595-08E8FA3EA409}" type="presParOf" srcId="{19CBD206-20FE-422C-AEBF-C98DAA377C4A}" destId="{D698119D-C56A-4A1C-A37D-5FC74E187A0F}" srcOrd="0" destOrd="0" presId="urn:microsoft.com/office/officeart/2016/7/layout/LinearBlockProcessNumbered"/>
    <dgm:cxn modelId="{4D7BBBB0-5FCF-4F11-ADAF-16B3D6C59543}" type="presParOf" srcId="{19CBD206-20FE-422C-AEBF-C98DAA377C4A}" destId="{B49448D8-B242-409C-B4BF-752623F6F390}" srcOrd="1" destOrd="0" presId="urn:microsoft.com/office/officeart/2016/7/layout/LinearBlockProcessNumbered"/>
    <dgm:cxn modelId="{EF9F03C9-EF30-4BBC-A94E-F73C6BB15A96}" type="presParOf" srcId="{19CBD206-20FE-422C-AEBF-C98DAA377C4A}" destId="{E5F4341F-24A6-426C-B152-CBEA0D151E5B}" srcOrd="2" destOrd="0" presId="urn:microsoft.com/office/officeart/2016/7/layout/LinearBlockProcessNumbered"/>
    <dgm:cxn modelId="{FD2F372E-308C-4951-8491-D6EBD8753FFA}" type="presParOf" srcId="{90C42AF7-6E41-4ADA-BAA9-99DE8A332F2F}" destId="{4F676CED-33FF-453C-85F0-D793AF3DF91A}" srcOrd="3" destOrd="0" presId="urn:microsoft.com/office/officeart/2016/7/layout/LinearBlockProcessNumbered"/>
    <dgm:cxn modelId="{CD449A6C-6532-4A8A-B01C-9C4D1B363444}" type="presParOf" srcId="{90C42AF7-6E41-4ADA-BAA9-99DE8A332F2F}" destId="{BA4E698E-CF63-418B-8E09-B5584D88F8AD}" srcOrd="4" destOrd="0" presId="urn:microsoft.com/office/officeart/2016/7/layout/LinearBlockProcessNumbered"/>
    <dgm:cxn modelId="{756705F2-06B9-4C27-84D6-5FAA48991E8D}" type="presParOf" srcId="{BA4E698E-CF63-418B-8E09-B5584D88F8AD}" destId="{E16D620A-10DB-4BBE-A01B-BFB211ECC9A4}" srcOrd="0" destOrd="0" presId="urn:microsoft.com/office/officeart/2016/7/layout/LinearBlockProcessNumbered"/>
    <dgm:cxn modelId="{FF63ED5D-E9BB-4A39-A329-D96D233CC9BD}" type="presParOf" srcId="{BA4E698E-CF63-418B-8E09-B5584D88F8AD}" destId="{6B114438-F4E2-487B-9504-8873152D50CF}" srcOrd="1" destOrd="0" presId="urn:microsoft.com/office/officeart/2016/7/layout/LinearBlockProcessNumbered"/>
    <dgm:cxn modelId="{2417809F-03CA-4551-8CAA-C078813EC6B4}" type="presParOf" srcId="{BA4E698E-CF63-418B-8E09-B5584D88F8AD}" destId="{4F006C8E-3CCF-4076-BE0D-14C4A8CFA283}" srcOrd="2" destOrd="0" presId="urn:microsoft.com/office/officeart/2016/7/layout/LinearBlockProcessNumbered"/>
    <dgm:cxn modelId="{2E3E9F5F-AD5D-470C-A590-83998C6EEDFF}" type="presParOf" srcId="{90C42AF7-6E41-4ADA-BAA9-99DE8A332F2F}" destId="{37A72E7B-67A0-47CC-9FDF-9C81F65F5426}" srcOrd="5" destOrd="0" presId="urn:microsoft.com/office/officeart/2016/7/layout/LinearBlockProcessNumbered"/>
    <dgm:cxn modelId="{ACAE1133-109B-4351-A054-D686B25D0049}" type="presParOf" srcId="{90C42AF7-6E41-4ADA-BAA9-99DE8A332F2F}" destId="{437F8716-4DB0-489C-9311-07C49B51B9C6}" srcOrd="6" destOrd="0" presId="urn:microsoft.com/office/officeart/2016/7/layout/LinearBlockProcessNumbered"/>
    <dgm:cxn modelId="{0C6F0A88-5293-4BA0-97DF-8D98659A57B1}" type="presParOf" srcId="{437F8716-4DB0-489C-9311-07C49B51B9C6}" destId="{560A5D67-1338-43EC-B93E-7EF51A48E1FB}" srcOrd="0" destOrd="0" presId="urn:microsoft.com/office/officeart/2016/7/layout/LinearBlockProcessNumbered"/>
    <dgm:cxn modelId="{68729DFB-5C30-46D0-9FD5-BB72F388C835}" type="presParOf" srcId="{437F8716-4DB0-489C-9311-07C49B51B9C6}" destId="{FC1146FC-501F-4D9A-B3D4-9EF980D3F1B1}" srcOrd="1" destOrd="0" presId="urn:microsoft.com/office/officeart/2016/7/layout/LinearBlockProcessNumbered"/>
    <dgm:cxn modelId="{30DEB1F6-9A84-499A-9A1F-BCF3864797B1}" type="presParOf" srcId="{437F8716-4DB0-489C-9311-07C49B51B9C6}" destId="{FFCE6F3B-ABA5-4F3F-B772-798033A62BA4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5D7C17-93F5-4CC7-A1B2-6D7452CDE44D}" type="doc">
      <dgm:prSet loTypeId="urn:microsoft.com/office/officeart/2005/8/layout/process4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E8C0760-3958-41F7-B98D-FB09EEC6DF53}">
      <dgm:prSet/>
      <dgm:spPr/>
      <dgm:t>
        <a:bodyPr/>
        <a:lstStyle/>
        <a:p>
          <a:r>
            <a:rPr lang="en-GB" dirty="0"/>
            <a:t>X: </a:t>
          </a:r>
          <a:r>
            <a:rPr lang="en-GB" dirty="0">
              <a:latin typeface="Neue Haas Grotesk Text Pro" panose="020B0504020202020204" pitchFamily="34" charset="0"/>
            </a:rPr>
            <a:t>Ignores deviancy by those who do not suffer from inequality</a:t>
          </a:r>
          <a:endParaRPr lang="en-US" dirty="0">
            <a:latin typeface="Neue Haas Grotesk Text Pro" panose="020B0504020202020204" pitchFamily="34" charset="0"/>
          </a:endParaRPr>
        </a:p>
      </dgm:t>
    </dgm:pt>
    <dgm:pt modelId="{E1A5F164-A5FE-451D-A5B7-B9967C39A0DC}" type="parTrans" cxnId="{9E12C02A-EC91-4513-875A-D5D09FCA97A7}">
      <dgm:prSet/>
      <dgm:spPr/>
      <dgm:t>
        <a:bodyPr/>
        <a:lstStyle/>
        <a:p>
          <a:endParaRPr lang="en-US"/>
        </a:p>
      </dgm:t>
    </dgm:pt>
    <dgm:pt modelId="{3D969439-900C-4D7B-A33B-F984A9105ED1}" type="sibTrans" cxnId="{9E12C02A-EC91-4513-875A-D5D09FCA97A7}">
      <dgm:prSet/>
      <dgm:spPr/>
      <dgm:t>
        <a:bodyPr/>
        <a:lstStyle/>
        <a:p>
          <a:endParaRPr lang="en-US"/>
        </a:p>
      </dgm:t>
    </dgm:pt>
    <dgm:pt modelId="{006A0A40-24D1-4D80-8783-6BD9BAC55A56}">
      <dgm:prSet/>
      <dgm:spPr/>
      <dgm:t>
        <a:bodyPr/>
        <a:lstStyle/>
        <a:p>
          <a:r>
            <a:rPr lang="en-GB" dirty="0"/>
            <a:t>X: </a:t>
          </a:r>
          <a:r>
            <a:rPr lang="en-GB" dirty="0">
              <a:latin typeface="Neue Haas Grotesk Text Pro" panose="020B0504020202020204" pitchFamily="34" charset="0"/>
            </a:rPr>
            <a:t>Subterranean values such as excitement for thrills, aggression and dislike for routinized work – ARE THESE CHARACTERISTICS REALLY THAT DIFFERENT FROM THOSE HELD BY SOCIETY GENERALLY?</a:t>
          </a:r>
          <a:endParaRPr lang="en-US" dirty="0">
            <a:latin typeface="Neue Haas Grotesk Text Pro" panose="020B0504020202020204" pitchFamily="34" charset="0"/>
          </a:endParaRPr>
        </a:p>
      </dgm:t>
    </dgm:pt>
    <dgm:pt modelId="{D21D61F6-BE21-4494-BA0D-9AE7E000ADF5}" type="parTrans" cxnId="{02E159EB-00A6-4FE9-AEEC-49F7F9196786}">
      <dgm:prSet/>
      <dgm:spPr/>
      <dgm:t>
        <a:bodyPr/>
        <a:lstStyle/>
        <a:p>
          <a:endParaRPr lang="en-US"/>
        </a:p>
      </dgm:t>
    </dgm:pt>
    <dgm:pt modelId="{70C8D09E-A257-4348-85B1-CFEC7D5D4396}" type="sibTrans" cxnId="{02E159EB-00A6-4FE9-AEEC-49F7F9196786}">
      <dgm:prSet/>
      <dgm:spPr/>
      <dgm:t>
        <a:bodyPr/>
        <a:lstStyle/>
        <a:p>
          <a:endParaRPr lang="en-US"/>
        </a:p>
      </dgm:t>
    </dgm:pt>
    <dgm:pt modelId="{4B816927-7273-47A8-8DD2-FCA16F753A2D}">
      <dgm:prSet/>
      <dgm:spPr/>
      <dgm:t>
        <a:bodyPr/>
        <a:lstStyle/>
        <a:p>
          <a:r>
            <a:rPr lang="en-GB" dirty="0"/>
            <a:t>X: </a:t>
          </a:r>
          <a:r>
            <a:rPr lang="en-GB" dirty="0">
              <a:latin typeface="Neue Haas Grotesk Text Pro" panose="020B0504020202020204" pitchFamily="34" charset="0"/>
            </a:rPr>
            <a:t>Can it all be put down to adhering to subcultural values? – DRIFT BETWEEN DELINQUENCY AND CONFORMITY </a:t>
          </a:r>
          <a:endParaRPr lang="en-US" dirty="0">
            <a:latin typeface="Neue Haas Grotesk Text Pro" panose="020B0504020202020204" pitchFamily="34" charset="0"/>
          </a:endParaRPr>
        </a:p>
      </dgm:t>
    </dgm:pt>
    <dgm:pt modelId="{78430F45-855E-46BE-A344-39D7421263BE}" type="parTrans" cxnId="{CBB2ED8A-53B0-4983-BE0C-4326DE7F1B56}">
      <dgm:prSet/>
      <dgm:spPr/>
      <dgm:t>
        <a:bodyPr/>
        <a:lstStyle/>
        <a:p>
          <a:endParaRPr lang="en-US"/>
        </a:p>
      </dgm:t>
    </dgm:pt>
    <dgm:pt modelId="{F7500901-163A-4529-A3B7-F18B8BD19BB5}" type="sibTrans" cxnId="{CBB2ED8A-53B0-4983-BE0C-4326DE7F1B56}">
      <dgm:prSet/>
      <dgm:spPr/>
      <dgm:t>
        <a:bodyPr/>
        <a:lstStyle/>
        <a:p>
          <a:endParaRPr lang="en-US"/>
        </a:p>
      </dgm:t>
    </dgm:pt>
    <dgm:pt modelId="{3B6C2BFE-6E95-4D9E-96F8-DC2F84F8FC0C}" type="pres">
      <dgm:prSet presAssocID="{315D7C17-93F5-4CC7-A1B2-6D7452CDE44D}" presName="Name0" presStyleCnt="0">
        <dgm:presLayoutVars>
          <dgm:dir/>
          <dgm:animLvl val="lvl"/>
          <dgm:resizeHandles val="exact"/>
        </dgm:presLayoutVars>
      </dgm:prSet>
      <dgm:spPr/>
    </dgm:pt>
    <dgm:pt modelId="{BD386EFE-EACE-4D39-A06C-5D77EBD29BEC}" type="pres">
      <dgm:prSet presAssocID="{4B816927-7273-47A8-8DD2-FCA16F753A2D}" presName="boxAndChildren" presStyleCnt="0"/>
      <dgm:spPr/>
    </dgm:pt>
    <dgm:pt modelId="{6CD741EE-35B0-4254-9133-EED40A64C201}" type="pres">
      <dgm:prSet presAssocID="{4B816927-7273-47A8-8DD2-FCA16F753A2D}" presName="parentTextBox" presStyleLbl="node1" presStyleIdx="0" presStyleCnt="3"/>
      <dgm:spPr/>
    </dgm:pt>
    <dgm:pt modelId="{E2BA10AD-D4D8-48FF-B3BE-84E1E75BB1E8}" type="pres">
      <dgm:prSet presAssocID="{70C8D09E-A257-4348-85B1-CFEC7D5D4396}" presName="sp" presStyleCnt="0"/>
      <dgm:spPr/>
    </dgm:pt>
    <dgm:pt modelId="{FE1E5ECF-55C1-43E5-9DDF-DD3128E1D396}" type="pres">
      <dgm:prSet presAssocID="{006A0A40-24D1-4D80-8783-6BD9BAC55A56}" presName="arrowAndChildren" presStyleCnt="0"/>
      <dgm:spPr/>
    </dgm:pt>
    <dgm:pt modelId="{ADAC628C-8B2F-4911-86FE-F2C164F8E625}" type="pres">
      <dgm:prSet presAssocID="{006A0A40-24D1-4D80-8783-6BD9BAC55A56}" presName="parentTextArrow" presStyleLbl="node1" presStyleIdx="1" presStyleCnt="3"/>
      <dgm:spPr/>
    </dgm:pt>
    <dgm:pt modelId="{F5BD3D5B-8B42-46ED-8DE3-385DACFC139B}" type="pres">
      <dgm:prSet presAssocID="{3D969439-900C-4D7B-A33B-F984A9105ED1}" presName="sp" presStyleCnt="0"/>
      <dgm:spPr/>
    </dgm:pt>
    <dgm:pt modelId="{2A006058-F8D5-4A2D-A09B-8C0C96CEBAF9}" type="pres">
      <dgm:prSet presAssocID="{FE8C0760-3958-41F7-B98D-FB09EEC6DF53}" presName="arrowAndChildren" presStyleCnt="0"/>
      <dgm:spPr/>
    </dgm:pt>
    <dgm:pt modelId="{AE44598A-E677-4BBD-BDF9-B4BE2946107B}" type="pres">
      <dgm:prSet presAssocID="{FE8C0760-3958-41F7-B98D-FB09EEC6DF53}" presName="parentTextArrow" presStyleLbl="node1" presStyleIdx="2" presStyleCnt="3"/>
      <dgm:spPr/>
    </dgm:pt>
  </dgm:ptLst>
  <dgm:cxnLst>
    <dgm:cxn modelId="{3F255A00-3D1A-4B23-93EB-A7A70831CBEA}" type="presOf" srcId="{006A0A40-24D1-4D80-8783-6BD9BAC55A56}" destId="{ADAC628C-8B2F-4911-86FE-F2C164F8E625}" srcOrd="0" destOrd="0" presId="urn:microsoft.com/office/officeart/2005/8/layout/process4"/>
    <dgm:cxn modelId="{9E12C02A-EC91-4513-875A-D5D09FCA97A7}" srcId="{315D7C17-93F5-4CC7-A1B2-6D7452CDE44D}" destId="{FE8C0760-3958-41F7-B98D-FB09EEC6DF53}" srcOrd="0" destOrd="0" parTransId="{E1A5F164-A5FE-451D-A5B7-B9967C39A0DC}" sibTransId="{3D969439-900C-4D7B-A33B-F984A9105ED1}"/>
    <dgm:cxn modelId="{CBB2ED8A-53B0-4983-BE0C-4326DE7F1B56}" srcId="{315D7C17-93F5-4CC7-A1B2-6D7452CDE44D}" destId="{4B816927-7273-47A8-8DD2-FCA16F753A2D}" srcOrd="2" destOrd="0" parTransId="{78430F45-855E-46BE-A344-39D7421263BE}" sibTransId="{F7500901-163A-4529-A3B7-F18B8BD19BB5}"/>
    <dgm:cxn modelId="{E0F073CD-D97B-41C6-9B06-434FE7A9D499}" type="presOf" srcId="{FE8C0760-3958-41F7-B98D-FB09EEC6DF53}" destId="{AE44598A-E677-4BBD-BDF9-B4BE2946107B}" srcOrd="0" destOrd="0" presId="urn:microsoft.com/office/officeart/2005/8/layout/process4"/>
    <dgm:cxn modelId="{02E159EB-00A6-4FE9-AEEC-49F7F9196786}" srcId="{315D7C17-93F5-4CC7-A1B2-6D7452CDE44D}" destId="{006A0A40-24D1-4D80-8783-6BD9BAC55A56}" srcOrd="1" destOrd="0" parTransId="{D21D61F6-BE21-4494-BA0D-9AE7E000ADF5}" sibTransId="{70C8D09E-A257-4348-85B1-CFEC7D5D4396}"/>
    <dgm:cxn modelId="{B0DB62F3-A7C2-4509-85C6-8D6ED7D8A3B7}" type="presOf" srcId="{4B816927-7273-47A8-8DD2-FCA16F753A2D}" destId="{6CD741EE-35B0-4254-9133-EED40A64C201}" srcOrd="0" destOrd="0" presId="urn:microsoft.com/office/officeart/2005/8/layout/process4"/>
    <dgm:cxn modelId="{B02C77F4-320A-44A1-AC9D-E90130428BBE}" type="presOf" srcId="{315D7C17-93F5-4CC7-A1B2-6D7452CDE44D}" destId="{3B6C2BFE-6E95-4D9E-96F8-DC2F84F8FC0C}" srcOrd="0" destOrd="0" presId="urn:microsoft.com/office/officeart/2005/8/layout/process4"/>
    <dgm:cxn modelId="{BD923C6B-F2C2-42C4-A2F4-993DA20D926D}" type="presParOf" srcId="{3B6C2BFE-6E95-4D9E-96F8-DC2F84F8FC0C}" destId="{BD386EFE-EACE-4D39-A06C-5D77EBD29BEC}" srcOrd="0" destOrd="0" presId="urn:microsoft.com/office/officeart/2005/8/layout/process4"/>
    <dgm:cxn modelId="{363CE79F-3B4E-417A-ABCE-5FE45E78754A}" type="presParOf" srcId="{BD386EFE-EACE-4D39-A06C-5D77EBD29BEC}" destId="{6CD741EE-35B0-4254-9133-EED40A64C201}" srcOrd="0" destOrd="0" presId="urn:microsoft.com/office/officeart/2005/8/layout/process4"/>
    <dgm:cxn modelId="{CFBCFE80-4B36-423C-89B8-AD11CC68F171}" type="presParOf" srcId="{3B6C2BFE-6E95-4D9E-96F8-DC2F84F8FC0C}" destId="{E2BA10AD-D4D8-48FF-B3BE-84E1E75BB1E8}" srcOrd="1" destOrd="0" presId="urn:microsoft.com/office/officeart/2005/8/layout/process4"/>
    <dgm:cxn modelId="{010ACB3D-DE8A-44CC-95BA-40F9A807180E}" type="presParOf" srcId="{3B6C2BFE-6E95-4D9E-96F8-DC2F84F8FC0C}" destId="{FE1E5ECF-55C1-43E5-9DDF-DD3128E1D396}" srcOrd="2" destOrd="0" presId="urn:microsoft.com/office/officeart/2005/8/layout/process4"/>
    <dgm:cxn modelId="{496F0571-7B10-48B8-9F80-EFA19DDF905D}" type="presParOf" srcId="{FE1E5ECF-55C1-43E5-9DDF-DD3128E1D396}" destId="{ADAC628C-8B2F-4911-86FE-F2C164F8E625}" srcOrd="0" destOrd="0" presId="urn:microsoft.com/office/officeart/2005/8/layout/process4"/>
    <dgm:cxn modelId="{85931753-3D20-44B8-BA84-921E3682903C}" type="presParOf" srcId="{3B6C2BFE-6E95-4D9E-96F8-DC2F84F8FC0C}" destId="{F5BD3D5B-8B42-46ED-8DE3-385DACFC139B}" srcOrd="3" destOrd="0" presId="urn:microsoft.com/office/officeart/2005/8/layout/process4"/>
    <dgm:cxn modelId="{25F2BF5C-B2A6-487D-A002-1014BF149FE6}" type="presParOf" srcId="{3B6C2BFE-6E95-4D9E-96F8-DC2F84F8FC0C}" destId="{2A006058-F8D5-4A2D-A09B-8C0C96CEBAF9}" srcOrd="4" destOrd="0" presId="urn:microsoft.com/office/officeart/2005/8/layout/process4"/>
    <dgm:cxn modelId="{4D461FA9-D758-4BEC-9351-7A25FAED461C}" type="presParOf" srcId="{2A006058-F8D5-4A2D-A09B-8C0C96CEBAF9}" destId="{AE44598A-E677-4BBD-BDF9-B4BE2946107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ED3E24-06BB-4F35-AF26-1A8B6190852D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1C58D71-B562-4C5D-AE84-9CD48C866D4B}">
      <dgm:prSet/>
      <dgm:spPr/>
      <dgm:t>
        <a:bodyPr/>
        <a:lstStyle/>
        <a:p>
          <a:r>
            <a:rPr lang="en-GB"/>
            <a:t>Criminality is ‘normal’? Challenges the arguments we have seen in previous weeks!</a:t>
          </a:r>
          <a:endParaRPr lang="en-US"/>
        </a:p>
      </dgm:t>
    </dgm:pt>
    <dgm:pt modelId="{39C2C68F-7550-4120-AC31-A25E7D378738}" type="parTrans" cxnId="{C5A6E45F-A88F-488F-AB04-A80046729573}">
      <dgm:prSet/>
      <dgm:spPr/>
      <dgm:t>
        <a:bodyPr/>
        <a:lstStyle/>
        <a:p>
          <a:endParaRPr lang="en-US"/>
        </a:p>
      </dgm:t>
    </dgm:pt>
    <dgm:pt modelId="{FFDD4159-F816-4D36-AD7F-EA801657BD1B}" type="sibTrans" cxnId="{C5A6E45F-A88F-488F-AB04-A80046729573}">
      <dgm:prSet/>
      <dgm:spPr/>
      <dgm:t>
        <a:bodyPr/>
        <a:lstStyle/>
        <a:p>
          <a:endParaRPr lang="en-US"/>
        </a:p>
      </dgm:t>
    </dgm:pt>
    <dgm:pt modelId="{89E89FEC-30CD-4F05-B564-CFBB29A27D69}">
      <dgm:prSet/>
      <dgm:spPr/>
      <dgm:t>
        <a:bodyPr/>
        <a:lstStyle/>
        <a:p>
          <a:r>
            <a:rPr lang="en-GB"/>
            <a:t>Undermines the role that biology and psychology can play</a:t>
          </a:r>
          <a:endParaRPr lang="en-US"/>
        </a:p>
      </dgm:t>
    </dgm:pt>
    <dgm:pt modelId="{209652AD-BFB8-4C8D-85FB-58DC7EFBBFBD}" type="parTrans" cxnId="{0748BAE6-766A-4B4B-8200-0495315CB396}">
      <dgm:prSet/>
      <dgm:spPr/>
      <dgm:t>
        <a:bodyPr/>
        <a:lstStyle/>
        <a:p>
          <a:endParaRPr lang="en-US"/>
        </a:p>
      </dgm:t>
    </dgm:pt>
    <dgm:pt modelId="{A9F74401-96EC-492A-828E-B8AB0F42C44E}" type="sibTrans" cxnId="{0748BAE6-766A-4B4B-8200-0495315CB396}">
      <dgm:prSet/>
      <dgm:spPr/>
      <dgm:t>
        <a:bodyPr/>
        <a:lstStyle/>
        <a:p>
          <a:endParaRPr lang="en-US"/>
        </a:p>
      </dgm:t>
    </dgm:pt>
    <dgm:pt modelId="{86FF3782-176D-4DB4-9026-52281F2C4986}">
      <dgm:prSet/>
      <dgm:spPr/>
      <dgm:t>
        <a:bodyPr/>
        <a:lstStyle/>
        <a:p>
          <a:r>
            <a:rPr lang="en-GB"/>
            <a:t>Being a theory based on learned behaviour, it cannot explain how crimes first arose or how new forms of crime arise</a:t>
          </a:r>
          <a:endParaRPr lang="en-US"/>
        </a:p>
      </dgm:t>
    </dgm:pt>
    <dgm:pt modelId="{0D732926-6B79-4C85-8304-2F95247EC454}" type="parTrans" cxnId="{C10FF6CC-6DAE-4776-B40F-137B1CF112EF}">
      <dgm:prSet/>
      <dgm:spPr/>
      <dgm:t>
        <a:bodyPr/>
        <a:lstStyle/>
        <a:p>
          <a:endParaRPr lang="en-US"/>
        </a:p>
      </dgm:t>
    </dgm:pt>
    <dgm:pt modelId="{DDA82FF6-7A94-4B7B-8CC6-8A335A46A53E}" type="sibTrans" cxnId="{C10FF6CC-6DAE-4776-B40F-137B1CF112EF}">
      <dgm:prSet/>
      <dgm:spPr/>
      <dgm:t>
        <a:bodyPr/>
        <a:lstStyle/>
        <a:p>
          <a:endParaRPr lang="en-US"/>
        </a:p>
      </dgm:t>
    </dgm:pt>
    <dgm:pt modelId="{39985C79-5203-4AD2-9F44-38A2824A4033}">
      <dgm:prSet/>
      <dgm:spPr/>
      <dgm:t>
        <a:bodyPr/>
        <a:lstStyle/>
        <a:p>
          <a:r>
            <a:rPr lang="en-GB"/>
            <a:t>What about those who offend despite never being subjected to direct interpersonal experiences of offending?</a:t>
          </a:r>
          <a:endParaRPr lang="en-US"/>
        </a:p>
      </dgm:t>
    </dgm:pt>
    <dgm:pt modelId="{1EA68999-E0BF-4237-9989-19D3112BFB96}" type="parTrans" cxnId="{B4154017-7A5E-46A9-BA4D-744A86420A82}">
      <dgm:prSet/>
      <dgm:spPr/>
      <dgm:t>
        <a:bodyPr/>
        <a:lstStyle/>
        <a:p>
          <a:endParaRPr lang="en-US"/>
        </a:p>
      </dgm:t>
    </dgm:pt>
    <dgm:pt modelId="{86B69B59-10E8-4089-8734-1FCB2361DEF4}" type="sibTrans" cxnId="{B4154017-7A5E-46A9-BA4D-744A86420A82}">
      <dgm:prSet/>
      <dgm:spPr/>
      <dgm:t>
        <a:bodyPr/>
        <a:lstStyle/>
        <a:p>
          <a:endParaRPr lang="en-US"/>
        </a:p>
      </dgm:t>
    </dgm:pt>
    <dgm:pt modelId="{B5C29919-5901-4FB4-AFAC-192221650D7E}">
      <dgm:prSet/>
      <dgm:spPr/>
      <dgm:t>
        <a:bodyPr/>
        <a:lstStyle/>
        <a:p>
          <a:r>
            <a:rPr lang="en-GB"/>
            <a:t>Why do some youths learn offending from deviant peer groups despite strong family networks and relationships?</a:t>
          </a:r>
          <a:endParaRPr lang="en-US"/>
        </a:p>
      </dgm:t>
    </dgm:pt>
    <dgm:pt modelId="{6DFE5879-8A1D-4DF3-B4A8-3180C4ADE22E}" type="parTrans" cxnId="{9929849C-A6C2-43F2-8AB9-6149E0AB3ECB}">
      <dgm:prSet/>
      <dgm:spPr/>
      <dgm:t>
        <a:bodyPr/>
        <a:lstStyle/>
        <a:p>
          <a:endParaRPr lang="en-US"/>
        </a:p>
      </dgm:t>
    </dgm:pt>
    <dgm:pt modelId="{21B8E632-875A-401A-AE00-BEE3623A95B0}" type="sibTrans" cxnId="{9929849C-A6C2-43F2-8AB9-6149E0AB3ECB}">
      <dgm:prSet/>
      <dgm:spPr/>
      <dgm:t>
        <a:bodyPr/>
        <a:lstStyle/>
        <a:p>
          <a:endParaRPr lang="en-US"/>
        </a:p>
      </dgm:t>
    </dgm:pt>
    <dgm:pt modelId="{AAC6B165-9411-4C81-ACAD-A0E155054003}">
      <dgm:prSet/>
      <dgm:spPr/>
      <dgm:t>
        <a:bodyPr/>
        <a:lstStyle/>
        <a:p>
          <a:r>
            <a:rPr lang="en-GB"/>
            <a:t>Does not explain opportunist criminal behaviour</a:t>
          </a:r>
          <a:endParaRPr lang="en-US"/>
        </a:p>
      </dgm:t>
    </dgm:pt>
    <dgm:pt modelId="{B702572F-C199-46F8-9FDC-499890A9E890}" type="parTrans" cxnId="{14D9A596-244F-4FF3-8A04-35139E4B1835}">
      <dgm:prSet/>
      <dgm:spPr/>
      <dgm:t>
        <a:bodyPr/>
        <a:lstStyle/>
        <a:p>
          <a:endParaRPr lang="en-US"/>
        </a:p>
      </dgm:t>
    </dgm:pt>
    <dgm:pt modelId="{DED3C50A-08FA-4B4A-873E-3635E2EA84F2}" type="sibTrans" cxnId="{14D9A596-244F-4FF3-8A04-35139E4B1835}">
      <dgm:prSet/>
      <dgm:spPr/>
      <dgm:t>
        <a:bodyPr/>
        <a:lstStyle/>
        <a:p>
          <a:endParaRPr lang="en-US"/>
        </a:p>
      </dgm:t>
    </dgm:pt>
    <dgm:pt modelId="{769DC179-7952-4B2F-BAE8-7E4C54E7E987}" type="pres">
      <dgm:prSet presAssocID="{0EED3E24-06BB-4F35-AF26-1A8B6190852D}" presName="diagram" presStyleCnt="0">
        <dgm:presLayoutVars>
          <dgm:dir/>
          <dgm:resizeHandles val="exact"/>
        </dgm:presLayoutVars>
      </dgm:prSet>
      <dgm:spPr/>
    </dgm:pt>
    <dgm:pt modelId="{996447F8-468A-43D1-9B04-BA51CA368272}" type="pres">
      <dgm:prSet presAssocID="{D1C58D71-B562-4C5D-AE84-9CD48C866D4B}" presName="node" presStyleLbl="node1" presStyleIdx="0" presStyleCnt="6">
        <dgm:presLayoutVars>
          <dgm:bulletEnabled val="1"/>
        </dgm:presLayoutVars>
      </dgm:prSet>
      <dgm:spPr/>
    </dgm:pt>
    <dgm:pt modelId="{ADA737D3-2370-40C1-9ED2-571B4AF648A5}" type="pres">
      <dgm:prSet presAssocID="{FFDD4159-F816-4D36-AD7F-EA801657BD1B}" presName="sibTrans" presStyleCnt="0"/>
      <dgm:spPr/>
    </dgm:pt>
    <dgm:pt modelId="{28320556-7331-4295-9462-59DC9179DD79}" type="pres">
      <dgm:prSet presAssocID="{89E89FEC-30CD-4F05-B564-CFBB29A27D69}" presName="node" presStyleLbl="node1" presStyleIdx="1" presStyleCnt="6">
        <dgm:presLayoutVars>
          <dgm:bulletEnabled val="1"/>
        </dgm:presLayoutVars>
      </dgm:prSet>
      <dgm:spPr/>
    </dgm:pt>
    <dgm:pt modelId="{EB4E0FA8-81FC-4273-822E-C064252B80AA}" type="pres">
      <dgm:prSet presAssocID="{A9F74401-96EC-492A-828E-B8AB0F42C44E}" presName="sibTrans" presStyleCnt="0"/>
      <dgm:spPr/>
    </dgm:pt>
    <dgm:pt modelId="{EE126135-C8CD-44CF-9024-D4169ED0B707}" type="pres">
      <dgm:prSet presAssocID="{86FF3782-176D-4DB4-9026-52281F2C4986}" presName="node" presStyleLbl="node1" presStyleIdx="2" presStyleCnt="6">
        <dgm:presLayoutVars>
          <dgm:bulletEnabled val="1"/>
        </dgm:presLayoutVars>
      </dgm:prSet>
      <dgm:spPr/>
    </dgm:pt>
    <dgm:pt modelId="{A3E21E2B-685F-4530-B1E0-00022C05C6C2}" type="pres">
      <dgm:prSet presAssocID="{DDA82FF6-7A94-4B7B-8CC6-8A335A46A53E}" presName="sibTrans" presStyleCnt="0"/>
      <dgm:spPr/>
    </dgm:pt>
    <dgm:pt modelId="{02A53F22-41B3-4026-ADC7-C2194A885B7E}" type="pres">
      <dgm:prSet presAssocID="{39985C79-5203-4AD2-9F44-38A2824A4033}" presName="node" presStyleLbl="node1" presStyleIdx="3" presStyleCnt="6">
        <dgm:presLayoutVars>
          <dgm:bulletEnabled val="1"/>
        </dgm:presLayoutVars>
      </dgm:prSet>
      <dgm:spPr/>
    </dgm:pt>
    <dgm:pt modelId="{F80A74FE-0DDC-484B-BA60-AC12446D7C85}" type="pres">
      <dgm:prSet presAssocID="{86B69B59-10E8-4089-8734-1FCB2361DEF4}" presName="sibTrans" presStyleCnt="0"/>
      <dgm:spPr/>
    </dgm:pt>
    <dgm:pt modelId="{9AC1EDF3-0FCA-4729-A4ED-F39DEFB06B7C}" type="pres">
      <dgm:prSet presAssocID="{B5C29919-5901-4FB4-AFAC-192221650D7E}" presName="node" presStyleLbl="node1" presStyleIdx="4" presStyleCnt="6">
        <dgm:presLayoutVars>
          <dgm:bulletEnabled val="1"/>
        </dgm:presLayoutVars>
      </dgm:prSet>
      <dgm:spPr/>
    </dgm:pt>
    <dgm:pt modelId="{32EB131D-AA05-4978-8C92-BD53054194E6}" type="pres">
      <dgm:prSet presAssocID="{21B8E632-875A-401A-AE00-BEE3623A95B0}" presName="sibTrans" presStyleCnt="0"/>
      <dgm:spPr/>
    </dgm:pt>
    <dgm:pt modelId="{73BC2349-1EDE-4E54-BE8C-6A09DDAC8606}" type="pres">
      <dgm:prSet presAssocID="{AAC6B165-9411-4C81-ACAD-A0E155054003}" presName="node" presStyleLbl="node1" presStyleIdx="5" presStyleCnt="6">
        <dgm:presLayoutVars>
          <dgm:bulletEnabled val="1"/>
        </dgm:presLayoutVars>
      </dgm:prSet>
      <dgm:spPr/>
    </dgm:pt>
  </dgm:ptLst>
  <dgm:cxnLst>
    <dgm:cxn modelId="{FD664008-F3B8-4E6B-9AE5-BD22AE79736E}" type="presOf" srcId="{89E89FEC-30CD-4F05-B564-CFBB29A27D69}" destId="{28320556-7331-4295-9462-59DC9179DD79}" srcOrd="0" destOrd="0" presId="urn:microsoft.com/office/officeart/2005/8/layout/default"/>
    <dgm:cxn modelId="{BE11F814-EA6F-4B90-A6F6-E8778D12E0B7}" type="presOf" srcId="{AAC6B165-9411-4C81-ACAD-A0E155054003}" destId="{73BC2349-1EDE-4E54-BE8C-6A09DDAC8606}" srcOrd="0" destOrd="0" presId="urn:microsoft.com/office/officeart/2005/8/layout/default"/>
    <dgm:cxn modelId="{B4154017-7A5E-46A9-BA4D-744A86420A82}" srcId="{0EED3E24-06BB-4F35-AF26-1A8B6190852D}" destId="{39985C79-5203-4AD2-9F44-38A2824A4033}" srcOrd="3" destOrd="0" parTransId="{1EA68999-E0BF-4237-9989-19D3112BFB96}" sibTransId="{86B69B59-10E8-4089-8734-1FCB2361DEF4}"/>
    <dgm:cxn modelId="{FA4C383B-05EE-405B-918E-D1826FD81450}" type="presOf" srcId="{B5C29919-5901-4FB4-AFAC-192221650D7E}" destId="{9AC1EDF3-0FCA-4729-A4ED-F39DEFB06B7C}" srcOrd="0" destOrd="0" presId="urn:microsoft.com/office/officeart/2005/8/layout/default"/>
    <dgm:cxn modelId="{C5A6E45F-A88F-488F-AB04-A80046729573}" srcId="{0EED3E24-06BB-4F35-AF26-1A8B6190852D}" destId="{D1C58D71-B562-4C5D-AE84-9CD48C866D4B}" srcOrd="0" destOrd="0" parTransId="{39C2C68F-7550-4120-AC31-A25E7D378738}" sibTransId="{FFDD4159-F816-4D36-AD7F-EA801657BD1B}"/>
    <dgm:cxn modelId="{13A30760-F44A-4495-ABFE-667A3459FEDB}" type="presOf" srcId="{0EED3E24-06BB-4F35-AF26-1A8B6190852D}" destId="{769DC179-7952-4B2F-BAE8-7E4C54E7E987}" srcOrd="0" destOrd="0" presId="urn:microsoft.com/office/officeart/2005/8/layout/default"/>
    <dgm:cxn modelId="{34245368-F4B1-4CA7-8520-F83E337C0DE6}" type="presOf" srcId="{86FF3782-176D-4DB4-9026-52281F2C4986}" destId="{EE126135-C8CD-44CF-9024-D4169ED0B707}" srcOrd="0" destOrd="0" presId="urn:microsoft.com/office/officeart/2005/8/layout/default"/>
    <dgm:cxn modelId="{350BA854-2D58-4834-BAF1-690025830D49}" type="presOf" srcId="{39985C79-5203-4AD2-9F44-38A2824A4033}" destId="{02A53F22-41B3-4026-ADC7-C2194A885B7E}" srcOrd="0" destOrd="0" presId="urn:microsoft.com/office/officeart/2005/8/layout/default"/>
    <dgm:cxn modelId="{14D9A596-244F-4FF3-8A04-35139E4B1835}" srcId="{0EED3E24-06BB-4F35-AF26-1A8B6190852D}" destId="{AAC6B165-9411-4C81-ACAD-A0E155054003}" srcOrd="5" destOrd="0" parTransId="{B702572F-C199-46F8-9FDC-499890A9E890}" sibTransId="{DED3C50A-08FA-4B4A-873E-3635E2EA84F2}"/>
    <dgm:cxn modelId="{9929849C-A6C2-43F2-8AB9-6149E0AB3ECB}" srcId="{0EED3E24-06BB-4F35-AF26-1A8B6190852D}" destId="{B5C29919-5901-4FB4-AFAC-192221650D7E}" srcOrd="4" destOrd="0" parTransId="{6DFE5879-8A1D-4DF3-B4A8-3180C4ADE22E}" sibTransId="{21B8E632-875A-401A-AE00-BEE3623A95B0}"/>
    <dgm:cxn modelId="{C10FF6CC-6DAE-4776-B40F-137B1CF112EF}" srcId="{0EED3E24-06BB-4F35-AF26-1A8B6190852D}" destId="{86FF3782-176D-4DB4-9026-52281F2C4986}" srcOrd="2" destOrd="0" parTransId="{0D732926-6B79-4C85-8304-2F95247EC454}" sibTransId="{DDA82FF6-7A94-4B7B-8CC6-8A335A46A53E}"/>
    <dgm:cxn modelId="{FFD721CF-6CF6-45B2-B08C-BAC3561CAEF5}" type="presOf" srcId="{D1C58D71-B562-4C5D-AE84-9CD48C866D4B}" destId="{996447F8-468A-43D1-9B04-BA51CA368272}" srcOrd="0" destOrd="0" presId="urn:microsoft.com/office/officeart/2005/8/layout/default"/>
    <dgm:cxn modelId="{0748BAE6-766A-4B4B-8200-0495315CB396}" srcId="{0EED3E24-06BB-4F35-AF26-1A8B6190852D}" destId="{89E89FEC-30CD-4F05-B564-CFBB29A27D69}" srcOrd="1" destOrd="0" parTransId="{209652AD-BFB8-4C8D-85FB-58DC7EFBBFBD}" sibTransId="{A9F74401-96EC-492A-828E-B8AB0F42C44E}"/>
    <dgm:cxn modelId="{5EBFF5AC-2DFF-46A2-9282-8EE45F6192FB}" type="presParOf" srcId="{769DC179-7952-4B2F-BAE8-7E4C54E7E987}" destId="{996447F8-468A-43D1-9B04-BA51CA368272}" srcOrd="0" destOrd="0" presId="urn:microsoft.com/office/officeart/2005/8/layout/default"/>
    <dgm:cxn modelId="{D7A64514-4149-4976-916A-00419BCA8FA4}" type="presParOf" srcId="{769DC179-7952-4B2F-BAE8-7E4C54E7E987}" destId="{ADA737D3-2370-40C1-9ED2-571B4AF648A5}" srcOrd="1" destOrd="0" presId="urn:microsoft.com/office/officeart/2005/8/layout/default"/>
    <dgm:cxn modelId="{4E093449-B814-47A7-B658-E1792EE6CAAC}" type="presParOf" srcId="{769DC179-7952-4B2F-BAE8-7E4C54E7E987}" destId="{28320556-7331-4295-9462-59DC9179DD79}" srcOrd="2" destOrd="0" presId="urn:microsoft.com/office/officeart/2005/8/layout/default"/>
    <dgm:cxn modelId="{E49E0A6D-7D55-4CD7-BF87-482A0DE2C80A}" type="presParOf" srcId="{769DC179-7952-4B2F-BAE8-7E4C54E7E987}" destId="{EB4E0FA8-81FC-4273-822E-C064252B80AA}" srcOrd="3" destOrd="0" presId="urn:microsoft.com/office/officeart/2005/8/layout/default"/>
    <dgm:cxn modelId="{499E858B-B608-456C-A44B-157E2EE66D4E}" type="presParOf" srcId="{769DC179-7952-4B2F-BAE8-7E4C54E7E987}" destId="{EE126135-C8CD-44CF-9024-D4169ED0B707}" srcOrd="4" destOrd="0" presId="urn:microsoft.com/office/officeart/2005/8/layout/default"/>
    <dgm:cxn modelId="{304849E6-1D8A-4D9A-A115-720201B9F0C4}" type="presParOf" srcId="{769DC179-7952-4B2F-BAE8-7E4C54E7E987}" destId="{A3E21E2B-685F-4530-B1E0-00022C05C6C2}" srcOrd="5" destOrd="0" presId="urn:microsoft.com/office/officeart/2005/8/layout/default"/>
    <dgm:cxn modelId="{D7EBBF6E-DA84-4CBE-8C80-3124AAE76853}" type="presParOf" srcId="{769DC179-7952-4B2F-BAE8-7E4C54E7E987}" destId="{02A53F22-41B3-4026-ADC7-C2194A885B7E}" srcOrd="6" destOrd="0" presId="urn:microsoft.com/office/officeart/2005/8/layout/default"/>
    <dgm:cxn modelId="{C844FD8D-C88B-4DEC-9AC3-6442DB824C9A}" type="presParOf" srcId="{769DC179-7952-4B2F-BAE8-7E4C54E7E987}" destId="{F80A74FE-0DDC-484B-BA60-AC12446D7C85}" srcOrd="7" destOrd="0" presId="urn:microsoft.com/office/officeart/2005/8/layout/default"/>
    <dgm:cxn modelId="{4D93B0F3-8DD0-4412-9182-87C3A56FF5E9}" type="presParOf" srcId="{769DC179-7952-4B2F-BAE8-7E4C54E7E987}" destId="{9AC1EDF3-0FCA-4729-A4ED-F39DEFB06B7C}" srcOrd="8" destOrd="0" presId="urn:microsoft.com/office/officeart/2005/8/layout/default"/>
    <dgm:cxn modelId="{51C7B582-6C89-480D-8C5D-F91A33F6C04E}" type="presParOf" srcId="{769DC179-7952-4B2F-BAE8-7E4C54E7E987}" destId="{32EB131D-AA05-4978-8C92-BD53054194E6}" srcOrd="9" destOrd="0" presId="urn:microsoft.com/office/officeart/2005/8/layout/default"/>
    <dgm:cxn modelId="{2413B2E8-6901-47C4-8041-658A3407C665}" type="presParOf" srcId="{769DC179-7952-4B2F-BAE8-7E4C54E7E987}" destId="{73BC2349-1EDE-4E54-BE8C-6A09DDAC860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F9B066-A171-4FC5-8C43-6478EAF4546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3E437E5-5451-466C-8255-E881A5296713}">
      <dgm:prSet/>
      <dgm:spPr/>
      <dgm:t>
        <a:bodyPr/>
        <a:lstStyle/>
        <a:p>
          <a:r>
            <a:rPr lang="en-GB"/>
            <a:t>Act labelled as deviant</a:t>
          </a:r>
          <a:endParaRPr lang="en-US"/>
        </a:p>
      </dgm:t>
    </dgm:pt>
    <dgm:pt modelId="{86372A39-8C76-4457-B346-4EC74E5090DB}" type="parTrans" cxnId="{3F032531-2816-4581-9B73-83F4AFB63968}">
      <dgm:prSet/>
      <dgm:spPr/>
      <dgm:t>
        <a:bodyPr/>
        <a:lstStyle/>
        <a:p>
          <a:endParaRPr lang="en-US"/>
        </a:p>
      </dgm:t>
    </dgm:pt>
    <dgm:pt modelId="{B6691834-E8BF-4FE7-9AE5-819DE160E39E}" type="sibTrans" cxnId="{3F032531-2816-4581-9B73-83F4AFB63968}">
      <dgm:prSet/>
      <dgm:spPr/>
      <dgm:t>
        <a:bodyPr/>
        <a:lstStyle/>
        <a:p>
          <a:endParaRPr lang="en-US"/>
        </a:p>
      </dgm:t>
    </dgm:pt>
    <dgm:pt modelId="{5C448E82-2E9D-42D0-9F8C-9AA863963871}">
      <dgm:prSet/>
      <dgm:spPr/>
      <dgm:t>
        <a:bodyPr/>
        <a:lstStyle/>
        <a:p>
          <a:r>
            <a:rPr lang="en-GB"/>
            <a:t>Person given deviant label seeks out others with the same label : DEVIANT SUBCULTURE</a:t>
          </a:r>
          <a:endParaRPr lang="en-US"/>
        </a:p>
      </dgm:t>
    </dgm:pt>
    <dgm:pt modelId="{52220144-A2B9-4847-8322-4FE1AC826F62}" type="parTrans" cxnId="{656F1B68-2CC6-4790-B3DC-8E5D5EBC46CF}">
      <dgm:prSet/>
      <dgm:spPr/>
      <dgm:t>
        <a:bodyPr/>
        <a:lstStyle/>
        <a:p>
          <a:endParaRPr lang="en-US"/>
        </a:p>
      </dgm:t>
    </dgm:pt>
    <dgm:pt modelId="{36144F15-AA9F-4102-B678-4FD40AB2336C}" type="sibTrans" cxnId="{656F1B68-2CC6-4790-B3DC-8E5D5EBC46CF}">
      <dgm:prSet/>
      <dgm:spPr/>
      <dgm:t>
        <a:bodyPr/>
        <a:lstStyle/>
        <a:p>
          <a:endParaRPr lang="en-US"/>
        </a:p>
      </dgm:t>
    </dgm:pt>
    <dgm:pt modelId="{31D4E689-EABF-4F4B-98B7-37E7D6894A05}">
      <dgm:prSet/>
      <dgm:spPr/>
      <dgm:t>
        <a:bodyPr/>
        <a:lstStyle/>
        <a:p>
          <a:r>
            <a:rPr lang="en-GB"/>
            <a:t>Go to prison/punished but when released will be given a ‘master status’ by society</a:t>
          </a:r>
          <a:endParaRPr lang="en-US"/>
        </a:p>
      </dgm:t>
    </dgm:pt>
    <dgm:pt modelId="{0A5C0075-B984-4BE4-B1DE-D9B8D2A2C1C9}" type="parTrans" cxnId="{9FD935F4-43EF-4489-986C-84C0BF25E171}">
      <dgm:prSet/>
      <dgm:spPr/>
      <dgm:t>
        <a:bodyPr/>
        <a:lstStyle/>
        <a:p>
          <a:endParaRPr lang="en-US"/>
        </a:p>
      </dgm:t>
    </dgm:pt>
    <dgm:pt modelId="{AC421A1C-9828-4EE0-B143-06840C3C1CF2}" type="sibTrans" cxnId="{9FD935F4-43EF-4489-986C-84C0BF25E171}">
      <dgm:prSet/>
      <dgm:spPr/>
      <dgm:t>
        <a:bodyPr/>
        <a:lstStyle/>
        <a:p>
          <a:endParaRPr lang="en-US"/>
        </a:p>
      </dgm:t>
    </dgm:pt>
    <dgm:pt modelId="{A41FCAD3-5898-4077-9305-EBA1C56B7BE1}">
      <dgm:prSet/>
      <dgm:spPr/>
      <dgm:t>
        <a:bodyPr/>
        <a:lstStyle/>
        <a:p>
          <a:r>
            <a:rPr lang="en-GB"/>
            <a:t>Because of master status opportunities are limited</a:t>
          </a:r>
          <a:endParaRPr lang="en-US"/>
        </a:p>
      </dgm:t>
    </dgm:pt>
    <dgm:pt modelId="{45E08D75-A670-4128-A3A3-E78B157C1553}" type="parTrans" cxnId="{E83FE28E-9305-4761-8DA5-82E4C859C818}">
      <dgm:prSet/>
      <dgm:spPr/>
      <dgm:t>
        <a:bodyPr/>
        <a:lstStyle/>
        <a:p>
          <a:endParaRPr lang="en-US"/>
        </a:p>
      </dgm:t>
    </dgm:pt>
    <dgm:pt modelId="{5D15725B-D525-4A8B-A426-8396B4242451}" type="sibTrans" cxnId="{E83FE28E-9305-4761-8DA5-82E4C859C818}">
      <dgm:prSet/>
      <dgm:spPr/>
      <dgm:t>
        <a:bodyPr/>
        <a:lstStyle/>
        <a:p>
          <a:endParaRPr lang="en-US"/>
        </a:p>
      </dgm:t>
    </dgm:pt>
    <dgm:pt modelId="{AA00C923-B3CF-4BDF-9781-0816BCF43CEA}">
      <dgm:prSet/>
      <dgm:spPr/>
      <dgm:t>
        <a:bodyPr/>
        <a:lstStyle/>
        <a:p>
          <a:r>
            <a:rPr lang="en-GB"/>
            <a:t>Persons self-identity becomes based on deviant self</a:t>
          </a:r>
          <a:endParaRPr lang="en-US"/>
        </a:p>
      </dgm:t>
    </dgm:pt>
    <dgm:pt modelId="{4219411D-3AA0-4799-9093-776612874604}" type="parTrans" cxnId="{A9833B80-9263-4FE2-B50A-BDD25CACAA30}">
      <dgm:prSet/>
      <dgm:spPr/>
      <dgm:t>
        <a:bodyPr/>
        <a:lstStyle/>
        <a:p>
          <a:endParaRPr lang="en-US"/>
        </a:p>
      </dgm:t>
    </dgm:pt>
    <dgm:pt modelId="{A0090E56-A707-4705-AA16-A9D8036483CE}" type="sibTrans" cxnId="{A9833B80-9263-4FE2-B50A-BDD25CACAA30}">
      <dgm:prSet/>
      <dgm:spPr/>
      <dgm:t>
        <a:bodyPr/>
        <a:lstStyle/>
        <a:p>
          <a:endParaRPr lang="en-US"/>
        </a:p>
      </dgm:t>
    </dgm:pt>
    <dgm:pt modelId="{A931CC1B-B1CB-4C48-BD63-98052002473F}" type="pres">
      <dgm:prSet presAssocID="{16F9B066-A171-4FC5-8C43-6478EAF45464}" presName="outerComposite" presStyleCnt="0">
        <dgm:presLayoutVars>
          <dgm:chMax val="5"/>
          <dgm:dir/>
          <dgm:resizeHandles val="exact"/>
        </dgm:presLayoutVars>
      </dgm:prSet>
      <dgm:spPr/>
    </dgm:pt>
    <dgm:pt modelId="{797062D3-BF4E-4909-B534-7258013CBE47}" type="pres">
      <dgm:prSet presAssocID="{16F9B066-A171-4FC5-8C43-6478EAF45464}" presName="dummyMaxCanvas" presStyleCnt="0">
        <dgm:presLayoutVars/>
      </dgm:prSet>
      <dgm:spPr/>
    </dgm:pt>
    <dgm:pt modelId="{B3A258AB-F9DE-46FE-B8FB-630D3CD9B915}" type="pres">
      <dgm:prSet presAssocID="{16F9B066-A171-4FC5-8C43-6478EAF45464}" presName="FiveNodes_1" presStyleLbl="node1" presStyleIdx="0" presStyleCnt="5">
        <dgm:presLayoutVars>
          <dgm:bulletEnabled val="1"/>
        </dgm:presLayoutVars>
      </dgm:prSet>
      <dgm:spPr/>
    </dgm:pt>
    <dgm:pt modelId="{5451D138-C49C-4E99-AE15-28D3FACE37E0}" type="pres">
      <dgm:prSet presAssocID="{16F9B066-A171-4FC5-8C43-6478EAF45464}" presName="FiveNodes_2" presStyleLbl="node1" presStyleIdx="1" presStyleCnt="5">
        <dgm:presLayoutVars>
          <dgm:bulletEnabled val="1"/>
        </dgm:presLayoutVars>
      </dgm:prSet>
      <dgm:spPr/>
    </dgm:pt>
    <dgm:pt modelId="{B4A11BA8-B4F8-4C64-B1EC-5AE6453227EC}" type="pres">
      <dgm:prSet presAssocID="{16F9B066-A171-4FC5-8C43-6478EAF45464}" presName="FiveNodes_3" presStyleLbl="node1" presStyleIdx="2" presStyleCnt="5">
        <dgm:presLayoutVars>
          <dgm:bulletEnabled val="1"/>
        </dgm:presLayoutVars>
      </dgm:prSet>
      <dgm:spPr/>
    </dgm:pt>
    <dgm:pt modelId="{3AAB7959-8F8E-40B9-A748-1E272D1A4D0D}" type="pres">
      <dgm:prSet presAssocID="{16F9B066-A171-4FC5-8C43-6478EAF45464}" presName="FiveNodes_4" presStyleLbl="node1" presStyleIdx="3" presStyleCnt="5">
        <dgm:presLayoutVars>
          <dgm:bulletEnabled val="1"/>
        </dgm:presLayoutVars>
      </dgm:prSet>
      <dgm:spPr/>
    </dgm:pt>
    <dgm:pt modelId="{AB6FBA55-5CED-4856-BDFD-2E1D02AAE070}" type="pres">
      <dgm:prSet presAssocID="{16F9B066-A171-4FC5-8C43-6478EAF45464}" presName="FiveNodes_5" presStyleLbl="node1" presStyleIdx="4" presStyleCnt="5">
        <dgm:presLayoutVars>
          <dgm:bulletEnabled val="1"/>
        </dgm:presLayoutVars>
      </dgm:prSet>
      <dgm:spPr/>
    </dgm:pt>
    <dgm:pt modelId="{BB5A6598-8F33-4B8F-85ED-963A297B5711}" type="pres">
      <dgm:prSet presAssocID="{16F9B066-A171-4FC5-8C43-6478EAF45464}" presName="FiveConn_1-2" presStyleLbl="fgAccFollowNode1" presStyleIdx="0" presStyleCnt="4">
        <dgm:presLayoutVars>
          <dgm:bulletEnabled val="1"/>
        </dgm:presLayoutVars>
      </dgm:prSet>
      <dgm:spPr/>
    </dgm:pt>
    <dgm:pt modelId="{A89889D3-A860-46B8-8E47-D54ABEC19087}" type="pres">
      <dgm:prSet presAssocID="{16F9B066-A171-4FC5-8C43-6478EAF45464}" presName="FiveConn_2-3" presStyleLbl="fgAccFollowNode1" presStyleIdx="1" presStyleCnt="4">
        <dgm:presLayoutVars>
          <dgm:bulletEnabled val="1"/>
        </dgm:presLayoutVars>
      </dgm:prSet>
      <dgm:spPr/>
    </dgm:pt>
    <dgm:pt modelId="{D1AE4165-50FB-468C-8D59-10CB9D8CD7FB}" type="pres">
      <dgm:prSet presAssocID="{16F9B066-A171-4FC5-8C43-6478EAF45464}" presName="FiveConn_3-4" presStyleLbl="fgAccFollowNode1" presStyleIdx="2" presStyleCnt="4">
        <dgm:presLayoutVars>
          <dgm:bulletEnabled val="1"/>
        </dgm:presLayoutVars>
      </dgm:prSet>
      <dgm:spPr/>
    </dgm:pt>
    <dgm:pt modelId="{3BFA3674-6383-4BBC-B4D9-76B98934F676}" type="pres">
      <dgm:prSet presAssocID="{16F9B066-A171-4FC5-8C43-6478EAF45464}" presName="FiveConn_4-5" presStyleLbl="fgAccFollowNode1" presStyleIdx="3" presStyleCnt="4">
        <dgm:presLayoutVars>
          <dgm:bulletEnabled val="1"/>
        </dgm:presLayoutVars>
      </dgm:prSet>
      <dgm:spPr/>
    </dgm:pt>
    <dgm:pt modelId="{278FE6CE-55E8-4385-B6CF-007DD79AF855}" type="pres">
      <dgm:prSet presAssocID="{16F9B066-A171-4FC5-8C43-6478EAF45464}" presName="FiveNodes_1_text" presStyleLbl="node1" presStyleIdx="4" presStyleCnt="5">
        <dgm:presLayoutVars>
          <dgm:bulletEnabled val="1"/>
        </dgm:presLayoutVars>
      </dgm:prSet>
      <dgm:spPr/>
    </dgm:pt>
    <dgm:pt modelId="{8CB5D53C-3862-48FB-99DB-AA480701FE4C}" type="pres">
      <dgm:prSet presAssocID="{16F9B066-A171-4FC5-8C43-6478EAF45464}" presName="FiveNodes_2_text" presStyleLbl="node1" presStyleIdx="4" presStyleCnt="5">
        <dgm:presLayoutVars>
          <dgm:bulletEnabled val="1"/>
        </dgm:presLayoutVars>
      </dgm:prSet>
      <dgm:spPr/>
    </dgm:pt>
    <dgm:pt modelId="{19A36AF8-F057-4636-8656-A38DEDD438AB}" type="pres">
      <dgm:prSet presAssocID="{16F9B066-A171-4FC5-8C43-6478EAF45464}" presName="FiveNodes_3_text" presStyleLbl="node1" presStyleIdx="4" presStyleCnt="5">
        <dgm:presLayoutVars>
          <dgm:bulletEnabled val="1"/>
        </dgm:presLayoutVars>
      </dgm:prSet>
      <dgm:spPr/>
    </dgm:pt>
    <dgm:pt modelId="{ACBDA33F-8FF7-4A3E-9B95-4FAD7150B689}" type="pres">
      <dgm:prSet presAssocID="{16F9B066-A171-4FC5-8C43-6478EAF45464}" presName="FiveNodes_4_text" presStyleLbl="node1" presStyleIdx="4" presStyleCnt="5">
        <dgm:presLayoutVars>
          <dgm:bulletEnabled val="1"/>
        </dgm:presLayoutVars>
      </dgm:prSet>
      <dgm:spPr/>
    </dgm:pt>
    <dgm:pt modelId="{93DAE276-79B6-4CF7-988F-88F7B7FA3103}" type="pres">
      <dgm:prSet presAssocID="{16F9B066-A171-4FC5-8C43-6478EAF4546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EBCC80C-6720-4956-B2C4-E9DA940F041D}" type="presOf" srcId="{AC421A1C-9828-4EE0-B143-06840C3C1CF2}" destId="{D1AE4165-50FB-468C-8D59-10CB9D8CD7FB}" srcOrd="0" destOrd="0" presId="urn:microsoft.com/office/officeart/2005/8/layout/vProcess5"/>
    <dgm:cxn modelId="{F49B5124-E59E-4632-9F90-575FD65F4223}" type="presOf" srcId="{31D4E689-EABF-4F4B-98B7-37E7D6894A05}" destId="{19A36AF8-F057-4636-8656-A38DEDD438AB}" srcOrd="1" destOrd="0" presId="urn:microsoft.com/office/officeart/2005/8/layout/vProcess5"/>
    <dgm:cxn modelId="{D8C67730-1A60-42A4-A623-883778FDA5D5}" type="presOf" srcId="{E3E437E5-5451-466C-8255-E881A5296713}" destId="{278FE6CE-55E8-4385-B6CF-007DD79AF855}" srcOrd="1" destOrd="0" presId="urn:microsoft.com/office/officeart/2005/8/layout/vProcess5"/>
    <dgm:cxn modelId="{3F032531-2816-4581-9B73-83F4AFB63968}" srcId="{16F9B066-A171-4FC5-8C43-6478EAF45464}" destId="{E3E437E5-5451-466C-8255-E881A5296713}" srcOrd="0" destOrd="0" parTransId="{86372A39-8C76-4457-B346-4EC74E5090DB}" sibTransId="{B6691834-E8BF-4FE7-9AE5-819DE160E39E}"/>
    <dgm:cxn modelId="{E12F5E32-4371-4837-9C2C-42CEEAD5A61B}" type="presOf" srcId="{AA00C923-B3CF-4BDF-9781-0816BCF43CEA}" destId="{AB6FBA55-5CED-4856-BDFD-2E1D02AAE070}" srcOrd="0" destOrd="0" presId="urn:microsoft.com/office/officeart/2005/8/layout/vProcess5"/>
    <dgm:cxn modelId="{624A1764-877C-48F6-9DE9-E5159EB42541}" type="presOf" srcId="{E3E437E5-5451-466C-8255-E881A5296713}" destId="{B3A258AB-F9DE-46FE-B8FB-630D3CD9B915}" srcOrd="0" destOrd="0" presId="urn:microsoft.com/office/officeart/2005/8/layout/vProcess5"/>
    <dgm:cxn modelId="{7FC4EA47-7845-4BAB-9A56-535B16A28811}" type="presOf" srcId="{5D15725B-D525-4A8B-A426-8396B4242451}" destId="{3BFA3674-6383-4BBC-B4D9-76B98934F676}" srcOrd="0" destOrd="0" presId="urn:microsoft.com/office/officeart/2005/8/layout/vProcess5"/>
    <dgm:cxn modelId="{656F1B68-2CC6-4790-B3DC-8E5D5EBC46CF}" srcId="{16F9B066-A171-4FC5-8C43-6478EAF45464}" destId="{5C448E82-2E9D-42D0-9F8C-9AA863963871}" srcOrd="1" destOrd="0" parTransId="{52220144-A2B9-4847-8322-4FE1AC826F62}" sibTransId="{36144F15-AA9F-4102-B678-4FD40AB2336C}"/>
    <dgm:cxn modelId="{E155EC4D-6145-4716-8D2D-9B5A24F636BD}" type="presOf" srcId="{A41FCAD3-5898-4077-9305-EBA1C56B7BE1}" destId="{3AAB7959-8F8E-40B9-A748-1E272D1A4D0D}" srcOrd="0" destOrd="0" presId="urn:microsoft.com/office/officeart/2005/8/layout/vProcess5"/>
    <dgm:cxn modelId="{BC5E704F-CA95-42AC-BF90-58CB1DF57B6D}" type="presOf" srcId="{16F9B066-A171-4FC5-8C43-6478EAF45464}" destId="{A931CC1B-B1CB-4C48-BD63-98052002473F}" srcOrd="0" destOrd="0" presId="urn:microsoft.com/office/officeart/2005/8/layout/vProcess5"/>
    <dgm:cxn modelId="{5C7B4A71-9E18-4988-BB4A-D7C4E8CFA74F}" type="presOf" srcId="{5C448E82-2E9D-42D0-9F8C-9AA863963871}" destId="{5451D138-C49C-4E99-AE15-28D3FACE37E0}" srcOrd="0" destOrd="0" presId="urn:microsoft.com/office/officeart/2005/8/layout/vProcess5"/>
    <dgm:cxn modelId="{A7A64654-50F5-41CA-9998-B615809B73AD}" type="presOf" srcId="{31D4E689-EABF-4F4B-98B7-37E7D6894A05}" destId="{B4A11BA8-B4F8-4C64-B1EC-5AE6453227EC}" srcOrd="0" destOrd="0" presId="urn:microsoft.com/office/officeart/2005/8/layout/vProcess5"/>
    <dgm:cxn modelId="{83A6BD58-340E-477D-98B0-67D02CC18207}" type="presOf" srcId="{AA00C923-B3CF-4BDF-9781-0816BCF43CEA}" destId="{93DAE276-79B6-4CF7-988F-88F7B7FA3103}" srcOrd="1" destOrd="0" presId="urn:microsoft.com/office/officeart/2005/8/layout/vProcess5"/>
    <dgm:cxn modelId="{A9833B80-9263-4FE2-B50A-BDD25CACAA30}" srcId="{16F9B066-A171-4FC5-8C43-6478EAF45464}" destId="{AA00C923-B3CF-4BDF-9781-0816BCF43CEA}" srcOrd="4" destOrd="0" parTransId="{4219411D-3AA0-4799-9093-776612874604}" sibTransId="{A0090E56-A707-4705-AA16-A9D8036483CE}"/>
    <dgm:cxn modelId="{89A76686-46A0-476E-9D97-DA4ECF9580B7}" type="presOf" srcId="{5C448E82-2E9D-42D0-9F8C-9AA863963871}" destId="{8CB5D53C-3862-48FB-99DB-AA480701FE4C}" srcOrd="1" destOrd="0" presId="urn:microsoft.com/office/officeart/2005/8/layout/vProcess5"/>
    <dgm:cxn modelId="{E83FE28E-9305-4761-8DA5-82E4C859C818}" srcId="{16F9B066-A171-4FC5-8C43-6478EAF45464}" destId="{A41FCAD3-5898-4077-9305-EBA1C56B7BE1}" srcOrd="3" destOrd="0" parTransId="{45E08D75-A670-4128-A3A3-E78B157C1553}" sibTransId="{5D15725B-D525-4A8B-A426-8396B4242451}"/>
    <dgm:cxn modelId="{89C1AEB4-6EE7-42A8-BA46-0A3523DA16CB}" type="presOf" srcId="{36144F15-AA9F-4102-B678-4FD40AB2336C}" destId="{A89889D3-A860-46B8-8E47-D54ABEC19087}" srcOrd="0" destOrd="0" presId="urn:microsoft.com/office/officeart/2005/8/layout/vProcess5"/>
    <dgm:cxn modelId="{9FD935F4-43EF-4489-986C-84C0BF25E171}" srcId="{16F9B066-A171-4FC5-8C43-6478EAF45464}" destId="{31D4E689-EABF-4F4B-98B7-37E7D6894A05}" srcOrd="2" destOrd="0" parTransId="{0A5C0075-B984-4BE4-B1DE-D9B8D2A2C1C9}" sibTransId="{AC421A1C-9828-4EE0-B143-06840C3C1CF2}"/>
    <dgm:cxn modelId="{D8D5F5F5-EE14-479C-9117-474CBDAC15D0}" type="presOf" srcId="{B6691834-E8BF-4FE7-9AE5-819DE160E39E}" destId="{BB5A6598-8F33-4B8F-85ED-963A297B5711}" srcOrd="0" destOrd="0" presId="urn:microsoft.com/office/officeart/2005/8/layout/vProcess5"/>
    <dgm:cxn modelId="{431462FA-5328-4F63-8ED0-EB602F302D61}" type="presOf" srcId="{A41FCAD3-5898-4077-9305-EBA1C56B7BE1}" destId="{ACBDA33F-8FF7-4A3E-9B95-4FAD7150B689}" srcOrd="1" destOrd="0" presId="urn:microsoft.com/office/officeart/2005/8/layout/vProcess5"/>
    <dgm:cxn modelId="{DED02D98-5F56-4686-B6EC-EDD6271286C8}" type="presParOf" srcId="{A931CC1B-B1CB-4C48-BD63-98052002473F}" destId="{797062D3-BF4E-4909-B534-7258013CBE47}" srcOrd="0" destOrd="0" presId="urn:microsoft.com/office/officeart/2005/8/layout/vProcess5"/>
    <dgm:cxn modelId="{C276B5C9-1E2B-48CB-90DB-4F5C6B55C95A}" type="presParOf" srcId="{A931CC1B-B1CB-4C48-BD63-98052002473F}" destId="{B3A258AB-F9DE-46FE-B8FB-630D3CD9B915}" srcOrd="1" destOrd="0" presId="urn:microsoft.com/office/officeart/2005/8/layout/vProcess5"/>
    <dgm:cxn modelId="{3870ACBE-3526-46FF-A54B-7A19E450123E}" type="presParOf" srcId="{A931CC1B-B1CB-4C48-BD63-98052002473F}" destId="{5451D138-C49C-4E99-AE15-28D3FACE37E0}" srcOrd="2" destOrd="0" presId="urn:microsoft.com/office/officeart/2005/8/layout/vProcess5"/>
    <dgm:cxn modelId="{2141EAF1-8474-4A14-B989-826755DC4432}" type="presParOf" srcId="{A931CC1B-B1CB-4C48-BD63-98052002473F}" destId="{B4A11BA8-B4F8-4C64-B1EC-5AE6453227EC}" srcOrd="3" destOrd="0" presId="urn:microsoft.com/office/officeart/2005/8/layout/vProcess5"/>
    <dgm:cxn modelId="{AAE06F6E-3831-444E-A318-2C54590208AE}" type="presParOf" srcId="{A931CC1B-B1CB-4C48-BD63-98052002473F}" destId="{3AAB7959-8F8E-40B9-A748-1E272D1A4D0D}" srcOrd="4" destOrd="0" presId="urn:microsoft.com/office/officeart/2005/8/layout/vProcess5"/>
    <dgm:cxn modelId="{127B9BA0-70F3-4822-8EEE-CB5B420C3DC8}" type="presParOf" srcId="{A931CC1B-B1CB-4C48-BD63-98052002473F}" destId="{AB6FBA55-5CED-4856-BDFD-2E1D02AAE070}" srcOrd="5" destOrd="0" presId="urn:microsoft.com/office/officeart/2005/8/layout/vProcess5"/>
    <dgm:cxn modelId="{C18B8516-A2F0-4AF1-BC6A-F15566D6D5DC}" type="presParOf" srcId="{A931CC1B-B1CB-4C48-BD63-98052002473F}" destId="{BB5A6598-8F33-4B8F-85ED-963A297B5711}" srcOrd="6" destOrd="0" presId="urn:microsoft.com/office/officeart/2005/8/layout/vProcess5"/>
    <dgm:cxn modelId="{0C11B1F7-BA29-4B8D-98C4-3FB0F8F9F5A3}" type="presParOf" srcId="{A931CC1B-B1CB-4C48-BD63-98052002473F}" destId="{A89889D3-A860-46B8-8E47-D54ABEC19087}" srcOrd="7" destOrd="0" presId="urn:microsoft.com/office/officeart/2005/8/layout/vProcess5"/>
    <dgm:cxn modelId="{1E62E4D3-C306-4FDE-9F91-19C64847F85B}" type="presParOf" srcId="{A931CC1B-B1CB-4C48-BD63-98052002473F}" destId="{D1AE4165-50FB-468C-8D59-10CB9D8CD7FB}" srcOrd="8" destOrd="0" presId="urn:microsoft.com/office/officeart/2005/8/layout/vProcess5"/>
    <dgm:cxn modelId="{6B8B56C4-E1D3-4E45-B5C2-77039F1192EF}" type="presParOf" srcId="{A931CC1B-B1CB-4C48-BD63-98052002473F}" destId="{3BFA3674-6383-4BBC-B4D9-76B98934F676}" srcOrd="9" destOrd="0" presId="urn:microsoft.com/office/officeart/2005/8/layout/vProcess5"/>
    <dgm:cxn modelId="{136A626A-9FC7-495E-B506-537A8489BF47}" type="presParOf" srcId="{A931CC1B-B1CB-4C48-BD63-98052002473F}" destId="{278FE6CE-55E8-4385-B6CF-007DD79AF855}" srcOrd="10" destOrd="0" presId="urn:microsoft.com/office/officeart/2005/8/layout/vProcess5"/>
    <dgm:cxn modelId="{6D28B488-4193-40F0-BC56-2B2C43059D16}" type="presParOf" srcId="{A931CC1B-B1CB-4C48-BD63-98052002473F}" destId="{8CB5D53C-3862-48FB-99DB-AA480701FE4C}" srcOrd="11" destOrd="0" presId="urn:microsoft.com/office/officeart/2005/8/layout/vProcess5"/>
    <dgm:cxn modelId="{794E7A95-A1D1-4204-BD17-A4C68F318713}" type="presParOf" srcId="{A931CC1B-B1CB-4C48-BD63-98052002473F}" destId="{19A36AF8-F057-4636-8656-A38DEDD438AB}" srcOrd="12" destOrd="0" presId="urn:microsoft.com/office/officeart/2005/8/layout/vProcess5"/>
    <dgm:cxn modelId="{211FB850-4024-4DD1-AC12-C899A2E1ED26}" type="presParOf" srcId="{A931CC1B-B1CB-4C48-BD63-98052002473F}" destId="{ACBDA33F-8FF7-4A3E-9B95-4FAD7150B689}" srcOrd="13" destOrd="0" presId="urn:microsoft.com/office/officeart/2005/8/layout/vProcess5"/>
    <dgm:cxn modelId="{CF266D29-8E6B-4D60-8272-5421D176D1CE}" type="presParOf" srcId="{A931CC1B-B1CB-4C48-BD63-98052002473F}" destId="{93DAE276-79B6-4CF7-988F-88F7B7FA310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697E7B-7D9E-4A83-8B1C-3D9F2FE0E5E5}">
      <dsp:nvSpPr>
        <dsp:cNvPr id="0" name=""/>
        <dsp:cNvSpPr/>
      </dsp:nvSpPr>
      <dsp:spPr>
        <a:xfrm>
          <a:off x="202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By the end of this session you should be able to . . . </a:t>
          </a:r>
          <a:endParaRPr lang="en-US" sz="1700" kern="1200"/>
        </a:p>
      </dsp:txBody>
      <dsp:txXfrm>
        <a:off x="202" y="1358926"/>
        <a:ext cx="2441809" cy="1758102"/>
      </dsp:txXfrm>
    </dsp:sp>
    <dsp:sp modelId="{054F58B9-3DF2-4EF7-B61A-3618A41FA214}">
      <dsp:nvSpPr>
        <dsp:cNvPr id="0" name=""/>
        <dsp:cNvSpPr/>
      </dsp:nvSpPr>
      <dsp:spPr>
        <a:xfrm>
          <a:off x="202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01</a:t>
          </a:r>
        </a:p>
      </dsp:txBody>
      <dsp:txXfrm>
        <a:off x="202" y="186858"/>
        <a:ext cx="2441809" cy="1172068"/>
      </dsp:txXfrm>
    </dsp:sp>
    <dsp:sp modelId="{D698119D-C56A-4A1C-A37D-5FC74E187A0F}">
      <dsp:nvSpPr>
        <dsp:cNvPr id="0" name=""/>
        <dsp:cNvSpPr/>
      </dsp:nvSpPr>
      <dsp:spPr>
        <a:xfrm>
          <a:off x="2637356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737640"/>
                <a:satOff val="3400"/>
                <a:lumOff val="523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737640"/>
                <a:satOff val="3400"/>
                <a:lumOff val="523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737640"/>
                <a:satOff val="3400"/>
                <a:lumOff val="523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737640"/>
              <a:satOff val="3400"/>
              <a:lumOff val="523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1.  Explain at least three theories associated with sociological positivism</a:t>
          </a:r>
          <a:endParaRPr lang="en-US" sz="1700" kern="1200"/>
        </a:p>
      </dsp:txBody>
      <dsp:txXfrm>
        <a:off x="2637356" y="1358926"/>
        <a:ext cx="2441809" cy="1758102"/>
      </dsp:txXfrm>
    </dsp:sp>
    <dsp:sp modelId="{B49448D8-B242-409C-B4BF-752623F6F390}">
      <dsp:nvSpPr>
        <dsp:cNvPr id="0" name=""/>
        <dsp:cNvSpPr/>
      </dsp:nvSpPr>
      <dsp:spPr>
        <a:xfrm>
          <a:off x="2637356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02</a:t>
          </a:r>
        </a:p>
      </dsp:txBody>
      <dsp:txXfrm>
        <a:off x="2637356" y="186858"/>
        <a:ext cx="2441809" cy="1172068"/>
      </dsp:txXfrm>
    </dsp:sp>
    <dsp:sp modelId="{E16D620A-10DB-4BBE-A01B-BFB211ECC9A4}">
      <dsp:nvSpPr>
        <dsp:cNvPr id="0" name=""/>
        <dsp:cNvSpPr/>
      </dsp:nvSpPr>
      <dsp:spPr>
        <a:xfrm>
          <a:off x="5274509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1475280"/>
                <a:satOff val="6801"/>
                <a:lumOff val="1046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1475280"/>
                <a:satOff val="6801"/>
                <a:lumOff val="1046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1475280"/>
                <a:satOff val="6801"/>
                <a:lumOff val="1046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475280"/>
              <a:satOff val="6801"/>
              <a:lumOff val="1046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2. Identify key theorists in this area</a:t>
          </a:r>
          <a:endParaRPr lang="en-US" sz="1700" kern="1200"/>
        </a:p>
      </dsp:txBody>
      <dsp:txXfrm>
        <a:off x="5274509" y="1358926"/>
        <a:ext cx="2441809" cy="1758102"/>
      </dsp:txXfrm>
    </dsp:sp>
    <dsp:sp modelId="{6B114438-F4E2-487B-9504-8873152D50CF}">
      <dsp:nvSpPr>
        <dsp:cNvPr id="0" name=""/>
        <dsp:cNvSpPr/>
      </dsp:nvSpPr>
      <dsp:spPr>
        <a:xfrm>
          <a:off x="5274509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03</a:t>
          </a:r>
        </a:p>
      </dsp:txBody>
      <dsp:txXfrm>
        <a:off x="5274509" y="186858"/>
        <a:ext cx="2441809" cy="1172068"/>
      </dsp:txXfrm>
    </dsp:sp>
    <dsp:sp modelId="{560A5D67-1338-43EC-B93E-7EF51A48E1FB}">
      <dsp:nvSpPr>
        <dsp:cNvPr id="0" name=""/>
        <dsp:cNvSpPr/>
      </dsp:nvSpPr>
      <dsp:spPr>
        <a:xfrm>
          <a:off x="7911663" y="186858"/>
          <a:ext cx="2441809" cy="2930170"/>
        </a:xfrm>
        <a:prstGeom prst="rect">
          <a:avLst/>
        </a:prstGeom>
        <a:gradFill rotWithShape="0">
          <a:gsLst>
            <a:gs pos="0">
              <a:schemeClr val="accent2">
                <a:hueOff val="2212920"/>
                <a:satOff val="10201"/>
                <a:lumOff val="1569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2">
                <a:hueOff val="2212920"/>
                <a:satOff val="10201"/>
                <a:lumOff val="1569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2">
                <a:hueOff val="2212920"/>
                <a:satOff val="10201"/>
                <a:lumOff val="1569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212920"/>
              <a:satOff val="10201"/>
              <a:lumOff val="1569"/>
              <a:alphaOff val="0"/>
            </a:schemeClr>
          </a:solidFill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0" rIns="241196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3. Assess the relevance of such theories in modern society</a:t>
          </a:r>
          <a:endParaRPr lang="en-US" sz="1700" kern="1200"/>
        </a:p>
      </dsp:txBody>
      <dsp:txXfrm>
        <a:off x="7911663" y="1358926"/>
        <a:ext cx="2441809" cy="1758102"/>
      </dsp:txXfrm>
    </dsp:sp>
    <dsp:sp modelId="{FC1146FC-501F-4D9A-B3D4-9EF980D3F1B1}">
      <dsp:nvSpPr>
        <dsp:cNvPr id="0" name=""/>
        <dsp:cNvSpPr/>
      </dsp:nvSpPr>
      <dsp:spPr>
        <a:xfrm>
          <a:off x="7911663" y="186858"/>
          <a:ext cx="2441809" cy="1172068"/>
        </a:xfrm>
        <a:prstGeom prst="rect">
          <a:avLst/>
        </a:prstGeom>
        <a:noFill/>
        <a:ln w="12700" cap="flat" cmpd="sng" algn="ctr">
          <a:noFill/>
          <a:prstDash val="solid"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196" tIns="165100" rIns="241196" bIns="16510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/>
            <a:t>04</a:t>
          </a:r>
        </a:p>
      </dsp:txBody>
      <dsp:txXfrm>
        <a:off x="7911663" y="186858"/>
        <a:ext cx="2441809" cy="11720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D741EE-35B0-4254-9133-EED40A64C201}">
      <dsp:nvSpPr>
        <dsp:cNvPr id="0" name=""/>
        <dsp:cNvSpPr/>
      </dsp:nvSpPr>
      <dsp:spPr>
        <a:xfrm>
          <a:off x="0" y="2488465"/>
          <a:ext cx="10353675" cy="81676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X: </a:t>
          </a:r>
          <a:r>
            <a:rPr lang="en-GB" sz="1500" kern="1200" dirty="0">
              <a:latin typeface="Neue Haas Grotesk Text Pro" panose="020B0504020202020204" pitchFamily="34" charset="0"/>
            </a:rPr>
            <a:t>Can it all be put down to adhering to subcultural values? – DRIFT BETWEEN DELINQUENCY AND CONFORMITY </a:t>
          </a:r>
          <a:endParaRPr lang="en-US" sz="1500" kern="1200" dirty="0">
            <a:latin typeface="Neue Haas Grotesk Text Pro" panose="020B0504020202020204" pitchFamily="34" charset="0"/>
          </a:endParaRPr>
        </a:p>
      </dsp:txBody>
      <dsp:txXfrm>
        <a:off x="0" y="2488465"/>
        <a:ext cx="10353675" cy="816769"/>
      </dsp:txXfrm>
    </dsp:sp>
    <dsp:sp modelId="{ADAC628C-8B2F-4911-86FE-F2C164F8E625}">
      <dsp:nvSpPr>
        <dsp:cNvPr id="0" name=""/>
        <dsp:cNvSpPr/>
      </dsp:nvSpPr>
      <dsp:spPr>
        <a:xfrm rot="10800000">
          <a:off x="0" y="1244525"/>
          <a:ext cx="10353675" cy="1256192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X: </a:t>
          </a:r>
          <a:r>
            <a:rPr lang="en-GB" sz="1500" kern="1200" dirty="0">
              <a:latin typeface="Neue Haas Grotesk Text Pro" panose="020B0504020202020204" pitchFamily="34" charset="0"/>
            </a:rPr>
            <a:t>Subterranean values such as excitement for thrills, aggression and dislike for routinized work – ARE THESE CHARACTERISTICS REALLY THAT DIFFERENT FROM THOSE HELD BY SOCIETY GENERALLY?</a:t>
          </a:r>
          <a:endParaRPr lang="en-US" sz="1500" kern="1200" dirty="0">
            <a:latin typeface="Neue Haas Grotesk Text Pro" panose="020B0504020202020204" pitchFamily="34" charset="0"/>
          </a:endParaRPr>
        </a:p>
      </dsp:txBody>
      <dsp:txXfrm rot="10800000">
        <a:off x="0" y="1244525"/>
        <a:ext cx="10353675" cy="816236"/>
      </dsp:txXfrm>
    </dsp:sp>
    <dsp:sp modelId="{AE44598A-E677-4BBD-BDF9-B4BE2946107B}">
      <dsp:nvSpPr>
        <dsp:cNvPr id="0" name=""/>
        <dsp:cNvSpPr/>
      </dsp:nvSpPr>
      <dsp:spPr>
        <a:xfrm rot="10800000">
          <a:off x="0" y="584"/>
          <a:ext cx="10353675" cy="1256192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X: </a:t>
          </a:r>
          <a:r>
            <a:rPr lang="en-GB" sz="1500" kern="1200" dirty="0">
              <a:latin typeface="Neue Haas Grotesk Text Pro" panose="020B0504020202020204" pitchFamily="34" charset="0"/>
            </a:rPr>
            <a:t>Ignores deviancy by those who do not suffer from inequality</a:t>
          </a:r>
          <a:endParaRPr lang="en-US" sz="1500" kern="1200" dirty="0">
            <a:latin typeface="Neue Haas Grotesk Text Pro" panose="020B0504020202020204" pitchFamily="34" charset="0"/>
          </a:endParaRPr>
        </a:p>
      </dsp:txBody>
      <dsp:txXfrm rot="10800000">
        <a:off x="0" y="584"/>
        <a:ext cx="10353675" cy="816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6447F8-468A-43D1-9B04-BA51CA368272}">
      <dsp:nvSpPr>
        <dsp:cNvPr id="0" name=""/>
        <dsp:cNvSpPr/>
      </dsp:nvSpPr>
      <dsp:spPr>
        <a:xfrm>
          <a:off x="630932" y="776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Criminality is ‘normal’? Challenges the arguments we have seen in previous weeks!</a:t>
          </a:r>
          <a:endParaRPr lang="en-US" sz="1900" kern="1200"/>
        </a:p>
      </dsp:txBody>
      <dsp:txXfrm>
        <a:off x="630932" y="776"/>
        <a:ext cx="2841217" cy="1704730"/>
      </dsp:txXfrm>
    </dsp:sp>
    <dsp:sp modelId="{28320556-7331-4295-9462-59DC9179DD79}">
      <dsp:nvSpPr>
        <dsp:cNvPr id="0" name=""/>
        <dsp:cNvSpPr/>
      </dsp:nvSpPr>
      <dsp:spPr>
        <a:xfrm>
          <a:off x="3756272" y="776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3685892"/>
                <a:satOff val="4125"/>
                <a:lumOff val="235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3685892"/>
                <a:satOff val="4125"/>
                <a:lumOff val="235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3685892"/>
                <a:satOff val="4125"/>
                <a:lumOff val="235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Undermines the role that biology and psychology can play</a:t>
          </a:r>
          <a:endParaRPr lang="en-US" sz="1900" kern="1200"/>
        </a:p>
      </dsp:txBody>
      <dsp:txXfrm>
        <a:off x="3756272" y="776"/>
        <a:ext cx="2841217" cy="1704730"/>
      </dsp:txXfrm>
    </dsp:sp>
    <dsp:sp modelId="{EE126135-C8CD-44CF-9024-D4169ED0B707}">
      <dsp:nvSpPr>
        <dsp:cNvPr id="0" name=""/>
        <dsp:cNvSpPr/>
      </dsp:nvSpPr>
      <dsp:spPr>
        <a:xfrm>
          <a:off x="6881611" y="776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7371783"/>
                <a:satOff val="8250"/>
                <a:lumOff val="471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7371783"/>
                <a:satOff val="8250"/>
                <a:lumOff val="471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7371783"/>
                <a:satOff val="8250"/>
                <a:lumOff val="471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Being a theory based on learned behaviour, it cannot explain how crimes first arose or how new forms of crime arise</a:t>
          </a:r>
          <a:endParaRPr lang="en-US" sz="1900" kern="1200"/>
        </a:p>
      </dsp:txBody>
      <dsp:txXfrm>
        <a:off x="6881611" y="776"/>
        <a:ext cx="2841217" cy="1704730"/>
      </dsp:txXfrm>
    </dsp:sp>
    <dsp:sp modelId="{02A53F22-41B3-4026-ADC7-C2194A885B7E}">
      <dsp:nvSpPr>
        <dsp:cNvPr id="0" name=""/>
        <dsp:cNvSpPr/>
      </dsp:nvSpPr>
      <dsp:spPr>
        <a:xfrm>
          <a:off x="630932" y="1989628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11057675"/>
                <a:satOff val="12375"/>
                <a:lumOff val="706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1057675"/>
                <a:satOff val="12375"/>
                <a:lumOff val="706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1057675"/>
                <a:satOff val="12375"/>
                <a:lumOff val="706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about those who offend despite never being subjected to direct interpersonal experiences of offending?</a:t>
          </a:r>
          <a:endParaRPr lang="en-US" sz="1900" kern="1200"/>
        </a:p>
      </dsp:txBody>
      <dsp:txXfrm>
        <a:off x="630932" y="1989628"/>
        <a:ext cx="2841217" cy="1704730"/>
      </dsp:txXfrm>
    </dsp:sp>
    <dsp:sp modelId="{9AC1EDF3-0FCA-4729-A4ED-F39DEFB06B7C}">
      <dsp:nvSpPr>
        <dsp:cNvPr id="0" name=""/>
        <dsp:cNvSpPr/>
      </dsp:nvSpPr>
      <dsp:spPr>
        <a:xfrm>
          <a:off x="3756272" y="1989628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14743566"/>
                <a:satOff val="16500"/>
                <a:lumOff val="942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4743566"/>
                <a:satOff val="16500"/>
                <a:lumOff val="942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4743566"/>
                <a:satOff val="16500"/>
                <a:lumOff val="942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Why do some youths learn offending from deviant peer groups despite strong family networks and relationships?</a:t>
          </a:r>
          <a:endParaRPr lang="en-US" sz="1900" kern="1200"/>
        </a:p>
      </dsp:txBody>
      <dsp:txXfrm>
        <a:off x="3756272" y="1989628"/>
        <a:ext cx="2841217" cy="1704730"/>
      </dsp:txXfrm>
    </dsp:sp>
    <dsp:sp modelId="{73BC2349-1EDE-4E54-BE8C-6A09DDAC8606}">
      <dsp:nvSpPr>
        <dsp:cNvPr id="0" name=""/>
        <dsp:cNvSpPr/>
      </dsp:nvSpPr>
      <dsp:spPr>
        <a:xfrm>
          <a:off x="6881611" y="1989628"/>
          <a:ext cx="2841217" cy="1704730"/>
        </a:xfrm>
        <a:prstGeom prst="rect">
          <a:avLst/>
        </a:prstGeom>
        <a:gradFill rotWithShape="0">
          <a:gsLst>
            <a:gs pos="0">
              <a:schemeClr val="accent5">
                <a:hueOff val="-18429457"/>
                <a:satOff val="20625"/>
                <a:lumOff val="1177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8429457"/>
                <a:satOff val="20625"/>
                <a:lumOff val="1177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8429457"/>
                <a:satOff val="20625"/>
                <a:lumOff val="1177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Does not explain opportunist criminal behaviour</a:t>
          </a:r>
          <a:endParaRPr lang="en-US" sz="1900" kern="1200"/>
        </a:p>
      </dsp:txBody>
      <dsp:txXfrm>
        <a:off x="6881611" y="1989628"/>
        <a:ext cx="2841217" cy="17047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A258AB-F9DE-46FE-B8FB-630D3CD9B915}">
      <dsp:nvSpPr>
        <dsp:cNvPr id="0" name=""/>
        <dsp:cNvSpPr/>
      </dsp:nvSpPr>
      <dsp:spPr>
        <a:xfrm>
          <a:off x="0" y="0"/>
          <a:ext cx="7101284" cy="789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Act labelled as deviant</a:t>
          </a:r>
          <a:endParaRPr lang="en-US" sz="2100" kern="1200"/>
        </a:p>
      </dsp:txBody>
      <dsp:txXfrm>
        <a:off x="23110" y="23110"/>
        <a:ext cx="6157536" cy="742815"/>
      </dsp:txXfrm>
    </dsp:sp>
    <dsp:sp modelId="{5451D138-C49C-4E99-AE15-28D3FACE37E0}">
      <dsp:nvSpPr>
        <dsp:cNvPr id="0" name=""/>
        <dsp:cNvSpPr/>
      </dsp:nvSpPr>
      <dsp:spPr>
        <a:xfrm>
          <a:off x="530290" y="898624"/>
          <a:ext cx="7101284" cy="789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Person given deviant label seeks out others with the same label : DEVIANT SUBCULTURE</a:t>
          </a:r>
          <a:endParaRPr lang="en-US" sz="2100" kern="1200"/>
        </a:p>
      </dsp:txBody>
      <dsp:txXfrm>
        <a:off x="553400" y="921734"/>
        <a:ext cx="6011900" cy="742815"/>
      </dsp:txXfrm>
    </dsp:sp>
    <dsp:sp modelId="{B4A11BA8-B4F8-4C64-B1EC-5AE6453227EC}">
      <dsp:nvSpPr>
        <dsp:cNvPr id="0" name=""/>
        <dsp:cNvSpPr/>
      </dsp:nvSpPr>
      <dsp:spPr>
        <a:xfrm>
          <a:off x="1060581" y="1797248"/>
          <a:ext cx="7101284" cy="789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Go to prison/punished but when released will be given a ‘master status’ by society</a:t>
          </a:r>
          <a:endParaRPr lang="en-US" sz="2100" kern="1200"/>
        </a:p>
      </dsp:txBody>
      <dsp:txXfrm>
        <a:off x="1083691" y="1820358"/>
        <a:ext cx="6011900" cy="742815"/>
      </dsp:txXfrm>
    </dsp:sp>
    <dsp:sp modelId="{3AAB7959-8F8E-40B9-A748-1E272D1A4D0D}">
      <dsp:nvSpPr>
        <dsp:cNvPr id="0" name=""/>
        <dsp:cNvSpPr/>
      </dsp:nvSpPr>
      <dsp:spPr>
        <a:xfrm>
          <a:off x="1590872" y="2695872"/>
          <a:ext cx="7101284" cy="789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Because of master status opportunities are limited</a:t>
          </a:r>
          <a:endParaRPr lang="en-US" sz="2100" kern="1200"/>
        </a:p>
      </dsp:txBody>
      <dsp:txXfrm>
        <a:off x="1613982" y="2718982"/>
        <a:ext cx="6011900" cy="742815"/>
      </dsp:txXfrm>
    </dsp:sp>
    <dsp:sp modelId="{AB6FBA55-5CED-4856-BDFD-2E1D02AAE070}">
      <dsp:nvSpPr>
        <dsp:cNvPr id="0" name=""/>
        <dsp:cNvSpPr/>
      </dsp:nvSpPr>
      <dsp:spPr>
        <a:xfrm>
          <a:off x="2121163" y="3594497"/>
          <a:ext cx="7101284" cy="789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Persons self-identity becomes based on deviant self</a:t>
          </a:r>
          <a:endParaRPr lang="en-US" sz="2100" kern="1200"/>
        </a:p>
      </dsp:txBody>
      <dsp:txXfrm>
        <a:off x="2144273" y="3617607"/>
        <a:ext cx="6011900" cy="742815"/>
      </dsp:txXfrm>
    </dsp:sp>
    <dsp:sp modelId="{BB5A6598-8F33-4B8F-85ED-963A297B5711}">
      <dsp:nvSpPr>
        <dsp:cNvPr id="0" name=""/>
        <dsp:cNvSpPr/>
      </dsp:nvSpPr>
      <dsp:spPr>
        <a:xfrm>
          <a:off x="6588411" y="576434"/>
          <a:ext cx="512873" cy="51287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703807" y="576434"/>
        <a:ext cx="282081" cy="385937"/>
      </dsp:txXfrm>
    </dsp:sp>
    <dsp:sp modelId="{A89889D3-A860-46B8-8E47-D54ABEC19087}">
      <dsp:nvSpPr>
        <dsp:cNvPr id="0" name=""/>
        <dsp:cNvSpPr/>
      </dsp:nvSpPr>
      <dsp:spPr>
        <a:xfrm>
          <a:off x="7118702" y="1475058"/>
          <a:ext cx="512873" cy="51287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234098" y="1475058"/>
        <a:ext cx="282081" cy="385937"/>
      </dsp:txXfrm>
    </dsp:sp>
    <dsp:sp modelId="{D1AE4165-50FB-468C-8D59-10CB9D8CD7FB}">
      <dsp:nvSpPr>
        <dsp:cNvPr id="0" name=""/>
        <dsp:cNvSpPr/>
      </dsp:nvSpPr>
      <dsp:spPr>
        <a:xfrm>
          <a:off x="7648993" y="2360532"/>
          <a:ext cx="512873" cy="51287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764389" y="2360532"/>
        <a:ext cx="282081" cy="385937"/>
      </dsp:txXfrm>
    </dsp:sp>
    <dsp:sp modelId="{3BFA3674-6383-4BBC-B4D9-76B98934F676}">
      <dsp:nvSpPr>
        <dsp:cNvPr id="0" name=""/>
        <dsp:cNvSpPr/>
      </dsp:nvSpPr>
      <dsp:spPr>
        <a:xfrm>
          <a:off x="8179283" y="3267923"/>
          <a:ext cx="512873" cy="51287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294679" y="3267923"/>
        <a:ext cx="282081" cy="385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CBB566-04AB-41ED-9622-2368E87C9179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69A874-D453-4750-9E7A-998FDD37A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8750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702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2268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4575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3484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3288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6524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587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8406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4400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3654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9A874-D453-4750-9E7A-998FDD37A8A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4776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6496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018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674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950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934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816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5154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4288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946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426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6714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969079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296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1236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896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7274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617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0C79F-BC87-45CB-B188-EFCD9AB4E8EC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DCD26-9EA4-4E78-8595-1CAFE2B837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8530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9W0GQvONKc?feature=oembed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5781" y="1122363"/>
            <a:ext cx="5896391" cy="2387600"/>
          </a:xfrm>
        </p:spPr>
        <p:txBody>
          <a:bodyPr>
            <a:normAutofit/>
          </a:bodyPr>
          <a:lstStyle/>
          <a:p>
            <a:r>
              <a:rPr lang="en-GB" sz="3000"/>
              <a:t>Sociological positivism:</a:t>
            </a:r>
            <a:br>
              <a:rPr lang="en-GB" sz="3000"/>
            </a:br>
            <a:br>
              <a:rPr lang="en-GB" sz="3000"/>
            </a:br>
            <a:r>
              <a:rPr lang="en-GB" sz="3000"/>
              <a:t>CRIME &amp; ITS SOCIAL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5781" y="3602038"/>
            <a:ext cx="5896391" cy="1655762"/>
          </a:xfrm>
        </p:spPr>
        <p:txBody>
          <a:bodyPr>
            <a:normAutofit/>
          </a:bodyPr>
          <a:lstStyle/>
          <a:p>
            <a:r>
              <a:rPr lang="en-GB"/>
              <a:t>Laura Knight</a:t>
            </a:r>
          </a:p>
        </p:txBody>
      </p:sp>
      <p:pic>
        <p:nvPicPr>
          <p:cNvPr id="23" name="Graphic 22" descr="Cycle with People">
            <a:extLst>
              <a:ext uri="{FF2B5EF4-FFF2-40B4-BE49-F238E27FC236}">
                <a16:creationId xmlns:a16="http://schemas.microsoft.com/office/drawing/2014/main" id="{23DD551E-A924-A310-93FE-78C8C6DF3F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678736" y="1488697"/>
            <a:ext cx="3402767" cy="3402767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3504153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680"/>
    </mc:Choice>
    <mc:Fallback xmlns="">
      <p:transition spd="slow" advTm="76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8E44E0-2496-80FB-3190-46830A6927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7003336"/>
              </p:ext>
            </p:extLst>
          </p:nvPr>
        </p:nvGraphicFramePr>
        <p:xfrm>
          <a:off x="914400" y="2257654"/>
          <a:ext cx="10353675" cy="3303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1191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84"/>
    </mc:Choice>
    <mc:Fallback xmlns="">
      <p:transition spd="slow" advTm="21084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64D00-12C7-0EE3-94AE-FE5AC85C1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2575" y="628651"/>
            <a:ext cx="3643150" cy="34956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100">
                <a:highlight>
                  <a:srgbClr val="C0C0C0"/>
                </a:highlight>
              </a:rPr>
              <a:t>SOCIOLOGICAL THEORIES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BC51F77-AE74-4F38-B1DC-29475E38C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6696075" cy="539115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person's body&#10;&#10;Description automatically generated">
            <a:extLst>
              <a:ext uri="{FF2B5EF4-FFF2-40B4-BE49-F238E27FC236}">
                <a16:creationId xmlns:a16="http://schemas.microsoft.com/office/drawing/2014/main" id="{E524C453-A800-837B-B4F6-FC6511673BD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5735" b="-2"/>
          <a:stretch/>
        </p:blipFill>
        <p:spPr>
          <a:xfrm>
            <a:off x="1137490" y="1114868"/>
            <a:ext cx="5926045" cy="462826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CE87B8C-E5AA-4044-AB91-DDA3084B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654" y="799817"/>
            <a:ext cx="6565717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86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Emile Durkheim and anomie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634" y="2804885"/>
            <a:ext cx="3023118" cy="2569029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B0F0"/>
                </a:solidFill>
              </a:rPr>
              <a:t>Anomie: </a:t>
            </a:r>
          </a:p>
          <a:p>
            <a:pPr marL="0" indent="0">
              <a:buNone/>
            </a:pPr>
            <a:r>
              <a:rPr lang="en-GB" sz="1800" dirty="0">
                <a:latin typeface="Neue Haas Grotesk Text Pro" panose="020B0504020202020204" pitchFamily="34" charset="0"/>
              </a:rPr>
              <a:t>a situation in which the behaviour of individuals seeking to achieve their personal goals was not effectively governed by established rules of social conduct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515" y="1435486"/>
            <a:ext cx="2486474" cy="1379539"/>
          </a:xfrm>
          <a:prstGeom prst="rect">
            <a:avLst/>
          </a:prstGeom>
        </p:spPr>
      </p:pic>
      <p:pic>
        <p:nvPicPr>
          <p:cNvPr id="8" name="Online Media 7" title="SOCIOLOGY - Émile Durkheim">
            <a:hlinkClick r:id="" action="ppaction://media"/>
            <a:extLst>
              <a:ext uri="{FF2B5EF4-FFF2-40B4-BE49-F238E27FC236}">
                <a16:creationId xmlns:a16="http://schemas.microsoft.com/office/drawing/2014/main" id="{CCDEF7D6-63D3-F634-437F-7BBC6151F49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543752" y="1500107"/>
            <a:ext cx="8404058" cy="4748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15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669"/>
    </mc:Choice>
    <mc:Fallback xmlns="">
      <p:transition spd="slow" advTm="3806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2575" y="628651"/>
            <a:ext cx="3643150" cy="34956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000"/>
              <a:t>The Chicago School:</a:t>
            </a:r>
            <a:br>
              <a:rPr lang="en-US" sz="4000"/>
            </a:br>
            <a:r>
              <a:rPr lang="en-US" sz="4000"/>
              <a:t> Ernest Burgess [1923]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C51F77-AE74-4F38-B1DC-29475E38C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6696075" cy="539115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1B50C2-1FAF-229C-0980-F752D050FF8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281" r="-1" b="-1"/>
          <a:stretch/>
        </p:blipFill>
        <p:spPr>
          <a:xfrm>
            <a:off x="752475" y="989971"/>
            <a:ext cx="6565717" cy="487805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CE87B8C-E5AA-4044-AB91-DDA3084B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654" y="799817"/>
            <a:ext cx="6565717" cy="5258367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200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6896"/>
    </mc:Choice>
    <mc:Fallback xmlns="">
      <p:transition spd="slow" advTm="3968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82F60C5B-BF10-4CA0-B3CC-B7BECE5417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7497" t="27514" r="10111" b="13377"/>
          <a:stretch/>
        </p:blipFill>
        <p:spPr>
          <a:xfrm>
            <a:off x="681163" y="1131994"/>
            <a:ext cx="9722747" cy="518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699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7722" y="279913"/>
            <a:ext cx="8897565" cy="1560716"/>
          </a:xfrm>
        </p:spPr>
        <p:txBody>
          <a:bodyPr/>
          <a:lstStyle/>
          <a:p>
            <a:r>
              <a:rPr lang="en-GB" dirty="0"/>
              <a:t>Social strain theory- </a:t>
            </a:r>
            <a:br>
              <a:rPr lang="en-GB" dirty="0"/>
            </a:br>
            <a:r>
              <a:rPr lang="en-GB" dirty="0"/>
              <a:t>Robert Merton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0202" y="2426934"/>
            <a:ext cx="8770571" cy="3651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strain was caused when a person was unable to achieve the goals that society established 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INEQUALITY = DEVIANCY</a:t>
            </a:r>
          </a:p>
        </p:txBody>
      </p:sp>
      <p:sp>
        <p:nvSpPr>
          <p:cNvPr id="4" name="Oval 3"/>
          <p:cNvSpPr/>
          <p:nvPr/>
        </p:nvSpPr>
        <p:spPr>
          <a:xfrm>
            <a:off x="164947" y="3489759"/>
            <a:ext cx="2749124" cy="2156298"/>
          </a:xfrm>
          <a:prstGeom prst="ellipse">
            <a:avLst/>
          </a:prstGeom>
          <a:solidFill>
            <a:srgbClr val="B0FA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3266788" y="4573491"/>
            <a:ext cx="3100609" cy="2102717"/>
          </a:xfrm>
          <a:prstGeom prst="ellipse">
            <a:avLst/>
          </a:prstGeom>
          <a:solidFill>
            <a:srgbClr val="FCCCF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9115288" y="2902859"/>
            <a:ext cx="2960914" cy="2002971"/>
          </a:xfrm>
          <a:prstGeom prst="ellipse">
            <a:avLst/>
          </a:prstGeom>
          <a:solidFill>
            <a:srgbClr val="D9A4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6720114" y="4562025"/>
            <a:ext cx="3135086" cy="2102718"/>
          </a:xfrm>
          <a:prstGeom prst="ellipse">
            <a:avLst/>
          </a:prstGeom>
          <a:solidFill>
            <a:srgbClr val="FAFCB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164947" y="1060271"/>
            <a:ext cx="2722577" cy="1997107"/>
          </a:xfrm>
          <a:prstGeom prst="ellipse">
            <a:avLst/>
          </a:prstGeom>
          <a:solidFill>
            <a:srgbClr val="8FB7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449943" y="1698171"/>
            <a:ext cx="21190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Conformity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50902" y="4259499"/>
            <a:ext cx="2206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Ritualism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704252" y="5337237"/>
            <a:ext cx="2580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Innovation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119735" y="5285598"/>
            <a:ext cx="2472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Retreatism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383964" y="3535926"/>
            <a:ext cx="22131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Rebellion</a:t>
            </a:r>
          </a:p>
        </p:txBody>
      </p:sp>
    </p:spTree>
    <p:extLst>
      <p:ext uri="{BB962C8B-B14F-4D97-AF65-F5344CB8AC3E}">
        <p14:creationId xmlns:p14="http://schemas.microsoft.com/office/powerpoint/2010/main" val="3732284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765"/>
    </mc:Choice>
    <mc:Fallback xmlns="">
      <p:transition spd="slow" advTm="305765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9225" y="609600"/>
            <a:ext cx="5114776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Subcultural theory- Albert Cohen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9224" y="2160589"/>
            <a:ext cx="7325019" cy="4087811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Neue Haas Grotesk Text Pro" panose="020B0504020202020204" pitchFamily="34" charset="0"/>
              </a:rPr>
              <a:t>Subculturalists focused on how groups of people responded to the inability to attain society’s goals.</a:t>
            </a:r>
          </a:p>
          <a:p>
            <a:r>
              <a:rPr lang="en-GB" sz="2800" dirty="0">
                <a:latin typeface="Neue Haas Grotesk Text Pro" panose="020B0504020202020204" pitchFamily="34" charset="0"/>
              </a:rPr>
              <a:t>Deviant values were embraced which led to a </a:t>
            </a:r>
            <a:r>
              <a:rPr lang="en-GB" sz="2800" b="1" u="sng" dirty="0">
                <a:latin typeface="Neue Haas Grotesk Text Pro" panose="020B0504020202020204" pitchFamily="34" charset="0"/>
              </a:rPr>
              <a:t>DELINQUENT SUBCULTURE</a:t>
            </a:r>
          </a:p>
          <a:p>
            <a:r>
              <a:rPr lang="en-GB" sz="2800" b="0" i="0" kern="1200" dirty="0">
                <a:solidFill>
                  <a:schemeClr val="tx1"/>
                </a:solidFill>
                <a:effectLst/>
                <a:latin typeface="Neue Haas Grotesk Text Pro" panose="020B0504020202020204" pitchFamily="34" charset="0"/>
              </a:rPr>
              <a:t>He argued that working class boys experienced inner tensions in a society that was dominated by middle class values.</a:t>
            </a:r>
            <a:endParaRPr lang="en-GB" sz="2800" b="1" u="sng" dirty="0">
              <a:latin typeface="Neue Haas Grotesk Text Pro" panose="020B05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</a:blip>
          <a:srcRect r="-2" b="2483"/>
          <a:stretch/>
        </p:blipFill>
        <p:spPr>
          <a:xfrm>
            <a:off x="509136" y="10"/>
            <a:ext cx="3517876" cy="2282808"/>
          </a:xfrm>
          <a:custGeom>
            <a:avLst/>
            <a:gdLst/>
            <a:ahLst/>
            <a:cxnLst/>
            <a:rect l="l" t="t" r="r" b="b"/>
            <a:pathLst>
              <a:path w="3517876" h="2282818">
                <a:moveTo>
                  <a:pt x="339471" y="0"/>
                </a:moveTo>
                <a:lnTo>
                  <a:pt x="3517876" y="0"/>
                </a:lnTo>
                <a:lnTo>
                  <a:pt x="3471247" y="312174"/>
                </a:lnTo>
                <a:lnTo>
                  <a:pt x="3471133" y="312174"/>
                </a:lnTo>
                <a:lnTo>
                  <a:pt x="3176778" y="2282818"/>
                </a:lnTo>
                <a:lnTo>
                  <a:pt x="0" y="2282818"/>
                </a:lnTo>
                <a:close/>
              </a:path>
            </a:pathLst>
          </a:cu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</a:blip>
          <a:srcRect r="-1" b="2807"/>
          <a:stretch/>
        </p:blipFill>
        <p:spPr>
          <a:xfrm>
            <a:off x="169666" y="2289183"/>
            <a:ext cx="3514822" cy="2273270"/>
          </a:xfrm>
          <a:custGeom>
            <a:avLst/>
            <a:gdLst/>
            <a:ahLst/>
            <a:cxnLst/>
            <a:rect l="l" t="t" r="r" b="b"/>
            <a:pathLst>
              <a:path w="3514822" h="2273270">
                <a:moveTo>
                  <a:pt x="338051" y="0"/>
                </a:moveTo>
                <a:lnTo>
                  <a:pt x="3514822" y="0"/>
                </a:lnTo>
                <a:lnTo>
                  <a:pt x="3175264" y="2273270"/>
                </a:lnTo>
                <a:lnTo>
                  <a:pt x="0" y="2273270"/>
                </a:lnTo>
                <a:close/>
              </a:path>
            </a:pathLst>
          </a:cu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alphaModFix/>
          </a:blip>
          <a:srcRect l="2058" r="4" b="4"/>
          <a:stretch/>
        </p:blipFill>
        <p:spPr>
          <a:xfrm>
            <a:off x="-10633" y="4565636"/>
            <a:ext cx="3355563" cy="2292364"/>
          </a:xfrm>
          <a:custGeom>
            <a:avLst/>
            <a:gdLst/>
            <a:ahLst/>
            <a:cxnLst/>
            <a:rect l="l" t="t" r="r" b="b"/>
            <a:pathLst>
              <a:path w="3355563" h="2292364">
                <a:moveTo>
                  <a:pt x="180299" y="0"/>
                </a:moveTo>
                <a:lnTo>
                  <a:pt x="3355563" y="0"/>
                </a:lnTo>
                <a:lnTo>
                  <a:pt x="3013153" y="2292364"/>
                </a:lnTo>
                <a:lnTo>
                  <a:pt x="0" y="2292364"/>
                </a:lnTo>
                <a:lnTo>
                  <a:pt x="0" y="121244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4137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589"/>
    </mc:Choice>
    <mc:Fallback xmlns="">
      <p:transition spd="slow" advTm="19258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Criticisms of strain and subcultural theory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FA2AC96-1E47-421C-A03F-F98E354EB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95500"/>
            <a:ext cx="12192000" cy="47625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6DFC61C-3A09-EB9F-A14C-C3204C6308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1995247"/>
              </p:ext>
            </p:extLst>
          </p:nvPr>
        </p:nvGraphicFramePr>
        <p:xfrm>
          <a:off x="914400" y="2417233"/>
          <a:ext cx="10353675" cy="3305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97437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977"/>
    </mc:Choice>
    <mc:Fallback xmlns="">
      <p:transition spd="slow" advTm="119977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sz="3100" dirty="0"/>
              <a:t>Social process/interaction theories:</a:t>
            </a:r>
            <a:br>
              <a:rPr lang="en-GB" sz="3100" dirty="0"/>
            </a:br>
            <a:r>
              <a:rPr lang="en-GB" sz="3100" b="1" dirty="0"/>
              <a:t>Differential association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94" y="2096064"/>
            <a:ext cx="5182205" cy="4152336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Edwin Sutherland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Inadequate socialisation from parents will lead children to be influenced by other role models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A learning process whereby people gain techniques and attitudes towards breaking the law.</a:t>
            </a:r>
          </a:p>
          <a:p>
            <a:pPr>
              <a:lnSpc>
                <a:spcPct val="110000"/>
              </a:lnSpc>
            </a:pPr>
            <a:r>
              <a:rPr lang="en-GB" sz="2400" dirty="0">
                <a:latin typeface="Neue Haas Grotesk Text Pro" panose="020B0504020202020204" pitchFamily="34" charset="0"/>
              </a:rPr>
              <a:t>Personal contact = fundamental source of criminal behaviour when criminal behaviour can be learnt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9068E9-C45F-72FF-6188-50C36E0DEB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7257" y="2604213"/>
            <a:ext cx="4833257" cy="2706623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2070945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636"/>
    </mc:Choice>
    <mc:Fallback xmlns="">
      <p:transition spd="slow" advTm="20063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DE0D6BE-330A-422D-9BD9-1E18F73C6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52EFF1-B6D5-1077-923B-9B7E16D77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Sutherland a critique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331349B-C287-F10A-FF23-CB7B905B80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0392178"/>
              </p:ext>
            </p:extLst>
          </p:nvPr>
        </p:nvGraphicFramePr>
        <p:xfrm>
          <a:off x="913795" y="2096064"/>
          <a:ext cx="10353762" cy="3695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9477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theories: </a:t>
            </a:r>
            <a:br>
              <a:rPr lang="en-GB" dirty="0"/>
            </a:br>
            <a:r>
              <a:rPr lang="en-GB" b="1" dirty="0">
                <a:solidFill>
                  <a:srgbClr val="00B050"/>
                </a:solidFill>
              </a:rPr>
              <a:t>Opportunity theory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697" y="2429327"/>
            <a:ext cx="2651007" cy="1489529"/>
          </a:xfrm>
          <a:prstGeom prst="rect">
            <a:avLst/>
          </a:prstGeom>
        </p:spPr>
      </p:pic>
      <p:sp>
        <p:nvSpPr>
          <p:cNvPr id="5" name="Right Arrow 4"/>
          <p:cNvSpPr/>
          <p:nvPr/>
        </p:nvSpPr>
        <p:spPr>
          <a:xfrm>
            <a:off x="3358900" y="2903898"/>
            <a:ext cx="1157093" cy="488951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>
            <a:off x="8189372" y="2937917"/>
            <a:ext cx="1204686" cy="420915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43884" y="2446562"/>
            <a:ext cx="1494973" cy="174653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533" y="4734914"/>
            <a:ext cx="2101923" cy="1796515"/>
          </a:xfrm>
          <a:prstGeom prst="rect">
            <a:avLst/>
          </a:prstGeom>
        </p:spPr>
      </p:pic>
      <p:sp>
        <p:nvSpPr>
          <p:cNvPr id="10" name="Right Arrow 9"/>
          <p:cNvSpPr/>
          <p:nvPr/>
        </p:nvSpPr>
        <p:spPr>
          <a:xfrm>
            <a:off x="2806706" y="5399314"/>
            <a:ext cx="1518551" cy="493486"/>
          </a:xfrm>
          <a:prstGeom prst="rightArrow">
            <a:avLst/>
          </a:prstGeom>
          <a:solidFill>
            <a:srgbClr val="FCCCF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8311" y="5418365"/>
            <a:ext cx="1401492" cy="47443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6251" y="5281360"/>
            <a:ext cx="2370237" cy="80440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7269" y="2465874"/>
            <a:ext cx="2442277" cy="178591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7269" y="4734914"/>
            <a:ext cx="2512715" cy="1837423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 flipV="1">
            <a:off x="5097268" y="4920343"/>
            <a:ext cx="2268000" cy="15840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097268" y="4920343"/>
            <a:ext cx="2268000" cy="1584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373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675"/>
    </mc:Choice>
    <mc:Fallback xmlns="">
      <p:transition spd="slow" advTm="122675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C1A49-1442-4D81-96B1-538C3A687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Labelling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DFEFB-E311-48DB-86CA-B470FF1C0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6493" y="1554530"/>
            <a:ext cx="6045558" cy="58916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Howard Becker: Becker’s outsiders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69138D-B0B4-451D-A8C1-2D093BF5ED05}"/>
              </a:ext>
            </a:extLst>
          </p:cNvPr>
          <p:cNvSpPr txBox="1"/>
          <p:nvPr/>
        </p:nvSpPr>
        <p:spPr>
          <a:xfrm>
            <a:off x="9146147" y="2940631"/>
            <a:ext cx="25371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= DEVIANT CAREER</a:t>
            </a:r>
          </a:p>
        </p:txBody>
      </p:sp>
      <p:graphicFrame>
        <p:nvGraphicFramePr>
          <p:cNvPr id="14" name="TextBox 3">
            <a:extLst>
              <a:ext uri="{FF2B5EF4-FFF2-40B4-BE49-F238E27FC236}">
                <a16:creationId xmlns:a16="http://schemas.microsoft.com/office/drawing/2014/main" id="{7100A8A2-372A-73AF-9D9B-3F8466FD3E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8019870"/>
              </p:ext>
            </p:extLst>
          </p:nvPr>
        </p:nvGraphicFramePr>
        <p:xfrm>
          <a:off x="293511" y="1614310"/>
          <a:ext cx="9222448" cy="4383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13204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EDE2F96-8008-0F55-BC61-3043914C4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084" y="1376644"/>
            <a:ext cx="10995832" cy="4104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9121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0</TotalTime>
  <Words>472</Words>
  <Application>Microsoft Office PowerPoint</Application>
  <PresentationFormat>Widescreen</PresentationFormat>
  <Paragraphs>65</Paragraphs>
  <Slides>14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Bookman Old Style</vt:lpstr>
      <vt:lpstr>Calibri</vt:lpstr>
      <vt:lpstr>Neue Haas Grotesk Text Pro</vt:lpstr>
      <vt:lpstr>Rockwell</vt:lpstr>
      <vt:lpstr>Damask</vt:lpstr>
      <vt:lpstr>Sociological positivism:  CRIME &amp; ITS SOCIAL SETTING</vt:lpstr>
      <vt:lpstr>Learning Objectives</vt:lpstr>
      <vt:lpstr>SOCIOLOGICAL THEORIES</vt:lpstr>
      <vt:lpstr>Emile Durkheim and anomie</vt:lpstr>
      <vt:lpstr>The Chicago School:  Ernest Burgess [1923]</vt:lpstr>
      <vt:lpstr>PowerPoint Presentation</vt:lpstr>
      <vt:lpstr>Social strain theory-  Robert Merton</vt:lpstr>
      <vt:lpstr>Subcultural theory- Albert Cohen</vt:lpstr>
      <vt:lpstr>Criticisms of strain and subcultural theory</vt:lpstr>
      <vt:lpstr>Social process/interaction theories: Differential association</vt:lpstr>
      <vt:lpstr>Sutherland a critique</vt:lpstr>
      <vt:lpstr>Learning theories:  Opportunity theory</vt:lpstr>
      <vt:lpstr>Labelling theory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Sociological positivism:  CRIME &amp; ITS SOCIAL SETTING</dc:title>
  <dc:creator>Laura Knight</dc:creator>
  <cp:lastModifiedBy>Laura Knight</cp:lastModifiedBy>
  <cp:revision>7</cp:revision>
  <cp:lastPrinted>2018-09-10T09:20:35Z</cp:lastPrinted>
  <dcterms:modified xsi:type="dcterms:W3CDTF">2024-11-22T16:06:21Z</dcterms:modified>
</cp:coreProperties>
</file>