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59" r:id="rId6"/>
    <p:sldId id="260" r:id="rId7"/>
    <p:sldId id="261" r:id="rId8"/>
    <p:sldId id="263" r:id="rId9"/>
    <p:sldId id="264" r:id="rId10"/>
    <p:sldId id="266" r:id="rId11"/>
    <p:sldId id="268" r:id="rId12"/>
    <p:sldId id="267" r:id="rId13"/>
    <p:sldId id="269" r:id="rId14"/>
    <p:sldId id="270" r:id="rId15"/>
    <p:sldId id="272" r:id="rId16"/>
    <p:sldId id="273" r:id="rId17"/>
    <p:sldId id="271" r:id="rId18"/>
    <p:sldId id="276" r:id="rId19"/>
    <p:sldId id="275" r:id="rId20"/>
    <p:sldId id="274" r:id="rId21"/>
    <p:sldId id="277" r:id="rId22"/>
    <p:sldId id="278"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6" autoAdjust="0"/>
    <p:restoredTop sz="94660"/>
  </p:normalViewPr>
  <p:slideViewPr>
    <p:cSldViewPr snapToGrid="0">
      <p:cViewPr varScale="1">
        <p:scale>
          <a:sx n="70" d="100"/>
          <a:sy n="70" d="100"/>
        </p:scale>
        <p:origin x="52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B3E05-1151-11E1-3ED4-D73A6402F2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D390B7-E7F9-32C7-8C59-6D47B4E41A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1595562-B79C-0E1C-62C1-90ECEED594C4}"/>
              </a:ext>
            </a:extLst>
          </p:cNvPr>
          <p:cNvSpPr>
            <a:spLocks noGrp="1"/>
          </p:cNvSpPr>
          <p:nvPr>
            <p:ph type="dt" sz="half" idx="10"/>
          </p:nvPr>
        </p:nvSpPr>
        <p:spPr/>
        <p:txBody>
          <a:bodyPr/>
          <a:lstStyle/>
          <a:p>
            <a:fld id="{66879666-11A4-41A7-A5B8-06BBE8982469}" type="datetimeFigureOut">
              <a:rPr lang="en-GB" smtClean="0"/>
              <a:t>29/05/2024</a:t>
            </a:fld>
            <a:endParaRPr lang="en-GB"/>
          </a:p>
        </p:txBody>
      </p:sp>
      <p:sp>
        <p:nvSpPr>
          <p:cNvPr id="5" name="Footer Placeholder 4">
            <a:extLst>
              <a:ext uri="{FF2B5EF4-FFF2-40B4-BE49-F238E27FC236}">
                <a16:creationId xmlns:a16="http://schemas.microsoft.com/office/drawing/2014/main" id="{F9AE5568-C0A6-33FA-6926-707212DF15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A4EEBD-3C81-D433-8D69-E9F5AD746F87}"/>
              </a:ext>
            </a:extLst>
          </p:cNvPr>
          <p:cNvSpPr>
            <a:spLocks noGrp="1"/>
          </p:cNvSpPr>
          <p:nvPr>
            <p:ph type="sldNum" sz="quarter" idx="12"/>
          </p:nvPr>
        </p:nvSpPr>
        <p:spPr/>
        <p:txBody>
          <a:bodyPr/>
          <a:lstStyle/>
          <a:p>
            <a:fld id="{416E224F-30BA-402E-A80C-4FD14F8FCCA6}" type="slidenum">
              <a:rPr lang="en-GB" smtClean="0"/>
              <a:t>‹#›</a:t>
            </a:fld>
            <a:endParaRPr lang="en-GB"/>
          </a:p>
        </p:txBody>
      </p:sp>
    </p:spTree>
    <p:extLst>
      <p:ext uri="{BB962C8B-B14F-4D97-AF65-F5344CB8AC3E}">
        <p14:creationId xmlns:p14="http://schemas.microsoft.com/office/powerpoint/2010/main" val="101263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BBCEC-433F-DBEE-5DC8-20A7D4B3A9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020155-D4EF-8E3A-0126-AD9EBDF03F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88CCE9-B8CF-71D7-E11C-DC8EA0EA13F5}"/>
              </a:ext>
            </a:extLst>
          </p:cNvPr>
          <p:cNvSpPr>
            <a:spLocks noGrp="1"/>
          </p:cNvSpPr>
          <p:nvPr>
            <p:ph type="dt" sz="half" idx="10"/>
          </p:nvPr>
        </p:nvSpPr>
        <p:spPr/>
        <p:txBody>
          <a:bodyPr/>
          <a:lstStyle/>
          <a:p>
            <a:fld id="{66879666-11A4-41A7-A5B8-06BBE8982469}" type="datetimeFigureOut">
              <a:rPr lang="en-GB" smtClean="0"/>
              <a:t>29/05/2024</a:t>
            </a:fld>
            <a:endParaRPr lang="en-GB"/>
          </a:p>
        </p:txBody>
      </p:sp>
      <p:sp>
        <p:nvSpPr>
          <p:cNvPr id="5" name="Footer Placeholder 4">
            <a:extLst>
              <a:ext uri="{FF2B5EF4-FFF2-40B4-BE49-F238E27FC236}">
                <a16:creationId xmlns:a16="http://schemas.microsoft.com/office/drawing/2014/main" id="{741FC15A-B5AF-95AF-8044-263DD0B13D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7D6E7E-A52C-2DA1-D7EF-178B1C23A777}"/>
              </a:ext>
            </a:extLst>
          </p:cNvPr>
          <p:cNvSpPr>
            <a:spLocks noGrp="1"/>
          </p:cNvSpPr>
          <p:nvPr>
            <p:ph type="sldNum" sz="quarter" idx="12"/>
          </p:nvPr>
        </p:nvSpPr>
        <p:spPr/>
        <p:txBody>
          <a:bodyPr/>
          <a:lstStyle/>
          <a:p>
            <a:fld id="{416E224F-30BA-402E-A80C-4FD14F8FCCA6}" type="slidenum">
              <a:rPr lang="en-GB" smtClean="0"/>
              <a:t>‹#›</a:t>
            </a:fld>
            <a:endParaRPr lang="en-GB"/>
          </a:p>
        </p:txBody>
      </p:sp>
    </p:spTree>
    <p:extLst>
      <p:ext uri="{BB962C8B-B14F-4D97-AF65-F5344CB8AC3E}">
        <p14:creationId xmlns:p14="http://schemas.microsoft.com/office/powerpoint/2010/main" val="1565092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99E97-3EA3-0C19-984E-E356900F26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D9DFE1-AE02-DBA3-ED42-4D36376BD9C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62AD93-C1E4-A3B0-C2BD-30177C2E913D}"/>
              </a:ext>
            </a:extLst>
          </p:cNvPr>
          <p:cNvSpPr>
            <a:spLocks noGrp="1"/>
          </p:cNvSpPr>
          <p:nvPr>
            <p:ph type="dt" sz="half" idx="10"/>
          </p:nvPr>
        </p:nvSpPr>
        <p:spPr/>
        <p:txBody>
          <a:bodyPr/>
          <a:lstStyle/>
          <a:p>
            <a:fld id="{66879666-11A4-41A7-A5B8-06BBE8982469}" type="datetimeFigureOut">
              <a:rPr lang="en-GB" smtClean="0"/>
              <a:t>29/05/2024</a:t>
            </a:fld>
            <a:endParaRPr lang="en-GB"/>
          </a:p>
        </p:txBody>
      </p:sp>
      <p:sp>
        <p:nvSpPr>
          <p:cNvPr id="5" name="Footer Placeholder 4">
            <a:extLst>
              <a:ext uri="{FF2B5EF4-FFF2-40B4-BE49-F238E27FC236}">
                <a16:creationId xmlns:a16="http://schemas.microsoft.com/office/drawing/2014/main" id="{59389B7F-F9C2-2017-64A1-7D66FCCCB9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42AF99-925E-CB4E-0B7C-98567E584AE9}"/>
              </a:ext>
            </a:extLst>
          </p:cNvPr>
          <p:cNvSpPr>
            <a:spLocks noGrp="1"/>
          </p:cNvSpPr>
          <p:nvPr>
            <p:ph type="sldNum" sz="quarter" idx="12"/>
          </p:nvPr>
        </p:nvSpPr>
        <p:spPr/>
        <p:txBody>
          <a:bodyPr/>
          <a:lstStyle/>
          <a:p>
            <a:fld id="{416E224F-30BA-402E-A80C-4FD14F8FCCA6}" type="slidenum">
              <a:rPr lang="en-GB" smtClean="0"/>
              <a:t>‹#›</a:t>
            </a:fld>
            <a:endParaRPr lang="en-GB"/>
          </a:p>
        </p:txBody>
      </p:sp>
    </p:spTree>
    <p:extLst>
      <p:ext uri="{BB962C8B-B14F-4D97-AF65-F5344CB8AC3E}">
        <p14:creationId xmlns:p14="http://schemas.microsoft.com/office/powerpoint/2010/main" val="157055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9EE1-AAF9-E1C8-0D12-E9506B86DC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913059-B313-DF6F-DE29-A0525A482D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E2666E-EB9A-DC13-953E-692D060A54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C895B9-9CF8-CC92-252F-6B8A57B7C137}"/>
              </a:ext>
            </a:extLst>
          </p:cNvPr>
          <p:cNvSpPr>
            <a:spLocks noGrp="1"/>
          </p:cNvSpPr>
          <p:nvPr>
            <p:ph type="dt" sz="half" idx="10"/>
          </p:nvPr>
        </p:nvSpPr>
        <p:spPr/>
        <p:txBody>
          <a:bodyPr/>
          <a:lstStyle/>
          <a:p>
            <a:fld id="{66879666-11A4-41A7-A5B8-06BBE8982469}" type="datetimeFigureOut">
              <a:rPr lang="en-GB" smtClean="0"/>
              <a:t>29/05/2024</a:t>
            </a:fld>
            <a:endParaRPr lang="en-GB"/>
          </a:p>
        </p:txBody>
      </p:sp>
      <p:sp>
        <p:nvSpPr>
          <p:cNvPr id="6" name="Footer Placeholder 5">
            <a:extLst>
              <a:ext uri="{FF2B5EF4-FFF2-40B4-BE49-F238E27FC236}">
                <a16:creationId xmlns:a16="http://schemas.microsoft.com/office/drawing/2014/main" id="{E69CFC5C-F203-D3D7-D4FB-3903D4C0C2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6E0619-EB16-FE7F-C693-168D6B149844}"/>
              </a:ext>
            </a:extLst>
          </p:cNvPr>
          <p:cNvSpPr>
            <a:spLocks noGrp="1"/>
          </p:cNvSpPr>
          <p:nvPr>
            <p:ph type="sldNum" sz="quarter" idx="12"/>
          </p:nvPr>
        </p:nvSpPr>
        <p:spPr/>
        <p:txBody>
          <a:bodyPr/>
          <a:lstStyle/>
          <a:p>
            <a:fld id="{416E224F-30BA-402E-A80C-4FD14F8FCCA6}" type="slidenum">
              <a:rPr lang="en-GB" smtClean="0"/>
              <a:t>‹#›</a:t>
            </a:fld>
            <a:endParaRPr lang="en-GB"/>
          </a:p>
        </p:txBody>
      </p:sp>
    </p:spTree>
    <p:extLst>
      <p:ext uri="{BB962C8B-B14F-4D97-AF65-F5344CB8AC3E}">
        <p14:creationId xmlns:p14="http://schemas.microsoft.com/office/powerpoint/2010/main" val="3050705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E021D-4A48-3DEB-36BC-43B55007E15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E4DD84-56B3-8DE3-7298-2079D0E6C2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4AAAB2-7B58-D94A-C4B4-F1B8D15235F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3565699-8348-F1E6-7B68-52C5A91540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E84307-C3BA-3490-C371-D00CBD7AAF2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1C7B6D-EDA2-668F-D50C-95DC60FA042A}"/>
              </a:ext>
            </a:extLst>
          </p:cNvPr>
          <p:cNvSpPr>
            <a:spLocks noGrp="1"/>
          </p:cNvSpPr>
          <p:nvPr>
            <p:ph type="dt" sz="half" idx="10"/>
          </p:nvPr>
        </p:nvSpPr>
        <p:spPr/>
        <p:txBody>
          <a:bodyPr/>
          <a:lstStyle/>
          <a:p>
            <a:fld id="{66879666-11A4-41A7-A5B8-06BBE8982469}" type="datetimeFigureOut">
              <a:rPr lang="en-GB" smtClean="0"/>
              <a:t>29/05/2024</a:t>
            </a:fld>
            <a:endParaRPr lang="en-GB"/>
          </a:p>
        </p:txBody>
      </p:sp>
      <p:sp>
        <p:nvSpPr>
          <p:cNvPr id="8" name="Footer Placeholder 7">
            <a:extLst>
              <a:ext uri="{FF2B5EF4-FFF2-40B4-BE49-F238E27FC236}">
                <a16:creationId xmlns:a16="http://schemas.microsoft.com/office/drawing/2014/main" id="{24797DDA-C669-BCF4-1464-7F019FCD10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F05FA5-7A1A-34F8-4F09-4B155A2D041A}"/>
              </a:ext>
            </a:extLst>
          </p:cNvPr>
          <p:cNvSpPr>
            <a:spLocks noGrp="1"/>
          </p:cNvSpPr>
          <p:nvPr>
            <p:ph type="sldNum" sz="quarter" idx="12"/>
          </p:nvPr>
        </p:nvSpPr>
        <p:spPr/>
        <p:txBody>
          <a:bodyPr/>
          <a:lstStyle/>
          <a:p>
            <a:fld id="{416E224F-30BA-402E-A80C-4FD14F8FCCA6}" type="slidenum">
              <a:rPr lang="en-GB" smtClean="0"/>
              <a:t>‹#›</a:t>
            </a:fld>
            <a:endParaRPr lang="en-GB"/>
          </a:p>
        </p:txBody>
      </p:sp>
    </p:spTree>
    <p:extLst>
      <p:ext uri="{BB962C8B-B14F-4D97-AF65-F5344CB8AC3E}">
        <p14:creationId xmlns:p14="http://schemas.microsoft.com/office/powerpoint/2010/main" val="2543826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31462-AB22-C9B5-4C44-01C08AA828A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B87AFF-F0F5-48CC-ABAD-D5B4AA9407F3}"/>
              </a:ext>
            </a:extLst>
          </p:cNvPr>
          <p:cNvSpPr>
            <a:spLocks noGrp="1"/>
          </p:cNvSpPr>
          <p:nvPr>
            <p:ph type="dt" sz="half" idx="10"/>
          </p:nvPr>
        </p:nvSpPr>
        <p:spPr/>
        <p:txBody>
          <a:bodyPr/>
          <a:lstStyle/>
          <a:p>
            <a:fld id="{66879666-11A4-41A7-A5B8-06BBE8982469}" type="datetimeFigureOut">
              <a:rPr lang="en-GB" smtClean="0"/>
              <a:t>29/05/2024</a:t>
            </a:fld>
            <a:endParaRPr lang="en-GB"/>
          </a:p>
        </p:txBody>
      </p:sp>
      <p:sp>
        <p:nvSpPr>
          <p:cNvPr id="4" name="Footer Placeholder 3">
            <a:extLst>
              <a:ext uri="{FF2B5EF4-FFF2-40B4-BE49-F238E27FC236}">
                <a16:creationId xmlns:a16="http://schemas.microsoft.com/office/drawing/2014/main" id="{812A1D69-F045-68D5-F66F-4DF8814A98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F1A5CA-090F-0669-8FDF-28E0551FDE78}"/>
              </a:ext>
            </a:extLst>
          </p:cNvPr>
          <p:cNvSpPr>
            <a:spLocks noGrp="1"/>
          </p:cNvSpPr>
          <p:nvPr>
            <p:ph type="sldNum" sz="quarter" idx="12"/>
          </p:nvPr>
        </p:nvSpPr>
        <p:spPr/>
        <p:txBody>
          <a:bodyPr/>
          <a:lstStyle/>
          <a:p>
            <a:fld id="{416E224F-30BA-402E-A80C-4FD14F8FCCA6}" type="slidenum">
              <a:rPr lang="en-GB" smtClean="0"/>
              <a:t>‹#›</a:t>
            </a:fld>
            <a:endParaRPr lang="en-GB"/>
          </a:p>
        </p:txBody>
      </p:sp>
    </p:spTree>
    <p:extLst>
      <p:ext uri="{BB962C8B-B14F-4D97-AF65-F5344CB8AC3E}">
        <p14:creationId xmlns:p14="http://schemas.microsoft.com/office/powerpoint/2010/main" val="4082879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B026A1-0373-C07C-C46B-E7AE7EC6E57D}"/>
              </a:ext>
            </a:extLst>
          </p:cNvPr>
          <p:cNvSpPr>
            <a:spLocks noGrp="1"/>
          </p:cNvSpPr>
          <p:nvPr>
            <p:ph type="dt" sz="half" idx="10"/>
          </p:nvPr>
        </p:nvSpPr>
        <p:spPr/>
        <p:txBody>
          <a:bodyPr/>
          <a:lstStyle/>
          <a:p>
            <a:fld id="{66879666-11A4-41A7-A5B8-06BBE8982469}" type="datetimeFigureOut">
              <a:rPr lang="en-GB" smtClean="0"/>
              <a:t>29/05/2024</a:t>
            </a:fld>
            <a:endParaRPr lang="en-GB"/>
          </a:p>
        </p:txBody>
      </p:sp>
      <p:sp>
        <p:nvSpPr>
          <p:cNvPr id="3" name="Footer Placeholder 2">
            <a:extLst>
              <a:ext uri="{FF2B5EF4-FFF2-40B4-BE49-F238E27FC236}">
                <a16:creationId xmlns:a16="http://schemas.microsoft.com/office/drawing/2014/main" id="{A145CBB9-6468-3D4F-56A3-0D7DB6DA57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01ED11B-575B-71ED-C659-D1573239F256}"/>
              </a:ext>
            </a:extLst>
          </p:cNvPr>
          <p:cNvSpPr>
            <a:spLocks noGrp="1"/>
          </p:cNvSpPr>
          <p:nvPr>
            <p:ph type="sldNum" sz="quarter" idx="12"/>
          </p:nvPr>
        </p:nvSpPr>
        <p:spPr/>
        <p:txBody>
          <a:bodyPr/>
          <a:lstStyle/>
          <a:p>
            <a:fld id="{416E224F-30BA-402E-A80C-4FD14F8FCCA6}" type="slidenum">
              <a:rPr lang="en-GB" smtClean="0"/>
              <a:t>‹#›</a:t>
            </a:fld>
            <a:endParaRPr lang="en-GB"/>
          </a:p>
        </p:txBody>
      </p:sp>
    </p:spTree>
    <p:extLst>
      <p:ext uri="{BB962C8B-B14F-4D97-AF65-F5344CB8AC3E}">
        <p14:creationId xmlns:p14="http://schemas.microsoft.com/office/powerpoint/2010/main" val="1987471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95F3B-2B6D-4115-BB8D-855781A829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D818262-3607-8676-C6AB-34DD72FB9D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C125F6-13E5-7B7F-B84D-887C42A638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09A875-5547-E561-C52F-C99B30C3579A}"/>
              </a:ext>
            </a:extLst>
          </p:cNvPr>
          <p:cNvSpPr>
            <a:spLocks noGrp="1"/>
          </p:cNvSpPr>
          <p:nvPr>
            <p:ph type="dt" sz="half" idx="10"/>
          </p:nvPr>
        </p:nvSpPr>
        <p:spPr/>
        <p:txBody>
          <a:bodyPr/>
          <a:lstStyle/>
          <a:p>
            <a:fld id="{66879666-11A4-41A7-A5B8-06BBE8982469}" type="datetimeFigureOut">
              <a:rPr lang="en-GB" smtClean="0"/>
              <a:t>29/05/2024</a:t>
            </a:fld>
            <a:endParaRPr lang="en-GB"/>
          </a:p>
        </p:txBody>
      </p:sp>
      <p:sp>
        <p:nvSpPr>
          <p:cNvPr id="6" name="Footer Placeholder 5">
            <a:extLst>
              <a:ext uri="{FF2B5EF4-FFF2-40B4-BE49-F238E27FC236}">
                <a16:creationId xmlns:a16="http://schemas.microsoft.com/office/drawing/2014/main" id="{354EF477-EEC2-76E3-DC5A-B417C48FB5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CEC480-F1E4-A4C3-4147-16E989E5D200}"/>
              </a:ext>
            </a:extLst>
          </p:cNvPr>
          <p:cNvSpPr>
            <a:spLocks noGrp="1"/>
          </p:cNvSpPr>
          <p:nvPr>
            <p:ph type="sldNum" sz="quarter" idx="12"/>
          </p:nvPr>
        </p:nvSpPr>
        <p:spPr/>
        <p:txBody>
          <a:bodyPr/>
          <a:lstStyle/>
          <a:p>
            <a:fld id="{416E224F-30BA-402E-A80C-4FD14F8FCCA6}" type="slidenum">
              <a:rPr lang="en-GB" smtClean="0"/>
              <a:t>‹#›</a:t>
            </a:fld>
            <a:endParaRPr lang="en-GB"/>
          </a:p>
        </p:txBody>
      </p:sp>
    </p:spTree>
    <p:extLst>
      <p:ext uri="{BB962C8B-B14F-4D97-AF65-F5344CB8AC3E}">
        <p14:creationId xmlns:p14="http://schemas.microsoft.com/office/powerpoint/2010/main" val="2143832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DED43-F70C-EF6A-7616-EF1AA2F884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4296D75-0B39-75A3-0BF9-4DFD7056BF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4179697-6B3A-7668-6BA5-E38116E378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03C36A-26D6-7463-8189-731798549616}"/>
              </a:ext>
            </a:extLst>
          </p:cNvPr>
          <p:cNvSpPr>
            <a:spLocks noGrp="1"/>
          </p:cNvSpPr>
          <p:nvPr>
            <p:ph type="dt" sz="half" idx="10"/>
          </p:nvPr>
        </p:nvSpPr>
        <p:spPr/>
        <p:txBody>
          <a:bodyPr/>
          <a:lstStyle/>
          <a:p>
            <a:fld id="{66879666-11A4-41A7-A5B8-06BBE8982469}" type="datetimeFigureOut">
              <a:rPr lang="en-GB" smtClean="0"/>
              <a:t>29/05/2024</a:t>
            </a:fld>
            <a:endParaRPr lang="en-GB"/>
          </a:p>
        </p:txBody>
      </p:sp>
      <p:sp>
        <p:nvSpPr>
          <p:cNvPr id="6" name="Footer Placeholder 5">
            <a:extLst>
              <a:ext uri="{FF2B5EF4-FFF2-40B4-BE49-F238E27FC236}">
                <a16:creationId xmlns:a16="http://schemas.microsoft.com/office/drawing/2014/main" id="{343AF2BD-D5B8-8056-B2FF-8742E045AE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980470-696E-1850-16B0-762FB476A18B}"/>
              </a:ext>
            </a:extLst>
          </p:cNvPr>
          <p:cNvSpPr>
            <a:spLocks noGrp="1"/>
          </p:cNvSpPr>
          <p:nvPr>
            <p:ph type="sldNum" sz="quarter" idx="12"/>
          </p:nvPr>
        </p:nvSpPr>
        <p:spPr/>
        <p:txBody>
          <a:bodyPr/>
          <a:lstStyle/>
          <a:p>
            <a:fld id="{416E224F-30BA-402E-A80C-4FD14F8FCCA6}" type="slidenum">
              <a:rPr lang="en-GB" smtClean="0"/>
              <a:t>‹#›</a:t>
            </a:fld>
            <a:endParaRPr lang="en-GB"/>
          </a:p>
        </p:txBody>
      </p:sp>
    </p:spTree>
    <p:extLst>
      <p:ext uri="{BB962C8B-B14F-4D97-AF65-F5344CB8AC3E}">
        <p14:creationId xmlns:p14="http://schemas.microsoft.com/office/powerpoint/2010/main" val="2816972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48EC5-5726-AB3F-F1C5-9CDE5EC875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C91F55-F31C-FC86-78EA-2CBFDCBBFC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4E5133-3049-C04E-34ED-252C3130952E}"/>
              </a:ext>
            </a:extLst>
          </p:cNvPr>
          <p:cNvSpPr>
            <a:spLocks noGrp="1"/>
          </p:cNvSpPr>
          <p:nvPr>
            <p:ph type="dt" sz="half" idx="10"/>
          </p:nvPr>
        </p:nvSpPr>
        <p:spPr/>
        <p:txBody>
          <a:bodyPr/>
          <a:lstStyle/>
          <a:p>
            <a:fld id="{66879666-11A4-41A7-A5B8-06BBE8982469}" type="datetimeFigureOut">
              <a:rPr lang="en-GB" smtClean="0"/>
              <a:t>29/05/2024</a:t>
            </a:fld>
            <a:endParaRPr lang="en-GB"/>
          </a:p>
        </p:txBody>
      </p:sp>
      <p:sp>
        <p:nvSpPr>
          <p:cNvPr id="5" name="Footer Placeholder 4">
            <a:extLst>
              <a:ext uri="{FF2B5EF4-FFF2-40B4-BE49-F238E27FC236}">
                <a16:creationId xmlns:a16="http://schemas.microsoft.com/office/drawing/2014/main" id="{25B0A2D3-0F10-72CD-3A1A-2E232338EA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52B6F7-4750-4566-EB31-C7F385036561}"/>
              </a:ext>
            </a:extLst>
          </p:cNvPr>
          <p:cNvSpPr>
            <a:spLocks noGrp="1"/>
          </p:cNvSpPr>
          <p:nvPr>
            <p:ph type="sldNum" sz="quarter" idx="12"/>
          </p:nvPr>
        </p:nvSpPr>
        <p:spPr/>
        <p:txBody>
          <a:bodyPr/>
          <a:lstStyle/>
          <a:p>
            <a:fld id="{416E224F-30BA-402E-A80C-4FD14F8FCCA6}" type="slidenum">
              <a:rPr lang="en-GB" smtClean="0"/>
              <a:t>‹#›</a:t>
            </a:fld>
            <a:endParaRPr lang="en-GB"/>
          </a:p>
        </p:txBody>
      </p:sp>
    </p:spTree>
    <p:extLst>
      <p:ext uri="{BB962C8B-B14F-4D97-AF65-F5344CB8AC3E}">
        <p14:creationId xmlns:p14="http://schemas.microsoft.com/office/powerpoint/2010/main" val="1312120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7CB682-0C93-5A62-FF25-934C0631C7D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5A5758-58F6-B668-D044-3CCA853328E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1AD5C4-72E8-EF98-8E70-0D13E6E31E28}"/>
              </a:ext>
            </a:extLst>
          </p:cNvPr>
          <p:cNvSpPr>
            <a:spLocks noGrp="1"/>
          </p:cNvSpPr>
          <p:nvPr>
            <p:ph type="dt" sz="half" idx="10"/>
          </p:nvPr>
        </p:nvSpPr>
        <p:spPr/>
        <p:txBody>
          <a:bodyPr/>
          <a:lstStyle/>
          <a:p>
            <a:fld id="{66879666-11A4-41A7-A5B8-06BBE8982469}" type="datetimeFigureOut">
              <a:rPr lang="en-GB" smtClean="0"/>
              <a:t>29/05/2024</a:t>
            </a:fld>
            <a:endParaRPr lang="en-GB"/>
          </a:p>
        </p:txBody>
      </p:sp>
      <p:sp>
        <p:nvSpPr>
          <p:cNvPr id="5" name="Footer Placeholder 4">
            <a:extLst>
              <a:ext uri="{FF2B5EF4-FFF2-40B4-BE49-F238E27FC236}">
                <a16:creationId xmlns:a16="http://schemas.microsoft.com/office/drawing/2014/main" id="{9684C57E-B20E-9B11-D2C3-9A8D3C324B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A68E89-3114-847C-0630-92C73E6A8B9D}"/>
              </a:ext>
            </a:extLst>
          </p:cNvPr>
          <p:cNvSpPr>
            <a:spLocks noGrp="1"/>
          </p:cNvSpPr>
          <p:nvPr>
            <p:ph type="sldNum" sz="quarter" idx="12"/>
          </p:nvPr>
        </p:nvSpPr>
        <p:spPr/>
        <p:txBody>
          <a:bodyPr/>
          <a:lstStyle/>
          <a:p>
            <a:fld id="{416E224F-30BA-402E-A80C-4FD14F8FCCA6}" type="slidenum">
              <a:rPr lang="en-GB" smtClean="0"/>
              <a:t>‹#›</a:t>
            </a:fld>
            <a:endParaRPr lang="en-GB"/>
          </a:p>
        </p:txBody>
      </p:sp>
    </p:spTree>
    <p:extLst>
      <p:ext uri="{BB962C8B-B14F-4D97-AF65-F5344CB8AC3E}">
        <p14:creationId xmlns:p14="http://schemas.microsoft.com/office/powerpoint/2010/main" val="358165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E1EAB1-5256-29AC-9BD4-683E95C959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E1CC5F-22A1-CD83-7FFE-88FBDAD01B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DB29A1-83D9-5F32-5AF1-1F98BCA8C6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6879666-11A4-41A7-A5B8-06BBE8982469}" type="datetimeFigureOut">
              <a:rPr lang="en-GB" smtClean="0"/>
              <a:t>29/05/2024</a:t>
            </a:fld>
            <a:endParaRPr lang="en-GB"/>
          </a:p>
        </p:txBody>
      </p:sp>
      <p:sp>
        <p:nvSpPr>
          <p:cNvPr id="5" name="Footer Placeholder 4">
            <a:extLst>
              <a:ext uri="{FF2B5EF4-FFF2-40B4-BE49-F238E27FC236}">
                <a16:creationId xmlns:a16="http://schemas.microsoft.com/office/drawing/2014/main" id="{C0333DD1-53A5-4265-613A-EE9FC162AC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16B821E-8086-A243-4469-27B05C26D8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16E224F-30BA-402E-A80C-4FD14F8FCCA6}" type="slidenum">
              <a:rPr lang="en-GB" smtClean="0"/>
              <a:t>‹#›</a:t>
            </a:fld>
            <a:endParaRPr lang="en-GB"/>
          </a:p>
        </p:txBody>
      </p:sp>
    </p:spTree>
    <p:extLst>
      <p:ext uri="{BB962C8B-B14F-4D97-AF65-F5344CB8AC3E}">
        <p14:creationId xmlns:p14="http://schemas.microsoft.com/office/powerpoint/2010/main" val="27375061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jpeg"/><Relationship Id="rId5" Type="http://schemas.openxmlformats.org/officeDocument/2006/relationships/image" Target="../media/image2.JPEG"/><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4.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4.png"/><Relationship Id="rId5" Type="http://schemas.openxmlformats.org/officeDocument/2006/relationships/image" Target="../media/image14.jpe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2.xml"/><Relationship Id="rId7" Type="http://schemas.openxmlformats.org/officeDocument/2006/relationships/image" Target="../media/image18.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7.png"/><Relationship Id="rId11" Type="http://schemas.openxmlformats.org/officeDocument/2006/relationships/image" Target="../media/image4.png"/><Relationship Id="rId5" Type="http://schemas.openxmlformats.org/officeDocument/2006/relationships/image" Target="../media/image16.png"/><Relationship Id="rId10" Type="http://schemas.openxmlformats.org/officeDocument/2006/relationships/image" Target="../media/image21.jpeg"/><Relationship Id="rId4" Type="http://schemas.openxmlformats.org/officeDocument/2006/relationships/image" Target="../media/image15.png"/><Relationship Id="rId9"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4.png"/><Relationship Id="rId5" Type="http://schemas.openxmlformats.org/officeDocument/2006/relationships/image" Target="../media/image23.png"/><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4.png"/><Relationship Id="rId5" Type="http://schemas.openxmlformats.org/officeDocument/2006/relationships/image" Target="../media/image25.pn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4.png"/><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4.png"/><Relationship Id="rId5" Type="http://schemas.openxmlformats.org/officeDocument/2006/relationships/image" Target="../media/image28.png"/><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4.png"/><Relationship Id="rId5" Type="http://schemas.openxmlformats.org/officeDocument/2006/relationships/image" Target="../media/image30.png"/><Relationship Id="rId4" Type="http://schemas.openxmlformats.org/officeDocument/2006/relationships/image" Target="../media/image29.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5.mp4"/><Relationship Id="rId1" Type="http://schemas.microsoft.com/office/2007/relationships/media" Target="../media/media15.mp4"/><Relationship Id="rId5" Type="http://schemas.openxmlformats.org/officeDocument/2006/relationships/image" Target="../media/image4.png"/><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6.mp4"/><Relationship Id="rId1" Type="http://schemas.microsoft.com/office/2007/relationships/media" Target="../media/media16.mp4"/><Relationship Id="rId5" Type="http://schemas.openxmlformats.org/officeDocument/2006/relationships/image" Target="../media/image4.png"/><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7.mp4"/><Relationship Id="rId1" Type="http://schemas.microsoft.com/office/2007/relationships/media" Target="../media/media17.mp4"/><Relationship Id="rId5" Type="http://schemas.openxmlformats.org/officeDocument/2006/relationships/image" Target="../media/image4.png"/><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8.mp4"/><Relationship Id="rId1" Type="http://schemas.microsoft.com/office/2007/relationships/media" Target="../media/media18.mp4"/><Relationship Id="rId5" Type="http://schemas.openxmlformats.org/officeDocument/2006/relationships/image" Target="../media/image4.png"/><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9.mp4"/><Relationship Id="rId1" Type="http://schemas.microsoft.com/office/2007/relationships/media" Target="../media/media19.mp4"/><Relationship Id="rId5" Type="http://schemas.openxmlformats.org/officeDocument/2006/relationships/image" Target="../media/image4.png"/><Relationship Id="rId4" Type="http://schemas.openxmlformats.org/officeDocument/2006/relationships/image" Target="../media/image35.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0.mp4"/><Relationship Id="rId1" Type="http://schemas.microsoft.com/office/2007/relationships/media" Target="../media/media20.mp4"/><Relationship Id="rId5" Type="http://schemas.openxmlformats.org/officeDocument/2006/relationships/image" Target="../media/image4.png"/><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1.mp4"/><Relationship Id="rId1" Type="http://schemas.microsoft.com/office/2007/relationships/media" Target="../media/media21.mp4"/><Relationship Id="rId5" Type="http://schemas.openxmlformats.org/officeDocument/2006/relationships/image" Target="../media/image4.png"/><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2.mp4"/><Relationship Id="rId1" Type="http://schemas.microsoft.com/office/2007/relationships/media" Target="../media/media22.mp4"/><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3.mp4"/><Relationship Id="rId1" Type="http://schemas.microsoft.com/office/2007/relationships/media" Target="../media/media23.mp4"/><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9DFE8A5-DCEC-4A43-B613-D62AC8C5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04" y="558153"/>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28169967-F1A4-4EE8-A07F-DD064C05A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514" y="564503"/>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26B7664A-BE61-4A65-B937-A31E08B8B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4890" y="456156"/>
            <a:ext cx="5290997" cy="5290997"/>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4">
            <a:extLst>
              <a:ext uri="{FF2B5EF4-FFF2-40B4-BE49-F238E27FC236}">
                <a16:creationId xmlns:a16="http://schemas.microsoft.com/office/drawing/2014/main" id="{81216158-6117-E221-C475-CCF7CC4ACAC3}"/>
              </a:ext>
            </a:extLst>
          </p:cNvPr>
          <p:cNvSpPr>
            <a:spLocks noGrp="1" noChangeArrowheads="1"/>
          </p:cNvSpPr>
          <p:nvPr>
            <p:ph type="ctrTitle"/>
          </p:nvPr>
        </p:nvSpPr>
        <p:spPr bwMode="auto">
          <a:xfrm>
            <a:off x="1078361" y="1213164"/>
            <a:ext cx="4387927" cy="285433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5400" b="0" i="0" u="sng" strike="noStrike" cap="none" normalizeH="0" baseline="0">
                <a:ln>
                  <a:noFill/>
                </a:ln>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Relative Project Report </a:t>
            </a:r>
            <a:br>
              <a:rPr kumimoji="0" lang="en-US" altLang="en-US" sz="5400" b="0" i="0" u="sng" strike="noStrike" cap="none" normalizeH="0" baseline="0">
                <a:ln>
                  <a:noFill/>
                </a:ln>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br>
            <a:r>
              <a:rPr kumimoji="0" lang="en-US" altLang="en-US" sz="5400" b="0" i="0" u="sng" strike="noStrike" cap="none" normalizeH="0" baseline="0">
                <a:ln>
                  <a:noFill/>
                </a:ln>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Presentation</a:t>
            </a:r>
            <a:endParaRPr kumimoji="0" lang="en-US" altLang="en-US" sz="5400" b="0" i="0" u="none" strike="noStrike" cap="none" normalizeH="0" baseline="0">
              <a:ln>
                <a:noFill/>
              </a:ln>
              <a:solidFill>
                <a:schemeClr val="bg1"/>
              </a:solidFill>
              <a:effectLst/>
              <a:latin typeface="Arial" panose="020B0604020202020204" pitchFamily="34" charset="0"/>
            </a:endParaRPr>
          </a:p>
        </p:txBody>
      </p:sp>
      <p:sp>
        <p:nvSpPr>
          <p:cNvPr id="3" name="Subtitle 2">
            <a:extLst>
              <a:ext uri="{FF2B5EF4-FFF2-40B4-BE49-F238E27FC236}">
                <a16:creationId xmlns:a16="http://schemas.microsoft.com/office/drawing/2014/main" id="{7F82D8F4-92B1-7ACD-0DEB-FCA3B8AA7CEF}"/>
              </a:ext>
            </a:extLst>
          </p:cNvPr>
          <p:cNvSpPr>
            <a:spLocks noGrp="1"/>
          </p:cNvSpPr>
          <p:nvPr>
            <p:ph type="subTitle" idx="1"/>
          </p:nvPr>
        </p:nvSpPr>
        <p:spPr>
          <a:xfrm>
            <a:off x="1358153" y="4253857"/>
            <a:ext cx="3624471" cy="811604"/>
          </a:xfrm>
        </p:spPr>
        <p:txBody>
          <a:bodyPr>
            <a:normAutofit/>
          </a:bodyPr>
          <a:lstStyle/>
          <a:p>
            <a:r>
              <a:rPr lang="en-GB" sz="2000">
                <a:solidFill>
                  <a:schemeClr val="bg1"/>
                </a:solidFill>
              </a:rPr>
              <a:t>Hydraulic Press Install </a:t>
            </a:r>
          </a:p>
        </p:txBody>
      </p:sp>
      <p:pic>
        <p:nvPicPr>
          <p:cNvPr id="10" name="Picture 9" descr="A close-up of a machine&#10;&#10;Description automatically generated">
            <a:extLst>
              <a:ext uri="{FF2B5EF4-FFF2-40B4-BE49-F238E27FC236}">
                <a16:creationId xmlns:a16="http://schemas.microsoft.com/office/drawing/2014/main" id="{96A43545-09FB-33F0-B6FF-15A08C6245E5}"/>
              </a:ext>
            </a:extLst>
          </p:cNvPr>
          <p:cNvPicPr>
            <a:picLocks noChangeAspect="1"/>
          </p:cNvPicPr>
          <p:nvPr/>
        </p:nvPicPr>
        <p:blipFill rotWithShape="1">
          <a:blip r:embed="rId4">
            <a:extLst>
              <a:ext uri="{28A0092B-C50C-407E-A947-70E740481C1C}">
                <a14:useLocalDpi xmlns:a14="http://schemas.microsoft.com/office/drawing/2010/main" val="0"/>
              </a:ext>
            </a:extLst>
          </a:blip>
          <a:srcRect r="6645" b="1"/>
          <a:stretch/>
        </p:blipFill>
        <p:spPr>
          <a:xfrm>
            <a:off x="6503750" y="10"/>
            <a:ext cx="3897767" cy="3131363"/>
          </a:xfrm>
          <a:custGeom>
            <a:avLst/>
            <a:gdLst/>
            <a:ahLst/>
            <a:cxnLst/>
            <a:rect l="l" t="t" r="r" b="b"/>
            <a:pathLst>
              <a:path w="3897767" h="3131373">
                <a:moveTo>
                  <a:pt x="402271" y="0"/>
                </a:moveTo>
                <a:lnTo>
                  <a:pt x="3495496" y="0"/>
                </a:lnTo>
                <a:lnTo>
                  <a:pt x="3564928" y="92850"/>
                </a:lnTo>
                <a:cubicBezTo>
                  <a:pt x="3775065" y="403894"/>
                  <a:pt x="3897767" y="778863"/>
                  <a:pt x="3897767" y="1182490"/>
                </a:cubicBezTo>
                <a:cubicBezTo>
                  <a:pt x="3897767" y="2258828"/>
                  <a:pt x="3025222" y="3131373"/>
                  <a:pt x="1948884" y="3131373"/>
                </a:cubicBezTo>
                <a:cubicBezTo>
                  <a:pt x="872545" y="3131373"/>
                  <a:pt x="0" y="2258828"/>
                  <a:pt x="0" y="1182490"/>
                </a:cubicBezTo>
                <a:cubicBezTo>
                  <a:pt x="0" y="778863"/>
                  <a:pt x="122702" y="403894"/>
                  <a:pt x="332839" y="92850"/>
                </a:cubicBezTo>
                <a:close/>
              </a:path>
            </a:pathLst>
          </a:custGeom>
        </p:spPr>
      </p:pic>
      <p:sp>
        <p:nvSpPr>
          <p:cNvPr id="25"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30288" y="827820"/>
            <a:ext cx="875345" cy="8753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Graphic 212">
            <a:extLst>
              <a:ext uri="{FF2B5EF4-FFF2-40B4-BE49-F238E27FC236}">
                <a16:creationId xmlns:a16="http://schemas.microsoft.com/office/drawing/2014/main" id="{CD08DEF0-DEFD-4BD6-BCF3-12E1C32E7B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30288" y="827820"/>
            <a:ext cx="875345" cy="8753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pic>
        <p:nvPicPr>
          <p:cNvPr id="12" name="Picture 11" descr="A box full of pink round objects&#10;&#10;Description automatically generated">
            <a:extLst>
              <a:ext uri="{FF2B5EF4-FFF2-40B4-BE49-F238E27FC236}">
                <a16:creationId xmlns:a16="http://schemas.microsoft.com/office/drawing/2014/main" id="{A156C67B-6D2A-2D79-5885-D207F8176283}"/>
              </a:ext>
            </a:extLst>
          </p:cNvPr>
          <p:cNvPicPr>
            <a:picLocks noChangeAspect="1"/>
          </p:cNvPicPr>
          <p:nvPr/>
        </p:nvPicPr>
        <p:blipFill rotWithShape="1">
          <a:blip r:embed="rId5">
            <a:extLst>
              <a:ext uri="{28A0092B-C50C-407E-A947-70E740481C1C}">
                <a14:useLocalDpi xmlns:a14="http://schemas.microsoft.com/office/drawing/2010/main" val="0"/>
              </a:ext>
            </a:extLst>
          </a:blip>
          <a:srcRect t="18110" b="6890"/>
          <a:stretch/>
        </p:blipFill>
        <p:spPr>
          <a:xfrm>
            <a:off x="6410728" y="3897767"/>
            <a:ext cx="2624707" cy="2624707"/>
          </a:xfrm>
          <a:custGeom>
            <a:avLst/>
            <a:gdLst/>
            <a:ahLst/>
            <a:cxnLst/>
            <a:rect l="l" t="t" r="r" b="b"/>
            <a:pathLst>
              <a:path w="1796104" h="1796104">
                <a:moveTo>
                  <a:pt x="898052" y="0"/>
                </a:moveTo>
                <a:cubicBezTo>
                  <a:pt x="1394032" y="0"/>
                  <a:pt x="1796104" y="402072"/>
                  <a:pt x="1796104" y="898052"/>
                </a:cubicBezTo>
                <a:cubicBezTo>
                  <a:pt x="1796104" y="1394032"/>
                  <a:pt x="1394032" y="1796104"/>
                  <a:pt x="898052" y="1796104"/>
                </a:cubicBezTo>
                <a:cubicBezTo>
                  <a:pt x="402072" y="1796104"/>
                  <a:pt x="0" y="1394032"/>
                  <a:pt x="0" y="898052"/>
                </a:cubicBezTo>
                <a:cubicBezTo>
                  <a:pt x="0" y="402072"/>
                  <a:pt x="402072" y="0"/>
                  <a:pt x="898052" y="0"/>
                </a:cubicBezTo>
                <a:close/>
              </a:path>
            </a:pathLst>
          </a:custGeom>
        </p:spPr>
      </p:pic>
      <p:pic>
        <p:nvPicPr>
          <p:cNvPr id="8" name="Picture 7" descr="A machine with a large machine in a room&#10;&#10;Description automatically generated with medium confidence">
            <a:extLst>
              <a:ext uri="{FF2B5EF4-FFF2-40B4-BE49-F238E27FC236}">
                <a16:creationId xmlns:a16="http://schemas.microsoft.com/office/drawing/2014/main" id="{D178A7D7-756B-5D3A-E862-5D9331C3058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3591" r="-3" b="5623"/>
          <a:stretch/>
        </p:blipFill>
        <p:spPr bwMode="auto">
          <a:xfrm flipH="1">
            <a:off x="9341624" y="2718757"/>
            <a:ext cx="2850376" cy="3070200"/>
          </a:xfrm>
          <a:custGeom>
            <a:avLst/>
            <a:gdLst/>
            <a:ahLst/>
            <a:cxnLst/>
            <a:rect l="l" t="t" r="r" b="b"/>
            <a:pathLst>
              <a:path w="2850376" h="3070200">
                <a:moveTo>
                  <a:pt x="1535100" y="0"/>
                </a:moveTo>
                <a:cubicBezTo>
                  <a:pt x="2064983" y="0"/>
                  <a:pt x="2532161" y="268472"/>
                  <a:pt x="2808029" y="676811"/>
                </a:cubicBezTo>
                <a:lnTo>
                  <a:pt x="2850376" y="746516"/>
                </a:lnTo>
                <a:lnTo>
                  <a:pt x="2850376" y="2323685"/>
                </a:lnTo>
                <a:lnTo>
                  <a:pt x="2808029" y="2393390"/>
                </a:lnTo>
                <a:cubicBezTo>
                  <a:pt x="2532161" y="2801729"/>
                  <a:pt x="2064983" y="3070200"/>
                  <a:pt x="1535100" y="3070200"/>
                </a:cubicBezTo>
                <a:cubicBezTo>
                  <a:pt x="687287" y="3070200"/>
                  <a:pt x="0" y="2382913"/>
                  <a:pt x="0" y="1535100"/>
                </a:cubicBezTo>
                <a:cubicBezTo>
                  <a:pt x="0" y="687287"/>
                  <a:pt x="687287" y="0"/>
                  <a:pt x="1535100" y="0"/>
                </a:cubicBezTo>
                <a:close/>
              </a:path>
            </a:pathLst>
          </a:custGeom>
          <a:noFill/>
        </p:spPr>
      </p:pic>
      <p:grpSp>
        <p:nvGrpSpPr>
          <p:cNvPr id="29"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46774" y="2347387"/>
            <a:ext cx="1054466" cy="469689"/>
            <a:chOff x="9841624" y="4115729"/>
            <a:chExt cx="602169" cy="268223"/>
          </a:xfrm>
          <a:solidFill>
            <a:schemeClr val="bg1"/>
          </a:solidFill>
        </p:grpSpPr>
        <p:sp>
          <p:nvSpPr>
            <p:cNvPr id="30" name="Freeform: Shape 29">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6" name="Oval 35">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9893" y="3354599"/>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AFD0A328-1739-4303-94E8-A87D5F4D0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9893" y="3354599"/>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15" name="Video 14">
            <a:hlinkClick r:id="" action="ppaction://media"/>
            <a:extLst>
              <a:ext uri="{FF2B5EF4-FFF2-40B4-BE49-F238E27FC236}">
                <a16:creationId xmlns:a16="http://schemas.microsoft.com/office/drawing/2014/main" id="{37BBA060-538F-746C-49F7-6BD70E5D83F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2390805"/>
      </p:ext>
    </p:extLst>
  </p:cSld>
  <p:clrMapOvr>
    <a:masterClrMapping/>
  </p:clrMapOvr>
  <mc:AlternateContent xmlns:mc="http://schemas.openxmlformats.org/markup-compatibility/2006">
    <mc:Choice xmlns:p14="http://schemas.microsoft.com/office/powerpoint/2010/main" Requires="p14">
      <p:transition spd="slow" p14:dur="2000" advTm="21514"/>
    </mc:Choice>
    <mc:Fallback>
      <p:transition spd="slow" advTm="215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5" name="Rectangle 364">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19643A-DA31-15D9-B81E-2DD38874F1CB}"/>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rPr>
              <a:t>Presentation/Project Abstract. </a:t>
            </a:r>
          </a:p>
        </p:txBody>
      </p:sp>
      <p:sp>
        <p:nvSpPr>
          <p:cNvPr id="367" name="Rectangle 366">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9" name="Rectangle 368">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1BD790-015C-0B4D-0D08-FEA017ADD766}"/>
              </a:ext>
            </a:extLst>
          </p:cNvPr>
          <p:cNvSpPr>
            <a:spLocks noGrp="1"/>
          </p:cNvSpPr>
          <p:nvPr>
            <p:ph idx="1"/>
          </p:nvPr>
        </p:nvSpPr>
        <p:spPr>
          <a:xfrm>
            <a:off x="1155548" y="2217343"/>
            <a:ext cx="9880893" cy="3959619"/>
          </a:xfrm>
        </p:spPr>
        <p:txBody>
          <a:bodyPr>
            <a:normAutofit/>
          </a:bodyPr>
          <a:lstStyle/>
          <a:p>
            <a:r>
              <a:rPr lang="en-GB" sz="1700" kern="100" dirty="0">
                <a:effectLst/>
                <a:latin typeface="Arial" panose="020B0604020202020204" pitchFamily="34" charset="0"/>
                <a:ea typeface="Calibri" panose="020F0502020204030204" pitchFamily="34" charset="0"/>
                <a:cs typeface="Times New Roman" panose="02020603050405020304" pitchFamily="18" charset="0"/>
              </a:rPr>
              <a:t>The report I studied will focus on the improvement and installation of a horizontal 500 tonne hydraulic press system at BAE Systems </a:t>
            </a:r>
            <a:r>
              <a:rPr lang="en-GB" sz="1700" kern="100" dirty="0" err="1">
                <a:effectLst/>
                <a:latin typeface="Arial" panose="020B0604020202020204" pitchFamily="34" charset="0"/>
                <a:ea typeface="Calibri" panose="020F0502020204030204" pitchFamily="34" charset="0"/>
                <a:cs typeface="Times New Roman" panose="02020603050405020304" pitchFamily="18" charset="0"/>
              </a:rPr>
              <a:t>Glascoed</a:t>
            </a:r>
            <a:r>
              <a:rPr lang="en-GB" sz="1700" kern="100" dirty="0">
                <a:effectLst/>
                <a:latin typeface="Arial" panose="020B0604020202020204" pitchFamily="34" charset="0"/>
                <a:ea typeface="Calibri" panose="020F0502020204030204" pitchFamily="34" charset="0"/>
                <a:cs typeface="Times New Roman" panose="02020603050405020304" pitchFamily="18" charset="0"/>
              </a:rPr>
              <a:t>. </a:t>
            </a:r>
          </a:p>
          <a:p>
            <a:r>
              <a:rPr lang="en-GB" sz="1700" kern="100" dirty="0">
                <a:effectLst/>
                <a:latin typeface="Arial" panose="020B0604020202020204" pitchFamily="34" charset="0"/>
                <a:ea typeface="Calibri" panose="020F0502020204030204" pitchFamily="34" charset="0"/>
                <a:cs typeface="Times New Roman" panose="02020603050405020304" pitchFamily="18" charset="0"/>
              </a:rPr>
              <a:t>This project is based on a current press system used at BAE Systems and redesigned to improve various issues currently faced. By making improvements and redesigning the press system, the overall efficiency of the new system was increased due to an inefficient and dated unit. Product reject rates, maintenance downtime and tooling setup times were decreased. </a:t>
            </a:r>
          </a:p>
          <a:p>
            <a:r>
              <a:rPr lang="en-GB" sz="1700" kern="100" dirty="0">
                <a:effectLst/>
                <a:latin typeface="Arial" panose="020B0604020202020204" pitchFamily="34" charset="0"/>
                <a:ea typeface="Calibri" panose="020F0502020204030204" pitchFamily="34" charset="0"/>
                <a:cs typeface="Times New Roman" panose="02020603050405020304" pitchFamily="18" charset="0"/>
              </a:rPr>
              <a:t>Pressing times of the new press system were halved verses the old press system. All old press and new press data was analysed throughout this report proving that the new press is an efficient unit capable of keeping up with current demand.</a:t>
            </a:r>
          </a:p>
          <a:p>
            <a:r>
              <a:rPr lang="en-GB" sz="1700" kern="100" dirty="0">
                <a:latin typeface="Arial" panose="020B0604020202020204" pitchFamily="34" charset="0"/>
                <a:ea typeface="Calibri" panose="020F0502020204030204" pitchFamily="34" charset="0"/>
                <a:cs typeface="Times New Roman" panose="02020603050405020304" pitchFamily="18" charset="0"/>
              </a:rPr>
              <a:t>This presentation will also show t</a:t>
            </a:r>
            <a:r>
              <a:rPr lang="en-GB" sz="1700" kern="100" dirty="0">
                <a:effectLst/>
                <a:latin typeface="Arial" panose="020B0604020202020204" pitchFamily="34" charset="0"/>
                <a:ea typeface="Calibri" panose="020F0502020204030204" pitchFamily="34" charset="0"/>
                <a:cs typeface="Times New Roman" panose="02020603050405020304" pitchFamily="18" charset="0"/>
              </a:rPr>
              <a:t>ime management throughout this project to show how the project was managed and undertaken. </a:t>
            </a:r>
          </a:p>
          <a:p>
            <a:r>
              <a:rPr lang="en-GB" sz="1700" kern="100" dirty="0">
                <a:effectLst/>
                <a:latin typeface="Arial" panose="020B0604020202020204" pitchFamily="34" charset="0"/>
                <a:ea typeface="Calibri" panose="020F0502020204030204" pitchFamily="34" charset="0"/>
                <a:cs typeface="Times New Roman" panose="02020603050405020304" pitchFamily="18" charset="0"/>
              </a:rPr>
              <a:t>The presentation will also </a:t>
            </a:r>
            <a:r>
              <a:rPr lang="en-GB" sz="1700" kern="100" dirty="0">
                <a:latin typeface="Arial" panose="020B0604020202020204" pitchFamily="34" charset="0"/>
                <a:ea typeface="Calibri" panose="020F0502020204030204" pitchFamily="34" charset="0"/>
                <a:cs typeface="Times New Roman" panose="02020603050405020304" pitchFamily="18" charset="0"/>
              </a:rPr>
              <a:t>show how the </a:t>
            </a:r>
            <a:r>
              <a:rPr lang="en-GB" sz="1700" kern="100" dirty="0">
                <a:effectLst/>
                <a:latin typeface="Arial" panose="020B0604020202020204" pitchFamily="34" charset="0"/>
                <a:ea typeface="Calibri" panose="020F0502020204030204" pitchFamily="34" charset="0"/>
                <a:cs typeface="Times New Roman" panose="02020603050405020304" pitchFamily="18" charset="0"/>
              </a:rPr>
              <a:t>project will be analysed for any future improvements, learning outcomes, strengths and weaknesses found. </a:t>
            </a:r>
            <a:endParaRPr lang="en-GB" sz="17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700" dirty="0"/>
          </a:p>
        </p:txBody>
      </p:sp>
      <p:pic>
        <p:nvPicPr>
          <p:cNvPr id="14" name="Video 13">
            <a:hlinkClick r:id="" action="ppaction://media"/>
            <a:extLst>
              <a:ext uri="{FF2B5EF4-FFF2-40B4-BE49-F238E27FC236}">
                <a16:creationId xmlns:a16="http://schemas.microsoft.com/office/drawing/2014/main" id="{80A47429-3597-E0DE-E28D-FC96FD2ED37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45394625"/>
      </p:ext>
    </p:extLst>
  </p:cSld>
  <p:clrMapOvr>
    <a:masterClrMapping/>
  </p:clrMapOvr>
  <mc:AlternateContent xmlns:mc="http://schemas.openxmlformats.org/markup-compatibility/2006">
    <mc:Choice xmlns:p14="http://schemas.microsoft.com/office/powerpoint/2010/main" Requires="p14">
      <p:transition spd="slow" p14:dur="2000" advTm="107183"/>
    </mc:Choice>
    <mc:Fallback>
      <p:transition spd="slow" advTm="1071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18CF0A-3A59-D135-6248-C9B8DB6222BF}"/>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rPr>
              <a:t>Introduction of Project.</a:t>
            </a:r>
          </a:p>
        </p:txBody>
      </p:sp>
      <p:sp>
        <p:nvSpPr>
          <p:cNvPr id="19" name="Rectangle 18">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2F4381-3906-C9B8-F12E-C1CEAFE27730}"/>
              </a:ext>
            </a:extLst>
          </p:cNvPr>
          <p:cNvSpPr>
            <a:spLocks noGrp="1"/>
          </p:cNvSpPr>
          <p:nvPr>
            <p:ph idx="1"/>
          </p:nvPr>
        </p:nvSpPr>
        <p:spPr>
          <a:xfrm>
            <a:off x="1155548" y="2217343"/>
            <a:ext cx="9880893" cy="3959619"/>
          </a:xfrm>
        </p:spPr>
        <p:txBody>
          <a:bodyPr>
            <a:normAutofit/>
          </a:bodyPr>
          <a:lstStyle/>
          <a:p>
            <a:r>
              <a:rPr lang="en-GB" sz="1300" kern="100">
                <a:effectLst/>
                <a:latin typeface="Arial" panose="020B0604020202020204" pitchFamily="34" charset="0"/>
                <a:ea typeface="Calibri" panose="020F0502020204030204" pitchFamily="34" charset="0"/>
                <a:cs typeface="Times New Roman" panose="02020603050405020304" pitchFamily="18" charset="0"/>
              </a:rPr>
              <a:t>At BAE System Glascoed, there has been a project to improve and replace a horizontal hydraulic press that produces explosive pellets for fuses of all kinds of artillery. </a:t>
            </a:r>
          </a:p>
          <a:p>
            <a:r>
              <a:rPr lang="en-GB" sz="1300" kern="100">
                <a:effectLst/>
                <a:latin typeface="Arial" panose="020B0604020202020204" pitchFamily="34" charset="0"/>
                <a:ea typeface="Calibri" panose="020F0502020204030204" pitchFamily="34" charset="0"/>
                <a:cs typeface="Times New Roman" panose="02020603050405020304" pitchFamily="18" charset="0"/>
              </a:rPr>
              <a:t>The current pressing setup was installed in the 1950’s when the factory first opened, is dated and has not been improved or changed much since. </a:t>
            </a:r>
            <a:endParaRPr lang="en-GB" sz="1300" kern="100">
              <a:latin typeface="Arial" panose="020B0604020202020204" pitchFamily="34" charset="0"/>
              <a:ea typeface="Calibri" panose="020F0502020204030204" pitchFamily="34" charset="0"/>
              <a:cs typeface="Times New Roman" panose="02020603050405020304" pitchFamily="18" charset="0"/>
            </a:endParaRPr>
          </a:p>
          <a:p>
            <a:r>
              <a:rPr lang="en-GB" sz="1300" kern="100">
                <a:effectLst/>
                <a:latin typeface="Arial" panose="020B0604020202020204" pitchFamily="34" charset="0"/>
                <a:ea typeface="Calibri" panose="020F0502020204030204" pitchFamily="34" charset="0"/>
                <a:cs typeface="Times New Roman" panose="02020603050405020304" pitchFamily="18" charset="0"/>
              </a:rPr>
              <a:t>The hydraulic press is slow, old and needs redesigning to improve on any current issues faced. </a:t>
            </a:r>
          </a:p>
          <a:p>
            <a:r>
              <a:rPr lang="en-GB" sz="1300" kern="100">
                <a:effectLst/>
                <a:latin typeface="Arial" panose="020B0604020202020204" pitchFamily="34" charset="0"/>
                <a:ea typeface="Calibri" panose="020F0502020204030204" pitchFamily="34" charset="0"/>
                <a:cs typeface="Times New Roman" panose="02020603050405020304" pitchFamily="18" charset="0"/>
              </a:rPr>
              <a:t>The old press remained at BAE Systems and run as normal while the new pressing system was redesigned, built and installed ready for use. </a:t>
            </a:r>
          </a:p>
          <a:p>
            <a:r>
              <a:rPr lang="en-GB" sz="1300" kern="100">
                <a:effectLst/>
                <a:latin typeface="Arial" panose="020B0604020202020204" pitchFamily="34" charset="0"/>
                <a:ea typeface="Calibri" panose="020F0502020204030204" pitchFamily="34" charset="0"/>
                <a:cs typeface="Times New Roman" panose="02020603050405020304" pitchFamily="18" charset="0"/>
              </a:rPr>
              <a:t>The replacement press is a modern more efficient unit capable of keeping up with the current supply and demand of pellets.</a:t>
            </a:r>
          </a:p>
          <a:p>
            <a:r>
              <a:rPr lang="en-GB" sz="1300" kern="100">
                <a:effectLst/>
                <a:latin typeface="Arial" panose="020B0604020202020204" pitchFamily="34" charset="0"/>
                <a:ea typeface="Calibri" panose="020F0502020204030204" pitchFamily="34" charset="0"/>
                <a:cs typeface="Times New Roman" panose="02020603050405020304" pitchFamily="18" charset="0"/>
              </a:rPr>
              <a:t>The new press system was designed, built and installed by Mecelec Design Limited with the aid of ideas of improvement from myself and engineers from BAE Systems Glascoed.</a:t>
            </a:r>
          </a:p>
          <a:p>
            <a:r>
              <a:rPr lang="en-GB" sz="1300" kern="100">
                <a:effectLst/>
                <a:latin typeface="Arial" panose="020B0604020202020204" pitchFamily="34" charset="0"/>
                <a:ea typeface="Calibri" panose="020F0502020204030204" pitchFamily="34" charset="0"/>
                <a:cs typeface="Times New Roman" panose="02020603050405020304" pitchFamily="18" charset="0"/>
              </a:rPr>
              <a:t>The replacement of this press was started in November 2023 and finished in May 2024. </a:t>
            </a:r>
          </a:p>
          <a:p>
            <a:r>
              <a:rPr lang="en-GB" sz="1300" kern="100">
                <a:effectLst/>
                <a:latin typeface="Arial" panose="020B0604020202020204" pitchFamily="34" charset="0"/>
                <a:ea typeface="Calibri" panose="020F0502020204030204" pitchFamily="34" charset="0"/>
                <a:cs typeface="Times New Roman" panose="02020603050405020304" pitchFamily="18" charset="0"/>
              </a:rPr>
              <a:t>The project idea was started after various issues faced with the current pressing system due to it being old and inefficient. </a:t>
            </a:r>
          </a:p>
          <a:p>
            <a:r>
              <a:rPr lang="en-GB" sz="1300" kern="100">
                <a:effectLst/>
                <a:latin typeface="Arial" panose="020B0604020202020204" pitchFamily="34" charset="0"/>
                <a:ea typeface="Calibri" panose="020F0502020204030204" pitchFamily="34" charset="0"/>
                <a:cs typeface="Times New Roman" panose="02020603050405020304" pitchFamily="18" charset="0"/>
              </a:rPr>
              <a:t>The end goal of this project was to install a more efficient unit to rule out the old, tired pressing system which was unable to keep up with the current demand. </a:t>
            </a:r>
            <a:endParaRPr lang="en-GB" sz="1300" kern="100">
              <a:effectLst/>
              <a:latin typeface="Calibri" panose="020F0502020204030204" pitchFamily="34" charset="0"/>
              <a:ea typeface="Calibri" panose="020F0502020204030204" pitchFamily="34" charset="0"/>
              <a:cs typeface="Times New Roman" panose="02020603050405020304" pitchFamily="18" charset="0"/>
            </a:endParaRPr>
          </a:p>
          <a:p>
            <a:endParaRPr lang="en-GB" sz="1300"/>
          </a:p>
        </p:txBody>
      </p:sp>
      <p:pic>
        <p:nvPicPr>
          <p:cNvPr id="14" name="Video 13">
            <a:hlinkClick r:id="" action="ppaction://media"/>
            <a:extLst>
              <a:ext uri="{FF2B5EF4-FFF2-40B4-BE49-F238E27FC236}">
                <a16:creationId xmlns:a16="http://schemas.microsoft.com/office/drawing/2014/main" id="{5C06EDA9-B9CE-37E1-2694-2E3D07AAF04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42602276"/>
      </p:ext>
    </p:extLst>
  </p:cSld>
  <p:clrMapOvr>
    <a:masterClrMapping/>
  </p:clrMapOvr>
  <mc:AlternateContent xmlns:mc="http://schemas.openxmlformats.org/markup-compatibility/2006">
    <mc:Choice xmlns:p14="http://schemas.microsoft.com/office/powerpoint/2010/main" Requires="p14">
      <p:transition spd="slow" p14:dur="2000" advTm="100607"/>
    </mc:Choice>
    <mc:Fallback>
      <p:transition spd="slow" advTm="100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DD7C9B-E043-46F3-09B1-6BA5FBA6468F}"/>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Understanding the Current Process.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650C87-57C2-03F4-37EE-1D2531ADB54C}"/>
              </a:ext>
            </a:extLst>
          </p:cNvPr>
          <p:cNvSpPr>
            <a:spLocks noGrp="1"/>
          </p:cNvSpPr>
          <p:nvPr>
            <p:ph idx="1"/>
          </p:nvPr>
        </p:nvSpPr>
        <p:spPr>
          <a:xfrm>
            <a:off x="439040" y="2217343"/>
            <a:ext cx="6248362" cy="4640657"/>
          </a:xfrm>
        </p:spPr>
        <p:txBody>
          <a:bodyPr>
            <a:normAutofit fontScale="92500" lnSpcReduction="20000"/>
          </a:bodyPr>
          <a:lstStyle/>
          <a:p>
            <a:r>
              <a:rPr lang="en-GB" sz="1400" dirty="0">
                <a:effectLst/>
                <a:latin typeface="Arial" panose="020B0604020202020204" pitchFamily="34" charset="0"/>
                <a:ea typeface="Calibri" panose="020F0502020204030204" pitchFamily="34" charset="0"/>
              </a:rPr>
              <a:t>The current Press at BAE Systems </a:t>
            </a:r>
            <a:r>
              <a:rPr lang="en-GB" sz="1400" dirty="0" err="1">
                <a:effectLst/>
                <a:latin typeface="Arial" panose="020B0604020202020204" pitchFamily="34" charset="0"/>
                <a:ea typeface="Calibri" panose="020F0502020204030204" pitchFamily="34" charset="0"/>
              </a:rPr>
              <a:t>Glascoed</a:t>
            </a:r>
            <a:r>
              <a:rPr lang="en-GB" sz="1400" dirty="0">
                <a:effectLst/>
                <a:latin typeface="Arial" panose="020B0604020202020204" pitchFamily="34" charset="0"/>
                <a:ea typeface="Calibri" panose="020F0502020204030204" pitchFamily="34" charset="0"/>
              </a:rPr>
              <a:t> that produces all different sized pellets is a horizontal 500 Tonne press system with a hydraulic powerpack and small cooler.</a:t>
            </a:r>
          </a:p>
          <a:p>
            <a:r>
              <a:rPr lang="en-GB" sz="1400" dirty="0">
                <a:effectLst/>
                <a:latin typeface="Arial" panose="020B0604020202020204" pitchFamily="34" charset="0"/>
                <a:ea typeface="Calibri" panose="020F0502020204030204" pitchFamily="34" charset="0"/>
              </a:rPr>
              <a:t> The press has a range of tooling which can be changed, aligned and setup to alter the characteristics of the pellet shape, size and density. The tooling consists of a fixed drift, a die and moving drift. </a:t>
            </a:r>
          </a:p>
          <a:p>
            <a:r>
              <a:rPr lang="en-GB" sz="1400" dirty="0">
                <a:effectLst/>
                <a:latin typeface="Arial" panose="020B0604020202020204" pitchFamily="34" charset="0"/>
                <a:ea typeface="Calibri" panose="020F0502020204030204" pitchFamily="34" charset="0"/>
              </a:rPr>
              <a:t>The Press also has a hopper filled with powder form that gravity fills into the die before the pressing process starts. The die is filled with powder form, moves into correct position and is then ready for the pressing process to start. </a:t>
            </a:r>
          </a:p>
          <a:p>
            <a:r>
              <a:rPr lang="en-GB" sz="1400" dirty="0">
                <a:effectLst/>
                <a:latin typeface="Arial" panose="020B0604020202020204" pitchFamily="34" charset="0"/>
                <a:ea typeface="Calibri" panose="020F0502020204030204" pitchFamily="34" charset="0"/>
              </a:rPr>
              <a:t>Next the moving drift compresses powder against the die and fixed drift to create a dense pellet. The more pressure applied to the pellet, the greater the density. </a:t>
            </a:r>
          </a:p>
          <a:p>
            <a:r>
              <a:rPr lang="en-GB" sz="1400" dirty="0">
                <a:effectLst/>
                <a:latin typeface="Arial" panose="020B0604020202020204" pitchFamily="34" charset="0"/>
                <a:ea typeface="Calibri" panose="020F0502020204030204" pitchFamily="34" charset="0"/>
              </a:rPr>
              <a:t>When the pressing stage is finished the press moves into the eject position and a pneumatic cylinder with a flicker arm pushes the pellet down a chute into a tray. Engineers/Quality manually check pellets height/weight against a graph to ensure they are in specification before the press is passed over to production for a full run. </a:t>
            </a:r>
          </a:p>
          <a:p>
            <a:r>
              <a:rPr lang="en-GB" sz="1400" dirty="0">
                <a:effectLst/>
                <a:latin typeface="Arial" panose="020B0604020202020204" pitchFamily="34" charset="0"/>
                <a:ea typeface="Calibri" panose="020F0502020204030204" pitchFamily="34" charset="0"/>
              </a:rPr>
              <a:t>The current press setup from start to finish is timed at around 58 seconds. The aim of the new press setup was to almost half the current production run time to around 30 second. This will be done by adding in various improvements to cut process run time. </a:t>
            </a:r>
          </a:p>
          <a:p>
            <a:r>
              <a:rPr lang="en-GB" sz="1400" dirty="0">
                <a:effectLst/>
                <a:latin typeface="Arial" panose="020B0604020202020204" pitchFamily="34" charset="0"/>
                <a:ea typeface="Calibri" panose="020F0502020204030204" pitchFamily="34" charset="0"/>
              </a:rPr>
              <a:t>The improvements to the press have been chosen due to various issues with reject pellets, slow pressing times, human error and maintenance downtime. The new press setup is of similar style to the old press system with modifications to create a more efficient and user-friendly process.</a:t>
            </a:r>
            <a:endParaRPr lang="en-GB" sz="1800" dirty="0"/>
          </a:p>
        </p:txBody>
      </p:sp>
      <p:pic>
        <p:nvPicPr>
          <p:cNvPr id="5" name="Picture 4" descr="A blue machine with pipes&#10;&#10;Description automatically generated">
            <a:extLst>
              <a:ext uri="{FF2B5EF4-FFF2-40B4-BE49-F238E27FC236}">
                <a16:creationId xmlns:a16="http://schemas.microsoft.com/office/drawing/2014/main" id="{85838A51-BA23-70E0-1332-ED012A3C5C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26442" y="3077569"/>
            <a:ext cx="4216442" cy="3589361"/>
          </a:xfrm>
          <a:prstGeom prst="rect">
            <a:avLst/>
          </a:prstGeom>
          <a:ln w="38100">
            <a:solidFill>
              <a:schemeClr val="accent2">
                <a:lumMod val="60000"/>
                <a:lumOff val="40000"/>
              </a:schemeClr>
            </a:solidFill>
          </a:ln>
        </p:spPr>
      </p:pic>
      <p:pic>
        <p:nvPicPr>
          <p:cNvPr id="7" name="Picture 6">
            <a:extLst>
              <a:ext uri="{FF2B5EF4-FFF2-40B4-BE49-F238E27FC236}">
                <a16:creationId xmlns:a16="http://schemas.microsoft.com/office/drawing/2014/main" id="{E811E93C-0387-C1FD-5659-D0566A907ED1}"/>
              </a:ext>
            </a:extLst>
          </p:cNvPr>
          <p:cNvPicPr>
            <a:picLocks noChangeAspect="1"/>
          </p:cNvPicPr>
          <p:nvPr/>
        </p:nvPicPr>
        <p:blipFill>
          <a:blip r:embed="rId5"/>
          <a:stretch>
            <a:fillRect/>
          </a:stretch>
        </p:blipFill>
        <p:spPr>
          <a:xfrm>
            <a:off x="7844253" y="1769098"/>
            <a:ext cx="2841669" cy="1520061"/>
          </a:xfrm>
          <a:prstGeom prst="rect">
            <a:avLst/>
          </a:prstGeom>
          <a:ln w="38100">
            <a:solidFill>
              <a:schemeClr val="accent2">
                <a:lumMod val="60000"/>
                <a:lumOff val="40000"/>
              </a:schemeClr>
            </a:solidFill>
          </a:ln>
        </p:spPr>
      </p:pic>
      <p:pic>
        <p:nvPicPr>
          <p:cNvPr id="15" name="Video 14">
            <a:hlinkClick r:id="" action="ppaction://media"/>
            <a:extLst>
              <a:ext uri="{FF2B5EF4-FFF2-40B4-BE49-F238E27FC236}">
                <a16:creationId xmlns:a16="http://schemas.microsoft.com/office/drawing/2014/main" id="{F12AB5D7-2141-E931-5F72-5D54A6B8CC9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14677084"/>
      </p:ext>
    </p:extLst>
  </p:cSld>
  <p:clrMapOvr>
    <a:masterClrMapping/>
  </p:clrMapOvr>
  <mc:AlternateContent xmlns:mc="http://schemas.openxmlformats.org/markup-compatibility/2006">
    <mc:Choice xmlns:p14="http://schemas.microsoft.com/office/powerpoint/2010/main" Requires="p14">
      <p:transition spd="slow" p14:dur="2000" advTm="119111"/>
    </mc:Choice>
    <mc:Fallback>
      <p:transition spd="slow" advTm="119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39B68D-5FD1-8DD5-83E6-2880916190A8}"/>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rPr>
              <a:t>Current Press System.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ue machine with pipes and tubes&#10;&#10;Description automatically generated">
            <a:extLst>
              <a:ext uri="{FF2B5EF4-FFF2-40B4-BE49-F238E27FC236}">
                <a16:creationId xmlns:a16="http://schemas.microsoft.com/office/drawing/2014/main" id="{9FD963C8-58D4-AC06-7C6B-C20EF7EE0852}"/>
              </a:ext>
            </a:extLst>
          </p:cNvPr>
          <p:cNvPicPr>
            <a:picLocks noGrp="1" noChangeAspect="1"/>
          </p:cNvPicPr>
          <p:nvPr>
            <p:ph idx="1"/>
          </p:nvPr>
        </p:nvPicPr>
        <p:blipFill>
          <a:blip r:embed="rId4"/>
          <a:stretch>
            <a:fillRect/>
          </a:stretch>
        </p:blipFill>
        <p:spPr>
          <a:xfrm>
            <a:off x="435328" y="2252945"/>
            <a:ext cx="4495152" cy="3356286"/>
          </a:xfrm>
          <a:prstGeom prst="rect">
            <a:avLst/>
          </a:prstGeom>
          <a:ln w="38100">
            <a:solidFill>
              <a:schemeClr val="accent2">
                <a:lumMod val="75000"/>
              </a:schemeClr>
            </a:solidFill>
          </a:ln>
        </p:spPr>
      </p:pic>
      <p:pic>
        <p:nvPicPr>
          <p:cNvPr id="5" name="Picture 4" descr="A machine with pipes and hoses&#10;&#10;Description automatically generated">
            <a:extLst>
              <a:ext uri="{FF2B5EF4-FFF2-40B4-BE49-F238E27FC236}">
                <a16:creationId xmlns:a16="http://schemas.microsoft.com/office/drawing/2014/main" id="{794A7D56-8A2D-E649-2CE2-EFCEF49BFAD2}"/>
              </a:ext>
            </a:extLst>
          </p:cNvPr>
          <p:cNvPicPr>
            <a:picLocks noChangeAspect="1"/>
          </p:cNvPicPr>
          <p:nvPr/>
        </p:nvPicPr>
        <p:blipFill rotWithShape="1">
          <a:blip r:embed="rId5"/>
          <a:srcRect l="9108" t="1" r="10484" b="2052"/>
          <a:stretch/>
        </p:blipFill>
        <p:spPr bwMode="auto">
          <a:xfrm>
            <a:off x="5242978" y="2252945"/>
            <a:ext cx="2436495" cy="2197100"/>
          </a:xfrm>
          <a:prstGeom prst="rect">
            <a:avLst/>
          </a:prstGeom>
          <a:ln w="38100">
            <a:solidFill>
              <a:schemeClr val="accent2">
                <a:lumMod val="75000"/>
              </a:schemeClr>
            </a:solidFill>
          </a:ln>
          <a:extLst>
            <a:ext uri="{53640926-AAD7-44D8-BBD7-CCE9431645EC}">
              <a14:shadowObscured xmlns:a14="http://schemas.microsoft.com/office/drawing/2010/main"/>
            </a:ext>
          </a:extLst>
        </p:spPr>
      </p:pic>
      <p:pic>
        <p:nvPicPr>
          <p:cNvPr id="6" name="Picture 5" descr="A black machine with a black pipe&#10;&#10;Description automatically generated with medium confidence">
            <a:extLst>
              <a:ext uri="{FF2B5EF4-FFF2-40B4-BE49-F238E27FC236}">
                <a16:creationId xmlns:a16="http://schemas.microsoft.com/office/drawing/2014/main" id="{CB45FFC2-0793-848A-63C3-1E3B39C1D236}"/>
              </a:ext>
            </a:extLst>
          </p:cNvPr>
          <p:cNvPicPr>
            <a:picLocks noChangeAspect="1"/>
          </p:cNvPicPr>
          <p:nvPr/>
        </p:nvPicPr>
        <p:blipFill>
          <a:blip r:embed="rId6"/>
          <a:stretch>
            <a:fillRect/>
          </a:stretch>
        </p:blipFill>
        <p:spPr>
          <a:xfrm>
            <a:off x="6096000" y="3989211"/>
            <a:ext cx="1873885" cy="2360295"/>
          </a:xfrm>
          <a:prstGeom prst="rect">
            <a:avLst/>
          </a:prstGeom>
          <a:ln w="38100">
            <a:solidFill>
              <a:schemeClr val="accent2">
                <a:lumMod val="75000"/>
              </a:schemeClr>
            </a:solidFill>
          </a:ln>
        </p:spPr>
      </p:pic>
      <p:pic>
        <p:nvPicPr>
          <p:cNvPr id="7" name="Picture 6" descr="A machine with several metal cylinders&#10;&#10;Description automatically generated with medium confidence">
            <a:extLst>
              <a:ext uri="{FF2B5EF4-FFF2-40B4-BE49-F238E27FC236}">
                <a16:creationId xmlns:a16="http://schemas.microsoft.com/office/drawing/2014/main" id="{1ED49407-4800-D62F-8733-027A32CE4982}"/>
              </a:ext>
            </a:extLst>
          </p:cNvPr>
          <p:cNvPicPr>
            <a:picLocks noChangeAspect="1"/>
          </p:cNvPicPr>
          <p:nvPr/>
        </p:nvPicPr>
        <p:blipFill rotWithShape="1">
          <a:blip r:embed="rId7"/>
          <a:srcRect r="10200"/>
          <a:stretch/>
        </p:blipFill>
        <p:spPr>
          <a:xfrm>
            <a:off x="8164461" y="2750068"/>
            <a:ext cx="3832948" cy="3154161"/>
          </a:xfrm>
          <a:prstGeom prst="rect">
            <a:avLst/>
          </a:prstGeom>
          <a:ln w="38100">
            <a:solidFill>
              <a:schemeClr val="accent2">
                <a:lumMod val="75000"/>
              </a:schemeClr>
            </a:solidFill>
          </a:ln>
        </p:spPr>
      </p:pic>
      <p:pic>
        <p:nvPicPr>
          <p:cNvPr id="17" name="Video 16">
            <a:hlinkClick r:id="" action="ppaction://media"/>
            <a:extLst>
              <a:ext uri="{FF2B5EF4-FFF2-40B4-BE49-F238E27FC236}">
                <a16:creationId xmlns:a16="http://schemas.microsoft.com/office/drawing/2014/main" id="{F4EE7D72-9DC1-B0B6-9668-4A64C5D4300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31064654"/>
      </p:ext>
    </p:extLst>
  </p:cSld>
  <p:clrMapOvr>
    <a:masterClrMapping/>
  </p:clrMapOvr>
  <mc:AlternateContent xmlns:mc="http://schemas.openxmlformats.org/markup-compatibility/2006">
    <mc:Choice xmlns:p14="http://schemas.microsoft.com/office/powerpoint/2010/main" Requires="p14">
      <p:transition spd="slow" p14:dur="2000" advTm="43020"/>
    </mc:Choice>
    <mc:Fallback>
      <p:transition spd="slow" advTm="43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A3B0BF-243B-1A32-4A95-5F7509A1AC7A}"/>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Current Press issues: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01A239-4D00-A66C-B071-5973F07433F5}"/>
              </a:ext>
            </a:extLst>
          </p:cNvPr>
          <p:cNvSpPr>
            <a:spLocks noGrp="1"/>
          </p:cNvSpPr>
          <p:nvPr>
            <p:ph idx="1"/>
          </p:nvPr>
        </p:nvSpPr>
        <p:spPr>
          <a:xfrm>
            <a:off x="343507" y="2174994"/>
            <a:ext cx="6623675" cy="4564489"/>
          </a:xfrm>
        </p:spPr>
        <p:txBody>
          <a:bodyPr>
            <a:normAutofit/>
          </a:bodyPr>
          <a:lstStyle/>
          <a:p>
            <a:r>
              <a:rPr lang="en-GB" sz="1400" dirty="0">
                <a:effectLst/>
                <a:latin typeface="Arial" panose="020B0604020202020204" pitchFamily="34" charset="0"/>
                <a:ea typeface="Calibri" panose="020F0502020204030204" pitchFamily="34" charset="0"/>
              </a:rPr>
              <a:t>Manual height adjustment. (No readings or fine adjust on current press setup. All adjustments are moved by feel with no user feedback.</a:t>
            </a:r>
          </a:p>
          <a:p>
            <a:r>
              <a:rPr lang="en-GB" sz="1400" dirty="0">
                <a:effectLst/>
                <a:latin typeface="Arial" panose="020B0604020202020204" pitchFamily="34" charset="0"/>
                <a:ea typeface="Calibri" panose="020F0502020204030204" pitchFamily="34" charset="0"/>
              </a:rPr>
              <a:t>Manual tooling alignment. (Current tooling adjusted on index bolts to move tooling position).</a:t>
            </a:r>
          </a:p>
          <a:p>
            <a:r>
              <a:rPr lang="en-GB" sz="1400" dirty="0">
                <a:effectLst/>
                <a:latin typeface="Arial" panose="020B0604020202020204" pitchFamily="34" charset="0"/>
                <a:ea typeface="Calibri" panose="020F0502020204030204" pitchFamily="34" charset="0"/>
              </a:rPr>
              <a:t>Manual height gauging by operators. (Each pellet must be manually checked by an operator using a DTI gauge.</a:t>
            </a:r>
          </a:p>
          <a:p>
            <a:r>
              <a:rPr lang="en-GB" sz="1400" dirty="0">
                <a:effectLst/>
                <a:latin typeface="Arial" panose="020B0604020202020204" pitchFamily="34" charset="0"/>
                <a:ea typeface="Calibri" panose="020F0502020204030204" pitchFamily="34" charset="0"/>
              </a:rPr>
              <a:t>Manual weight/density check by operators. (Each pellet must be placed on a scales by a production worker and checked against a chart of weight/height to give a density value. </a:t>
            </a:r>
          </a:p>
          <a:p>
            <a:r>
              <a:rPr lang="en-GB" sz="1400" kern="100" dirty="0">
                <a:effectLst/>
                <a:latin typeface="Arial" panose="020B0604020202020204" pitchFamily="34" charset="0"/>
                <a:ea typeface="Calibri" panose="020F0502020204030204" pitchFamily="34" charset="0"/>
                <a:cs typeface="Times New Roman" panose="02020603050405020304" pitchFamily="18" charset="0"/>
              </a:rPr>
              <a:t>Ejection of pellets. (There are various issues with ejection of pellets on the old press setup which are: Damage when rolling down chute after ejection causing height/weight/reject issues, all pellets are also ejected into the same tray which could also cause issues due to human error and the sorting of accept and reject pellets.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dirty="0">
                <a:effectLst/>
                <a:latin typeface="Arial" panose="020B0604020202020204" pitchFamily="34" charset="0"/>
                <a:ea typeface="Calibri" panose="020F0502020204030204" pitchFamily="34" charset="0"/>
              </a:rPr>
              <a:t>Hydraulic powerpack and cooler of old press system is dated, and most parts are now obsolete. </a:t>
            </a:r>
          </a:p>
          <a:p>
            <a:r>
              <a:rPr lang="en-GB" sz="1400" dirty="0">
                <a:effectLst/>
                <a:latin typeface="Arial" panose="020B0604020202020204" pitchFamily="34" charset="0"/>
                <a:ea typeface="Calibri" panose="020F0502020204030204" pitchFamily="34" charset="0"/>
              </a:rPr>
              <a:t>Obsolete pneumatic valves/timers/logic control: Constant maintenance issues with current pneumatic logic control due to large lead times and obsolete spare parts. </a:t>
            </a:r>
            <a:endParaRPr lang="en-GB" sz="1800" dirty="0"/>
          </a:p>
        </p:txBody>
      </p:sp>
      <p:pic>
        <p:nvPicPr>
          <p:cNvPr id="5" name="Picture 4">
            <a:extLst>
              <a:ext uri="{FF2B5EF4-FFF2-40B4-BE49-F238E27FC236}">
                <a16:creationId xmlns:a16="http://schemas.microsoft.com/office/drawing/2014/main" id="{34C6723A-CBAD-2B0F-71F2-3D43E1EAA8D1}"/>
              </a:ext>
            </a:extLst>
          </p:cNvPr>
          <p:cNvPicPr>
            <a:picLocks noChangeAspect="1"/>
          </p:cNvPicPr>
          <p:nvPr/>
        </p:nvPicPr>
        <p:blipFill rotWithShape="1">
          <a:blip r:embed="rId4"/>
          <a:srcRect r="9903"/>
          <a:stretch/>
        </p:blipFill>
        <p:spPr>
          <a:xfrm>
            <a:off x="7297042" y="2332108"/>
            <a:ext cx="4894958" cy="4038878"/>
          </a:xfrm>
          <a:prstGeom prst="rect">
            <a:avLst/>
          </a:prstGeom>
        </p:spPr>
      </p:pic>
      <p:pic>
        <p:nvPicPr>
          <p:cNvPr id="13" name="Video 12">
            <a:hlinkClick r:id="" action="ppaction://media"/>
            <a:extLst>
              <a:ext uri="{FF2B5EF4-FFF2-40B4-BE49-F238E27FC236}">
                <a16:creationId xmlns:a16="http://schemas.microsoft.com/office/drawing/2014/main" id="{FB0ADEFD-DDF4-7BFD-6DAA-758A1AA68ED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11927670"/>
      </p:ext>
    </p:extLst>
  </p:cSld>
  <p:clrMapOvr>
    <a:masterClrMapping/>
  </p:clrMapOvr>
  <mc:AlternateContent xmlns:mc="http://schemas.openxmlformats.org/markup-compatibility/2006">
    <mc:Choice xmlns:p14="http://schemas.microsoft.com/office/powerpoint/2010/main" Requires="p14">
      <p:transition spd="slow" p14:dur="2000" advTm="138270"/>
    </mc:Choice>
    <mc:Fallback>
      <p:transition spd="slow" advTm="138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ED6903-336A-6757-396C-CCA39689C235}"/>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rPr>
              <a:t>New Press System: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F04F7A-628C-E9F1-7FAE-7A7CFC157137}"/>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20369" b="8545"/>
          <a:stretch/>
        </p:blipFill>
        <p:spPr bwMode="auto">
          <a:xfrm>
            <a:off x="1160161" y="2067902"/>
            <a:ext cx="4614602" cy="4374053"/>
          </a:xfrm>
          <a:prstGeom prst="rect">
            <a:avLst/>
          </a:prstGeom>
          <a:noFill/>
          <a:ln w="38100">
            <a:solidFill>
              <a:schemeClr val="accent2">
                <a:lumMod val="75000"/>
              </a:schemeClr>
            </a:solidFill>
          </a:ln>
        </p:spPr>
      </p:pic>
      <p:pic>
        <p:nvPicPr>
          <p:cNvPr id="5" name="Picture 4">
            <a:extLst>
              <a:ext uri="{FF2B5EF4-FFF2-40B4-BE49-F238E27FC236}">
                <a16:creationId xmlns:a16="http://schemas.microsoft.com/office/drawing/2014/main" id="{AA9A4E13-CB20-B9E0-311A-2B883823663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23668" b="3817"/>
          <a:stretch/>
        </p:blipFill>
        <p:spPr bwMode="auto">
          <a:xfrm>
            <a:off x="6270942" y="2033617"/>
            <a:ext cx="4560011" cy="4408338"/>
          </a:xfrm>
          <a:prstGeom prst="rect">
            <a:avLst/>
          </a:prstGeom>
          <a:noFill/>
          <a:ln w="38100">
            <a:solidFill>
              <a:schemeClr val="accent2">
                <a:lumMod val="75000"/>
              </a:schemeClr>
            </a:solidFill>
          </a:ln>
        </p:spPr>
      </p:pic>
      <p:pic>
        <p:nvPicPr>
          <p:cNvPr id="13" name="Video 12">
            <a:hlinkClick r:id="" action="ppaction://media"/>
            <a:extLst>
              <a:ext uri="{FF2B5EF4-FFF2-40B4-BE49-F238E27FC236}">
                <a16:creationId xmlns:a16="http://schemas.microsoft.com/office/drawing/2014/main" id="{4E6BF657-A1EF-3545-7A24-82E9BA0DD35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00807430"/>
      </p:ext>
    </p:extLst>
  </p:cSld>
  <p:clrMapOvr>
    <a:masterClrMapping/>
  </p:clrMapOvr>
  <mc:AlternateContent xmlns:mc="http://schemas.openxmlformats.org/markup-compatibility/2006">
    <mc:Choice xmlns:p14="http://schemas.microsoft.com/office/powerpoint/2010/main" Requires="p14">
      <p:transition spd="slow" p14:dur="2000" advTm="54584"/>
    </mc:Choice>
    <mc:Fallback>
      <p:transition spd="slow" advTm="54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DF59A7-EDC6-A79F-7F42-EC5754B66443}"/>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rPr>
              <a:t>Modifications to New Press System.</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F949D7-F397-D5C4-4671-AD96094AE2F0}"/>
              </a:ext>
            </a:extLst>
          </p:cNvPr>
          <p:cNvSpPr>
            <a:spLocks noGrp="1"/>
          </p:cNvSpPr>
          <p:nvPr>
            <p:ph idx="1"/>
          </p:nvPr>
        </p:nvSpPr>
        <p:spPr>
          <a:xfrm>
            <a:off x="1155548" y="2217343"/>
            <a:ext cx="9880893" cy="3959619"/>
          </a:xfrm>
        </p:spPr>
        <p:txBody>
          <a:bodyPr>
            <a:normAutofit/>
          </a:bodyPr>
          <a:lstStyle/>
          <a:p>
            <a:r>
              <a:rPr lang="en-GB" sz="1400" dirty="0">
                <a:solidFill>
                  <a:srgbClr val="000000"/>
                </a:solidFill>
                <a:effectLst/>
                <a:latin typeface="Arial" panose="020B0604020202020204" pitchFamily="34" charset="0"/>
                <a:ea typeface="Calibri" panose="020F0502020204030204" pitchFamily="34" charset="0"/>
              </a:rPr>
              <a:t>Height adjustment using PLC/hydraulic control: Automatic vs manual ship wheel height adjustment in small increments set on control screen by engineers when setting up press. </a:t>
            </a:r>
          </a:p>
          <a:p>
            <a:r>
              <a:rPr lang="en-GB" sz="1400" dirty="0">
                <a:effectLst/>
                <a:latin typeface="Arial" panose="020B0604020202020204" pitchFamily="34" charset="0"/>
                <a:ea typeface="Calibri" panose="020F0502020204030204" pitchFamily="34" charset="0"/>
              </a:rPr>
              <a:t>Modern PLC control/Operator HMI: Modern PLC control and operator user interface added to new press setup to ensure that the user has clear feedback date and more accurate control over adjustments on new press system.</a:t>
            </a:r>
          </a:p>
          <a:p>
            <a:r>
              <a:rPr lang="en-GB" sz="1400" dirty="0">
                <a:solidFill>
                  <a:srgbClr val="000000"/>
                </a:solidFill>
                <a:effectLst/>
                <a:latin typeface="Arial" panose="020B0604020202020204" pitchFamily="34" charset="0"/>
                <a:ea typeface="Calibri" panose="020F0502020204030204" pitchFamily="34" charset="0"/>
              </a:rPr>
              <a:t>Alignment set on centre of tooling chucks</a:t>
            </a:r>
            <a:r>
              <a:rPr lang="en-GB" sz="1400" dirty="0">
                <a:solidFill>
                  <a:srgbClr val="FF0000"/>
                </a:solidFill>
                <a:effectLst/>
                <a:latin typeface="Arial" panose="020B0604020202020204" pitchFamily="34" charset="0"/>
                <a:ea typeface="Calibri" panose="020F0502020204030204" pitchFamily="34" charset="0"/>
              </a:rPr>
              <a:t> </a:t>
            </a:r>
            <a:r>
              <a:rPr lang="en-GB" sz="1400" dirty="0">
                <a:solidFill>
                  <a:srgbClr val="000000"/>
                </a:solidFill>
                <a:effectLst/>
                <a:latin typeface="Arial" panose="020B0604020202020204" pitchFamily="34" charset="0"/>
                <a:ea typeface="Calibri" panose="020F0502020204030204" pitchFamily="34" charset="0"/>
              </a:rPr>
              <a:t>to save setup time: This improvement to the new press system will save maintenance setup time when tooling is changed (Around 30 minutes on new setup Vs 2 hours on old press setup).</a:t>
            </a:r>
          </a:p>
          <a:p>
            <a:r>
              <a:rPr lang="en-GB" sz="1400" dirty="0">
                <a:effectLst/>
                <a:latin typeface="Arial" panose="020B0604020202020204" pitchFamily="34" charset="0"/>
                <a:ea typeface="Calibri" panose="020F0502020204030204" pitchFamily="34" charset="0"/>
              </a:rPr>
              <a:t>Removal of flicker arm/chute: pneumatic flicker arm/chute replaced with pick and place cylinder/gripper. </a:t>
            </a:r>
          </a:p>
          <a:p>
            <a:r>
              <a:rPr lang="en-GB" sz="1400" dirty="0">
                <a:solidFill>
                  <a:srgbClr val="000000"/>
                </a:solidFill>
                <a:effectLst/>
                <a:latin typeface="Arial" panose="020B0604020202020204" pitchFamily="34" charset="0"/>
                <a:ea typeface="Calibri" panose="020F0502020204030204" pitchFamily="34" charset="0"/>
              </a:rPr>
              <a:t>Pellets moved from press using pick and place arm to a laser height checker: Laser height check added to new press system process to cut out all manual height checking by operators. </a:t>
            </a:r>
          </a:p>
          <a:p>
            <a:r>
              <a:rPr lang="en-GB" sz="1400" dirty="0">
                <a:solidFill>
                  <a:srgbClr val="000000"/>
                </a:solidFill>
                <a:effectLst/>
                <a:latin typeface="Arial" panose="020B0604020202020204" pitchFamily="34" charset="0"/>
                <a:ea typeface="Calibri" panose="020F0502020204030204" pitchFamily="34" charset="0"/>
              </a:rPr>
              <a:t>Density checked by moving pellet onto scales after height check: Pick and place arm moves pellet from laser  height check pad onto scales to calculate the density of the pellet.</a:t>
            </a:r>
          </a:p>
          <a:p>
            <a:r>
              <a:rPr lang="en-GB" sz="1400" dirty="0">
                <a:effectLst/>
                <a:latin typeface="Arial" panose="020B0604020202020204" pitchFamily="34" charset="0"/>
                <a:ea typeface="Calibri" panose="020F0502020204030204" pitchFamily="34" charset="0"/>
              </a:rPr>
              <a:t>Accept and reject trays to separate good vs bad pellets: Adding in this modification will save time and prevent all human error. </a:t>
            </a:r>
          </a:p>
          <a:p>
            <a:r>
              <a:rPr lang="en-GB" sz="1400" dirty="0">
                <a:effectLst/>
                <a:latin typeface="Arial" panose="020B0604020202020204" pitchFamily="34" charset="0"/>
                <a:ea typeface="Calibri" panose="020F0502020204030204" pitchFamily="34" charset="0"/>
              </a:rPr>
              <a:t>New up to date powerpack/larger cooler: Modern powerpack and larger cooler added to new press system due to various issues faced with old system. </a:t>
            </a:r>
            <a:endParaRPr lang="en-GB" sz="1100" dirty="0"/>
          </a:p>
        </p:txBody>
      </p:sp>
      <p:pic>
        <p:nvPicPr>
          <p:cNvPr id="16" name="Video 15">
            <a:hlinkClick r:id="" action="ppaction://media"/>
            <a:extLst>
              <a:ext uri="{FF2B5EF4-FFF2-40B4-BE49-F238E27FC236}">
                <a16:creationId xmlns:a16="http://schemas.microsoft.com/office/drawing/2014/main" id="{BD7C8ADD-ED3F-802D-B141-D1ADAD8302C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979590"/>
      </p:ext>
    </p:extLst>
  </p:cSld>
  <p:clrMapOvr>
    <a:masterClrMapping/>
  </p:clrMapOvr>
  <mc:AlternateContent xmlns:mc="http://schemas.openxmlformats.org/markup-compatibility/2006">
    <mc:Choice xmlns:p14="http://schemas.microsoft.com/office/powerpoint/2010/main" Requires="p14">
      <p:transition spd="slow" p14:dur="2000" advTm="88659"/>
    </mc:Choice>
    <mc:Fallback>
      <p:transition spd="slow" advTm="88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137140B-F889-465B-755A-9DF74CFB9A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4956" y="650512"/>
            <a:ext cx="2934240" cy="2175948"/>
          </a:xfrm>
          <a:prstGeom prst="rect">
            <a:avLst/>
          </a:prstGeom>
          <a:ln w="38100">
            <a:solidFill>
              <a:schemeClr val="accent2">
                <a:lumMod val="75000"/>
              </a:schemeClr>
            </a:solidFill>
          </a:ln>
        </p:spPr>
      </p:pic>
      <p:pic>
        <p:nvPicPr>
          <p:cNvPr id="5" name="Picture 4">
            <a:extLst>
              <a:ext uri="{FF2B5EF4-FFF2-40B4-BE49-F238E27FC236}">
                <a16:creationId xmlns:a16="http://schemas.microsoft.com/office/drawing/2014/main" id="{81C86C89-2981-2790-2161-DEC8F5C93642}"/>
              </a:ext>
            </a:extLst>
          </p:cNvPr>
          <p:cNvPicPr>
            <a:picLocks noChangeAspect="1"/>
          </p:cNvPicPr>
          <p:nvPr/>
        </p:nvPicPr>
        <p:blipFill>
          <a:blip r:embed="rId5"/>
          <a:stretch>
            <a:fillRect/>
          </a:stretch>
        </p:blipFill>
        <p:spPr>
          <a:xfrm>
            <a:off x="404956" y="3094606"/>
            <a:ext cx="2483708" cy="3328312"/>
          </a:xfrm>
          <a:prstGeom prst="rect">
            <a:avLst/>
          </a:prstGeom>
          <a:ln w="38100">
            <a:solidFill>
              <a:schemeClr val="accent2">
                <a:lumMod val="75000"/>
              </a:schemeClr>
            </a:solidFill>
          </a:ln>
        </p:spPr>
      </p:pic>
      <p:pic>
        <p:nvPicPr>
          <p:cNvPr id="6" name="Picture 5">
            <a:extLst>
              <a:ext uri="{FF2B5EF4-FFF2-40B4-BE49-F238E27FC236}">
                <a16:creationId xmlns:a16="http://schemas.microsoft.com/office/drawing/2014/main" id="{DAF5BB5D-5EF8-A5FF-8884-74CF33264F9A}"/>
              </a:ext>
            </a:extLst>
          </p:cNvPr>
          <p:cNvPicPr>
            <a:picLocks noChangeAspect="1"/>
          </p:cNvPicPr>
          <p:nvPr/>
        </p:nvPicPr>
        <p:blipFill>
          <a:blip r:embed="rId6"/>
          <a:stretch>
            <a:fillRect/>
          </a:stretch>
        </p:blipFill>
        <p:spPr>
          <a:xfrm>
            <a:off x="2335087" y="3429000"/>
            <a:ext cx="1917065" cy="2639695"/>
          </a:xfrm>
          <a:prstGeom prst="rect">
            <a:avLst/>
          </a:prstGeom>
          <a:ln w="38100">
            <a:solidFill>
              <a:schemeClr val="accent2">
                <a:lumMod val="75000"/>
              </a:schemeClr>
            </a:solidFill>
          </a:ln>
        </p:spPr>
      </p:pic>
      <p:pic>
        <p:nvPicPr>
          <p:cNvPr id="7" name="Picture 6">
            <a:extLst>
              <a:ext uri="{FF2B5EF4-FFF2-40B4-BE49-F238E27FC236}">
                <a16:creationId xmlns:a16="http://schemas.microsoft.com/office/drawing/2014/main" id="{9710B5C0-5F2B-BE04-DE24-C5348DC9D56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28875" y="265721"/>
            <a:ext cx="2934240" cy="3535791"/>
          </a:xfrm>
          <a:prstGeom prst="rect">
            <a:avLst/>
          </a:prstGeom>
          <a:ln w="38100">
            <a:solidFill>
              <a:schemeClr val="accent2">
                <a:lumMod val="75000"/>
              </a:schemeClr>
            </a:solidFill>
          </a:ln>
        </p:spPr>
      </p:pic>
      <p:pic>
        <p:nvPicPr>
          <p:cNvPr id="9" name="Picture 8">
            <a:extLst>
              <a:ext uri="{FF2B5EF4-FFF2-40B4-BE49-F238E27FC236}">
                <a16:creationId xmlns:a16="http://schemas.microsoft.com/office/drawing/2014/main" id="{24E17AB4-1585-9A85-5651-DAEBC31BD29E}"/>
              </a:ext>
            </a:extLst>
          </p:cNvPr>
          <p:cNvPicPr>
            <a:picLocks noChangeAspect="1"/>
          </p:cNvPicPr>
          <p:nvPr/>
        </p:nvPicPr>
        <p:blipFill>
          <a:blip r:embed="rId8"/>
          <a:stretch>
            <a:fillRect/>
          </a:stretch>
        </p:blipFill>
        <p:spPr>
          <a:xfrm>
            <a:off x="4918375" y="3429000"/>
            <a:ext cx="2355240" cy="3011392"/>
          </a:xfrm>
          <a:prstGeom prst="rect">
            <a:avLst/>
          </a:prstGeom>
          <a:ln w="38100">
            <a:solidFill>
              <a:schemeClr val="accent2">
                <a:lumMod val="75000"/>
              </a:schemeClr>
            </a:solidFill>
          </a:ln>
        </p:spPr>
      </p:pic>
      <p:pic>
        <p:nvPicPr>
          <p:cNvPr id="11" name="Picture 10">
            <a:extLst>
              <a:ext uri="{FF2B5EF4-FFF2-40B4-BE49-F238E27FC236}">
                <a16:creationId xmlns:a16="http://schemas.microsoft.com/office/drawing/2014/main" id="{D2075CD8-D012-068F-BBB2-F0D4CAD2CFD4}"/>
              </a:ext>
            </a:extLst>
          </p:cNvPr>
          <p:cNvPicPr>
            <a:picLocks noChangeAspect="1"/>
          </p:cNvPicPr>
          <p:nvPr/>
        </p:nvPicPr>
        <p:blipFill rotWithShape="1">
          <a:blip r:embed="rId9"/>
          <a:srcRect b="9986"/>
          <a:stretch/>
        </p:blipFill>
        <p:spPr bwMode="auto">
          <a:xfrm>
            <a:off x="7939838" y="391221"/>
            <a:ext cx="2276475" cy="2720340"/>
          </a:xfrm>
          <a:prstGeom prst="rect">
            <a:avLst/>
          </a:prstGeom>
          <a:ln w="38100">
            <a:solidFill>
              <a:schemeClr val="accent2">
                <a:lumMod val="75000"/>
              </a:schemeClr>
            </a:solidFill>
          </a:ln>
          <a:extLst>
            <a:ext uri="{53640926-AAD7-44D8-BBD7-CCE9431645EC}">
              <a14:shadowObscured xmlns:a14="http://schemas.microsoft.com/office/drawing/2010/main"/>
            </a:ext>
          </a:extLst>
        </p:spPr>
      </p:pic>
      <p:pic>
        <p:nvPicPr>
          <p:cNvPr id="13" name="Picture 12">
            <a:extLst>
              <a:ext uri="{FF2B5EF4-FFF2-40B4-BE49-F238E27FC236}">
                <a16:creationId xmlns:a16="http://schemas.microsoft.com/office/drawing/2014/main" id="{B5AA1221-B31F-0237-DAB8-A6F4F2ADD6D5}"/>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284473" y="2929140"/>
            <a:ext cx="2616705" cy="3489219"/>
          </a:xfrm>
          <a:prstGeom prst="rect">
            <a:avLst/>
          </a:prstGeom>
          <a:noFill/>
          <a:ln w="38100">
            <a:solidFill>
              <a:schemeClr val="accent2">
                <a:lumMod val="75000"/>
              </a:schemeClr>
            </a:solidFill>
          </a:ln>
        </p:spPr>
      </p:pic>
      <p:pic>
        <p:nvPicPr>
          <p:cNvPr id="20" name="Video 19">
            <a:hlinkClick r:id="" action="ppaction://media"/>
            <a:extLst>
              <a:ext uri="{FF2B5EF4-FFF2-40B4-BE49-F238E27FC236}">
                <a16:creationId xmlns:a16="http://schemas.microsoft.com/office/drawing/2014/main" id="{0AE3C467-F80B-A494-2A69-EED01B39BC7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18200283"/>
      </p:ext>
    </p:extLst>
  </p:cSld>
  <p:clrMapOvr>
    <a:masterClrMapping/>
  </p:clrMapOvr>
  <mc:AlternateContent xmlns:mc="http://schemas.openxmlformats.org/markup-compatibility/2006">
    <mc:Choice xmlns:p14="http://schemas.microsoft.com/office/powerpoint/2010/main" Requires="p14">
      <p:transition spd="slow" p14:dur="2000" advTm="69250"/>
    </mc:Choice>
    <mc:Fallback>
      <p:transition spd="slow" advTm="692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C375E0F-3C22-3433-652E-9EDC0B51879E}"/>
              </a:ext>
            </a:extLst>
          </p:cNvPr>
          <p:cNvSpPr txBox="1"/>
          <p:nvPr/>
        </p:nvSpPr>
        <p:spPr>
          <a:xfrm>
            <a:off x="587829" y="243944"/>
            <a:ext cx="7366000" cy="1387046"/>
          </a:xfrm>
          <a:prstGeom prst="rect">
            <a:avLst/>
          </a:prstGeom>
          <a:noFill/>
        </p:spPr>
        <p:txBody>
          <a:bodyPr wrap="square" rtlCol="0">
            <a:spAutoFit/>
          </a:bodyPr>
          <a:lstStyle/>
          <a:p>
            <a:pPr>
              <a:lnSpc>
                <a:spcPct val="107000"/>
              </a:lnSpc>
              <a:spcBef>
                <a:spcPts val="1800"/>
              </a:spcBef>
              <a:spcAft>
                <a:spcPts val="600"/>
              </a:spcAft>
            </a:pPr>
            <a:r>
              <a:rPr lang="en-GB" sz="4000" b="1" kern="100" dirty="0">
                <a:solidFill>
                  <a:schemeClr val="bg1"/>
                </a:solidFill>
                <a:effectLst/>
                <a:latin typeface="+mj-lt"/>
                <a:ea typeface="Times New Roman" panose="02020603050405020304" pitchFamily="18" charset="0"/>
                <a:cs typeface="Times New Roman" panose="02020603050405020304" pitchFamily="18" charset="0"/>
              </a:rPr>
              <a:t>Analysis: Tooling Changeover Times. </a:t>
            </a:r>
          </a:p>
        </p:txBody>
      </p:sp>
      <p:sp>
        <p:nvSpPr>
          <p:cNvPr id="3" name="TextBox 2">
            <a:extLst>
              <a:ext uri="{FF2B5EF4-FFF2-40B4-BE49-F238E27FC236}">
                <a16:creationId xmlns:a16="http://schemas.microsoft.com/office/drawing/2014/main" id="{F6EF933C-32FB-16FA-D12E-51F8896CDB47}"/>
              </a:ext>
            </a:extLst>
          </p:cNvPr>
          <p:cNvSpPr txBox="1"/>
          <p:nvPr/>
        </p:nvSpPr>
        <p:spPr>
          <a:xfrm>
            <a:off x="587829" y="1748824"/>
            <a:ext cx="11408553" cy="1815882"/>
          </a:xfrm>
          <a:prstGeom prst="rect">
            <a:avLst/>
          </a:prstGeom>
          <a:noFill/>
        </p:spPr>
        <p:txBody>
          <a:bodyPr wrap="square" rtlCol="0">
            <a:spAutoFit/>
          </a:bodyPr>
          <a:lstStyle/>
          <a:p>
            <a:pPr marL="285750" indent="-285750">
              <a:buFont typeface="Arial" panose="020B0604020202020204" pitchFamily="34" charset="0"/>
              <a:buChar char="•"/>
            </a:pPr>
            <a:r>
              <a:rPr lang="en-GB" sz="1400" dirty="0">
                <a:effectLst/>
                <a:latin typeface="Arial" panose="020B0604020202020204" pitchFamily="34" charset="0"/>
                <a:ea typeface="Calibri" panose="020F0502020204030204" pitchFamily="34" charset="0"/>
              </a:rPr>
              <a:t>Tooling changeover times have always been an issue with the old press system currently at BAE Systems </a:t>
            </a:r>
            <a:r>
              <a:rPr lang="en-GB" sz="1400" dirty="0" err="1">
                <a:effectLst/>
                <a:latin typeface="Arial" panose="020B0604020202020204" pitchFamily="34" charset="0"/>
                <a:ea typeface="Calibri" panose="020F0502020204030204" pitchFamily="34" charset="0"/>
              </a:rPr>
              <a:t>Glascoed</a:t>
            </a:r>
            <a:r>
              <a:rPr lang="en-GB" sz="1400" dirty="0">
                <a:effectLst/>
                <a:latin typeface="Arial" panose="020B0604020202020204" pitchFamily="34" charset="0"/>
                <a:ea typeface="Calibri" panose="020F0502020204030204" pitchFamily="34" charset="0"/>
              </a:rPr>
              <a:t>. Tooling changeovers must be completed by a skilled mechanical technician and can take on average of around 2 hours depending on previous experience/setup knowledge.</a:t>
            </a:r>
          </a:p>
          <a:p>
            <a:pPr marL="285750" indent="-285750">
              <a:buFont typeface="Arial" panose="020B0604020202020204" pitchFamily="34" charset="0"/>
              <a:buChar char="•"/>
            </a:pPr>
            <a:r>
              <a:rPr lang="en-GB" sz="1400" dirty="0">
                <a:effectLst/>
                <a:latin typeface="Arial" panose="020B0604020202020204" pitchFamily="34" charset="0"/>
                <a:ea typeface="Calibri" panose="020F0502020204030204" pitchFamily="34" charset="0"/>
              </a:rPr>
              <a:t>Tooling consisting of a fixed drift, moving drift and die must be manually aligned to ensure they are inline to create a pellet and stop any tooling clashes. </a:t>
            </a:r>
          </a:p>
          <a:p>
            <a:pPr marL="285750" indent="-285750">
              <a:buFont typeface="Arial" panose="020B0604020202020204" pitchFamily="34" charset="0"/>
              <a:buChar char="•"/>
            </a:pPr>
            <a:r>
              <a:rPr lang="en-GB" sz="1400" dirty="0">
                <a:effectLst/>
                <a:latin typeface="Arial" panose="020B0604020202020204" pitchFamily="34" charset="0"/>
                <a:ea typeface="Calibri" panose="020F0502020204030204" pitchFamily="34" charset="0"/>
              </a:rPr>
              <a:t>Tooling changes on the new press system have been improved to ensure that the setup time is quicker, and process is user friendly. </a:t>
            </a:r>
          </a:p>
          <a:p>
            <a:pPr marL="285750" indent="-285750">
              <a:buFont typeface="Arial" panose="020B0604020202020204" pitchFamily="34" charset="0"/>
              <a:buChar char="•"/>
            </a:pPr>
            <a:r>
              <a:rPr lang="en-GB" sz="1400" dirty="0">
                <a:effectLst/>
                <a:latin typeface="Arial" panose="020B0604020202020204" pitchFamily="34" charset="0"/>
                <a:ea typeface="Calibri" panose="020F0502020204030204" pitchFamily="34" charset="0"/>
              </a:rPr>
              <a:t>Tooling change times from old and new press systems have been recorded daily to compare the results and calculate time saved over a normal week.</a:t>
            </a:r>
            <a:endParaRPr lang="en-GB" sz="1400" dirty="0"/>
          </a:p>
        </p:txBody>
      </p:sp>
      <p:pic>
        <p:nvPicPr>
          <p:cNvPr id="4" name="Picture 3" descr="A table with text and numbers&#10;&#10;Description automatically generated">
            <a:extLst>
              <a:ext uri="{FF2B5EF4-FFF2-40B4-BE49-F238E27FC236}">
                <a16:creationId xmlns:a16="http://schemas.microsoft.com/office/drawing/2014/main" id="{E5FBC7B1-1792-06F8-5216-5A77EFB26E72}"/>
              </a:ext>
            </a:extLst>
          </p:cNvPr>
          <p:cNvPicPr>
            <a:picLocks noChangeAspect="1"/>
          </p:cNvPicPr>
          <p:nvPr/>
        </p:nvPicPr>
        <p:blipFill>
          <a:blip r:embed="rId4"/>
          <a:stretch>
            <a:fillRect/>
          </a:stretch>
        </p:blipFill>
        <p:spPr>
          <a:xfrm>
            <a:off x="427163" y="4045927"/>
            <a:ext cx="5067287" cy="2246863"/>
          </a:xfrm>
          <a:prstGeom prst="rect">
            <a:avLst/>
          </a:prstGeom>
        </p:spPr>
      </p:pic>
      <p:pic>
        <p:nvPicPr>
          <p:cNvPr id="7" name="Picture 6">
            <a:extLst>
              <a:ext uri="{FF2B5EF4-FFF2-40B4-BE49-F238E27FC236}">
                <a16:creationId xmlns:a16="http://schemas.microsoft.com/office/drawing/2014/main" id="{51EF3125-52F1-B30C-0384-58D426DF23A1}"/>
              </a:ext>
            </a:extLst>
          </p:cNvPr>
          <p:cNvPicPr>
            <a:picLocks noChangeAspect="1"/>
          </p:cNvPicPr>
          <p:nvPr/>
        </p:nvPicPr>
        <p:blipFill>
          <a:blip r:embed="rId5"/>
          <a:stretch>
            <a:fillRect/>
          </a:stretch>
        </p:blipFill>
        <p:spPr>
          <a:xfrm>
            <a:off x="6823881" y="3324014"/>
            <a:ext cx="4105943" cy="3437828"/>
          </a:xfrm>
          <a:prstGeom prst="rect">
            <a:avLst/>
          </a:prstGeom>
        </p:spPr>
      </p:pic>
      <p:pic>
        <p:nvPicPr>
          <p:cNvPr id="16" name="Video 15">
            <a:hlinkClick r:id="" action="ppaction://media"/>
            <a:extLst>
              <a:ext uri="{FF2B5EF4-FFF2-40B4-BE49-F238E27FC236}">
                <a16:creationId xmlns:a16="http://schemas.microsoft.com/office/drawing/2014/main" id="{D4CA42D9-C377-E847-4850-F3855004EC6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98454780"/>
      </p:ext>
    </p:extLst>
  </p:cSld>
  <p:clrMapOvr>
    <a:masterClrMapping/>
  </p:clrMapOvr>
  <mc:AlternateContent xmlns:mc="http://schemas.openxmlformats.org/markup-compatibility/2006">
    <mc:Choice xmlns:p14="http://schemas.microsoft.com/office/powerpoint/2010/main" Requires="p14">
      <p:transition spd="slow" p14:dur="2000" advTm="64185"/>
    </mc:Choice>
    <mc:Fallback>
      <p:transition spd="slow" advTm="64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0234B8B-EC79-B207-FF12-5D905DF94B29}"/>
              </a:ext>
            </a:extLst>
          </p:cNvPr>
          <p:cNvSpPr txBox="1"/>
          <p:nvPr/>
        </p:nvSpPr>
        <p:spPr>
          <a:xfrm>
            <a:off x="587829" y="235134"/>
            <a:ext cx="7366000" cy="1387046"/>
          </a:xfrm>
          <a:prstGeom prst="rect">
            <a:avLst/>
          </a:prstGeom>
          <a:noFill/>
        </p:spPr>
        <p:txBody>
          <a:bodyPr wrap="square" rtlCol="0">
            <a:spAutoFit/>
          </a:bodyPr>
          <a:lstStyle/>
          <a:p>
            <a:pPr>
              <a:lnSpc>
                <a:spcPct val="107000"/>
              </a:lnSpc>
              <a:spcBef>
                <a:spcPts val="1800"/>
              </a:spcBef>
              <a:spcAft>
                <a:spcPts val="600"/>
              </a:spcAft>
            </a:pPr>
            <a:r>
              <a:rPr lang="en-GB" sz="4000" b="1" kern="100" dirty="0">
                <a:solidFill>
                  <a:schemeClr val="bg1"/>
                </a:solidFill>
                <a:effectLst/>
                <a:latin typeface="+mj-lt"/>
                <a:ea typeface="Times New Roman" panose="02020603050405020304" pitchFamily="18" charset="0"/>
                <a:cs typeface="Times New Roman" panose="02020603050405020304" pitchFamily="18" charset="0"/>
              </a:rPr>
              <a:t>Analysis: Maintenance Downtime. </a:t>
            </a:r>
          </a:p>
        </p:txBody>
      </p:sp>
      <p:sp>
        <p:nvSpPr>
          <p:cNvPr id="3" name="TextBox 2">
            <a:extLst>
              <a:ext uri="{FF2B5EF4-FFF2-40B4-BE49-F238E27FC236}">
                <a16:creationId xmlns:a16="http://schemas.microsoft.com/office/drawing/2014/main" id="{789687F4-A67F-3322-2251-34D4462FE16F}"/>
              </a:ext>
            </a:extLst>
          </p:cNvPr>
          <p:cNvSpPr txBox="1"/>
          <p:nvPr/>
        </p:nvSpPr>
        <p:spPr>
          <a:xfrm>
            <a:off x="587829" y="1688641"/>
            <a:ext cx="9204440" cy="1477328"/>
          </a:xfrm>
          <a:prstGeom prst="rect">
            <a:avLst/>
          </a:prstGeom>
          <a:noFill/>
        </p:spPr>
        <p:txBody>
          <a:bodyPr wrap="square" rtlCol="0">
            <a:spAutoFit/>
          </a:bodyPr>
          <a:lstStyle/>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At BAE systems </a:t>
            </a:r>
            <a:r>
              <a:rPr lang="en-GB" sz="1800" dirty="0" err="1">
                <a:effectLst/>
                <a:latin typeface="Arial" panose="020B0604020202020204" pitchFamily="34" charset="0"/>
                <a:ea typeface="Calibri" panose="020F0502020204030204" pitchFamily="34" charset="0"/>
              </a:rPr>
              <a:t>Glascoed</a:t>
            </a:r>
            <a:r>
              <a:rPr lang="en-GB" sz="1800" dirty="0">
                <a:effectLst/>
                <a:latin typeface="Arial" panose="020B0604020202020204" pitchFamily="34" charset="0"/>
                <a:ea typeface="Calibri" panose="020F0502020204030204" pitchFamily="34" charset="0"/>
              </a:rPr>
              <a:t> we record all downtime using a SAP system.</a:t>
            </a:r>
          </a:p>
          <a:p>
            <a:pPr marL="285750" indent="-285750">
              <a:buFont typeface="Arial" panose="020B0604020202020204" pitchFamily="34" charset="0"/>
              <a:buChar char="•"/>
            </a:pPr>
            <a:r>
              <a:rPr lang="en-GB" dirty="0">
                <a:latin typeface="Arial" panose="020B0604020202020204" pitchFamily="34" charset="0"/>
                <a:ea typeface="Calibri" panose="020F0502020204030204" pitchFamily="34" charset="0"/>
              </a:rPr>
              <a:t>During the report</a:t>
            </a:r>
            <a:r>
              <a:rPr lang="en-GB" sz="1800" dirty="0">
                <a:effectLst/>
                <a:latin typeface="Arial" panose="020B0604020202020204" pitchFamily="34" charset="0"/>
                <a:ea typeface="Calibri" panose="020F0502020204030204" pitchFamily="34" charset="0"/>
              </a:rPr>
              <a:t> am going to investigate both old/new press systems to compare findings over a normal working week. </a:t>
            </a:r>
          </a:p>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The old press setup is very unreliable and needs constant maintenance to run. This is one of the main reasons why the press has been upgraded.</a:t>
            </a:r>
            <a:endParaRPr lang="en-GB" dirty="0"/>
          </a:p>
        </p:txBody>
      </p:sp>
      <p:pic>
        <p:nvPicPr>
          <p:cNvPr id="4" name="Picture 3" descr="A table with numbers and text&#10;&#10;Description automatically generated with medium confidence">
            <a:extLst>
              <a:ext uri="{FF2B5EF4-FFF2-40B4-BE49-F238E27FC236}">
                <a16:creationId xmlns:a16="http://schemas.microsoft.com/office/drawing/2014/main" id="{6F118744-A454-90E3-264F-F805A4015DBB}"/>
              </a:ext>
            </a:extLst>
          </p:cNvPr>
          <p:cNvPicPr>
            <a:picLocks noChangeAspect="1"/>
          </p:cNvPicPr>
          <p:nvPr/>
        </p:nvPicPr>
        <p:blipFill>
          <a:blip r:embed="rId4"/>
          <a:stretch>
            <a:fillRect/>
          </a:stretch>
        </p:blipFill>
        <p:spPr>
          <a:xfrm>
            <a:off x="529736" y="3622613"/>
            <a:ext cx="5670173" cy="2475403"/>
          </a:xfrm>
          <a:prstGeom prst="rect">
            <a:avLst/>
          </a:prstGeom>
        </p:spPr>
      </p:pic>
      <p:pic>
        <p:nvPicPr>
          <p:cNvPr id="5" name="Picture 4" descr="A graph with blue and orange lines&#10;&#10;Description automatically generated">
            <a:extLst>
              <a:ext uri="{FF2B5EF4-FFF2-40B4-BE49-F238E27FC236}">
                <a16:creationId xmlns:a16="http://schemas.microsoft.com/office/drawing/2014/main" id="{8C4BCF36-8C11-D22A-AC31-6C928AC86012}"/>
              </a:ext>
            </a:extLst>
          </p:cNvPr>
          <p:cNvPicPr>
            <a:picLocks noChangeAspect="1"/>
          </p:cNvPicPr>
          <p:nvPr/>
        </p:nvPicPr>
        <p:blipFill rotWithShape="1">
          <a:blip r:embed="rId5"/>
          <a:srcRect l="-414" t="484" r="398" b="622"/>
          <a:stretch/>
        </p:blipFill>
        <p:spPr bwMode="auto">
          <a:xfrm>
            <a:off x="6341127" y="3223619"/>
            <a:ext cx="5375475" cy="3413123"/>
          </a:xfrm>
          <a:prstGeom prst="rect">
            <a:avLst/>
          </a:prstGeom>
          <a:ln>
            <a:noFill/>
          </a:ln>
          <a:extLst>
            <a:ext uri="{53640926-AAD7-44D8-BBD7-CCE9431645EC}">
              <a14:shadowObscured xmlns:a14="http://schemas.microsoft.com/office/drawing/2010/main"/>
            </a:ext>
          </a:extLst>
        </p:spPr>
      </p:pic>
      <p:pic>
        <p:nvPicPr>
          <p:cNvPr id="14" name="Video 13">
            <a:hlinkClick r:id="" action="ppaction://media"/>
            <a:extLst>
              <a:ext uri="{FF2B5EF4-FFF2-40B4-BE49-F238E27FC236}">
                <a16:creationId xmlns:a16="http://schemas.microsoft.com/office/drawing/2014/main" id="{8C0E2B2D-74C2-89EB-9E36-C6F1218CCD3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72776" y="4718304"/>
            <a:ext cx="2057400" cy="2057400"/>
          </a:xfrm>
          <a:prstGeom prst="ellipse">
            <a:avLst/>
          </a:prstGeom>
        </p:spPr>
      </p:pic>
    </p:spTree>
    <p:extLst>
      <p:ext uri="{BB962C8B-B14F-4D97-AF65-F5344CB8AC3E}">
        <p14:creationId xmlns:p14="http://schemas.microsoft.com/office/powerpoint/2010/main" val="4097717308"/>
      </p:ext>
    </p:extLst>
  </p:cSld>
  <p:clrMapOvr>
    <a:masterClrMapping/>
  </p:clrMapOvr>
  <mc:AlternateContent xmlns:mc="http://schemas.openxmlformats.org/markup-compatibility/2006">
    <mc:Choice xmlns:p14="http://schemas.microsoft.com/office/powerpoint/2010/main" Requires="p14">
      <p:transition spd="slow" p14:dur="2000" advTm="46950"/>
    </mc:Choice>
    <mc:Fallback>
      <p:transition spd="slow" advTm="46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9929822-0D89-4BAB-3C83-919588AFDBD7}"/>
              </a:ext>
            </a:extLst>
          </p:cNvPr>
          <p:cNvSpPr txBox="1"/>
          <p:nvPr/>
        </p:nvSpPr>
        <p:spPr>
          <a:xfrm>
            <a:off x="587829" y="235134"/>
            <a:ext cx="7366000" cy="728405"/>
          </a:xfrm>
          <a:prstGeom prst="rect">
            <a:avLst/>
          </a:prstGeom>
          <a:noFill/>
        </p:spPr>
        <p:txBody>
          <a:bodyPr wrap="square" rtlCol="0">
            <a:spAutoFit/>
          </a:bodyPr>
          <a:lstStyle/>
          <a:p>
            <a:pPr>
              <a:lnSpc>
                <a:spcPct val="107000"/>
              </a:lnSpc>
              <a:spcBef>
                <a:spcPts val="1800"/>
              </a:spcBef>
              <a:spcAft>
                <a:spcPts val="600"/>
              </a:spcAft>
            </a:pPr>
            <a:r>
              <a:rPr lang="en-GB" sz="4000" b="1" kern="100" dirty="0">
                <a:solidFill>
                  <a:schemeClr val="bg1"/>
                </a:solidFill>
                <a:effectLst/>
                <a:latin typeface="+mj-lt"/>
                <a:ea typeface="Times New Roman" panose="02020603050405020304" pitchFamily="18" charset="0"/>
                <a:cs typeface="Times New Roman" panose="02020603050405020304" pitchFamily="18" charset="0"/>
              </a:rPr>
              <a:t>Analysis: Hours Saved Per Week. </a:t>
            </a:r>
          </a:p>
        </p:txBody>
      </p:sp>
      <p:pic>
        <p:nvPicPr>
          <p:cNvPr id="3" name="Picture 2" descr="A screen shot of a computer&#10;&#10;Description automatically generated">
            <a:extLst>
              <a:ext uri="{FF2B5EF4-FFF2-40B4-BE49-F238E27FC236}">
                <a16:creationId xmlns:a16="http://schemas.microsoft.com/office/drawing/2014/main" id="{A13E87AC-F150-2CB5-07BA-DDEF753E3F79}"/>
              </a:ext>
            </a:extLst>
          </p:cNvPr>
          <p:cNvPicPr>
            <a:picLocks noChangeAspect="1"/>
          </p:cNvPicPr>
          <p:nvPr/>
        </p:nvPicPr>
        <p:blipFill>
          <a:blip r:embed="rId4"/>
          <a:stretch>
            <a:fillRect/>
          </a:stretch>
        </p:blipFill>
        <p:spPr>
          <a:xfrm>
            <a:off x="637308" y="2904784"/>
            <a:ext cx="10757702" cy="2580521"/>
          </a:xfrm>
          <a:prstGeom prst="rect">
            <a:avLst/>
          </a:prstGeom>
        </p:spPr>
      </p:pic>
      <p:pic>
        <p:nvPicPr>
          <p:cNvPr id="17" name="Video 16">
            <a:hlinkClick r:id="" action="ppaction://media"/>
            <a:extLst>
              <a:ext uri="{FF2B5EF4-FFF2-40B4-BE49-F238E27FC236}">
                <a16:creationId xmlns:a16="http://schemas.microsoft.com/office/drawing/2014/main" id="{2C1F558D-2F7E-B396-71CA-AE73754A44D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958985"/>
      </p:ext>
    </p:extLst>
  </p:cSld>
  <p:clrMapOvr>
    <a:masterClrMapping/>
  </p:clrMapOvr>
  <mc:AlternateContent xmlns:mc="http://schemas.openxmlformats.org/markup-compatibility/2006">
    <mc:Choice xmlns:p14="http://schemas.microsoft.com/office/powerpoint/2010/main" Requires="p14">
      <p:transition spd="slow" p14:dur="2000" advTm="45848"/>
    </mc:Choice>
    <mc:Fallback>
      <p:transition spd="slow" advTm="458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9929822-0D89-4BAB-3C83-919588AFDBD7}"/>
              </a:ext>
            </a:extLst>
          </p:cNvPr>
          <p:cNvSpPr txBox="1"/>
          <p:nvPr/>
        </p:nvSpPr>
        <p:spPr>
          <a:xfrm>
            <a:off x="587829" y="235134"/>
            <a:ext cx="7366000" cy="728405"/>
          </a:xfrm>
          <a:prstGeom prst="rect">
            <a:avLst/>
          </a:prstGeom>
          <a:noFill/>
        </p:spPr>
        <p:txBody>
          <a:bodyPr wrap="square" rtlCol="0">
            <a:spAutoFit/>
          </a:bodyPr>
          <a:lstStyle/>
          <a:p>
            <a:pPr>
              <a:lnSpc>
                <a:spcPct val="107000"/>
              </a:lnSpc>
              <a:spcBef>
                <a:spcPts val="1800"/>
              </a:spcBef>
              <a:spcAft>
                <a:spcPts val="600"/>
              </a:spcAft>
            </a:pPr>
            <a:r>
              <a:rPr lang="en-GB" sz="4000" b="1" kern="100" dirty="0">
                <a:solidFill>
                  <a:schemeClr val="bg1"/>
                </a:solidFill>
                <a:effectLst/>
                <a:latin typeface="+mj-lt"/>
                <a:ea typeface="Times New Roman" panose="02020603050405020304" pitchFamily="18" charset="0"/>
                <a:cs typeface="Times New Roman" panose="02020603050405020304" pitchFamily="18" charset="0"/>
              </a:rPr>
              <a:t>Analysis: Pressing Times. </a:t>
            </a:r>
          </a:p>
        </p:txBody>
      </p:sp>
      <p:sp>
        <p:nvSpPr>
          <p:cNvPr id="4" name="TextBox 3">
            <a:extLst>
              <a:ext uri="{FF2B5EF4-FFF2-40B4-BE49-F238E27FC236}">
                <a16:creationId xmlns:a16="http://schemas.microsoft.com/office/drawing/2014/main" id="{B6A2CA36-ACAF-6C31-6AF4-2D367B93E456}"/>
              </a:ext>
            </a:extLst>
          </p:cNvPr>
          <p:cNvSpPr txBox="1"/>
          <p:nvPr/>
        </p:nvSpPr>
        <p:spPr>
          <a:xfrm>
            <a:off x="498143" y="1707434"/>
            <a:ext cx="9457898" cy="1601529"/>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Current pressing times for the old press have been recorded via stopwatch to setup the pressing dwell times. </a:t>
            </a:r>
          </a:p>
          <a:p>
            <a:pPr marL="285750" indent="-28575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I am going to compare both and state if the new setup is more efficient than the old. </a:t>
            </a:r>
          </a:p>
          <a:p>
            <a:pPr marL="285750" indent="-28575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The old press we currently have can take time to setup; this will be another factor I am going to look at to compare if the setup process of the new machine is quicker.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A pink paper with black lines&#10;&#10;Description automatically generated">
            <a:extLst>
              <a:ext uri="{FF2B5EF4-FFF2-40B4-BE49-F238E27FC236}">
                <a16:creationId xmlns:a16="http://schemas.microsoft.com/office/drawing/2014/main" id="{5F751AD8-7530-7A3E-E2C1-7D6694EF38F1}"/>
              </a:ext>
            </a:extLst>
          </p:cNvPr>
          <p:cNvPicPr>
            <a:picLocks noChangeAspect="1"/>
          </p:cNvPicPr>
          <p:nvPr/>
        </p:nvPicPr>
        <p:blipFill>
          <a:blip r:embed="rId4"/>
          <a:stretch>
            <a:fillRect/>
          </a:stretch>
        </p:blipFill>
        <p:spPr>
          <a:xfrm>
            <a:off x="403584" y="3776655"/>
            <a:ext cx="6340202" cy="2277936"/>
          </a:xfrm>
          <a:prstGeom prst="rect">
            <a:avLst/>
          </a:prstGeom>
        </p:spPr>
      </p:pic>
      <p:pic>
        <p:nvPicPr>
          <p:cNvPr id="6" name="Picture 5" descr="A graph of a person's body&#10;&#10;Description automatically generated with medium confidence">
            <a:extLst>
              <a:ext uri="{FF2B5EF4-FFF2-40B4-BE49-F238E27FC236}">
                <a16:creationId xmlns:a16="http://schemas.microsoft.com/office/drawing/2014/main" id="{2A38EC2F-F73F-B1E8-20D0-355AFC5A4864}"/>
              </a:ext>
            </a:extLst>
          </p:cNvPr>
          <p:cNvPicPr>
            <a:picLocks noChangeAspect="1"/>
          </p:cNvPicPr>
          <p:nvPr/>
        </p:nvPicPr>
        <p:blipFill rotWithShape="1">
          <a:blip r:embed="rId5"/>
          <a:srcRect l="-1" t="811" r="444"/>
          <a:stretch/>
        </p:blipFill>
        <p:spPr bwMode="auto">
          <a:xfrm>
            <a:off x="6920349" y="3397310"/>
            <a:ext cx="5095078" cy="3241343"/>
          </a:xfrm>
          <a:prstGeom prst="rect">
            <a:avLst/>
          </a:prstGeom>
          <a:ln>
            <a:noFill/>
          </a:ln>
          <a:extLst>
            <a:ext uri="{53640926-AAD7-44D8-BBD7-CCE9431645EC}">
              <a14:shadowObscured xmlns:a14="http://schemas.microsoft.com/office/drawing/2010/main"/>
            </a:ext>
          </a:extLst>
        </p:spPr>
      </p:pic>
      <p:pic>
        <p:nvPicPr>
          <p:cNvPr id="21" name="Video 20">
            <a:hlinkClick r:id="" action="ppaction://media"/>
            <a:extLst>
              <a:ext uri="{FF2B5EF4-FFF2-40B4-BE49-F238E27FC236}">
                <a16:creationId xmlns:a16="http://schemas.microsoft.com/office/drawing/2014/main" id="{AF6FB833-D528-1527-6B66-673D6B76DED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90584526"/>
      </p:ext>
    </p:extLst>
  </p:cSld>
  <p:clrMapOvr>
    <a:masterClrMapping/>
  </p:clrMapOvr>
  <mc:AlternateContent xmlns:mc="http://schemas.openxmlformats.org/markup-compatibility/2006">
    <mc:Choice xmlns:p14="http://schemas.microsoft.com/office/powerpoint/2010/main" Requires="p14">
      <p:transition spd="slow" p14:dur="2000" advTm="45312"/>
    </mc:Choice>
    <mc:Fallback>
      <p:transition spd="slow" advTm="45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9929822-0D89-4BAB-3C83-919588AFDBD7}"/>
              </a:ext>
            </a:extLst>
          </p:cNvPr>
          <p:cNvSpPr txBox="1"/>
          <p:nvPr/>
        </p:nvSpPr>
        <p:spPr>
          <a:xfrm>
            <a:off x="587829" y="235134"/>
            <a:ext cx="7366000" cy="728405"/>
          </a:xfrm>
          <a:prstGeom prst="rect">
            <a:avLst/>
          </a:prstGeom>
          <a:noFill/>
        </p:spPr>
        <p:txBody>
          <a:bodyPr wrap="square" rtlCol="0">
            <a:spAutoFit/>
          </a:bodyPr>
          <a:lstStyle/>
          <a:p>
            <a:pPr>
              <a:lnSpc>
                <a:spcPct val="107000"/>
              </a:lnSpc>
              <a:spcBef>
                <a:spcPts val="1800"/>
              </a:spcBef>
              <a:spcAft>
                <a:spcPts val="600"/>
              </a:spcAft>
            </a:pPr>
            <a:r>
              <a:rPr lang="en-GB" sz="4000" b="1" kern="100" dirty="0">
                <a:solidFill>
                  <a:schemeClr val="bg1"/>
                </a:solidFill>
                <a:effectLst/>
                <a:latin typeface="+mj-lt"/>
                <a:ea typeface="Times New Roman" panose="02020603050405020304" pitchFamily="18" charset="0"/>
                <a:cs typeface="Times New Roman" panose="02020603050405020304" pitchFamily="18" charset="0"/>
              </a:rPr>
              <a:t>Analysis: Reject Rates. </a:t>
            </a:r>
          </a:p>
        </p:txBody>
      </p:sp>
      <p:sp>
        <p:nvSpPr>
          <p:cNvPr id="3" name="TextBox 2">
            <a:extLst>
              <a:ext uri="{FF2B5EF4-FFF2-40B4-BE49-F238E27FC236}">
                <a16:creationId xmlns:a16="http://schemas.microsoft.com/office/drawing/2014/main" id="{0B12DE73-ADBB-2DB0-915D-7482BA3B2386}"/>
              </a:ext>
            </a:extLst>
          </p:cNvPr>
          <p:cNvSpPr txBox="1"/>
          <p:nvPr/>
        </p:nvSpPr>
        <p:spPr>
          <a:xfrm>
            <a:off x="525439" y="1760561"/>
            <a:ext cx="11252579" cy="2104679"/>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sz="1400" kern="100" dirty="0">
                <a:latin typeface="Arial" panose="020B0604020202020204" pitchFamily="34" charset="0"/>
                <a:ea typeface="Calibri" panose="020F0502020204030204" pitchFamily="34" charset="0"/>
                <a:cs typeface="Times New Roman" panose="02020603050405020304" pitchFamily="18" charset="0"/>
              </a:rPr>
              <a:t>T</a:t>
            </a:r>
            <a:r>
              <a:rPr lang="en-GB" sz="1400" kern="100" dirty="0">
                <a:effectLst/>
                <a:latin typeface="Arial" panose="020B0604020202020204" pitchFamily="34" charset="0"/>
                <a:ea typeface="Calibri" panose="020F0502020204030204" pitchFamily="34" charset="0"/>
                <a:cs typeface="Times New Roman" panose="02020603050405020304" pitchFamily="18" charset="0"/>
              </a:rPr>
              <a:t>he old press system can be time consuming and difficult to setup which can sometimes produce a large amount of rejected pellets at the start of the run. </a:t>
            </a:r>
          </a:p>
          <a:p>
            <a:pPr marL="285750" indent="-285750">
              <a:lnSpc>
                <a:spcPct val="107000"/>
              </a:lnSpc>
              <a:spcAft>
                <a:spcPts val="800"/>
              </a:spcAft>
              <a:buFont typeface="Arial" panose="020B0604020202020204" pitchFamily="34" charset="0"/>
              <a:buChar char="•"/>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This could be with issues related to pellet weights, sizing, and overall density due to incorrect setup. </a:t>
            </a:r>
          </a:p>
          <a:p>
            <a:pPr marL="285750" indent="-285750">
              <a:lnSpc>
                <a:spcPct val="107000"/>
              </a:lnSpc>
              <a:spcAft>
                <a:spcPts val="800"/>
              </a:spcAft>
              <a:buFont typeface="Arial" panose="020B0604020202020204" pitchFamily="34" charset="0"/>
              <a:buChar char="•"/>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We also often have issues with scored pellets due to incorrect tool alignment. This can cause downtime as tooling needs to be repaired, setup and trialled causing a loss in production time. </a:t>
            </a:r>
          </a:p>
          <a:p>
            <a:pPr marL="285750" indent="-285750">
              <a:lnSpc>
                <a:spcPct val="107000"/>
              </a:lnSpc>
              <a:spcAft>
                <a:spcPts val="800"/>
              </a:spcAft>
              <a:buFont typeface="Arial" panose="020B0604020202020204" pitchFamily="34" charset="0"/>
              <a:buChar char="•"/>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We are hoping to significantly reduce reject rates with new and improved press setup. </a:t>
            </a:r>
          </a:p>
          <a:p>
            <a:pPr marL="285750" indent="-285750">
              <a:lnSpc>
                <a:spcPct val="107000"/>
              </a:lnSpc>
              <a:spcAft>
                <a:spcPts val="800"/>
              </a:spcAft>
              <a:buFont typeface="Arial" panose="020B0604020202020204" pitchFamily="34" charset="0"/>
              <a:buChar char="•"/>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I will record old vs new findings to prove that the newer setup is more efficient than the old, tired unit.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descr="A green sheet with black text&#10;&#10;Description automatically generated">
            <a:extLst>
              <a:ext uri="{FF2B5EF4-FFF2-40B4-BE49-F238E27FC236}">
                <a16:creationId xmlns:a16="http://schemas.microsoft.com/office/drawing/2014/main" id="{BA76492C-03E5-FC11-77FA-EAADD01325B8}"/>
              </a:ext>
            </a:extLst>
          </p:cNvPr>
          <p:cNvPicPr>
            <a:picLocks noChangeAspect="1"/>
          </p:cNvPicPr>
          <p:nvPr/>
        </p:nvPicPr>
        <p:blipFill>
          <a:blip r:embed="rId4"/>
          <a:stretch>
            <a:fillRect/>
          </a:stretch>
        </p:blipFill>
        <p:spPr>
          <a:xfrm>
            <a:off x="404527" y="4009807"/>
            <a:ext cx="5880267" cy="2359900"/>
          </a:xfrm>
          <a:prstGeom prst="rect">
            <a:avLst/>
          </a:prstGeom>
        </p:spPr>
      </p:pic>
      <p:pic>
        <p:nvPicPr>
          <p:cNvPr id="9" name="Picture 8" descr="A graph with blue and orange lines and numbers&#10;&#10;Description automatically generated">
            <a:extLst>
              <a:ext uri="{FF2B5EF4-FFF2-40B4-BE49-F238E27FC236}">
                <a16:creationId xmlns:a16="http://schemas.microsoft.com/office/drawing/2014/main" id="{C68D4072-5F9A-DC7F-0BD9-9DDAC825E843}"/>
              </a:ext>
            </a:extLst>
          </p:cNvPr>
          <p:cNvPicPr>
            <a:picLocks noChangeAspect="1"/>
          </p:cNvPicPr>
          <p:nvPr/>
        </p:nvPicPr>
        <p:blipFill rotWithShape="1">
          <a:blip r:embed="rId5"/>
          <a:srcRect t="595" r="-489" b="1"/>
          <a:stretch/>
        </p:blipFill>
        <p:spPr bwMode="auto">
          <a:xfrm>
            <a:off x="6469039" y="3865240"/>
            <a:ext cx="5554639" cy="2869183"/>
          </a:xfrm>
          <a:prstGeom prst="rect">
            <a:avLst/>
          </a:prstGeom>
          <a:ln>
            <a:noFill/>
          </a:ln>
          <a:extLst>
            <a:ext uri="{53640926-AAD7-44D8-BBD7-CCE9431645EC}">
              <a14:shadowObscured xmlns:a14="http://schemas.microsoft.com/office/drawing/2010/main"/>
            </a:ext>
          </a:extLst>
        </p:spPr>
      </p:pic>
      <p:pic>
        <p:nvPicPr>
          <p:cNvPr id="16" name="Video 15">
            <a:hlinkClick r:id="" action="ppaction://media"/>
            <a:extLst>
              <a:ext uri="{FF2B5EF4-FFF2-40B4-BE49-F238E27FC236}">
                <a16:creationId xmlns:a16="http://schemas.microsoft.com/office/drawing/2014/main" id="{692E71AB-338A-86B5-84EF-45DE0ED5C50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93418643"/>
      </p:ext>
    </p:extLst>
  </p:cSld>
  <p:clrMapOvr>
    <a:masterClrMapping/>
  </p:clrMapOvr>
  <mc:AlternateContent xmlns:mc="http://schemas.openxmlformats.org/markup-compatibility/2006">
    <mc:Choice xmlns:p14="http://schemas.microsoft.com/office/powerpoint/2010/main" Requires="p14">
      <p:transition spd="slow" p14:dur="2000" advTm="82003"/>
    </mc:Choice>
    <mc:Fallback>
      <p:transition spd="slow" advTm="82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9929822-0D89-4BAB-3C83-919588AFDBD7}"/>
              </a:ext>
            </a:extLst>
          </p:cNvPr>
          <p:cNvSpPr txBox="1"/>
          <p:nvPr/>
        </p:nvSpPr>
        <p:spPr>
          <a:xfrm>
            <a:off x="587829" y="235134"/>
            <a:ext cx="7366000" cy="728405"/>
          </a:xfrm>
          <a:prstGeom prst="rect">
            <a:avLst/>
          </a:prstGeom>
          <a:noFill/>
        </p:spPr>
        <p:txBody>
          <a:bodyPr wrap="square" rtlCol="0">
            <a:spAutoFit/>
          </a:bodyPr>
          <a:lstStyle/>
          <a:p>
            <a:pPr>
              <a:lnSpc>
                <a:spcPct val="107000"/>
              </a:lnSpc>
              <a:spcBef>
                <a:spcPts val="1800"/>
              </a:spcBef>
              <a:spcAft>
                <a:spcPts val="600"/>
              </a:spcAft>
            </a:pPr>
            <a:r>
              <a:rPr lang="en-GB" sz="4000" b="1" kern="100" dirty="0">
                <a:solidFill>
                  <a:schemeClr val="bg1"/>
                </a:solidFill>
                <a:effectLst/>
                <a:latin typeface="+mj-lt"/>
                <a:ea typeface="Times New Roman" panose="02020603050405020304" pitchFamily="18" charset="0"/>
                <a:cs typeface="Times New Roman" panose="02020603050405020304" pitchFamily="18" charset="0"/>
              </a:rPr>
              <a:t>Analysis: Overall Efficiency/Gain.</a:t>
            </a:r>
          </a:p>
        </p:txBody>
      </p:sp>
      <p:sp>
        <p:nvSpPr>
          <p:cNvPr id="4" name="TextBox 3">
            <a:extLst>
              <a:ext uri="{FF2B5EF4-FFF2-40B4-BE49-F238E27FC236}">
                <a16:creationId xmlns:a16="http://schemas.microsoft.com/office/drawing/2014/main" id="{7EEE1ED0-2131-54AD-DD7C-7A8C71D31922}"/>
              </a:ext>
            </a:extLst>
          </p:cNvPr>
          <p:cNvSpPr txBox="1"/>
          <p:nvPr/>
        </p:nvSpPr>
        <p:spPr>
          <a:xfrm>
            <a:off x="421938" y="1688641"/>
            <a:ext cx="11348114" cy="2254528"/>
          </a:xfrm>
          <a:prstGeom prst="rect">
            <a:avLst/>
          </a:prstGeom>
          <a:noFill/>
        </p:spPr>
        <p:txBody>
          <a:bodyPr wrap="square">
            <a:spAutoFit/>
          </a:bodyPr>
          <a:lstStyle/>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 will collect all my findings from both press systems and compare to prove that the new and improved press is the more efficient unit. Throughout this project I will state all findings and improvements in design changes throughout the installation of the new press system.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Old vs new press system there has been a total of 24.75 hours per week saved due to quicker tooling changeovers and lower maintenance downtime hours. There has also been a saving of 239 rejected pellets and the pressing cycle time has been halved as planned. The new press system has been proven to be a much more efficient unit.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D5CB6342-A71A-7BFA-8593-17A38D46166F}"/>
              </a:ext>
            </a:extLst>
          </p:cNvPr>
          <p:cNvPicPr>
            <a:picLocks noChangeAspect="1"/>
          </p:cNvPicPr>
          <p:nvPr/>
        </p:nvPicPr>
        <p:blipFill>
          <a:blip r:embed="rId4"/>
          <a:stretch>
            <a:fillRect/>
          </a:stretch>
        </p:blipFill>
        <p:spPr>
          <a:xfrm>
            <a:off x="999408" y="4113999"/>
            <a:ext cx="10193173" cy="2314898"/>
          </a:xfrm>
          <a:prstGeom prst="rect">
            <a:avLst/>
          </a:prstGeom>
        </p:spPr>
      </p:pic>
      <p:pic>
        <p:nvPicPr>
          <p:cNvPr id="11" name="Video 10">
            <a:hlinkClick r:id="" action="ppaction://media"/>
            <a:extLst>
              <a:ext uri="{FF2B5EF4-FFF2-40B4-BE49-F238E27FC236}">
                <a16:creationId xmlns:a16="http://schemas.microsoft.com/office/drawing/2014/main" id="{5ABE89C2-2014-F806-95EB-38D538A0171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810735"/>
      </p:ext>
    </p:extLst>
  </p:cSld>
  <p:clrMapOvr>
    <a:masterClrMapping/>
  </p:clrMapOvr>
  <mc:AlternateContent xmlns:mc="http://schemas.openxmlformats.org/markup-compatibility/2006">
    <mc:Choice xmlns:p14="http://schemas.microsoft.com/office/powerpoint/2010/main" Requires="p14">
      <p:transition spd="slow" p14:dur="2000" advTm="42239"/>
    </mc:Choice>
    <mc:Fallback>
      <p:transition spd="slow" advTm="42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84C5515-EBAA-E765-225F-1F587B31A3B4}"/>
              </a:ext>
            </a:extLst>
          </p:cNvPr>
          <p:cNvSpPr txBox="1"/>
          <p:nvPr/>
        </p:nvSpPr>
        <p:spPr>
          <a:xfrm>
            <a:off x="784746" y="334370"/>
            <a:ext cx="7253785" cy="769441"/>
          </a:xfrm>
          <a:prstGeom prst="rect">
            <a:avLst/>
          </a:prstGeom>
          <a:noFill/>
        </p:spPr>
        <p:txBody>
          <a:bodyPr wrap="square" rtlCol="0">
            <a:spAutoFit/>
          </a:bodyPr>
          <a:lstStyle/>
          <a:p>
            <a:r>
              <a:rPr lang="en-GB" sz="4400" dirty="0">
                <a:solidFill>
                  <a:schemeClr val="bg1"/>
                </a:solidFill>
                <a:latin typeface="+mj-lt"/>
              </a:rPr>
              <a:t>Time Management:</a:t>
            </a:r>
          </a:p>
        </p:txBody>
      </p:sp>
      <p:sp>
        <p:nvSpPr>
          <p:cNvPr id="3" name="TextBox 2">
            <a:extLst>
              <a:ext uri="{FF2B5EF4-FFF2-40B4-BE49-F238E27FC236}">
                <a16:creationId xmlns:a16="http://schemas.microsoft.com/office/drawing/2014/main" id="{AD3C6C87-6DA9-15BA-6392-0F4CA624542D}"/>
              </a:ext>
            </a:extLst>
          </p:cNvPr>
          <p:cNvSpPr txBox="1"/>
          <p:nvPr/>
        </p:nvSpPr>
        <p:spPr>
          <a:xfrm>
            <a:off x="648269" y="1746602"/>
            <a:ext cx="9423779" cy="954107"/>
          </a:xfrm>
          <a:prstGeom prst="rect">
            <a:avLst/>
          </a:prstGeom>
          <a:noFill/>
        </p:spPr>
        <p:txBody>
          <a:bodyPr wrap="square" rtlCol="0">
            <a:spAutoFit/>
          </a:bodyPr>
          <a:lstStyle/>
          <a:p>
            <a:r>
              <a:rPr lang="en-GB" sz="1400" dirty="0">
                <a:solidFill>
                  <a:srgbClr val="000000"/>
                </a:solidFill>
                <a:effectLst/>
                <a:latin typeface="Arial" panose="020B0604020202020204" pitchFamily="34" charset="0"/>
                <a:ea typeface="Times New Roman" panose="02020603050405020304" pitchFamily="18" charset="0"/>
              </a:rPr>
              <a:t>During this project, time was managed via a Gant chart and was first planned out to keep on track on all aspects of the project. From initial issue, to research, design, build and install all time was updated during regular reviews with engineering team and contractors who were designing/building the new press system. Below was the first project plan that was set out to give an idea of timescale. </a:t>
            </a:r>
            <a:endParaRPr lang="en-GB" sz="1400" dirty="0">
              <a:effectLst/>
              <a:latin typeface="Times New Roman" panose="02020603050405020304" pitchFamily="18" charset="0"/>
              <a:ea typeface="Times New Roman" panose="02020603050405020304" pitchFamily="18" charset="0"/>
            </a:endParaRPr>
          </a:p>
        </p:txBody>
      </p:sp>
      <p:pic>
        <p:nvPicPr>
          <p:cNvPr id="4" name="Picture 3" descr="A screenshot of a computer&#10;&#10;Description automatically generated">
            <a:extLst>
              <a:ext uri="{FF2B5EF4-FFF2-40B4-BE49-F238E27FC236}">
                <a16:creationId xmlns:a16="http://schemas.microsoft.com/office/drawing/2014/main" id="{7A017B1B-659F-F3BE-EDDB-BC0A3C9B89F0}"/>
              </a:ext>
            </a:extLst>
          </p:cNvPr>
          <p:cNvPicPr>
            <a:picLocks noChangeAspect="1"/>
          </p:cNvPicPr>
          <p:nvPr/>
        </p:nvPicPr>
        <p:blipFill>
          <a:blip r:embed="rId4"/>
          <a:stretch>
            <a:fillRect/>
          </a:stretch>
        </p:blipFill>
        <p:spPr>
          <a:xfrm>
            <a:off x="784746" y="2798157"/>
            <a:ext cx="7456909" cy="3825183"/>
          </a:xfrm>
          <a:prstGeom prst="rect">
            <a:avLst/>
          </a:prstGeom>
        </p:spPr>
      </p:pic>
      <p:pic>
        <p:nvPicPr>
          <p:cNvPr id="7" name="Video 6">
            <a:hlinkClick r:id="" action="ppaction://media"/>
            <a:extLst>
              <a:ext uri="{FF2B5EF4-FFF2-40B4-BE49-F238E27FC236}">
                <a16:creationId xmlns:a16="http://schemas.microsoft.com/office/drawing/2014/main" id="{0E7CE8E7-6560-5011-B111-D3D8F7E715C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95082966"/>
      </p:ext>
    </p:extLst>
  </p:cSld>
  <p:clrMapOvr>
    <a:masterClrMapping/>
  </p:clrMapOvr>
  <mc:AlternateContent xmlns:mc="http://schemas.openxmlformats.org/markup-compatibility/2006">
    <mc:Choice xmlns:p14="http://schemas.microsoft.com/office/powerpoint/2010/main" Requires="p14">
      <p:transition spd="slow" p14:dur="2000" advTm="52561"/>
    </mc:Choice>
    <mc:Fallback>
      <p:transition spd="slow" advTm="52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AF75EE3-DCBD-79A3-CFA1-90100117F098}"/>
              </a:ext>
            </a:extLst>
          </p:cNvPr>
          <p:cNvSpPr txBox="1"/>
          <p:nvPr/>
        </p:nvSpPr>
        <p:spPr>
          <a:xfrm>
            <a:off x="730156" y="320722"/>
            <a:ext cx="7253785" cy="769441"/>
          </a:xfrm>
          <a:prstGeom prst="rect">
            <a:avLst/>
          </a:prstGeom>
          <a:noFill/>
        </p:spPr>
        <p:txBody>
          <a:bodyPr wrap="square" rtlCol="0">
            <a:spAutoFit/>
          </a:bodyPr>
          <a:lstStyle/>
          <a:p>
            <a:r>
              <a:rPr lang="en-GB" sz="4400" dirty="0">
                <a:solidFill>
                  <a:schemeClr val="bg1"/>
                </a:solidFill>
                <a:latin typeface="+mj-lt"/>
              </a:rPr>
              <a:t>Time Management: Review 1. </a:t>
            </a:r>
          </a:p>
        </p:txBody>
      </p:sp>
      <p:sp>
        <p:nvSpPr>
          <p:cNvPr id="5" name="TextBox 4">
            <a:extLst>
              <a:ext uri="{FF2B5EF4-FFF2-40B4-BE49-F238E27FC236}">
                <a16:creationId xmlns:a16="http://schemas.microsoft.com/office/drawing/2014/main" id="{5B0FEC88-8E44-86E6-317E-EC1A5D6BE274}"/>
              </a:ext>
            </a:extLst>
          </p:cNvPr>
          <p:cNvSpPr txBox="1"/>
          <p:nvPr/>
        </p:nvSpPr>
        <p:spPr>
          <a:xfrm>
            <a:off x="341195" y="1776821"/>
            <a:ext cx="11662011" cy="1169551"/>
          </a:xfrm>
          <a:prstGeom prst="rect">
            <a:avLst/>
          </a:prstGeom>
          <a:noFill/>
        </p:spPr>
        <p:txBody>
          <a:bodyPr wrap="square">
            <a:spAutoFit/>
          </a:bodyPr>
          <a:lstStyle/>
          <a:p>
            <a:r>
              <a:rPr lang="en-GB" sz="1400" dirty="0">
                <a:solidFill>
                  <a:srgbClr val="000000"/>
                </a:solidFill>
                <a:effectLst/>
                <a:latin typeface="Arial" panose="020B0604020202020204" pitchFamily="34" charset="0"/>
                <a:ea typeface="Times New Roman" panose="02020603050405020304" pitchFamily="18" charset="0"/>
              </a:rPr>
              <a:t>First review of this project was on the 4/1/24 as initially planned. Throughout this review all BAE Systems employees involved in this project liaised with contractors who were designing and building the new press system. After the problem was analysed, the decision of keeping a similar system with modifications to engineer out issues with the current system was in place. The solution was to replace the current press system with a more modern improved unit. Research into issues, new press systems and modifications were analysed ready for a contractor to be chosen. After initial stages of research were completed the project proposal was handed over to contractors to redesign the current pressing system and improve it. </a:t>
            </a:r>
            <a:endParaRPr lang="en-GB" sz="1600" dirty="0">
              <a:effectLst/>
              <a:latin typeface="Times New Roman" panose="02020603050405020304" pitchFamily="18" charset="0"/>
              <a:ea typeface="Times New Roman" panose="02020603050405020304" pitchFamily="18" charset="0"/>
            </a:endParaRPr>
          </a:p>
        </p:txBody>
      </p:sp>
      <p:pic>
        <p:nvPicPr>
          <p:cNvPr id="6" name="Picture 5" descr="A screenshot of a graph&#10;&#10;Description automatically generated">
            <a:extLst>
              <a:ext uri="{FF2B5EF4-FFF2-40B4-BE49-F238E27FC236}">
                <a16:creationId xmlns:a16="http://schemas.microsoft.com/office/drawing/2014/main" id="{CE9DB70E-BE14-8D0C-D8AF-3D5580FB8BBE}"/>
              </a:ext>
            </a:extLst>
          </p:cNvPr>
          <p:cNvPicPr>
            <a:picLocks noChangeAspect="1"/>
          </p:cNvPicPr>
          <p:nvPr/>
        </p:nvPicPr>
        <p:blipFill>
          <a:blip r:embed="rId4"/>
          <a:stretch>
            <a:fillRect/>
          </a:stretch>
        </p:blipFill>
        <p:spPr>
          <a:xfrm>
            <a:off x="453053" y="3034552"/>
            <a:ext cx="7530888" cy="3592612"/>
          </a:xfrm>
          <a:prstGeom prst="rect">
            <a:avLst/>
          </a:prstGeom>
        </p:spPr>
      </p:pic>
      <p:pic>
        <p:nvPicPr>
          <p:cNvPr id="11" name="Video 10">
            <a:hlinkClick r:id="" action="ppaction://media"/>
            <a:extLst>
              <a:ext uri="{FF2B5EF4-FFF2-40B4-BE49-F238E27FC236}">
                <a16:creationId xmlns:a16="http://schemas.microsoft.com/office/drawing/2014/main" id="{AF9FF9B0-9E5C-01BD-8FB0-1E8891C9A8F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93928787"/>
      </p:ext>
    </p:extLst>
  </p:cSld>
  <p:clrMapOvr>
    <a:masterClrMapping/>
  </p:clrMapOvr>
  <mc:AlternateContent xmlns:mc="http://schemas.openxmlformats.org/markup-compatibility/2006">
    <mc:Choice xmlns:p14="http://schemas.microsoft.com/office/powerpoint/2010/main" Requires="p14">
      <p:transition spd="slow" p14:dur="2000" advTm="62785"/>
    </mc:Choice>
    <mc:Fallback>
      <p:transition spd="slow" advTm="62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7AADEAD-B804-E7F5-3D2F-60DDB94562F3}"/>
              </a:ext>
            </a:extLst>
          </p:cNvPr>
          <p:cNvSpPr txBox="1"/>
          <p:nvPr/>
        </p:nvSpPr>
        <p:spPr>
          <a:xfrm>
            <a:off x="730156" y="320722"/>
            <a:ext cx="7253785" cy="769441"/>
          </a:xfrm>
          <a:prstGeom prst="rect">
            <a:avLst/>
          </a:prstGeom>
          <a:noFill/>
        </p:spPr>
        <p:txBody>
          <a:bodyPr wrap="square" rtlCol="0">
            <a:spAutoFit/>
          </a:bodyPr>
          <a:lstStyle/>
          <a:p>
            <a:r>
              <a:rPr lang="en-GB" sz="4400" dirty="0">
                <a:solidFill>
                  <a:schemeClr val="bg1"/>
                </a:solidFill>
                <a:latin typeface="+mj-lt"/>
              </a:rPr>
              <a:t>Time Management: Review 2. </a:t>
            </a:r>
          </a:p>
        </p:txBody>
      </p:sp>
      <p:sp>
        <p:nvSpPr>
          <p:cNvPr id="4" name="TextBox 3">
            <a:extLst>
              <a:ext uri="{FF2B5EF4-FFF2-40B4-BE49-F238E27FC236}">
                <a16:creationId xmlns:a16="http://schemas.microsoft.com/office/drawing/2014/main" id="{DFB12ECA-A886-B656-761E-80F58596B666}"/>
              </a:ext>
            </a:extLst>
          </p:cNvPr>
          <p:cNvSpPr txBox="1"/>
          <p:nvPr/>
        </p:nvSpPr>
        <p:spPr>
          <a:xfrm>
            <a:off x="245660" y="1775305"/>
            <a:ext cx="11525533" cy="738664"/>
          </a:xfrm>
          <a:prstGeom prst="rect">
            <a:avLst/>
          </a:prstGeom>
          <a:noFill/>
        </p:spPr>
        <p:txBody>
          <a:bodyPr wrap="square">
            <a:spAutoFit/>
          </a:bodyPr>
          <a:lstStyle/>
          <a:p>
            <a:r>
              <a:rPr lang="en-GB" sz="1400" dirty="0">
                <a:solidFill>
                  <a:srgbClr val="000000"/>
                </a:solidFill>
                <a:effectLst/>
                <a:latin typeface="Arial" panose="020B0604020202020204" pitchFamily="34" charset="0"/>
                <a:ea typeface="Times New Roman" panose="02020603050405020304" pitchFamily="18" charset="0"/>
              </a:rPr>
              <a:t>After initial design stage the second review took place on 19/1/24 as planned. In the second review of the new pressing system engineers finalised initial designs that contractors had proposed before it was presented to section managers. Section managers would decide if the project should be carried out and if the press should be replaced with the newly designed unit. </a:t>
            </a:r>
            <a:endParaRPr lang="en-GB" sz="1600" dirty="0">
              <a:effectLst/>
              <a:latin typeface="Times New Roman" panose="02020603050405020304" pitchFamily="18" charset="0"/>
              <a:ea typeface="Times New Roman" panose="02020603050405020304" pitchFamily="18" charset="0"/>
            </a:endParaRPr>
          </a:p>
        </p:txBody>
      </p:sp>
      <p:pic>
        <p:nvPicPr>
          <p:cNvPr id="5" name="Picture 4" descr="A screenshot of a graph&#10;&#10;Description automatically generated">
            <a:extLst>
              <a:ext uri="{FF2B5EF4-FFF2-40B4-BE49-F238E27FC236}">
                <a16:creationId xmlns:a16="http://schemas.microsoft.com/office/drawing/2014/main" id="{E353E523-F52F-EB90-28E8-C84BCF7939C1}"/>
              </a:ext>
            </a:extLst>
          </p:cNvPr>
          <p:cNvPicPr>
            <a:picLocks noChangeAspect="1"/>
          </p:cNvPicPr>
          <p:nvPr/>
        </p:nvPicPr>
        <p:blipFill>
          <a:blip r:embed="rId4"/>
          <a:stretch>
            <a:fillRect/>
          </a:stretch>
        </p:blipFill>
        <p:spPr>
          <a:xfrm>
            <a:off x="296397" y="2600633"/>
            <a:ext cx="8480121" cy="4039003"/>
          </a:xfrm>
          <a:prstGeom prst="rect">
            <a:avLst/>
          </a:prstGeom>
        </p:spPr>
      </p:pic>
      <p:pic>
        <p:nvPicPr>
          <p:cNvPr id="9" name="Video 8">
            <a:hlinkClick r:id="" action="ppaction://media"/>
            <a:extLst>
              <a:ext uri="{FF2B5EF4-FFF2-40B4-BE49-F238E27FC236}">
                <a16:creationId xmlns:a16="http://schemas.microsoft.com/office/drawing/2014/main" id="{09ECFEF7-4C12-E92A-51D3-666FD60F349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97468022"/>
      </p:ext>
    </p:extLst>
  </p:cSld>
  <p:clrMapOvr>
    <a:masterClrMapping/>
  </p:clrMapOvr>
  <mc:AlternateContent xmlns:mc="http://schemas.openxmlformats.org/markup-compatibility/2006">
    <mc:Choice xmlns:p14="http://schemas.microsoft.com/office/powerpoint/2010/main" Requires="p14">
      <p:transition spd="slow" p14:dur="2000" advTm="40044"/>
    </mc:Choice>
    <mc:Fallback>
      <p:transition spd="slow" advTm="40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07D431F-2921-B44B-4806-2D7794338401}"/>
              </a:ext>
            </a:extLst>
          </p:cNvPr>
          <p:cNvSpPr txBox="1"/>
          <p:nvPr/>
        </p:nvSpPr>
        <p:spPr>
          <a:xfrm>
            <a:off x="730156" y="320722"/>
            <a:ext cx="7253785" cy="769441"/>
          </a:xfrm>
          <a:prstGeom prst="rect">
            <a:avLst/>
          </a:prstGeom>
          <a:noFill/>
        </p:spPr>
        <p:txBody>
          <a:bodyPr wrap="square" rtlCol="0">
            <a:spAutoFit/>
          </a:bodyPr>
          <a:lstStyle/>
          <a:p>
            <a:r>
              <a:rPr lang="en-GB" sz="4400" dirty="0">
                <a:solidFill>
                  <a:schemeClr val="bg1"/>
                </a:solidFill>
                <a:latin typeface="+mj-lt"/>
              </a:rPr>
              <a:t>Time Management: Review 3. </a:t>
            </a:r>
          </a:p>
        </p:txBody>
      </p:sp>
      <p:sp>
        <p:nvSpPr>
          <p:cNvPr id="4" name="TextBox 3">
            <a:extLst>
              <a:ext uri="{FF2B5EF4-FFF2-40B4-BE49-F238E27FC236}">
                <a16:creationId xmlns:a16="http://schemas.microsoft.com/office/drawing/2014/main" id="{E28EE787-7044-393F-CC9A-EDDC859EC78E}"/>
              </a:ext>
            </a:extLst>
          </p:cNvPr>
          <p:cNvSpPr txBox="1"/>
          <p:nvPr/>
        </p:nvSpPr>
        <p:spPr>
          <a:xfrm>
            <a:off x="539087" y="1761658"/>
            <a:ext cx="11300346" cy="738664"/>
          </a:xfrm>
          <a:prstGeom prst="rect">
            <a:avLst/>
          </a:prstGeom>
          <a:noFill/>
        </p:spPr>
        <p:txBody>
          <a:bodyPr wrap="square">
            <a:spAutoFit/>
          </a:bodyPr>
          <a:lstStyle/>
          <a:p>
            <a:r>
              <a:rPr lang="en-GB" sz="1400" dirty="0">
                <a:solidFill>
                  <a:srgbClr val="000000"/>
                </a:solidFill>
                <a:effectLst/>
                <a:latin typeface="Arial" panose="020B0604020202020204" pitchFamily="34" charset="0"/>
                <a:ea typeface="Times New Roman" panose="02020603050405020304" pitchFamily="18" charset="0"/>
              </a:rPr>
              <a:t>The third review took place on 26/01/24 as planned. During the third review design/improvements were discussed after the new press project was approved by section managers. After designs were finalised the manufacture/build of the new press system could be started. This was planned to take around 8 weeks to complete. </a:t>
            </a:r>
            <a:endParaRPr lang="en-GB" sz="1600" dirty="0">
              <a:effectLst/>
              <a:latin typeface="Times New Roman" panose="02020603050405020304" pitchFamily="18" charset="0"/>
              <a:ea typeface="Times New Roman" panose="02020603050405020304" pitchFamily="18" charset="0"/>
            </a:endParaRPr>
          </a:p>
        </p:txBody>
      </p:sp>
      <p:pic>
        <p:nvPicPr>
          <p:cNvPr id="5" name="Picture 4" descr="A screenshot of a computer&#10;&#10;Description automatically generated">
            <a:extLst>
              <a:ext uri="{FF2B5EF4-FFF2-40B4-BE49-F238E27FC236}">
                <a16:creationId xmlns:a16="http://schemas.microsoft.com/office/drawing/2014/main" id="{CEBCF649-B281-23BC-D964-9B89E96E4AA3}"/>
              </a:ext>
            </a:extLst>
          </p:cNvPr>
          <p:cNvPicPr>
            <a:picLocks noChangeAspect="1"/>
          </p:cNvPicPr>
          <p:nvPr/>
        </p:nvPicPr>
        <p:blipFill>
          <a:blip r:embed="rId4"/>
          <a:stretch>
            <a:fillRect/>
          </a:stretch>
        </p:blipFill>
        <p:spPr>
          <a:xfrm>
            <a:off x="615337" y="2573339"/>
            <a:ext cx="8554538" cy="4086768"/>
          </a:xfrm>
          <a:prstGeom prst="rect">
            <a:avLst/>
          </a:prstGeom>
        </p:spPr>
      </p:pic>
      <p:pic>
        <p:nvPicPr>
          <p:cNvPr id="9" name="Video 8">
            <a:hlinkClick r:id="" action="ppaction://media"/>
            <a:extLst>
              <a:ext uri="{FF2B5EF4-FFF2-40B4-BE49-F238E27FC236}">
                <a16:creationId xmlns:a16="http://schemas.microsoft.com/office/drawing/2014/main" id="{7F98DD5C-BF4F-86E8-61BB-501A7913526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51887487"/>
      </p:ext>
    </p:extLst>
  </p:cSld>
  <p:clrMapOvr>
    <a:masterClrMapping/>
  </p:clrMapOvr>
  <mc:AlternateContent xmlns:mc="http://schemas.openxmlformats.org/markup-compatibility/2006">
    <mc:Choice xmlns:p14="http://schemas.microsoft.com/office/powerpoint/2010/main" Requires="p14">
      <p:transition spd="slow" p14:dur="2000" advTm="21720"/>
    </mc:Choice>
    <mc:Fallback>
      <p:transition spd="slow" advTm="21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7338D57-0D1E-42C1-F11D-42E8276906DF}"/>
              </a:ext>
            </a:extLst>
          </p:cNvPr>
          <p:cNvSpPr txBox="1"/>
          <p:nvPr/>
        </p:nvSpPr>
        <p:spPr>
          <a:xfrm>
            <a:off x="730156" y="320722"/>
            <a:ext cx="7253785" cy="769441"/>
          </a:xfrm>
          <a:prstGeom prst="rect">
            <a:avLst/>
          </a:prstGeom>
          <a:noFill/>
        </p:spPr>
        <p:txBody>
          <a:bodyPr wrap="square" rtlCol="0">
            <a:spAutoFit/>
          </a:bodyPr>
          <a:lstStyle/>
          <a:p>
            <a:r>
              <a:rPr lang="en-GB" sz="4400" dirty="0">
                <a:solidFill>
                  <a:schemeClr val="bg1"/>
                </a:solidFill>
                <a:latin typeface="+mj-lt"/>
              </a:rPr>
              <a:t>Time Management: Review 4. </a:t>
            </a:r>
          </a:p>
        </p:txBody>
      </p:sp>
      <p:sp>
        <p:nvSpPr>
          <p:cNvPr id="4" name="TextBox 3">
            <a:extLst>
              <a:ext uri="{FF2B5EF4-FFF2-40B4-BE49-F238E27FC236}">
                <a16:creationId xmlns:a16="http://schemas.microsoft.com/office/drawing/2014/main" id="{8612EF28-4CD3-64FB-E2DC-73A4EB442FFD}"/>
              </a:ext>
            </a:extLst>
          </p:cNvPr>
          <p:cNvSpPr txBox="1"/>
          <p:nvPr/>
        </p:nvSpPr>
        <p:spPr>
          <a:xfrm>
            <a:off x="382137" y="1761658"/>
            <a:ext cx="11122926" cy="738664"/>
          </a:xfrm>
          <a:prstGeom prst="rect">
            <a:avLst/>
          </a:prstGeom>
          <a:noFill/>
        </p:spPr>
        <p:txBody>
          <a:bodyPr wrap="square">
            <a:spAutoFit/>
          </a:bodyPr>
          <a:lstStyle/>
          <a:p>
            <a:r>
              <a:rPr lang="en-GB" sz="1400" dirty="0">
                <a:solidFill>
                  <a:srgbClr val="000000"/>
                </a:solidFill>
                <a:effectLst/>
                <a:latin typeface="Arial" panose="020B0604020202020204" pitchFamily="34" charset="0"/>
                <a:ea typeface="Times New Roman" panose="02020603050405020304" pitchFamily="18" charset="0"/>
              </a:rPr>
              <a:t>The fourth review took place on 25/3/24 a week later than initial planning. This was due to manufacture and build stage taking longer than the original plan/proposal. Manufacture/build of the new press system took around 10 weeks starting at week 11 and finishing at week 21. Potential improvements were discussed, and designs were changed throughout the build process. </a:t>
            </a:r>
            <a:endParaRPr lang="en-GB" sz="1600" dirty="0">
              <a:effectLst/>
              <a:latin typeface="Times New Roman" panose="02020603050405020304" pitchFamily="18" charset="0"/>
              <a:ea typeface="Times New Roman" panose="02020603050405020304" pitchFamily="18" charset="0"/>
            </a:endParaRPr>
          </a:p>
        </p:txBody>
      </p:sp>
      <p:pic>
        <p:nvPicPr>
          <p:cNvPr id="5" name="Picture 4" descr="A screenshot of a graph&#10;&#10;Description automatically generated">
            <a:extLst>
              <a:ext uri="{FF2B5EF4-FFF2-40B4-BE49-F238E27FC236}">
                <a16:creationId xmlns:a16="http://schemas.microsoft.com/office/drawing/2014/main" id="{329F8E1D-C310-4D06-8776-7D424956E068}"/>
              </a:ext>
            </a:extLst>
          </p:cNvPr>
          <p:cNvPicPr>
            <a:picLocks noChangeAspect="1"/>
          </p:cNvPicPr>
          <p:nvPr/>
        </p:nvPicPr>
        <p:blipFill>
          <a:blip r:embed="rId4"/>
          <a:stretch>
            <a:fillRect/>
          </a:stretch>
        </p:blipFill>
        <p:spPr>
          <a:xfrm>
            <a:off x="452926" y="2573339"/>
            <a:ext cx="8602364" cy="4087695"/>
          </a:xfrm>
          <a:prstGeom prst="rect">
            <a:avLst/>
          </a:prstGeom>
        </p:spPr>
      </p:pic>
      <p:pic>
        <p:nvPicPr>
          <p:cNvPr id="9" name="Video 8">
            <a:hlinkClick r:id="" action="ppaction://media"/>
            <a:extLst>
              <a:ext uri="{FF2B5EF4-FFF2-40B4-BE49-F238E27FC236}">
                <a16:creationId xmlns:a16="http://schemas.microsoft.com/office/drawing/2014/main" id="{CD132189-C1D7-15C6-38AF-E10D17E7C41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6674345"/>
      </p:ext>
    </p:extLst>
  </p:cSld>
  <p:clrMapOvr>
    <a:masterClrMapping/>
  </p:clrMapOvr>
  <mc:AlternateContent xmlns:mc="http://schemas.openxmlformats.org/markup-compatibility/2006">
    <mc:Choice xmlns:p14="http://schemas.microsoft.com/office/powerpoint/2010/main" Requires="p14">
      <p:transition spd="slow" p14:dur="2000" advTm="47471"/>
    </mc:Choice>
    <mc:Fallback>
      <p:transition spd="slow" advTm="47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F33923E-1457-9C2F-A7D4-2154C26D9D4C}"/>
              </a:ext>
            </a:extLst>
          </p:cNvPr>
          <p:cNvSpPr txBox="1"/>
          <p:nvPr/>
        </p:nvSpPr>
        <p:spPr>
          <a:xfrm>
            <a:off x="743804" y="118193"/>
            <a:ext cx="7253785" cy="1446550"/>
          </a:xfrm>
          <a:prstGeom prst="rect">
            <a:avLst/>
          </a:prstGeom>
          <a:noFill/>
        </p:spPr>
        <p:txBody>
          <a:bodyPr wrap="square" rtlCol="0">
            <a:spAutoFit/>
          </a:bodyPr>
          <a:lstStyle/>
          <a:p>
            <a:r>
              <a:rPr lang="en-GB" sz="4400" dirty="0">
                <a:solidFill>
                  <a:schemeClr val="bg1"/>
                </a:solidFill>
                <a:latin typeface="+mj-lt"/>
              </a:rPr>
              <a:t>Time Management: Complete plan. </a:t>
            </a:r>
          </a:p>
        </p:txBody>
      </p:sp>
      <p:sp>
        <p:nvSpPr>
          <p:cNvPr id="4" name="TextBox 3">
            <a:extLst>
              <a:ext uri="{FF2B5EF4-FFF2-40B4-BE49-F238E27FC236}">
                <a16:creationId xmlns:a16="http://schemas.microsoft.com/office/drawing/2014/main" id="{066DF833-7102-5C4D-E87A-4651BA6955D3}"/>
              </a:ext>
            </a:extLst>
          </p:cNvPr>
          <p:cNvSpPr txBox="1"/>
          <p:nvPr/>
        </p:nvSpPr>
        <p:spPr>
          <a:xfrm>
            <a:off x="3178223" y="1812539"/>
            <a:ext cx="6097136" cy="923330"/>
          </a:xfrm>
          <a:prstGeom prst="rect">
            <a:avLst/>
          </a:prstGeom>
          <a:noFill/>
        </p:spPr>
        <p:txBody>
          <a:bodyPr wrap="square">
            <a:spAutoFit/>
          </a:bodyPr>
          <a:lstStyle/>
          <a:p>
            <a:r>
              <a:rPr lang="en-GB" sz="1800" dirty="0">
                <a:solidFill>
                  <a:srgbClr val="000000"/>
                </a:solidFill>
                <a:effectLst/>
                <a:latin typeface="Arial" panose="020B0604020202020204" pitchFamily="34" charset="0"/>
                <a:ea typeface="Times New Roman" panose="02020603050405020304" pitchFamily="18" charset="0"/>
              </a:rPr>
              <a:t>After the fourth review the press was near completion and ready to be transported to BAE Systems </a:t>
            </a:r>
            <a:r>
              <a:rPr lang="en-GB" sz="1800" dirty="0" err="1">
                <a:solidFill>
                  <a:srgbClr val="000000"/>
                </a:solidFill>
                <a:effectLst/>
                <a:latin typeface="Arial" panose="020B0604020202020204" pitchFamily="34" charset="0"/>
                <a:ea typeface="Times New Roman" panose="02020603050405020304" pitchFamily="18" charset="0"/>
              </a:rPr>
              <a:t>Glascoed</a:t>
            </a:r>
            <a:r>
              <a:rPr lang="en-GB" sz="1800" dirty="0">
                <a:solidFill>
                  <a:srgbClr val="000000"/>
                </a:solidFill>
                <a:effectLst/>
                <a:latin typeface="Arial" panose="020B0604020202020204" pitchFamily="34" charset="0"/>
                <a:ea typeface="Times New Roman" panose="02020603050405020304" pitchFamily="18" charset="0"/>
              </a:rPr>
              <a:t> for installation.</a:t>
            </a:r>
            <a:endParaRPr lang="en-GB" sz="2000" dirty="0">
              <a:effectLst/>
              <a:latin typeface="Times New Roman" panose="02020603050405020304" pitchFamily="18" charset="0"/>
              <a:ea typeface="Times New Roman" panose="02020603050405020304" pitchFamily="18" charset="0"/>
            </a:endParaRPr>
          </a:p>
        </p:txBody>
      </p:sp>
      <p:pic>
        <p:nvPicPr>
          <p:cNvPr id="5" name="Picture 4" descr="A screenshot of a computer&#10;&#10;Description automatically generated">
            <a:extLst>
              <a:ext uri="{FF2B5EF4-FFF2-40B4-BE49-F238E27FC236}">
                <a16:creationId xmlns:a16="http://schemas.microsoft.com/office/drawing/2014/main" id="{C4556690-FD60-EB6C-2F32-FC86E7F0B39D}"/>
              </a:ext>
            </a:extLst>
          </p:cNvPr>
          <p:cNvPicPr>
            <a:picLocks noChangeAspect="1"/>
          </p:cNvPicPr>
          <p:nvPr/>
        </p:nvPicPr>
        <p:blipFill>
          <a:blip r:embed="rId4"/>
          <a:stretch>
            <a:fillRect/>
          </a:stretch>
        </p:blipFill>
        <p:spPr>
          <a:xfrm>
            <a:off x="2104306" y="2827300"/>
            <a:ext cx="8117868" cy="3854773"/>
          </a:xfrm>
          <a:prstGeom prst="rect">
            <a:avLst/>
          </a:prstGeom>
        </p:spPr>
      </p:pic>
      <p:pic>
        <p:nvPicPr>
          <p:cNvPr id="9" name="Video 8">
            <a:hlinkClick r:id="" action="ppaction://media"/>
            <a:extLst>
              <a:ext uri="{FF2B5EF4-FFF2-40B4-BE49-F238E27FC236}">
                <a16:creationId xmlns:a16="http://schemas.microsoft.com/office/drawing/2014/main" id="{54464EE8-07A3-8D21-5143-06DA70D3B1E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29766579"/>
      </p:ext>
    </p:extLst>
  </p:cSld>
  <p:clrMapOvr>
    <a:masterClrMapping/>
  </p:clrMapOvr>
  <mc:AlternateContent xmlns:mc="http://schemas.openxmlformats.org/markup-compatibility/2006">
    <mc:Choice xmlns:p14="http://schemas.microsoft.com/office/powerpoint/2010/main" Requires="p14">
      <p:transition spd="slow" p14:dur="2000" advTm="44941"/>
    </mc:Choice>
    <mc:Fallback>
      <p:transition spd="slow" advTm="44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85885D5-BFB0-8719-E412-BB166D615408}"/>
              </a:ext>
            </a:extLst>
          </p:cNvPr>
          <p:cNvSpPr txBox="1"/>
          <p:nvPr/>
        </p:nvSpPr>
        <p:spPr>
          <a:xfrm>
            <a:off x="329816" y="2378594"/>
            <a:ext cx="11532358" cy="3912738"/>
          </a:xfrm>
          <a:prstGeom prst="rect">
            <a:avLst/>
          </a:prstGeom>
          <a:noFill/>
        </p:spPr>
        <p:txBody>
          <a:bodyPr wrap="square">
            <a:spAutoFit/>
          </a:bodyPr>
          <a:lstStyle/>
          <a:p>
            <a:pPr>
              <a:lnSpc>
                <a:spcPct val="107000"/>
              </a:lnSpc>
              <a:spcBef>
                <a:spcPts val="800"/>
              </a:spcBef>
              <a:spcAft>
                <a:spcPts val="600"/>
              </a:spcAft>
            </a:pPr>
            <a:r>
              <a:rPr lang="en-GB"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What could be improved on and how could the project be enhanced:</a:t>
            </a:r>
          </a:p>
          <a:p>
            <a:r>
              <a:rPr lang="en-GB" sz="1600" dirty="0">
                <a:solidFill>
                  <a:srgbClr val="000000"/>
                </a:solidFill>
                <a:effectLst/>
                <a:latin typeface="Arial" panose="020B0604020202020204" pitchFamily="34" charset="0"/>
                <a:ea typeface="Times New Roman" panose="02020603050405020304" pitchFamily="18" charset="0"/>
              </a:rPr>
              <a:t>There are a few potential improvements that I think this project and the new press system could benefit from. Some examples of modifications/improvements are listed below: </a:t>
            </a:r>
            <a:endParaRPr lang="en-GB"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600" dirty="0">
                <a:solidFill>
                  <a:srgbClr val="000000"/>
                </a:solidFill>
                <a:effectLst/>
                <a:latin typeface="Arial" panose="020B0604020202020204" pitchFamily="34" charset="0"/>
                <a:ea typeface="Times New Roman" panose="02020603050405020304" pitchFamily="18" charset="0"/>
              </a:rPr>
              <a:t>Adding in a pneumatic pinch valve below machine hopper to aid the powder removal process. Currently both machines have a clamp that must be manually released to removed excess material. This could be improved to give workers better control when removing powder. This could also be controlled remotely via the machine control room to increase safety and save process time. </a:t>
            </a:r>
            <a:endParaRPr lang="en-GB"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600" dirty="0">
                <a:solidFill>
                  <a:srgbClr val="000000"/>
                </a:solidFill>
                <a:effectLst/>
                <a:latin typeface="Arial" panose="020B0604020202020204" pitchFamily="34" charset="0"/>
                <a:ea typeface="Times New Roman" panose="02020603050405020304" pitchFamily="18" charset="0"/>
              </a:rPr>
              <a:t>Sensors added to fixed/moving drifts and die to ensure that no tooling is mismatched. Drifts/dies are matched in sets due to differences in sizing. Sensors would reduce the risk of incorrect tooling being setup on the press by the maintenance department reducing any human error issues. This would also ensure that no tools are damaged if setup and run mismatched. </a:t>
            </a:r>
            <a:endParaRPr lang="en-GB"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600" dirty="0">
                <a:solidFill>
                  <a:srgbClr val="000000"/>
                </a:solidFill>
                <a:effectLst/>
                <a:latin typeface="Arial" panose="020B0604020202020204" pitchFamily="34" charset="0"/>
                <a:ea typeface="Times New Roman" panose="02020603050405020304" pitchFamily="18" charset="0"/>
              </a:rPr>
              <a:t>Larger accept/reject trays to store more pellets. This could be a modification to the new setup to improve the time the press can run before trays are full. This would increase overall run time and save operators from stopping the press often. </a:t>
            </a:r>
            <a:endParaRPr lang="en-GB"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600" dirty="0">
                <a:solidFill>
                  <a:srgbClr val="000000"/>
                </a:solidFill>
                <a:effectLst/>
                <a:latin typeface="Arial" panose="020B0604020202020204" pitchFamily="34" charset="0"/>
                <a:ea typeface="Times New Roman" panose="02020603050405020304" pitchFamily="18" charset="0"/>
              </a:rPr>
              <a:t>I believe that this project would have benefited from longer planning and development stages to further enhance the modifications of the new press system. </a:t>
            </a:r>
            <a:endParaRPr lang="en-GB" dirty="0">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4233C287-95DE-2D3B-854D-393A239B61E3}"/>
              </a:ext>
            </a:extLst>
          </p:cNvPr>
          <p:cNvSpPr txBox="1"/>
          <p:nvPr/>
        </p:nvSpPr>
        <p:spPr>
          <a:xfrm>
            <a:off x="928048" y="545910"/>
            <a:ext cx="7806519" cy="707886"/>
          </a:xfrm>
          <a:prstGeom prst="rect">
            <a:avLst/>
          </a:prstGeom>
          <a:noFill/>
        </p:spPr>
        <p:txBody>
          <a:bodyPr wrap="square" rtlCol="0">
            <a:spAutoFit/>
          </a:bodyPr>
          <a:lstStyle/>
          <a:p>
            <a:r>
              <a:rPr lang="en-GB" sz="4000" dirty="0">
                <a:solidFill>
                  <a:schemeClr val="bg1"/>
                </a:solidFill>
                <a:latin typeface="+mj-lt"/>
              </a:rPr>
              <a:t>Project Improvements:</a:t>
            </a:r>
            <a:r>
              <a:rPr lang="en-GB" dirty="0"/>
              <a:t>:</a:t>
            </a:r>
          </a:p>
        </p:txBody>
      </p:sp>
      <p:pic>
        <p:nvPicPr>
          <p:cNvPr id="7" name="Video 6">
            <a:hlinkClick r:id="" action="ppaction://media"/>
            <a:extLst>
              <a:ext uri="{FF2B5EF4-FFF2-40B4-BE49-F238E27FC236}">
                <a16:creationId xmlns:a16="http://schemas.microsoft.com/office/drawing/2014/main" id="{457D4240-2920-9912-85F2-FD06FD3E47A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22325598"/>
      </p:ext>
    </p:extLst>
  </p:cSld>
  <p:clrMapOvr>
    <a:masterClrMapping/>
  </p:clrMapOvr>
  <mc:AlternateContent xmlns:mc="http://schemas.openxmlformats.org/markup-compatibility/2006">
    <mc:Choice xmlns:p14="http://schemas.microsoft.com/office/powerpoint/2010/main" Requires="p14">
      <p:transition spd="slow" p14:dur="2000" advTm="77157"/>
    </mc:Choice>
    <mc:Fallback>
      <p:transition spd="slow" advTm="77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233C287-95DE-2D3B-854D-393A239B61E3}"/>
              </a:ext>
            </a:extLst>
          </p:cNvPr>
          <p:cNvSpPr txBox="1"/>
          <p:nvPr/>
        </p:nvSpPr>
        <p:spPr>
          <a:xfrm>
            <a:off x="928048" y="545910"/>
            <a:ext cx="7806519" cy="707886"/>
          </a:xfrm>
          <a:prstGeom prst="rect">
            <a:avLst/>
          </a:prstGeom>
          <a:noFill/>
        </p:spPr>
        <p:txBody>
          <a:bodyPr wrap="square" rtlCol="0">
            <a:spAutoFit/>
          </a:bodyPr>
          <a:lstStyle/>
          <a:p>
            <a:r>
              <a:rPr lang="en-GB" sz="4000" dirty="0">
                <a:solidFill>
                  <a:schemeClr val="bg1"/>
                </a:solidFill>
                <a:latin typeface="+mj-lt"/>
              </a:rPr>
              <a:t>Project Conclusion:</a:t>
            </a:r>
            <a:r>
              <a:rPr lang="en-GB" dirty="0"/>
              <a:t>:</a:t>
            </a:r>
          </a:p>
        </p:txBody>
      </p:sp>
      <p:sp>
        <p:nvSpPr>
          <p:cNvPr id="5" name="TextBox 4">
            <a:extLst>
              <a:ext uri="{FF2B5EF4-FFF2-40B4-BE49-F238E27FC236}">
                <a16:creationId xmlns:a16="http://schemas.microsoft.com/office/drawing/2014/main" id="{8808AAC1-680B-FF87-51F4-FE1659DC267C}"/>
              </a:ext>
            </a:extLst>
          </p:cNvPr>
          <p:cNvSpPr txBox="1"/>
          <p:nvPr/>
        </p:nvSpPr>
        <p:spPr>
          <a:xfrm>
            <a:off x="516908" y="2240256"/>
            <a:ext cx="10919915" cy="3923446"/>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In conclusion I believe that this project had been very successful,  I Believe this was due to being able to create a plan with the use of Gant charts and solve problems that were faced previously with the old press system. </a:t>
            </a:r>
          </a:p>
          <a:p>
            <a:pPr marL="285750" indent="-285750">
              <a:lnSpc>
                <a:spcPct val="107000"/>
              </a:lnSpc>
              <a:spcAft>
                <a:spcPts val="800"/>
              </a:spcAft>
              <a:buFont typeface="Arial" panose="020B0604020202020204" pitchFamily="34" charset="0"/>
              <a:buChar char="•"/>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With planning and Liaising with BAE Systems/</a:t>
            </a:r>
            <a:r>
              <a:rPr lang="en-GB" sz="1400" kern="100" dirty="0" err="1">
                <a:effectLst/>
                <a:latin typeface="Arial" panose="020B0604020202020204" pitchFamily="34" charset="0"/>
                <a:ea typeface="Calibri" panose="020F0502020204030204" pitchFamily="34" charset="0"/>
                <a:cs typeface="Times New Roman" panose="02020603050405020304" pitchFamily="18" charset="0"/>
              </a:rPr>
              <a:t>Mecelec</a:t>
            </a:r>
            <a:r>
              <a:rPr lang="en-GB" sz="1400" kern="100" dirty="0">
                <a:effectLst/>
                <a:latin typeface="Arial" panose="020B0604020202020204" pitchFamily="34" charset="0"/>
                <a:ea typeface="Calibri" panose="020F0502020204030204" pitchFamily="34" charset="0"/>
                <a:cs typeface="Times New Roman" panose="02020603050405020304" pitchFamily="18" charset="0"/>
              </a:rPr>
              <a:t> engineers the new press system is running as a more efficient unit than the old press system. This has enabled BAE </a:t>
            </a:r>
            <a:r>
              <a:rPr lang="en-GB" sz="1400" kern="100" dirty="0" err="1">
                <a:effectLst/>
                <a:latin typeface="Arial" panose="020B0604020202020204" pitchFamily="34" charset="0"/>
                <a:ea typeface="Calibri" panose="020F0502020204030204" pitchFamily="34" charset="0"/>
                <a:cs typeface="Times New Roman" panose="02020603050405020304" pitchFamily="18" charset="0"/>
              </a:rPr>
              <a:t>Glascoed</a:t>
            </a:r>
            <a:r>
              <a:rPr lang="en-GB" sz="1400" kern="100" dirty="0">
                <a:effectLst/>
                <a:latin typeface="Arial" panose="020B0604020202020204" pitchFamily="34" charset="0"/>
                <a:ea typeface="Calibri" panose="020F0502020204030204" pitchFamily="34" charset="0"/>
                <a:cs typeface="Times New Roman" panose="02020603050405020304" pitchFamily="18" charset="0"/>
              </a:rPr>
              <a:t> to keep up with current demand for pellets. </a:t>
            </a:r>
          </a:p>
          <a:p>
            <a:pPr marL="285750" indent="-285750">
              <a:lnSpc>
                <a:spcPct val="107000"/>
              </a:lnSpc>
              <a:spcAft>
                <a:spcPts val="800"/>
              </a:spcAft>
              <a:buFont typeface="Arial" panose="020B0604020202020204" pitchFamily="34" charset="0"/>
              <a:buChar char="•"/>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The time frame that I set was short but with careful planning I was able to keep on top of all tasks. Regular reviews with all staff and contractors involved helped keep project on time. </a:t>
            </a:r>
            <a:endParaRPr lang="en-GB" sz="1400" kern="100" dirty="0">
              <a:effectLst/>
              <a:latin typeface="Arial" panose="020B0604020202020204" pitchFamily="34"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400" kern="100" dirty="0">
                <a:latin typeface="Arial" panose="020B0604020202020204" pitchFamily="34" charset="0"/>
                <a:ea typeface="Times New Roman" panose="02020603050405020304" pitchFamily="18" charset="0"/>
                <a:cs typeface="Times New Roman" panose="02020603050405020304" pitchFamily="18" charset="0"/>
              </a:rPr>
              <a:t>I</a:t>
            </a:r>
            <a:r>
              <a:rPr lang="en-GB" sz="1400" kern="100" dirty="0">
                <a:effectLst/>
                <a:latin typeface="Arial" panose="020B0604020202020204" pitchFamily="34" charset="0"/>
                <a:ea typeface="Times New Roman" panose="02020603050405020304" pitchFamily="18" charset="0"/>
                <a:cs typeface="Times New Roman" panose="02020603050405020304" pitchFamily="18" charset="0"/>
              </a:rPr>
              <a:t> have enjoyed every part of this process and it has given me more motivation to complete larger projects in the future. I believe I could have improved this project as previously stated if time frame was longer. </a:t>
            </a:r>
          </a:p>
          <a:p>
            <a:pPr marL="285750" indent="-285750">
              <a:lnSpc>
                <a:spcPct val="107000"/>
              </a:lnSpc>
              <a:spcAft>
                <a:spcPts val="800"/>
              </a:spcAft>
              <a:buFont typeface="Arial" panose="020B0604020202020204" pitchFamily="34" charset="0"/>
              <a:buChar char="•"/>
            </a:pPr>
            <a:r>
              <a:rPr lang="en-GB" sz="1400" kern="100" dirty="0">
                <a:effectLst/>
                <a:latin typeface="Arial" panose="020B0604020202020204" pitchFamily="34" charset="0"/>
                <a:ea typeface="Times New Roman" panose="02020603050405020304" pitchFamily="18" charset="0"/>
                <a:cs typeface="Times New Roman" panose="02020603050405020304" pitchFamily="18" charset="0"/>
              </a:rPr>
              <a:t>My company BAE Systems </a:t>
            </a:r>
            <a:r>
              <a:rPr lang="en-GB" sz="1400" kern="100" dirty="0" err="1">
                <a:effectLst/>
                <a:latin typeface="Arial" panose="020B0604020202020204" pitchFamily="34" charset="0"/>
                <a:ea typeface="Times New Roman" panose="02020603050405020304" pitchFamily="18" charset="0"/>
                <a:cs typeface="Times New Roman" panose="02020603050405020304" pitchFamily="18" charset="0"/>
              </a:rPr>
              <a:t>Glascoed</a:t>
            </a:r>
            <a:r>
              <a:rPr lang="en-GB" sz="1400" kern="100" dirty="0">
                <a:effectLst/>
                <a:latin typeface="Arial" panose="020B0604020202020204" pitchFamily="34" charset="0"/>
                <a:ea typeface="Times New Roman" panose="02020603050405020304" pitchFamily="18" charset="0"/>
                <a:cs typeface="Times New Roman" panose="02020603050405020304" pitchFamily="18" charset="0"/>
              </a:rPr>
              <a:t> are extremely happy with the new press process and the project of replacement overall. The new press system can now take over with the old press system in standby if ever needed to run again. </a:t>
            </a:r>
          </a:p>
          <a:p>
            <a:pPr marL="285750" indent="-285750">
              <a:lnSpc>
                <a:spcPct val="107000"/>
              </a:lnSpc>
              <a:spcAft>
                <a:spcPts val="800"/>
              </a:spcAft>
              <a:buFont typeface="Arial" panose="020B0604020202020204" pitchFamily="34" charset="0"/>
              <a:buChar char="•"/>
            </a:pPr>
            <a:r>
              <a:rPr lang="en-GB" sz="1400" kern="100" dirty="0">
                <a:effectLst/>
                <a:latin typeface="Arial" panose="020B0604020202020204" pitchFamily="34" charset="0"/>
                <a:ea typeface="Times New Roman" panose="02020603050405020304" pitchFamily="18" charset="0"/>
                <a:cs typeface="Times New Roman" panose="02020603050405020304" pitchFamily="18" charset="0"/>
              </a:rPr>
              <a:t>I have completed the goal set for the project but would have liked to have enhanced the process further but redesigning the pressing process verves modifying a design that is already in use. </a:t>
            </a:r>
          </a:p>
          <a:p>
            <a:pPr marL="285750" indent="-285750">
              <a:lnSpc>
                <a:spcPct val="107000"/>
              </a:lnSpc>
              <a:spcAft>
                <a:spcPts val="800"/>
              </a:spcAft>
              <a:buFont typeface="Arial" panose="020B0604020202020204" pitchFamily="34" charset="0"/>
              <a:buChar char="•"/>
            </a:pPr>
            <a:r>
              <a:rPr lang="en-GB" sz="1400" kern="100" dirty="0">
                <a:effectLst/>
                <a:latin typeface="Arial" panose="020B0604020202020204" pitchFamily="34" charset="0"/>
                <a:ea typeface="Times New Roman" panose="02020603050405020304" pitchFamily="18" charset="0"/>
                <a:cs typeface="Times New Roman" panose="02020603050405020304" pitchFamily="18" charset="0"/>
              </a:rPr>
              <a:t>These </a:t>
            </a:r>
            <a:r>
              <a:rPr lang="en-GB" sz="1400" kern="100" dirty="0" err="1">
                <a:effectLst/>
                <a:latin typeface="Arial" panose="020B0604020202020204" pitchFamily="34" charset="0"/>
                <a:ea typeface="Times New Roman" panose="02020603050405020304" pitchFamily="18" charset="0"/>
                <a:cs typeface="Times New Roman" panose="02020603050405020304" pitchFamily="18" charset="0"/>
              </a:rPr>
              <a:t>improvments</a:t>
            </a:r>
            <a:r>
              <a:rPr lang="en-GB" sz="1400" kern="100" dirty="0">
                <a:effectLst/>
                <a:latin typeface="Arial" panose="020B0604020202020204" pitchFamily="34" charset="0"/>
                <a:ea typeface="Times New Roman" panose="02020603050405020304" pitchFamily="18" charset="0"/>
                <a:cs typeface="Times New Roman" panose="02020603050405020304" pitchFamily="18" charset="0"/>
              </a:rPr>
              <a:t> could further increase the efficiency of the pressing process at BAE Systems </a:t>
            </a:r>
            <a:r>
              <a:rPr lang="en-GB" sz="1400" kern="100" dirty="0" err="1">
                <a:effectLst/>
                <a:latin typeface="Arial" panose="020B0604020202020204" pitchFamily="34" charset="0"/>
                <a:ea typeface="Times New Roman" panose="02020603050405020304" pitchFamily="18" charset="0"/>
                <a:cs typeface="Times New Roman" panose="02020603050405020304" pitchFamily="18" charset="0"/>
              </a:rPr>
              <a:t>Glascoed</a:t>
            </a:r>
            <a:r>
              <a:rPr lang="en-GB" sz="1400" kern="100" dirty="0">
                <a:effectLst/>
                <a:latin typeface="Arial" panose="020B0604020202020204" pitchFamily="34" charset="0"/>
                <a:ea typeface="Times New Roman" panose="02020603050405020304" pitchFamily="18" charset="0"/>
                <a:cs typeface="Times New Roman" panose="02020603050405020304" pitchFamily="18" charset="0"/>
              </a:rPr>
              <a:t> if the design/development stage was longer and budgets were larger.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Video 8">
            <a:hlinkClick r:id="" action="ppaction://media"/>
            <a:extLst>
              <a:ext uri="{FF2B5EF4-FFF2-40B4-BE49-F238E27FC236}">
                <a16:creationId xmlns:a16="http://schemas.microsoft.com/office/drawing/2014/main" id="{FB6CFC46-A63C-3606-A455-69B7C4F3383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2823402"/>
      </p:ext>
    </p:extLst>
  </p:cSld>
  <p:clrMapOvr>
    <a:masterClrMapping/>
  </p:clrMapOvr>
  <mc:AlternateContent xmlns:mc="http://schemas.openxmlformats.org/markup-compatibility/2006">
    <mc:Choice xmlns:p14="http://schemas.microsoft.com/office/powerpoint/2010/main" Requires="p14">
      <p:transition spd="slow" p14:dur="2000" advTm="114439"/>
    </mc:Choice>
    <mc:Fallback>
      <p:transition spd="slow" advTm="114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1629</TotalTime>
  <Words>2698</Words>
  <Application>Microsoft Office PowerPoint</Application>
  <PresentationFormat>Widescreen</PresentationFormat>
  <Paragraphs>95</Paragraphs>
  <Slides>23</Slides>
  <Notes>0</Notes>
  <HiddenSlides>0</HiddenSlides>
  <MMClips>23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Aptos</vt:lpstr>
      <vt:lpstr>Aptos Display</vt:lpstr>
      <vt:lpstr>Arial</vt:lpstr>
      <vt:lpstr>Calibri</vt:lpstr>
      <vt:lpstr>Symbol</vt:lpstr>
      <vt:lpstr>Times New Roman</vt:lpstr>
      <vt:lpstr>Office Theme</vt:lpstr>
      <vt:lpstr>Relative Project Report  Presentation</vt:lpstr>
      <vt:lpstr>Presentation/Project Abstract. </vt:lpstr>
      <vt:lpstr>Introduction of Project.</vt:lpstr>
      <vt:lpstr>Understanding the Current Process.</vt:lpstr>
      <vt:lpstr>Current Press System. </vt:lpstr>
      <vt:lpstr>Current Press issues: </vt:lpstr>
      <vt:lpstr>New Press System: </vt:lpstr>
      <vt:lpstr>Modifications to New Press System.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Relative Project Report  Presentation</dc:title>
  <dc:creator>Adam Willstead (2309258)</dc:creator>
  <cp:lastModifiedBy>Adam Willstead (2309258)</cp:lastModifiedBy>
  <cp:revision>13</cp:revision>
  <dcterms:created xsi:type="dcterms:W3CDTF">2024-05-28T18:26:32Z</dcterms:created>
  <dcterms:modified xsi:type="dcterms:W3CDTF">2024-05-29T21:41:18Z</dcterms:modified>
</cp:coreProperties>
</file>