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
  </p:notesMasterIdLst>
  <p:sldIdLst>
    <p:sldId id="256" r:id="rId2"/>
    <p:sldId id="304" r:id="rId3"/>
    <p:sldId id="305" r:id="rId4"/>
    <p:sldId id="306" r:id="rId5"/>
    <p:sldId id="293" r:id="rId6"/>
    <p:sldId id="301" r:id="rId7"/>
    <p:sldId id="303"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72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673760-6AAE-40C8-8739-E3E3E1B9B376}" type="datetimeFigureOut">
              <a:rPr lang="en-GB" smtClean="0"/>
              <a:t>26/01/2019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12612F-3BC2-443E-B460-F00ED20934DE}" type="slidenum">
              <a:rPr lang="en-GB" smtClean="0"/>
              <a:t>‹#›</a:t>
            </a:fld>
            <a:endParaRPr lang="en-GB"/>
          </a:p>
        </p:txBody>
      </p:sp>
    </p:spTree>
    <p:extLst>
      <p:ext uri="{BB962C8B-B14F-4D97-AF65-F5344CB8AC3E}">
        <p14:creationId xmlns:p14="http://schemas.microsoft.com/office/powerpoint/2010/main" val="835008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One way of examining this is to look at the formal v the informal shown here as an iceberg</a:t>
            </a:r>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6</a:t>
            </a:fld>
            <a:endParaRPr lang="en-GB"/>
          </a:p>
        </p:txBody>
      </p:sp>
    </p:spTree>
    <p:extLst>
      <p:ext uri="{BB962C8B-B14F-4D97-AF65-F5344CB8AC3E}">
        <p14:creationId xmlns:p14="http://schemas.microsoft.com/office/powerpoint/2010/main" val="4285628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ln w="15875">
                  <a:solidFill>
                    <a:schemeClr val="bg1"/>
                  </a:solidFill>
                </a:ln>
                <a:solidFill>
                  <a:schemeClr val="accent1"/>
                </a:solidFill>
                <a:effectLst>
                  <a:outerShdw dist="38100" dir="2700000" algn="tl" rotWithShape="0">
                    <a:schemeClr val="accent1"/>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chemeClr val="accent1"/>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C16D0093-D738-4BA0-A439-52EA35B137A4}" type="datetimeFigureOut">
              <a:rPr lang="en-GB" smtClean="0"/>
              <a:t>26/01/2019</a:t>
            </a:fld>
            <a:endParaRPr lang="en-GB"/>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9073FF21-642F-4CEC-A9E7-6AC08F3B25AE}" type="slidenum">
              <a:rPr lang="en-GB" smtClean="0"/>
              <a:t>‹#›</a:t>
            </a:fld>
            <a:endParaRPr lang="en-GB"/>
          </a:p>
        </p:txBody>
      </p:sp>
      <p:cxnSp>
        <p:nvCxnSpPr>
          <p:cNvPr id="8" name="Straight Connector 7"/>
          <p:cNvCxnSpPr/>
          <p:nvPr/>
        </p:nvCxnSpPr>
        <p:spPr>
          <a:xfrm>
            <a:off x="1483995" y="3733800"/>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722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3896843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lang="en-US" sz="6000" b="1" kern="1200" cap="all" baseline="0" dirty="0">
                <a:ln w="15875">
                  <a:solidFill>
                    <a:schemeClr val="bg1"/>
                  </a:solidFill>
                </a:ln>
                <a:solidFill>
                  <a:schemeClr val="accent1"/>
                </a:solidFill>
                <a:effectLst>
                  <a:outerShdw dist="38100" dir="2700000" algn="tl" rotWithShape="0">
                    <a:schemeClr val="accent1"/>
                  </a:outerShdw>
                </a:effectLst>
                <a:latin typeface="+mj-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6D0093-D738-4BA0-A439-52EA35B137A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767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D0093-D738-4BA0-A439-52EA35B137A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954297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D0093-D738-4BA0-A439-52EA35B137A4}"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18236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D0093-D738-4BA0-A439-52EA35B137A4}"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626319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D0093-D738-4BA0-A439-52EA35B137A4}"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072025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6868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198078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288346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505675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C16D0093-D738-4BA0-A439-52EA35B137A4}" type="datetimeFigureOut">
              <a:rPr lang="en-GB" smtClean="0"/>
              <a:t>26/01/2019</a:t>
            </a:fld>
            <a:endParaRPr lang="en-GB"/>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GB"/>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9073FF21-642F-4CEC-A9E7-6AC08F3B25AE}" type="slidenum">
              <a:rPr lang="en-GB" smtClean="0"/>
              <a:t>‹#›</a:t>
            </a:fld>
            <a:endParaRPr lang="en-GB"/>
          </a:p>
        </p:txBody>
      </p:sp>
    </p:spTree>
    <p:extLst>
      <p:ext uri="{BB962C8B-B14F-4D97-AF65-F5344CB8AC3E}">
        <p14:creationId xmlns:p14="http://schemas.microsoft.com/office/powerpoint/2010/main" val="321077917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a:t>Managing Organisations</a:t>
            </a:r>
          </a:p>
        </p:txBody>
      </p:sp>
      <p:sp>
        <p:nvSpPr>
          <p:cNvPr id="3" name="Subtitle 2"/>
          <p:cNvSpPr>
            <a:spLocks noGrp="1"/>
          </p:cNvSpPr>
          <p:nvPr>
            <p:ph type="subTitle" idx="1"/>
          </p:nvPr>
        </p:nvSpPr>
        <p:spPr/>
        <p:txBody>
          <a:bodyPr/>
          <a:lstStyle/>
          <a:p>
            <a:r>
              <a:rPr lang="en-GB" dirty="0"/>
              <a:t>The Iceberg</a:t>
            </a:r>
          </a:p>
        </p:txBody>
      </p:sp>
    </p:spTree>
    <p:extLst>
      <p:ext uri="{BB962C8B-B14F-4D97-AF65-F5344CB8AC3E}">
        <p14:creationId xmlns:p14="http://schemas.microsoft.com/office/powerpoint/2010/main" val="1437291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D7F9-F5C3-4656-B33D-77A0E4632D8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09A38BF8-8FDD-4164-9276-7A48ED3A8EAE}"/>
              </a:ext>
            </a:extLst>
          </p:cNvPr>
          <p:cNvSpPr>
            <a:spLocks noGrp="1"/>
          </p:cNvSpPr>
          <p:nvPr>
            <p:ph idx="1"/>
          </p:nvPr>
        </p:nvSpPr>
        <p:spPr/>
        <p:txBody>
          <a:bodyPr/>
          <a:lstStyle/>
          <a:p>
            <a:r>
              <a:rPr lang="en-GB" dirty="0"/>
              <a:t>Are you a different person depending on where you are?</a:t>
            </a:r>
          </a:p>
          <a:p>
            <a:endParaRPr lang="en-GB" dirty="0"/>
          </a:p>
          <a:p>
            <a:r>
              <a:rPr lang="en-GB" dirty="0"/>
              <a:t>Think about</a:t>
            </a:r>
          </a:p>
          <a:p>
            <a:endParaRPr lang="en-GB" dirty="0"/>
          </a:p>
          <a:p>
            <a:r>
              <a:rPr lang="en-GB" dirty="0"/>
              <a:t>With your friends</a:t>
            </a:r>
          </a:p>
          <a:p>
            <a:r>
              <a:rPr lang="en-GB" dirty="0"/>
              <a:t>Parents</a:t>
            </a:r>
          </a:p>
          <a:p>
            <a:r>
              <a:rPr lang="en-GB" dirty="0"/>
              <a:t>Partner</a:t>
            </a:r>
          </a:p>
          <a:p>
            <a:r>
              <a:rPr lang="en-GB" dirty="0"/>
              <a:t>Uni</a:t>
            </a:r>
          </a:p>
          <a:p>
            <a:r>
              <a:rPr lang="en-GB" dirty="0"/>
              <a:t>Work</a:t>
            </a:r>
          </a:p>
          <a:p>
            <a:r>
              <a:rPr lang="en-GB" dirty="0"/>
              <a:t>Other</a:t>
            </a:r>
          </a:p>
        </p:txBody>
      </p:sp>
    </p:spTree>
    <p:extLst>
      <p:ext uri="{BB962C8B-B14F-4D97-AF65-F5344CB8AC3E}">
        <p14:creationId xmlns:p14="http://schemas.microsoft.com/office/powerpoint/2010/main" val="2412551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719F-9F30-47F1-A43E-2131E7940AD8}"/>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3DACAEF3-8A8D-4017-A41E-FD49626612F1}"/>
              </a:ext>
            </a:extLst>
          </p:cNvPr>
          <p:cNvSpPr>
            <a:spLocks noGrp="1"/>
          </p:cNvSpPr>
          <p:nvPr>
            <p:ph idx="1"/>
          </p:nvPr>
        </p:nvSpPr>
        <p:spPr/>
        <p:txBody>
          <a:bodyPr/>
          <a:lstStyle/>
          <a:p>
            <a:r>
              <a:rPr lang="en-GB" dirty="0"/>
              <a:t>Where are you most professional?</a:t>
            </a:r>
          </a:p>
          <a:p>
            <a:r>
              <a:rPr lang="en-GB" dirty="0"/>
              <a:t>Where are you most yourself?</a:t>
            </a:r>
          </a:p>
          <a:p>
            <a:endParaRPr lang="en-GB" dirty="0"/>
          </a:p>
          <a:p>
            <a:endParaRPr lang="en-GB" dirty="0"/>
          </a:p>
          <a:p>
            <a:r>
              <a:rPr lang="en-GB" dirty="0"/>
              <a:t>What do you think being professional means to you?</a:t>
            </a:r>
          </a:p>
        </p:txBody>
      </p:sp>
    </p:spTree>
    <p:extLst>
      <p:ext uri="{BB962C8B-B14F-4D97-AF65-F5344CB8AC3E}">
        <p14:creationId xmlns:p14="http://schemas.microsoft.com/office/powerpoint/2010/main" val="3686938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A912-ABB4-4DC2-B340-476118B9097E}"/>
              </a:ext>
            </a:extLst>
          </p:cNvPr>
          <p:cNvSpPr>
            <a:spLocks noGrp="1"/>
          </p:cNvSpPr>
          <p:nvPr>
            <p:ph type="title"/>
          </p:nvPr>
        </p:nvSpPr>
        <p:spPr/>
        <p:txBody>
          <a:bodyPr/>
          <a:lstStyle/>
          <a:p>
            <a:r>
              <a:rPr lang="en-GB" dirty="0"/>
              <a:t>In Work</a:t>
            </a:r>
          </a:p>
        </p:txBody>
      </p:sp>
      <p:sp>
        <p:nvSpPr>
          <p:cNvPr id="3" name="Content Placeholder 2">
            <a:extLst>
              <a:ext uri="{FF2B5EF4-FFF2-40B4-BE49-F238E27FC236}">
                <a16:creationId xmlns:a16="http://schemas.microsoft.com/office/drawing/2014/main" id="{86550B82-AE5A-4A05-93B1-18897AFFEC9F}"/>
              </a:ext>
            </a:extLst>
          </p:cNvPr>
          <p:cNvSpPr>
            <a:spLocks noGrp="1"/>
          </p:cNvSpPr>
          <p:nvPr>
            <p:ph idx="1"/>
          </p:nvPr>
        </p:nvSpPr>
        <p:spPr/>
        <p:txBody>
          <a:bodyPr/>
          <a:lstStyle/>
          <a:p>
            <a:r>
              <a:rPr lang="en-GB" dirty="0"/>
              <a:t>Why do people act a the way they do in work?</a:t>
            </a:r>
          </a:p>
          <a:p>
            <a:endParaRPr lang="en-GB" dirty="0"/>
          </a:p>
          <a:p>
            <a:r>
              <a:rPr lang="en-GB" dirty="0"/>
              <a:t>What about in health care?</a:t>
            </a:r>
          </a:p>
        </p:txBody>
      </p:sp>
    </p:spTree>
    <p:extLst>
      <p:ext uri="{BB962C8B-B14F-4D97-AF65-F5344CB8AC3E}">
        <p14:creationId xmlns:p14="http://schemas.microsoft.com/office/powerpoint/2010/main" val="400620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Importance of people and organisational behaviour</a:t>
            </a:r>
          </a:p>
        </p:txBody>
      </p:sp>
      <p:sp>
        <p:nvSpPr>
          <p:cNvPr id="3" name="Content Placeholder 2"/>
          <p:cNvSpPr>
            <a:spLocks noGrp="1"/>
          </p:cNvSpPr>
          <p:nvPr>
            <p:ph idx="1"/>
          </p:nvPr>
        </p:nvSpPr>
        <p:spPr/>
        <p:txBody>
          <a:bodyPr/>
          <a:lstStyle/>
          <a:p>
            <a:endParaRPr lang="en-GB" dirty="0"/>
          </a:p>
          <a:p>
            <a:r>
              <a:rPr lang="en-GB" dirty="0"/>
              <a:t>One way to recognise why people behave as they do at work is to view an organisation as an iceberg.  What sinks ships isn’t always what sailors can see, but what they can’t see.</a:t>
            </a:r>
          </a:p>
          <a:p>
            <a:r>
              <a:rPr lang="en-GB" dirty="0"/>
              <a:t>(</a:t>
            </a:r>
            <a:r>
              <a:rPr lang="en-GB" dirty="0" err="1"/>
              <a:t>Hellrigel</a:t>
            </a:r>
            <a:r>
              <a:rPr lang="en-GB" dirty="0"/>
              <a:t>, Slocum and Woodman)</a:t>
            </a:r>
          </a:p>
        </p:txBody>
      </p:sp>
    </p:spTree>
    <p:extLst>
      <p:ext uri="{BB962C8B-B14F-4D97-AF65-F5344CB8AC3E}">
        <p14:creationId xmlns:p14="http://schemas.microsoft.com/office/powerpoint/2010/main" val="113567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4" name="Picture 4" descr="F:\Powerpoint\pe_uk\PE105-Mullins\Final_Files\GIF\ch01\C01NF008.gif"/>
          <p:cNvPicPr>
            <a:picLocks noChangeAspect="1" noChangeArrowheads="1"/>
          </p:cNvPicPr>
          <p:nvPr/>
        </p:nvPicPr>
        <p:blipFill>
          <a:blip r:embed="rId3" cstate="print"/>
          <a:srcRect/>
          <a:stretch>
            <a:fillRect/>
          </a:stretch>
        </p:blipFill>
        <p:spPr bwMode="auto">
          <a:xfrm>
            <a:off x="1001702" y="296652"/>
            <a:ext cx="8001000" cy="6264696"/>
          </a:xfrm>
          <a:prstGeom prst="rect">
            <a:avLst/>
          </a:prstGeom>
          <a:noFill/>
        </p:spPr>
      </p:pic>
      <p:sp>
        <p:nvSpPr>
          <p:cNvPr id="102403" name="Text Box 3"/>
          <p:cNvSpPr txBox="1">
            <a:spLocks noChangeArrowheads="1"/>
          </p:cNvSpPr>
          <p:nvPr/>
        </p:nvSpPr>
        <p:spPr bwMode="auto">
          <a:xfrm>
            <a:off x="251520" y="1964330"/>
            <a:ext cx="2448272" cy="3693319"/>
          </a:xfrm>
          <a:prstGeom prst="rect">
            <a:avLst/>
          </a:prstGeom>
          <a:noFill/>
          <a:ln w="9525">
            <a:noFill/>
            <a:miter lim="800000"/>
            <a:headEnd/>
            <a:tailEnd/>
          </a:ln>
          <a:effectLst/>
        </p:spPr>
        <p:txBody>
          <a:bodyPr wrap="square">
            <a:spAutoFit/>
          </a:bodyPr>
          <a:lstStyle/>
          <a:p>
            <a:pPr eaLnBrk="0" hangingPunct="0">
              <a:spcBef>
                <a:spcPct val="50000"/>
              </a:spcBef>
            </a:pPr>
            <a:r>
              <a:rPr lang="en-GB" sz="3000" dirty="0"/>
              <a:t>Figure 1.8  The organisational iceberg</a:t>
            </a:r>
          </a:p>
          <a:p>
            <a:pPr eaLnBrk="0" hangingPunct="0">
              <a:spcBef>
                <a:spcPct val="50000"/>
              </a:spcBef>
            </a:pPr>
            <a:r>
              <a:rPr lang="en-GB" sz="1200" i="1" dirty="0"/>
              <a:t>Source</a:t>
            </a:r>
            <a:r>
              <a:rPr lang="en-GB" sz="1200" dirty="0"/>
              <a:t>: </a:t>
            </a:r>
            <a:r>
              <a:rPr lang="en-GB" sz="1200" dirty="0" err="1"/>
              <a:t>Hellriegel</a:t>
            </a:r>
            <a:r>
              <a:rPr lang="en-GB" sz="1200" dirty="0"/>
              <a:t>, D., Jackson, S.E. and Slocum, J. W., Jr., </a:t>
            </a:r>
            <a:r>
              <a:rPr lang="en-GB" sz="1200" i="1" dirty="0"/>
              <a:t>Management</a:t>
            </a:r>
            <a:r>
              <a:rPr lang="en-GB" sz="1200" dirty="0"/>
              <a:t>, Eighth Edition, South-Western Publishing (1998), p. 6. Reprinted with the permission of South-Western,</a:t>
            </a:r>
            <a:br>
              <a:rPr lang="en-GB" sz="1200" dirty="0"/>
            </a:br>
            <a:r>
              <a:rPr lang="en-GB" sz="1200" dirty="0"/>
              <a:t>a division of Thomson Learning (www.thomsonrights.com / Fax: 800-730-2215)</a:t>
            </a:r>
          </a:p>
        </p:txBody>
      </p:sp>
    </p:spTree>
    <p:extLst>
      <p:ext uri="{BB962C8B-B14F-4D97-AF65-F5344CB8AC3E}">
        <p14:creationId xmlns:p14="http://schemas.microsoft.com/office/powerpoint/2010/main" val="397539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Think about this Iceberg in terms of how a company like the NHS might operate </a:t>
            </a:r>
          </a:p>
          <a:p>
            <a:r>
              <a:rPr lang="en-GB" dirty="0"/>
              <a:t>Look again at the terms and concepts </a:t>
            </a:r>
          </a:p>
          <a:p>
            <a:r>
              <a:rPr lang="en-GB" dirty="0"/>
              <a:t>Can it be used to describe the NHS working environment?</a:t>
            </a:r>
          </a:p>
          <a:p>
            <a:r>
              <a:rPr lang="en-GB"/>
              <a:t>How?</a:t>
            </a:r>
            <a:endParaRPr lang="en-GB" dirty="0"/>
          </a:p>
        </p:txBody>
      </p:sp>
    </p:spTree>
    <p:extLst>
      <p:ext uri="{BB962C8B-B14F-4D97-AF65-F5344CB8AC3E}">
        <p14:creationId xmlns:p14="http://schemas.microsoft.com/office/powerpoint/2010/main" val="3565790476"/>
      </p:ext>
    </p:extLst>
  </p:cSld>
  <p:clrMapOvr>
    <a:masterClrMapping/>
  </p:clrMapOvr>
</p:sld>
</file>

<file path=ppt/theme/theme1.xml><?xml version="1.0" encoding="utf-8"?>
<a:theme xmlns:a="http://schemas.openxmlformats.org/drawingml/2006/main" name="Basis">
  <a:themeElements>
    <a:clrScheme name="Basis">
      <a:dk1>
        <a:srgbClr val="000000"/>
      </a:dk1>
      <a:lt1>
        <a:sysClr val="window" lastClr="FFFFFF"/>
      </a:lt1>
      <a:dk2>
        <a:srgbClr val="5E5E5E"/>
      </a:dk2>
      <a:lt2>
        <a:srgbClr val="DDDDDD"/>
      </a:lt2>
      <a:accent1>
        <a:srgbClr val="DF5327"/>
      </a:accent1>
      <a:accent2>
        <a:srgbClr val="A6B727"/>
      </a:accent2>
      <a:accent3>
        <a:srgbClr val="FE9E00"/>
      </a:accent3>
      <a:accent4>
        <a:srgbClr val="418AB3"/>
      </a:accent4>
      <a:accent5>
        <a:srgbClr val="D7D447"/>
      </a:accent5>
      <a:accent6>
        <a:srgbClr val="8383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TM03457444[[fn=Basis]]</Template>
  <TotalTime>518</TotalTime>
  <Words>222</Words>
  <Application>Microsoft Office PowerPoint</Application>
  <PresentationFormat>On-screen Show (4:3)</PresentationFormat>
  <Paragraphs>36</Paragraphs>
  <Slides>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Calibri</vt:lpstr>
      <vt:lpstr>Corbel</vt:lpstr>
      <vt:lpstr>Basis</vt:lpstr>
      <vt:lpstr>Managing Organisations</vt:lpstr>
      <vt:lpstr>Question</vt:lpstr>
      <vt:lpstr>Question</vt:lpstr>
      <vt:lpstr>In Work</vt:lpstr>
      <vt:lpstr>Importance of people and organisational behaviour</vt:lpstr>
      <vt:lpstr>PowerPoint Presentation</vt:lpstr>
      <vt:lpstr>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Pitson, Marie</dc:creator>
  <cp:lastModifiedBy>Tania Davies</cp:lastModifiedBy>
  <cp:revision>24</cp:revision>
  <dcterms:created xsi:type="dcterms:W3CDTF">2014-10-01T09:54:21Z</dcterms:created>
  <dcterms:modified xsi:type="dcterms:W3CDTF">2019-01-26T15:56:49Z</dcterms:modified>
</cp:coreProperties>
</file>