
<file path=[Content_Types].xml><?xml version="1.0" encoding="utf-8"?>
<Types xmlns="http://schemas.openxmlformats.org/package/2006/content-types">
  <Default Extension="emf" ContentType="image/x-emf"/>
  <Default Extension="gif" ContentType="image/gif"/>
  <Default Extension="jpeg" ContentType="image/jpeg"/>
  <Default Extension="rels" ContentType="application/vnd.openxmlformats-package.relationships+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7" r:id="rId1"/>
    <p:sldMasterId id="2147485017" r:id="rId2"/>
  </p:sldMasterIdLst>
  <p:notesMasterIdLst>
    <p:notesMasterId r:id="rId12"/>
  </p:notesMasterIdLst>
  <p:sldIdLst>
    <p:sldId id="335" r:id="rId3"/>
    <p:sldId id="344" r:id="rId4"/>
    <p:sldId id="345" r:id="rId5"/>
    <p:sldId id="347" r:id="rId6"/>
    <p:sldId id="348" r:id="rId7"/>
    <p:sldId id="349" r:id="rId8"/>
    <p:sldId id="350" r:id="rId9"/>
    <p:sldId id="355" r:id="rId10"/>
    <p:sldId id="356" r:id="rId11"/>
  </p:sldIdLst>
  <p:sldSz cx="9144000" cy="6858000" type="screen4x3"/>
  <p:notesSz cx="6858000" cy="9144000"/>
  <p:custDataLst>
    <p:tags r:id="rId13"/>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2" orient="horz" pos="4065">
          <p15:clr>
            <a:srgbClr val="A4A3A4"/>
          </p15:clr>
        </p15:guide>
        <p15:guide id="3" orient="horz" pos="3929">
          <p15:clr>
            <a:srgbClr val="A4A3A4"/>
          </p15:clr>
        </p15:guide>
        <p15:guide id="5" orient="horz" pos="572" userDrawn="1">
          <p15:clr>
            <a:srgbClr val="A4A3A4"/>
          </p15:clr>
        </p15:guide>
        <p15:guide id="6" orient="horz" pos="935">
          <p15:clr>
            <a:srgbClr val="A4A3A4"/>
          </p15:clr>
        </p15:guide>
        <p15:guide id="9" pos="285">
          <p15:clr>
            <a:srgbClr val="A4A3A4"/>
          </p15:clr>
        </p15:guide>
        <p15:guide id="10" pos="382">
          <p15:clr>
            <a:srgbClr val="A4A3A4"/>
          </p15:clr>
        </p15:guide>
        <p15:guide id="12" pos="551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005948" initials="" lastIdx="4" clrIdx="0"/>
  <p:cmAuthor id="2" name="Raja B" initials="" lastIdx="6" clrIdx="1"/>
  <p:cmAuthor id="3" name="Arora, Sonam" initials="" lastIdx="1" clrIdx="2"/>
  <p:cmAuthor id="4" name="Lakshmi Gurusamy" initials="" lastIdx="1" clrIdx="3"/>
  <p:cmAuthor id="5" name="Shakila Balasubramanian" initials="SB" lastIdx="2" clrIdx="4">
    <p:extLst>
      <p:ext uri="{19B8F6BF-5375-455C-9EA6-DF929625EA0E}">
        <p15:presenceInfo xmlns:p15="http://schemas.microsoft.com/office/powerpoint/2012/main" userId="S-1-5-21-617317731-1927854996-104450171-763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68471" autoAdjust="0"/>
  </p:normalViewPr>
  <p:slideViewPr>
    <p:cSldViewPr showGuides="1">
      <p:cViewPr varScale="1">
        <p:scale>
          <a:sx n="77" d="100"/>
          <a:sy n="77" d="100"/>
        </p:scale>
        <p:origin x="1952" y="72"/>
      </p:cViewPr>
      <p:guideLst>
        <p:guide orient="horz" pos="4065"/>
        <p:guide orient="horz" pos="3929"/>
        <p:guide orient="horz" pos="572"/>
        <p:guide orient="horz" pos="935"/>
        <p:guide pos="285"/>
        <p:guide pos="382"/>
        <p:guide pos="5511"/>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gs" Target="tags/tag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09A743-A75D-2E7B-E20E-D1D4FAEE779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3" name="Date Placeholder 2">
            <a:extLst>
              <a:ext uri="{FF2B5EF4-FFF2-40B4-BE49-F238E27FC236}">
                <a16:creationId xmlns:a16="http://schemas.microsoft.com/office/drawing/2014/main" id="{F5D68534-D469-ED91-D92B-F015A746F8C9}"/>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Arial" panose="020B0604020202020204" pitchFamily="34" charset="0"/>
                <a:cs typeface="+mn-cs"/>
              </a:defRPr>
            </a:lvl1pPr>
          </a:lstStyle>
          <a:p>
            <a:pPr>
              <a:defRPr/>
            </a:pPr>
            <a:fld id="{1F8360D6-ED61-456E-AB9F-0DCBC9AA6670}" type="datetimeFigureOut">
              <a:rPr lang="en-GB"/>
              <a:pPr>
                <a:defRPr/>
              </a:pPr>
              <a:t>27/11/2025</a:t>
            </a:fld>
            <a:endParaRPr lang="en-GB" dirty="0"/>
          </a:p>
        </p:txBody>
      </p:sp>
      <p:sp>
        <p:nvSpPr>
          <p:cNvPr id="4" name="Slide Image Placeholder 3">
            <a:extLst>
              <a:ext uri="{FF2B5EF4-FFF2-40B4-BE49-F238E27FC236}">
                <a16:creationId xmlns:a16="http://schemas.microsoft.com/office/drawing/2014/main" id="{76896AD2-2F57-0CD0-47AB-03574BD9313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754ECE86-D2EE-0017-8976-E79D89D201B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a:extLst>
              <a:ext uri="{FF2B5EF4-FFF2-40B4-BE49-F238E27FC236}">
                <a16:creationId xmlns:a16="http://schemas.microsoft.com/office/drawing/2014/main" id="{56D78F60-8005-F721-9EBD-80A22ECD45C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7" name="Slide Number Placeholder 6">
            <a:extLst>
              <a:ext uri="{FF2B5EF4-FFF2-40B4-BE49-F238E27FC236}">
                <a16:creationId xmlns:a16="http://schemas.microsoft.com/office/drawing/2014/main" id="{B000E2FA-FCD2-A84C-63C3-55E34E1463C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8793246-8366-4E0F-AF6E-6E58AE25ACC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A350F97-4A3C-4EED-2A36-1512A03F5CB4}"/>
              </a:ext>
            </a:extLst>
          </p:cNvPr>
          <p:cNvSpPr>
            <a:spLocks noGrp="1" noRot="1" noChangeAspect="1" noChangeArrowheads="1" noTextEdit="1"/>
          </p:cNvSpPr>
          <p:nvPr>
            <p:ph type="sldImg"/>
          </p:nvPr>
        </p:nvSpPr>
        <p:spPr bwMode="auto">
          <a:xfrm>
            <a:off x="1143000" y="685800"/>
            <a:ext cx="4573588"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EA24748-A6BA-5C1C-2490-85C03777F7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58750" eaLnBrk="1" hangingPunct="1">
              <a:spcBef>
                <a:spcPct val="0"/>
              </a:spcBef>
            </a:pPr>
            <a:endParaRPr lang="en-US" altLang="en-US" dirty="0">
              <a:ea typeface="MS PGothic" panose="020B0600070205080204" pitchFamily="34" charset="-128"/>
            </a:endParaRPr>
          </a:p>
        </p:txBody>
      </p:sp>
      <p:sp>
        <p:nvSpPr>
          <p:cNvPr id="21508" name="Slide Number Placeholder 3">
            <a:extLst>
              <a:ext uri="{FF2B5EF4-FFF2-40B4-BE49-F238E27FC236}">
                <a16:creationId xmlns:a16="http://schemas.microsoft.com/office/drawing/2014/main" id="{794E3C3E-9711-D5CF-5BDF-B6071EE6C349}"/>
              </a:ext>
            </a:extLst>
          </p:cNvPr>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819E51A0-3D6D-46FA-8A7C-D171B0BB1E72}" type="slidenum">
              <a:rPr lang="en-US" altLang="en-US">
                <a:solidFill>
                  <a:srgbClr val="000000"/>
                </a:solidFill>
                <a:ea typeface="MS PGothic" panose="020B0600070205080204" pitchFamily="34" charset="-128"/>
                <a:sym typeface="Arial" panose="020B0604020202020204" pitchFamily="34" charset="0"/>
              </a:rPr>
              <a:pPr eaLnBrk="0" hangingPunct="0">
                <a:spcBef>
                  <a:spcPct val="0"/>
                </a:spcBef>
              </a:pPr>
              <a:t>1</a:t>
            </a:fld>
            <a:endParaRPr lang="en-US" altLang="en-US">
              <a:solidFill>
                <a:srgbClr val="000000"/>
              </a:solidFill>
              <a:ea typeface="MS PGothic" panose="020B0600070205080204" pitchFamily="34" charset="-128"/>
              <a:sym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2</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3719430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3</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GB" altLang="en-US" sz="1400" dirty="0"/>
              <a:t>The last chapter introduced market development as a strategy, in relation to the Ansoff axes (see Section 9.2.3). This chapter</a:t>
            </a:r>
            <a:r>
              <a:rPr lang="en-GB" altLang="en-US" sz="1400" b="1" dirty="0"/>
              <a:t> focuses on a specific but important kind of market development, operating in different geographical markets. Many types of organisations expand internationally and face new customer needs and are challenged by local economic, regulatory, political and cultural institutions that often differ substantially from home. There are of course the large traditional multinationals such as Nestlé, Toyota and McDonald’s. </a:t>
            </a:r>
            <a:r>
              <a:rPr lang="en-GB" altLang="en-US" sz="1400" dirty="0"/>
              <a:t>But recent years have seen the rise of emerging-country multinationals from Brazil, India and China. The Indian conglomerate Reliance Industries Limited, for example, has operations in five continents. New small firms, like internet-based start-ups, are also increasingly ‘born global’, building international relationships right from the start. For example, Spotify was created to become international and worldwide from the very start. Likewise, not-for-profit organisations like the Red Cross and Doctors without Borders have been working internationally from early on. Public-sector organisations also must make choices about collaboration, outsourcing and even competition with overseas organisations. For example, European Union legislation requires public service organisations to accept tenders from non-national suppliers.</a:t>
            </a:r>
          </a:p>
          <a:p>
            <a:pPr eaLnBrk="1" hangingPunct="1">
              <a:spcBef>
                <a:spcPct val="0"/>
              </a:spcBef>
            </a:pPr>
            <a:endParaRPr lang="en-GB" altLang="en-US" dirty="0"/>
          </a:p>
        </p:txBody>
      </p:sp>
    </p:spTree>
    <p:extLst>
      <p:ext uri="{BB962C8B-B14F-4D97-AF65-F5344CB8AC3E}">
        <p14:creationId xmlns:p14="http://schemas.microsoft.com/office/powerpoint/2010/main" val="2779875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4</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pPr eaLnBrk="1" hangingPunct="1">
              <a:spcBef>
                <a:spcPct val="0"/>
              </a:spcBef>
            </a:pPr>
            <a:endParaRPr lang="en-GB" altLang="en-US" sz="1400" dirty="0"/>
          </a:p>
          <a:p>
            <a:pPr eaLnBrk="1" hangingPunct="1">
              <a:spcBef>
                <a:spcPct val="0"/>
              </a:spcBef>
            </a:pPr>
            <a:r>
              <a:rPr lang="en-GB" altLang="en-US" sz="1400" dirty="0"/>
              <a:t>Figure 10.1 identifies the five main themes of this chapter, with international strategy as the core. The themes are as follows:</a:t>
            </a:r>
          </a:p>
          <a:p>
            <a:pPr eaLnBrk="1" hangingPunct="1">
              <a:spcBef>
                <a:spcPct val="0"/>
              </a:spcBef>
            </a:pPr>
            <a:endParaRPr lang="en-GB" altLang="en-US" sz="1400" dirty="0"/>
          </a:p>
          <a:p>
            <a:pPr eaLnBrk="1" hangingPunct="1">
              <a:spcBef>
                <a:spcPct val="0"/>
              </a:spcBef>
            </a:pPr>
            <a:r>
              <a:rPr lang="en-GB" altLang="en-US" sz="1400" dirty="0"/>
              <a:t>●</a:t>
            </a:r>
            <a:r>
              <a:rPr lang="en-GB" altLang="en-US" sz="1400" b="1" dirty="0"/>
              <a:t>Internationalisation drivers. Drivers of an organisation’s internationalisation include market demand, the potential for cost advantages, government pressures and inducements, and the need to respond to competitor moves. Given the risks and costs of international strategy, managers need to know how strong the drivers are to justify adopting an international strategy in the first place.</a:t>
            </a:r>
          </a:p>
          <a:p>
            <a:pPr eaLnBrk="1" hangingPunct="1">
              <a:spcBef>
                <a:spcPct val="0"/>
              </a:spcBef>
            </a:pPr>
            <a:r>
              <a:rPr lang="en-GB" altLang="en-US" sz="1400" b="1" dirty="0"/>
              <a:t>●Geographical and firm-specific advantages. In international competition, advantages might come from firm-specific and geographical advantages. Firm-specific advantages are the unique resources and capabilities proprietary to an organisation, as discussed in Chapter 5. Geographical advantages might come both from the geographic location of the original business and from the international configuration of their value system.</a:t>
            </a:r>
          </a:p>
          <a:p>
            <a:pPr eaLnBrk="1" hangingPunct="1">
              <a:spcBef>
                <a:spcPct val="0"/>
              </a:spcBef>
            </a:pPr>
            <a:r>
              <a:rPr lang="en-GB" altLang="en-US" sz="1400" b="1" dirty="0"/>
              <a:t>●International strategy. If drivers and advantages are sufficiently strong to merit an international strategy, then a range of strategic approaches are opened up, from the simplest export strategies to the most complex transnational strategies.</a:t>
            </a:r>
          </a:p>
          <a:p>
            <a:pPr eaLnBrk="1" hangingPunct="1">
              <a:spcBef>
                <a:spcPct val="0"/>
              </a:spcBef>
            </a:pPr>
            <a:r>
              <a:rPr lang="en-GB" altLang="en-US" sz="1400" b="1" dirty="0"/>
              <a:t>●Market selection. Having adopted the broad approach to international strategy, the next question is which country markets to prioritise and which to steer clear of. Here managers need to consider differences and distances in economic, regulatory, political and cultural institutions.</a:t>
            </a:r>
          </a:p>
          <a:p>
            <a:pPr eaLnBrk="1" hangingPunct="1">
              <a:spcBef>
                <a:spcPct val="0"/>
              </a:spcBef>
            </a:pPr>
            <a:r>
              <a:rPr lang="en-GB" altLang="en-US" sz="1400" b="1" dirty="0"/>
              <a:t>●Entry strategy mode. Finally, once target countries are selected, managers must determine how they should enter each particular market. Again, export is a simple place to start, but there are licensing, franchising, joint-venture and wholly owned subsidiary (acquisition or ‘greenfield’ investments) alternatives to consider as well.</a:t>
            </a:r>
          </a:p>
          <a:p>
            <a:pPr eaLnBrk="1" hangingPunct="1">
              <a:spcBef>
                <a:spcPct val="0"/>
              </a:spcBef>
            </a:pPr>
            <a:endParaRPr lang="en-GB" altLang="en-US" sz="1400" dirty="0"/>
          </a:p>
          <a:p>
            <a:pPr eaLnBrk="1" hangingPunct="1">
              <a:spcBef>
                <a:spcPct val="0"/>
              </a:spcBef>
            </a:pPr>
            <a:r>
              <a:rPr lang="en-GB" altLang="en-US" sz="1400" dirty="0"/>
              <a:t>The chapter takes a cautious view on international strategy. Despite the widespread talk of increasing ‘globalisation’, there are many challenges and pressures for being local or regional as well. Impediments to global integration and connectedness remain high and the degree of globalisation is often overstated and has slowed down since the financial crisis of 2008 and the COVID-19 pandemic.1 The chapter will therefore distinguish between international strategy and global strategy.2 International strategy refers to a range of options for operating outside an organisation’s country of origin. Global strategy is only one kind of international strategy. Global strategy involves high coordination of extensive activities dispersed geographically in many countries around the world.</a:t>
            </a:r>
          </a:p>
        </p:txBody>
      </p:sp>
    </p:spTree>
    <p:extLst>
      <p:ext uri="{BB962C8B-B14F-4D97-AF65-F5344CB8AC3E}">
        <p14:creationId xmlns:p14="http://schemas.microsoft.com/office/powerpoint/2010/main" val="1855447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5</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0000" lnSpcReduction="20000"/>
          </a:bodyPr>
          <a:lstStyle/>
          <a:p>
            <a:pPr eaLnBrk="1" hangingPunct="1">
              <a:spcBef>
                <a:spcPct val="0"/>
              </a:spcBef>
            </a:pPr>
            <a:r>
              <a:rPr lang="en-US" sz="1400" b="1" dirty="0"/>
              <a:t>Figure 10.2</a:t>
            </a:r>
            <a:br>
              <a:rPr lang="en-US" sz="1400" dirty="0"/>
            </a:br>
            <a:r>
              <a:rPr lang="en-US" sz="1400" dirty="0"/>
              <a:t>Drivers of internationalization</a:t>
            </a:r>
          </a:p>
          <a:p>
            <a:pPr eaLnBrk="1" hangingPunct="1">
              <a:spcBef>
                <a:spcPct val="0"/>
              </a:spcBef>
            </a:pPr>
            <a:endParaRPr lang="en-US" altLang="en-US" sz="1400" dirty="0"/>
          </a:p>
          <a:p>
            <a:pPr eaLnBrk="1" hangingPunct="1">
              <a:spcBef>
                <a:spcPct val="0"/>
              </a:spcBef>
            </a:pPr>
            <a:r>
              <a:rPr lang="en-GB" altLang="en-US" sz="1400" dirty="0"/>
              <a:t>10.2 Internationalisation drivers</a:t>
            </a:r>
          </a:p>
          <a:p>
            <a:pPr eaLnBrk="1" hangingPunct="1">
              <a:spcBef>
                <a:spcPct val="0"/>
              </a:spcBef>
            </a:pPr>
            <a:r>
              <a:rPr lang="en-GB" altLang="en-US" sz="1400" b="1" dirty="0"/>
              <a:t>There are many general pressures increasing internationalisation. Barriers to international trade and investment are now lower than they were a couple of decades ago. Better international legal frameworks mean that it is now less risky to deal with unfamiliar partners. Improvements in communications – from cheaper air travel to the internet – make movement and the spread of ideas much easier around the world. New economic powerhouses such as China, India and Brazil are generating new opportunities and challenges for business internationally.</a:t>
            </a:r>
          </a:p>
          <a:p>
            <a:pPr eaLnBrk="1" hangingPunct="1">
              <a:spcBef>
                <a:spcPct val="0"/>
              </a:spcBef>
            </a:pPr>
            <a:endParaRPr lang="en-GB" altLang="en-US" sz="1400" dirty="0"/>
          </a:p>
          <a:p>
            <a:pPr eaLnBrk="1" hangingPunct="1">
              <a:spcBef>
                <a:spcPct val="0"/>
              </a:spcBef>
            </a:pPr>
            <a:r>
              <a:rPr lang="en-GB" altLang="en-US" sz="1400" dirty="0"/>
              <a:t>However, far from all internationalisation trends are one-way. Nor do they hold for all industries. Trade barriers exist for some products, especially those relating to defence technologies, and barriers have increased since the financial crisis of 2008. Recent trade tensions make certain companies not welcome in some countries, like Huawei in the USA and Facebook and Twitter in China. Many countries also protect their leading companies from takeover by overseas rivals. In addition, markets vary widely in the extent to which consumer needs are standardising – compare computer and mobile operating systems to the highly variable national tastes in chocolate. The COVID pandemic exposed many companies to the vulnerability of global value chains and made some of them more regional instead. Some so-called multinationals are, in fact, concentrated in very particular markets, for example, North America and Western Europe, or have a quite limited set of international links, for example, in supply or outsourcing arrangements with just one or two countries overseas. In short, managers need to beware of ‘global boloney’, by which economic integration into a single homogenised and competitive world is wildly exaggerated4 and realise that there even are tendencies of de-globalisation.5 The US discount retailer Walmart has learned the hard way that international markets are not only very different from home but differ significantly from each other (see Illustration 10.1).6</a:t>
            </a:r>
          </a:p>
          <a:p>
            <a:pPr eaLnBrk="1" hangingPunct="1">
              <a:spcBef>
                <a:spcPct val="0"/>
              </a:spcBef>
            </a:pPr>
            <a:endParaRPr lang="en-GB" altLang="en-US" sz="1400" dirty="0"/>
          </a:p>
          <a:p>
            <a:pPr eaLnBrk="1" hangingPunct="1">
              <a:spcBef>
                <a:spcPct val="0"/>
              </a:spcBef>
            </a:pPr>
            <a:r>
              <a:rPr lang="en-GB" altLang="en-US" sz="1400" dirty="0"/>
              <a:t>Given internationalisation’s complexity, international strategy should be underpinned by a careful assessment of trends in each particular market. George Yip at China Europe International Business School provides a framework for analysing ‘drivers of globalisation’. These drivers can be thought of as ‘internationalisation drivers’ more generally. Therefore, Yip’s globalisation framework sees international strategy potential as determined by market drivers, cost drivers, government drivers and competitive drivers (see Figure 10.2).7 In more detail, the four internationalisation drivers are as follows:</a:t>
            </a:r>
          </a:p>
          <a:p>
            <a:pPr eaLnBrk="1" hangingPunct="1">
              <a:spcBef>
                <a:spcPct val="0"/>
              </a:spcBef>
            </a:pPr>
            <a:endParaRPr lang="en-GB" altLang="en-US" sz="1400" dirty="0"/>
          </a:p>
          <a:p>
            <a:pPr eaLnBrk="1" hangingPunct="1">
              <a:spcBef>
                <a:spcPct val="0"/>
              </a:spcBef>
            </a:pPr>
            <a:r>
              <a:rPr lang="en-GB" altLang="en-US" sz="1400" b="1" dirty="0"/>
              <a:t>●Market drivers. A critical facilitator of internationalisation is standardisation of market characteristics. There are three components underlying this driver. First, the presence of similar customer needs and tastes: for example, the fact that, in most societies, consumers have similar needs for easy credit has promoted the worldwide spread of a handful of credit card companies such as Visa. Second is the presence of global customers: for example, car component companies have become more international as their customers, such as Toyota or Ford, have internationalised, and required standardised components for their factories around the world. Finally, transferable marketing promotes market globalisation: brands such as Coca-Cola are still successfully marketed in very similar ways across the world.</a:t>
            </a:r>
          </a:p>
          <a:p>
            <a:pPr eaLnBrk="1" hangingPunct="1">
              <a:spcBef>
                <a:spcPct val="0"/>
              </a:spcBef>
            </a:pPr>
            <a:r>
              <a:rPr lang="en-GB" altLang="en-US" sz="1400" b="1" dirty="0"/>
              <a:t>●Cost drivers. Costs can be reduced by operating internationally. Again, there are three main elements to cost drivers. First, increasing volume beyond what a national market might support can give scale economies, both on the production side and in purchasing of supplies. Companies from smaller countries such as the Netherlands, Sweden and Taiwan tend, therefore, to become proportionately much more international than companies from the USA, which have a vast market at home. Scale economies are particularly important in industries with high product development costs, as in the aircraft industry, where initial development costs need to be spread over the large volumes of international markets. Second, internationalisation is promoted where it is possible to take advantage of variations in country-specific differences. It thus makes sense to locate the manufacture of clothing in Africa or Bangladesh where labour is still considerably cheaper, but to keep design activities in cities such as New York, Paris, Milan, or London, where fashion expertise is concentrated. The third element is favourable logistics, or the costs of moving products or services across borders relative to their final value.</a:t>
            </a:r>
          </a:p>
          <a:p>
            <a:pPr eaLnBrk="1" hangingPunct="1">
              <a:spcBef>
                <a:spcPct val="0"/>
              </a:spcBef>
            </a:pPr>
            <a:r>
              <a:rPr lang="en-GB" altLang="en-US" sz="1400" b="1" dirty="0"/>
              <a:t>●Government drivers. There are three main factors here that facilitate internationalisation. First, reduction of barriers to trade and investment has accelerated internationalisation. During the last couple of decades, governments have reduced restrictions on both flow of goods and capital. The World Trade Organisation has been instrumental in reducing trade barriers globally.8 Similarly, the emergence of regional economic integration partnerships like the European Union (EU), the Association of Southeast Asian Nations (ASEAN) Economic Community and the United States–Mexico–Canada Agreement (USMCA) has promoted this development. No government, however, allows complete economic openness and it typically varies widely from industry to industry, with agriculture and high-tech industries related to defence likely to be particularly sensitive. Even if trade barriers have been reduced, the last few years have seen a push back and some trade tensions. For example, the USA has raised trade tariffs, renegotiated international trade agreements, and blocked sensitive Chinese technology companies. Likewise, US companies like Google and Facebook have encountered barriers and regulations from Chinese authorities. The liberalisation and adoption of free markets in many countries around the globe have also encouraged international trade and investments. Economic and free market reforms in China and later in Eastern Europe and Russia have been followed by market-based reforms in numerous Asian, South American, and African economies.9 A third important government factor is technology standardisation. Compatible technical standards make it easier for companies to access different markets as they can enter many markets with the same product or service without adapting to local idiosyncratic standards.</a:t>
            </a:r>
          </a:p>
          <a:p>
            <a:pPr eaLnBrk="1" hangingPunct="1">
              <a:spcBef>
                <a:spcPct val="0"/>
              </a:spcBef>
            </a:pPr>
            <a:r>
              <a:rPr lang="en-GB" altLang="en-US" sz="1400" b="1" dirty="0"/>
              <a:t>●Competitive drivers. These relate specifically to globalisation as an integrated worldwide strategy rather than simpler international strategies (see Section 10.4). These have two elements. First, interdependence between country operations increases the pressure for global coordination. Company value chains are increasingly fragmented with suppliers, manufacturing and sales dispersed over a range of different countries facing various competitive and customer pressures. For example, a business with a plant in Mexico that sources parts in Brazil and serves both the USA and the Japanese markets must coordinate carefully between the different locations: surging sales in one country, or a collapse in another, will have significant knock-on effects on the other countries. The second element relates directly to competitor strategy. The presence of globalised competitors increases the pressure to adopt a global strategy in response because competitors may use one country’s profits to cross-subsidise their operations in another. A company with a loosely coordinated international strategy is vulnerable to globalised competitors because it is unable to support country subsidiaries under attack from targeted, subsidised competition. The danger is of piecemeal withdrawal from countries under attack, and the gradual undermining of any overall economies of scale that the international player may have started with.</a:t>
            </a:r>
          </a:p>
        </p:txBody>
      </p:sp>
    </p:spTree>
    <p:extLst>
      <p:ext uri="{BB962C8B-B14F-4D97-AF65-F5344CB8AC3E}">
        <p14:creationId xmlns:p14="http://schemas.microsoft.com/office/powerpoint/2010/main" val="494208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6</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pPr eaLnBrk="1" hangingPunct="1">
              <a:spcBef>
                <a:spcPct val="0"/>
              </a:spcBef>
            </a:pPr>
            <a:r>
              <a:rPr lang="en-US" sz="1400" b="1" dirty="0"/>
              <a:t>Figure 10.3</a:t>
            </a:r>
            <a:br>
              <a:rPr lang="en-US" sz="1400" dirty="0"/>
            </a:br>
            <a:r>
              <a:rPr lang="en-US" sz="1400" dirty="0"/>
              <a:t>Porter’s diamond – the determinants of national advantages</a:t>
            </a:r>
          </a:p>
          <a:p>
            <a:pPr eaLnBrk="1" hangingPunct="1">
              <a:spcBef>
                <a:spcPct val="0"/>
              </a:spcBef>
            </a:pPr>
            <a:endParaRPr lang="en-US" altLang="en-US" sz="1400" dirty="0"/>
          </a:p>
          <a:p>
            <a:pPr eaLnBrk="1" hangingPunct="1">
              <a:spcBef>
                <a:spcPct val="0"/>
              </a:spcBef>
            </a:pPr>
            <a:r>
              <a:rPr lang="en-GB" altLang="en-US" sz="1400" dirty="0"/>
              <a:t>10.3.1 </a:t>
            </a:r>
            <a:r>
              <a:rPr lang="en-GB" altLang="en-US" sz="1400" b="1" dirty="0"/>
              <a:t>Locational advantage: Porter’s diamond</a:t>
            </a:r>
          </a:p>
          <a:p>
            <a:pPr eaLnBrk="1" hangingPunct="1">
              <a:spcBef>
                <a:spcPct val="0"/>
              </a:spcBef>
            </a:pPr>
            <a:r>
              <a:rPr lang="en-GB" altLang="en-US" sz="1400" b="1" dirty="0"/>
              <a:t>Countries and regions within them, and organisations originating in those, often benefit from competitive advantages grounded in specific local conditions. They become associated with specific types of enduring competitive advantage: for example, the Swiss in private banking, the northern Italians in leather and fur fashion goods, and the Taiwanese in laptop computers. Michael Porter has proposed a four-pointed ‘diamond’ to explain why some locations tend to produce firms with competitive advantages in some industries more than others (see Figure 10.3). Specifically, Porter’s diamond suggests that locational advantages may stem from local factor conditions; local demand conditions; local related and supporting industries; and from local firm strategy structure and rivalry. These four interacting determinants of locational advantage work as follows:</a:t>
            </a:r>
          </a:p>
          <a:p>
            <a:pPr eaLnBrk="1" hangingPunct="1">
              <a:spcBef>
                <a:spcPct val="0"/>
              </a:spcBef>
            </a:pPr>
            <a:endParaRPr lang="en-GB" altLang="en-US" sz="1400" dirty="0"/>
          </a:p>
          <a:p>
            <a:pPr eaLnBrk="1" hangingPunct="1">
              <a:spcBef>
                <a:spcPct val="0"/>
              </a:spcBef>
            </a:pPr>
            <a:r>
              <a:rPr lang="en-GB" altLang="en-US" sz="1400" dirty="0"/>
              <a:t>●</a:t>
            </a:r>
            <a:r>
              <a:rPr lang="en-GB" altLang="en-US" sz="1400" b="1" dirty="0"/>
              <a:t>Factor conditions. These refer to the ‘factors of production’ that go into making a product or service (i.e., raw materials, land and labour). Factor condition advantages at a national level can translate into general competitive advantages for national firms in international markets. For example, the linguistic ability of the Swiss has traditionally provided a significant advantage to their banking industry. Cheap energy has traditionally provided an advantage for the North American aluminium industry.</a:t>
            </a:r>
          </a:p>
          <a:p>
            <a:pPr eaLnBrk="1" hangingPunct="1">
              <a:spcBef>
                <a:spcPct val="0"/>
              </a:spcBef>
            </a:pPr>
            <a:r>
              <a:rPr lang="en-GB" altLang="en-US" sz="1400" b="1" dirty="0"/>
              <a:t>●Home demand conditions. The nature of the domestic customers can become a source of competitive advantage. Dealing with sophisticated and demanding customers at home helps train a company to be effective overseas. Sophisticated local customers in France and Italy have helped keep their local fashion industries at the leading edge for many decades.</a:t>
            </a:r>
          </a:p>
          <a:p>
            <a:pPr eaLnBrk="1" hangingPunct="1">
              <a:spcBef>
                <a:spcPct val="0"/>
              </a:spcBef>
            </a:pPr>
            <a:r>
              <a:rPr lang="en-GB" altLang="en-US" sz="1400" b="1" dirty="0"/>
              <a:t>●Related and supporting industries. Local ‘clusters’ of related and mutually supporting industries can be an important source of competitive advantage. These are often regionally based, making personal interaction easier. In northern Italy, for example, the leather footwear industry, the leatherworking machinery industry, and the design services that underpin them group together in the same regional cluster to each other’s mutual benefit. Silicon Valley forms a cluster of hardware, software, research and venture capital organisations that together create a virtuous circle of high-technology enterprise.</a:t>
            </a:r>
          </a:p>
          <a:p>
            <a:pPr eaLnBrk="1" hangingPunct="1">
              <a:spcBef>
                <a:spcPct val="0"/>
              </a:spcBef>
            </a:pPr>
            <a:r>
              <a:rPr lang="en-GB" altLang="en-US" sz="1400" b="1" dirty="0"/>
              <a:t>●Firm strategy, industry structure and rivalry. The characteristic strategies, industry structures and rivalries in different countries can also be bases of advantage. German companies’ strategy of investing in technical excellence gives them a characteristic advantage in engineering industries and creates large pools of expertise. A competitive local industry structure is also helpful: if too dominant in their home territory, local organisations can become complacent and lose advantage overseas. Some domestic rivalry can be an advantage, therefore. For example, the Swiss pharmaceuticals industry became strong in part because each company had to compete with several strong local rivals.</a:t>
            </a:r>
          </a:p>
          <a:p>
            <a:pPr eaLnBrk="1" hangingPunct="1">
              <a:spcBef>
                <a:spcPct val="0"/>
              </a:spcBef>
            </a:pPr>
            <a:r>
              <a:rPr lang="en-GB" altLang="en-US" sz="1400" dirty="0"/>
              <a:t>Porter’s diamond model underlines the environmental conditions and structural attributes of nations and their regions that contribute to their competitive advantage and to firms coming from them. It has been used by governments aiming to increase the competitive advantage of their local industries. The argument that rivalry can be positive has led to a major policy shift in many countries towards encouraging local competition rather than protecting home-based industries. Governments can also foster cooperation between suppliers and buyers on a domestic level (i.e., building clusters of related and supporting industries in particular regions).</a:t>
            </a:r>
          </a:p>
          <a:p>
            <a:pPr eaLnBrk="1" hangingPunct="1">
              <a:spcBef>
                <a:spcPct val="0"/>
              </a:spcBef>
            </a:pPr>
            <a:endParaRPr lang="en-GB" altLang="en-US" sz="1400" dirty="0"/>
          </a:p>
          <a:p>
            <a:pPr eaLnBrk="1" hangingPunct="1">
              <a:spcBef>
                <a:spcPct val="0"/>
              </a:spcBef>
            </a:pPr>
            <a:r>
              <a:rPr lang="en-GB" altLang="en-US" sz="1400" dirty="0"/>
              <a:t>For individual organisations, however, the value of Porter’s diamond is to identify the extent to which they can build on home-based advantages to create competitive advantage in relation to others internationally. To compete with local actors, organisations must carefully exploit the distinct environmental conditions and structural attributes illustrated in Figure 10.3. For example, Volvo Trucks, the Swedish truck and construction equipment manufacturer, has achieved global success by building on a local network of sophisticated engineering partners and suppliers and a local demand orientated towards reliability and safety. Before embarking on an internationalisation strategy, managers should thus seek out sources of general locational advantage to underpin their company’s individual sources of advantage.</a:t>
            </a:r>
          </a:p>
        </p:txBody>
      </p:sp>
    </p:spTree>
    <p:extLst>
      <p:ext uri="{BB962C8B-B14F-4D97-AF65-F5344CB8AC3E}">
        <p14:creationId xmlns:p14="http://schemas.microsoft.com/office/powerpoint/2010/main" val="1383944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7</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7500" lnSpcReduction="20000"/>
          </a:bodyPr>
          <a:lstStyle/>
          <a:p>
            <a:pPr eaLnBrk="1" hangingPunct="1">
              <a:spcBef>
                <a:spcPct val="0"/>
              </a:spcBef>
            </a:pPr>
            <a:r>
              <a:rPr lang="en-GB" altLang="en-US" dirty="0"/>
              <a:t>10.4 International strategies</a:t>
            </a:r>
          </a:p>
          <a:p>
            <a:pPr eaLnBrk="1" hangingPunct="1">
              <a:spcBef>
                <a:spcPct val="0"/>
              </a:spcBef>
            </a:pPr>
            <a:r>
              <a:rPr lang="en-GB" altLang="en-US" b="1" dirty="0"/>
              <a:t>Given their organisation-specific advantages and the ability to obtain sources of international competitive advantage through geographic home-based factors or international value systems, organisations still face difficult questions about what kind of international strategy to pursue. The fundamental issue in formulating an international strategy is to balance pressures for global integration versus those for local responsiveness.</a:t>
            </a:r>
            <a:r>
              <a:rPr lang="en-GB" altLang="en-US" dirty="0"/>
              <a:t> Pressures for global integration encourage organisations to coordinate their activities across diverse countries to gain efficient operations. The internationalisation drivers discussed above (Section 10.2) indicate forces that organisations can build on to achieve lower costs and higher quality in operations and activities on a global scale. However, there are conflicting pressures that also encourage organisations to become locally responsive and meet the specific needs in each individual country (see Section 10.5.1 below). Values and attitudes, economics, political institutions, cultures and laws differ across countries, which imply differences in customer preferences, product and service standards, regulations and human resources that all need to be addressed. These two opposing pressures – global integration vs local responsiveness – put contradictory demands on an organisation’s international strategy. High pressure for global integration implies an increased need to concentrate and coordinate operations globally. In contrast, high pressure for local responsiveness implies a greater need to disperse operations and adapt to local demand.</a:t>
            </a:r>
          </a:p>
          <a:p>
            <a:pPr eaLnBrk="1" hangingPunct="1">
              <a:spcBef>
                <a:spcPct val="0"/>
              </a:spcBef>
            </a:pPr>
            <a:endParaRPr lang="en-GB" altLang="en-US" dirty="0"/>
          </a:p>
          <a:p>
            <a:pPr eaLnBrk="1" hangingPunct="1">
              <a:spcBef>
                <a:spcPct val="0"/>
              </a:spcBef>
            </a:pPr>
            <a:r>
              <a:rPr lang="en-GB" altLang="en-US" dirty="0"/>
              <a:t>This key problem is sometimes referred to as the global–local dilemma: the extent to which products and services may be standardised across national boundaries or need to be adapted to meet the requirements of specific national markets. For some products and services – such as TVs – markets appear similar across the world, offering huge potential scale economies if design, production and delivery can be centralised. For other products and services – such as processed food – tastes still seem highly national-specific, drawing companies to decentralise operations and control as near as possible to the local market.</a:t>
            </a:r>
          </a:p>
          <a:p>
            <a:pPr eaLnBrk="1" hangingPunct="1">
              <a:spcBef>
                <a:spcPct val="0"/>
              </a:spcBef>
            </a:pPr>
            <a:endParaRPr lang="en-GB" altLang="en-US" dirty="0"/>
          </a:p>
          <a:p>
            <a:pPr eaLnBrk="1" hangingPunct="1">
              <a:spcBef>
                <a:spcPct val="0"/>
              </a:spcBef>
            </a:pPr>
            <a:r>
              <a:rPr lang="en-GB" altLang="en-US" dirty="0"/>
              <a:t>This dilemma between global integration and local responsiveness suggests several possible international strategies, ranging from emphasising one of the dimensions, to complex responses that try to combine both. Organisations need to assess to what degree there are potential advantages of cost and quality of global integration and balance those pressures against the need to adapt products and/or services to local conditions. This section introduces four different kinds of international strategy, based on strategic choices and management about this balance (see Figure 10.4). The four basic international strategies are:18</a:t>
            </a:r>
          </a:p>
          <a:p>
            <a:pPr eaLnBrk="1" hangingPunct="1">
              <a:spcBef>
                <a:spcPct val="0"/>
              </a:spcBef>
            </a:pPr>
            <a:endParaRPr lang="en-GB" altLang="en-US" dirty="0"/>
          </a:p>
          <a:p>
            <a:pPr eaLnBrk="1" hangingPunct="1">
              <a:spcBef>
                <a:spcPct val="0"/>
              </a:spcBef>
            </a:pPr>
            <a:r>
              <a:rPr lang="en-GB" altLang="en-US" b="1" dirty="0"/>
              <a:t>●Export strategy. This strategy leverages home country capabilities, innovations and products in different foreign countries. It is advantageous when both pressures for global integration and local responsiveness are low, as shown in Figure 10.4. Companies that have distinctive capabilities together with strong reputation and brand names often follow this strategy with success. Rolex, the luxury watch company, for example, centralises its design and manufacturing in Geneva, Switzerland and distributes its products in exclusive stores around the globe. The downside of this approach is the limits of a home country centralised view of the business with risks of skilled local competitors getting ahead. For Rolex, which thrives on their watches being considered timeless masterpieces and symbols of luxury and prestige worldwide this is not a major problem, however.</a:t>
            </a:r>
          </a:p>
          <a:p>
            <a:pPr eaLnBrk="1" hangingPunct="1">
              <a:spcBef>
                <a:spcPct val="0"/>
              </a:spcBef>
            </a:pPr>
            <a:r>
              <a:rPr lang="en-GB" altLang="en-US" b="1" dirty="0"/>
              <a:t>●Multi-domestic strategy. This is a strategy that maximises local responsiveness. It is based on different product or service offerings and operations in each country depending on local market conditions and customer preferences. Each country is treated differently with considerable autonomy for each country manager to best meet the needs of local markets and customers in that particular country. As with the export strategy, this strategy is similarly loosely coordinated internationally. The organisation becomes a collection of relatively independent units with value chain activities adapted to specific local conditions. This multi-domestic approach is particularly appropriate when there are strong benefits to adapting to local needs and when there are limited efficiency gains from integration. It is common in food and consumer product industries where local idiosyncratic preferences are significant. Marketing-driven companies often pursue this type of strategy. For example, Nestlé, the Swiss multinational food and drink company, often tailors its products to local tastes with different brands within the same product category in different countries.19 The disadvantages of a multi-domestic strategy include manufacturing inefficiencies, a proliferation of costly product and service variations and risks towards brand and reputation if national practices become too diverse.</a:t>
            </a:r>
          </a:p>
          <a:p>
            <a:pPr eaLnBrk="1" hangingPunct="1">
              <a:spcBef>
                <a:spcPct val="0"/>
              </a:spcBef>
            </a:pPr>
            <a:r>
              <a:rPr lang="en-GB" altLang="en-US" b="1" dirty="0"/>
              <a:t>●Global strategy. This is a strategy that maximises global integration. In this strategy, the world is seen as one marketplace with standardised products and services that fully exploits integration and efficiency in operations. The focus is on capturing scale economies and exploiting location economies worldwide with geographically dispersed value chain activities being coordinated and controlled centrally from headquarters. In these respects, this strategy is the exact opposite to the multi-domestic strategy. A global strategy is most beneficial when there are substantial cost or quality efficiency benefits from standardisation and when customer needs are relatively homogeneous across countries. It is a common strategy for commodities or commodity-like products. For example, Mexican Cemex, one of the largest cement companies in the world, follows a global strategy with centralised and shared services in information technology, R&amp;D, human resources and financial services across countries and regions. Non-commodity companies can also follow a global strategy, like Sweden’s retailer IKEA. Based on a strong home base, they standardise products and marketing with limited local adaptation to gain maximum global integration efficiency. The drawback of the global strategy is reduced flexibility due to standardisation that limits possibilities to adapt activities and products to local conditions. This has, for example, led IKEA to make minor modifications of some furniture offerings to suit local tastes.</a:t>
            </a:r>
          </a:p>
          <a:p>
            <a:pPr marL="171450" indent="-171450" eaLnBrk="1" hangingPunct="1">
              <a:spcBef>
                <a:spcPct val="0"/>
              </a:spcBef>
              <a:buFont typeface="Arial" panose="020B0604020202020204" pitchFamily="34" charset="0"/>
              <a:buChar char="•"/>
            </a:pPr>
            <a:r>
              <a:rPr lang="en-GB" altLang="en-US" b="1" dirty="0"/>
              <a:t>Transnational strategy. This is the most complex strategy that tries to maximise both responsiveness and integration. Its aim is to unite the key advantages of the multi-domestic and global strategies while minimising their disadvantages. In addition, it maximises learning and knowledge exchange between dispersed units. In this strategy, products and services and operational activities are subject to minimum efficiency standards, adapted to local conditions in each country. In contrast to the multi-domestic strategy, however, this strategy also leverages learning and innovation across units in different countries. The value chain configuration includes an intricate combination of centralised manufacturing to increase efficiency combined with distributed assembly and local adaptations. Coordination is neither centralised at home nor dispersed in foreign countries, but knowledge flows between units are encouraged from wherever ideas and innovations come from. The major advantage of this strategy is its capacity to support efficiency and effectiveness while at the same time being able to serve local needs and leverage learning across units. However, while it is argued that transnational strategies are becoming increasingly necessary, many firms find it difficult to implement given its complexity and the fundamental trade-off between integration and responsiveness. </a:t>
            </a:r>
          </a:p>
          <a:p>
            <a:pPr marL="171450" indent="-171450" eaLnBrk="1" hangingPunct="1">
              <a:spcBef>
                <a:spcPct val="0"/>
              </a:spcBef>
              <a:buFont typeface="Arial" panose="020B0604020202020204" pitchFamily="34" charset="0"/>
              <a:buChar char="•"/>
            </a:pPr>
            <a:endParaRPr lang="en-GB" altLang="en-US" dirty="0"/>
          </a:p>
          <a:p>
            <a:pPr eaLnBrk="1" hangingPunct="1">
              <a:spcBef>
                <a:spcPct val="0"/>
              </a:spcBef>
            </a:pPr>
            <a:r>
              <a:rPr lang="en-GB" altLang="en-US" dirty="0"/>
              <a:t>In practice, these four international strategies are not distinct, as indicated by the overlapping ovals in Figure 10.4. They are rather illustrative examples of alternative international strategies with global integration and local responsiveness being matters of degree rather than sharp distinctions. Moreover, choices between them will be influenced by changes in the internationalisation drivers introduced earlier. It is rare that companies adopt a pure form of international strategy; instead, they often blend approaches and are located somewhere between the four strategies. As exemplified above, IKEA has a global strategy, but also makes some minor local adaptations, which may eventually move the company towards more of a transnational strategy.</a:t>
            </a:r>
          </a:p>
          <a:p>
            <a:pPr eaLnBrk="1" hangingPunct="1">
              <a:spcBef>
                <a:spcPct val="0"/>
              </a:spcBef>
            </a:pPr>
            <a:endParaRPr lang="en-GB" altLang="en-US" dirty="0"/>
          </a:p>
          <a:p>
            <a:pPr eaLnBrk="1" hangingPunct="1">
              <a:spcBef>
                <a:spcPct val="0"/>
              </a:spcBef>
            </a:pPr>
            <a:r>
              <a:rPr lang="en-GB" altLang="en-US" dirty="0"/>
              <a:t>Often regions (e.g., Europe or North America) play a larger role in international strategy than individual countries or global expansion. Thus, many multinationals compromise between local and global logics by opting for regional strategies.21 The aim of this strategy is to attain some of the economic efficiency and location advantages while simultaneously reaching local adaptation advantages. Regions are treated as relatively homogenous markets with value chain activities concentrated within them. Sales data suggests that many multinational companies follow this type of strategy focused on one or two regions including the triad of Europe, North America and/or Japan/Asia.22 For example, over 85 per cent of all cars sold within each of these regions are built in that same region. This regional approach to international strategy shows that distances and differences between nations are still relatively large (see Section 10.5.1 below), which makes global integration difficult</a:t>
            </a:r>
          </a:p>
        </p:txBody>
      </p:sp>
    </p:spTree>
    <p:extLst>
      <p:ext uri="{BB962C8B-B14F-4D97-AF65-F5344CB8AC3E}">
        <p14:creationId xmlns:p14="http://schemas.microsoft.com/office/powerpoint/2010/main" val="4104972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dirty="0"/>
              <a:t>10.5.3 Entry mode strategies</a:t>
            </a:r>
          </a:p>
          <a:p>
            <a:r>
              <a:rPr lang="en-GB" dirty="0"/>
              <a:t>Once a particular national market has been selected for entry, an organisation needs to choose how to enter that market. Entry mode strategies differ in the degree of resource commitment to a particular market and the extent to which an organisation is operationally involved in a particular location. In order of increasing resource commitment, the four key entry mode types are: exporting; contractual arrangement through licensing or franchising to local partners; joint ventures with local companies, in other words the establishment of jointly owned businesses; and wholly owned subsidiaries, through either the acquisition of established companies or ‘greenfield’ investments; the development of facilities from scratch.</a:t>
            </a:r>
          </a:p>
          <a:p>
            <a:endParaRPr lang="en-GB" dirty="0"/>
          </a:p>
          <a:p>
            <a:r>
              <a:rPr lang="en-GB" dirty="0"/>
              <a:t>This staged international expansion model emphasises the role of experience and learning in determining entry mode strategy. Internationalisation typically brings organisations into unfamiliar territory, requiring managers to learn new ways of doing business.31 The staged international expansion model proposes a sequential process whereby companies gradually increase their commitment to newly entered markets, as they build knowledge and capabilities. Thus, firms might enter initially by exporting or licensing, thereby acquiring some local knowledge while minimising local investments. As they gain knowledge and confidence, firms can then increase their exposure, perhaps first by a joint venture and finally by creating a wholly owned subsidiary. For example, the leading Danish wind turbine manufacturer Vestas first entered the US market through exports. Subsequently, Vestas established manufacturing and R&amp;D facilities in Eastern Colorado to strengthen its competitive position versus domestic players and now supplies 90 per cent of components required for the assembly of a final turbine within the USA.</a:t>
            </a:r>
          </a:p>
          <a:p>
            <a:endParaRPr lang="en-GB" dirty="0"/>
          </a:p>
          <a:p>
            <a:r>
              <a:rPr lang="en-GB" dirty="0"/>
              <a:t>There are advantages and disadvantages for each entry mode strategy depending on a range of factors including resource and investment requirements, control, risks, transport costs, trade barriers, entry speed, etc. Table 10.2 lists some of these fundamental factors that can help guide managers in choosing between market entry modes, but case-specific factors need to be considered as indicated towards the end of this section:</a:t>
            </a:r>
          </a:p>
          <a:p>
            <a:endParaRPr lang="en-GB" dirty="0"/>
          </a:p>
          <a:p>
            <a:r>
              <a:rPr lang="en-GB" dirty="0"/>
              <a:t>●Export is the baseline option and has the advantage of requiring relatively fewer resources and risks while offering speedy entry and possibilities to fully exploit production economies in prevailing facilities. However, a potential disadvantage is of course transportation costs and the possibility that products can be manufactured cheaper locally. Limited control of marketing and sales and possible international trade barriers are other drawbacks.</a:t>
            </a:r>
          </a:p>
          <a:p>
            <a:r>
              <a:rPr lang="en-GB" dirty="0"/>
              <a:t>●Licensing or franchising involves a contractual agreement whereby a local firm receives the right to exploit a product technology or a service concept commercially for a fee during a specific time period. Soft-drink companies like Coca-Cola use license agreements for its drinks and brands internationally and fast-food chains like McDonald’s use franchise arrangements. Resource commitments can be kept low as local partners bear the primary financial and political risks while entry can be relatively quick. The main disadvantage with this entry mode is potential lack of control over technologies and product and service quality plus a possible risk of technological leakage and poor quality.</a:t>
            </a:r>
          </a:p>
          <a:p>
            <a:r>
              <a:rPr lang="en-GB" dirty="0"/>
              <a:t>●Joint ventures are jointly owned companies where the international investor shares assets, equity and risk with a local partner. This implies that resource and financial commitments are limited compared to full ownership, and financial and political risks are also reduced. Another advantage is the ability to build on the local partner’s knowledge of customer needs and local institutions. In some countries, China for example, joint ventures may be the only option for foreign investors in certain sectors. An important drawback, however, is the risk of losing control over technologies to the partner, even if agreements can be made to lower this risk. Another disadvantage is disagreements and conflicts between the partners when the joint venture evolves and changes over time. Companies balance the trade-offs between these advantages and disadvantages in different ways. For example, Sweden’s heavy truck maker Volvo has set up joint ventures in China while its competitor Scania, also headquartered in Sweden, has decided not to enter into Chinese joint ventures due to the risk of losing control of its technological expertise.</a:t>
            </a:r>
          </a:p>
          <a:p>
            <a:r>
              <a:rPr lang="en-GB" dirty="0"/>
              <a:t>●Wholly owned subsidiaries involve 100 per cent control through setting up entirely new greenfield operations or by acquiring a local firm. This entry mode has the advantage of giving the company strong control over technologies, operations, sales and financial results. It also allows for exploiting production and coordination economies among diverse units globally. On the negative side, this mode of entry involves substantial resource commitments and costs besides risks for larger firms even though the latter can be lowered somewhat if acquiring a local company (but acquisitions involve their own challenges; see Section 12.5.2). Acquisitions are a common entry mode in the auto industry, including a whole range of acquisitions during the last decade from Chinese Geely’s acquisition of Volvo Cars to Indian Tata Motors’ acquisition of Jaguar and Land Rover to Italian Fiat’s mega acquisition of Chrysler.</a:t>
            </a:r>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8</a:t>
            </a:fld>
            <a:endParaRPr lang="en-GB" altLang="en-US"/>
          </a:p>
        </p:txBody>
      </p:sp>
    </p:spTree>
    <p:extLst>
      <p:ext uri="{BB962C8B-B14F-4D97-AF65-F5344CB8AC3E}">
        <p14:creationId xmlns:p14="http://schemas.microsoft.com/office/powerpoint/2010/main" val="3961580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736FD-8668-CEF9-9551-1560CEF430EA}"/>
            </a:ext>
          </a:extLst>
        </p:cNvPr>
        <p:cNvGrpSpPr/>
        <p:nvPr/>
      </p:nvGrpSpPr>
      <p:grpSpPr>
        <a:xfrm>
          <a:off x="0" y="0"/>
          <a:ext cx="0" cy="0"/>
          <a:chOff x="0" y="0"/>
          <a:chExt cx="0" cy="0"/>
        </a:xfrm>
      </p:grpSpPr>
      <p:sp>
        <p:nvSpPr>
          <p:cNvPr id="23554" name="Rectangle 7">
            <a:extLst>
              <a:ext uri="{FF2B5EF4-FFF2-40B4-BE49-F238E27FC236}">
                <a16:creationId xmlns:a16="http://schemas.microsoft.com/office/drawing/2014/main" id="{344B92CA-9BB5-491E-DB65-2FECDA7DF5A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C0A160F-A41B-4E50-BA4B-40AA2FDB995A}"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555" name="Rectangle 2">
            <a:extLst>
              <a:ext uri="{FF2B5EF4-FFF2-40B4-BE49-F238E27FC236}">
                <a16:creationId xmlns:a16="http://schemas.microsoft.com/office/drawing/2014/main" id="{C8117900-0606-14E1-8DD8-43533569FDC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756C37D2-A11E-4DA0-7B0C-E34F244C35C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427878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221560-1BDC-3FAC-E33D-91C11640926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D3F40E72-6FF3-4DBF-8C12-DA7FBCDEF7DF}" type="datetimeFigureOut">
              <a:rPr lang="en-GB"/>
              <a:pPr>
                <a:defRPr/>
              </a:pPr>
              <a:t>27/11/2025</a:t>
            </a:fld>
            <a:endParaRPr lang="en-GB" dirty="0"/>
          </a:p>
        </p:txBody>
      </p:sp>
      <p:sp>
        <p:nvSpPr>
          <p:cNvPr id="5" name="Footer Placeholder 4">
            <a:extLst>
              <a:ext uri="{FF2B5EF4-FFF2-40B4-BE49-F238E27FC236}">
                <a16:creationId xmlns:a16="http://schemas.microsoft.com/office/drawing/2014/main" id="{4398DD35-B74D-48AD-4360-46685481BFE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A3817B1-CE5C-6629-C557-5CD32EB3FAE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0F96D8D8-83EF-4970-9F06-23EC7CDAAE38}" type="slidenum">
              <a:rPr lang="en-GB" altLang="en-US"/>
              <a:pPr>
                <a:defRPr/>
              </a:pPr>
              <a:t>‹#›</a:t>
            </a:fld>
            <a:endParaRPr lang="en-GB" altLang="en-US"/>
          </a:p>
        </p:txBody>
      </p:sp>
    </p:spTree>
    <p:extLst>
      <p:ext uri="{BB962C8B-B14F-4D97-AF65-F5344CB8AC3E}">
        <p14:creationId xmlns:p14="http://schemas.microsoft.com/office/powerpoint/2010/main" val="3933985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E61E9-2696-22D4-1475-E8E0F2966418}"/>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DC9BEF4-D54B-4EE8-9DE0-DBBD33B7F0A9}" type="datetimeFigureOut">
              <a:rPr lang="en-GB"/>
              <a:pPr>
                <a:defRPr/>
              </a:pPr>
              <a:t>27/11/2025</a:t>
            </a:fld>
            <a:endParaRPr lang="en-GB" dirty="0"/>
          </a:p>
        </p:txBody>
      </p:sp>
      <p:sp>
        <p:nvSpPr>
          <p:cNvPr id="5" name="Footer Placeholder 4">
            <a:extLst>
              <a:ext uri="{FF2B5EF4-FFF2-40B4-BE49-F238E27FC236}">
                <a16:creationId xmlns:a16="http://schemas.microsoft.com/office/drawing/2014/main" id="{F9581B32-7988-CE45-1209-8559B5A6D692}"/>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9257CFB-5FCC-A8C8-8C87-4740A6E380D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32C4229C-489E-459F-BE6B-1DB5E20118D7}" type="slidenum">
              <a:rPr lang="en-GB" altLang="en-US"/>
              <a:pPr>
                <a:defRPr/>
              </a:pPr>
              <a:t>‹#›</a:t>
            </a:fld>
            <a:endParaRPr lang="en-GB" altLang="en-US"/>
          </a:p>
        </p:txBody>
      </p:sp>
    </p:spTree>
    <p:extLst>
      <p:ext uri="{BB962C8B-B14F-4D97-AF65-F5344CB8AC3E}">
        <p14:creationId xmlns:p14="http://schemas.microsoft.com/office/powerpoint/2010/main" val="348807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21CC7-ED29-307F-DFEB-00E41A61D80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C55109A-E5B1-427C-AE23-2FB813F4DC24}" type="datetimeFigureOut">
              <a:rPr lang="en-GB"/>
              <a:pPr>
                <a:defRPr/>
              </a:pPr>
              <a:t>27/11/2025</a:t>
            </a:fld>
            <a:endParaRPr lang="en-GB" dirty="0"/>
          </a:p>
        </p:txBody>
      </p:sp>
      <p:sp>
        <p:nvSpPr>
          <p:cNvPr id="5" name="Footer Placeholder 4">
            <a:extLst>
              <a:ext uri="{FF2B5EF4-FFF2-40B4-BE49-F238E27FC236}">
                <a16:creationId xmlns:a16="http://schemas.microsoft.com/office/drawing/2014/main" id="{C0047377-BC6C-E311-190F-22765BF2D9D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42AAAFF-AB5F-3535-B990-AE46ABC3C9E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6DDA1D4-9963-4156-9161-1FBAC6E8F4CF}" type="slidenum">
              <a:rPr lang="en-GB" altLang="en-US"/>
              <a:pPr>
                <a:defRPr/>
              </a:pPr>
              <a:t>‹#›</a:t>
            </a:fld>
            <a:endParaRPr lang="en-GB" altLang="en-US"/>
          </a:p>
        </p:txBody>
      </p:sp>
    </p:spTree>
    <p:extLst>
      <p:ext uri="{BB962C8B-B14F-4D97-AF65-F5344CB8AC3E}">
        <p14:creationId xmlns:p14="http://schemas.microsoft.com/office/powerpoint/2010/main" val="123353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C9DAE03-DC35-1700-4209-CB958707CA65}"/>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3E8BE21A-E76A-442A-8488-3691D28EE2C0}" type="datetimeFigureOut">
              <a:rPr lang="en-GB"/>
              <a:pPr>
                <a:defRPr/>
              </a:pPr>
              <a:t>27/11/2025</a:t>
            </a:fld>
            <a:endParaRPr lang="en-GB" dirty="0"/>
          </a:p>
        </p:txBody>
      </p:sp>
      <p:sp>
        <p:nvSpPr>
          <p:cNvPr id="6" name="Footer Placeholder 4">
            <a:extLst>
              <a:ext uri="{FF2B5EF4-FFF2-40B4-BE49-F238E27FC236}">
                <a16:creationId xmlns:a16="http://schemas.microsoft.com/office/drawing/2014/main" id="{3F47BB5D-56F4-80B6-D803-590F424EB03C}"/>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4632106-2C5A-9977-585B-823C58A985A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EBEDA0A-C955-4DFF-B334-5FB48C36F12C}" type="slidenum">
              <a:rPr lang="en-GB" altLang="en-US"/>
              <a:pPr>
                <a:defRPr/>
              </a:pPr>
              <a:t>‹#›</a:t>
            </a:fld>
            <a:endParaRPr lang="en-GB" altLang="en-US"/>
          </a:p>
        </p:txBody>
      </p:sp>
    </p:spTree>
    <p:extLst>
      <p:ext uri="{BB962C8B-B14F-4D97-AF65-F5344CB8AC3E}">
        <p14:creationId xmlns:p14="http://schemas.microsoft.com/office/powerpoint/2010/main" val="171082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5D65A8-8934-A980-B323-CA5A275C2E8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3351119-B863-41F4-B1B2-75B792633D54}" type="datetimeFigureOut">
              <a:rPr lang="en-GB"/>
              <a:pPr>
                <a:defRPr/>
              </a:pPr>
              <a:t>27/11/2025</a:t>
            </a:fld>
            <a:endParaRPr lang="en-GB" dirty="0"/>
          </a:p>
        </p:txBody>
      </p:sp>
      <p:sp>
        <p:nvSpPr>
          <p:cNvPr id="8" name="Footer Placeholder 4">
            <a:extLst>
              <a:ext uri="{FF2B5EF4-FFF2-40B4-BE49-F238E27FC236}">
                <a16:creationId xmlns:a16="http://schemas.microsoft.com/office/drawing/2014/main" id="{C746CCF3-000A-6668-F7E0-FF401D556C75}"/>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943EE57-40FA-AE3E-30F9-F15314AE408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A2920D7B-A633-4F9E-AF95-30C22E5DCFC5}" type="slidenum">
              <a:rPr lang="en-GB" altLang="en-US"/>
              <a:pPr>
                <a:defRPr/>
              </a:pPr>
              <a:t>‹#›</a:t>
            </a:fld>
            <a:endParaRPr lang="en-GB" altLang="en-US"/>
          </a:p>
        </p:txBody>
      </p:sp>
    </p:spTree>
    <p:extLst>
      <p:ext uri="{BB962C8B-B14F-4D97-AF65-F5344CB8AC3E}">
        <p14:creationId xmlns:p14="http://schemas.microsoft.com/office/powerpoint/2010/main" val="3609706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E2B556-B8CE-418F-B4E0-74669EC4ECDE}"/>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ACE79C2-F818-44FA-9908-F52DA2C41C9C}" type="datetimeFigureOut">
              <a:rPr lang="en-GB"/>
              <a:pPr>
                <a:defRPr/>
              </a:pPr>
              <a:t>27/11/2025</a:t>
            </a:fld>
            <a:endParaRPr lang="en-GB" dirty="0"/>
          </a:p>
        </p:txBody>
      </p:sp>
      <p:sp>
        <p:nvSpPr>
          <p:cNvPr id="4" name="Footer Placeholder 4">
            <a:extLst>
              <a:ext uri="{FF2B5EF4-FFF2-40B4-BE49-F238E27FC236}">
                <a16:creationId xmlns:a16="http://schemas.microsoft.com/office/drawing/2014/main" id="{C44FA0F8-D136-86E5-56D4-A88056FBBA96}"/>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285F692-5601-7DF3-AE8C-C887C5BD96A4}"/>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70151B91-8DCC-4632-BFBC-6856E7565E45}" type="slidenum">
              <a:rPr lang="en-GB" altLang="en-US"/>
              <a:pPr>
                <a:defRPr/>
              </a:pPr>
              <a:t>‹#›</a:t>
            </a:fld>
            <a:endParaRPr lang="en-GB" altLang="en-US"/>
          </a:p>
        </p:txBody>
      </p:sp>
    </p:spTree>
    <p:extLst>
      <p:ext uri="{BB962C8B-B14F-4D97-AF65-F5344CB8AC3E}">
        <p14:creationId xmlns:p14="http://schemas.microsoft.com/office/powerpoint/2010/main" val="36761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2EF4CF-95D3-F5D8-636F-3F0FA958B5ED}"/>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696724E6-F655-4695-AEA5-BB4EA99BF02D}" type="datetimeFigureOut">
              <a:rPr lang="en-GB"/>
              <a:pPr>
                <a:defRPr/>
              </a:pPr>
              <a:t>27/11/2025</a:t>
            </a:fld>
            <a:endParaRPr lang="en-GB" dirty="0"/>
          </a:p>
        </p:txBody>
      </p:sp>
      <p:sp>
        <p:nvSpPr>
          <p:cNvPr id="3" name="Footer Placeholder 4">
            <a:extLst>
              <a:ext uri="{FF2B5EF4-FFF2-40B4-BE49-F238E27FC236}">
                <a16:creationId xmlns:a16="http://schemas.microsoft.com/office/drawing/2014/main" id="{E10FE82E-4A8C-35A2-588F-3C598FFC851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99CC5A5-55E6-0FC9-0240-19252FCF9F2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09E5184-B360-4DEF-BB3C-8A9E23047D53}" type="slidenum">
              <a:rPr lang="en-GB" altLang="en-US"/>
              <a:pPr>
                <a:defRPr/>
              </a:pPr>
              <a:t>‹#›</a:t>
            </a:fld>
            <a:endParaRPr lang="en-GB" altLang="en-US"/>
          </a:p>
        </p:txBody>
      </p:sp>
    </p:spTree>
    <p:extLst>
      <p:ext uri="{BB962C8B-B14F-4D97-AF65-F5344CB8AC3E}">
        <p14:creationId xmlns:p14="http://schemas.microsoft.com/office/powerpoint/2010/main" val="1409152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6390756-2D48-4B7A-5121-3353E686B14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07D2F90D-1A4D-48D7-8B8E-DA83D8A99056}" type="datetimeFigureOut">
              <a:rPr lang="en-GB"/>
              <a:pPr>
                <a:defRPr/>
              </a:pPr>
              <a:t>27/11/2025</a:t>
            </a:fld>
            <a:endParaRPr lang="en-GB" dirty="0"/>
          </a:p>
        </p:txBody>
      </p:sp>
      <p:sp>
        <p:nvSpPr>
          <p:cNvPr id="6" name="Footer Placeholder 4">
            <a:extLst>
              <a:ext uri="{FF2B5EF4-FFF2-40B4-BE49-F238E27FC236}">
                <a16:creationId xmlns:a16="http://schemas.microsoft.com/office/drawing/2014/main" id="{0362EE33-86C1-AFEB-104E-95F88A21B524}"/>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8913112-AD30-6933-EF6D-B63ED64DA3F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2DE1E8B4-8866-40B4-BE7A-D8DB48758D0A}" type="slidenum">
              <a:rPr lang="en-GB" altLang="en-US"/>
              <a:pPr>
                <a:defRPr/>
              </a:pPr>
              <a:t>‹#›</a:t>
            </a:fld>
            <a:endParaRPr lang="en-GB" altLang="en-US"/>
          </a:p>
        </p:txBody>
      </p:sp>
    </p:spTree>
    <p:extLst>
      <p:ext uri="{BB962C8B-B14F-4D97-AF65-F5344CB8AC3E}">
        <p14:creationId xmlns:p14="http://schemas.microsoft.com/office/powerpoint/2010/main" val="663329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F8EF000-D049-E97C-0187-583C47888269}"/>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5B4DCBE-05D3-4ED5-B000-2D516291D0E3}" type="datetimeFigureOut">
              <a:rPr lang="en-GB"/>
              <a:pPr>
                <a:defRPr/>
              </a:pPr>
              <a:t>27/11/2025</a:t>
            </a:fld>
            <a:endParaRPr lang="en-GB" dirty="0"/>
          </a:p>
        </p:txBody>
      </p:sp>
      <p:sp>
        <p:nvSpPr>
          <p:cNvPr id="6" name="Footer Placeholder 4">
            <a:extLst>
              <a:ext uri="{FF2B5EF4-FFF2-40B4-BE49-F238E27FC236}">
                <a16:creationId xmlns:a16="http://schemas.microsoft.com/office/drawing/2014/main" id="{82B1EDF4-75AC-BA85-DA10-3EACF5F309C8}"/>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5914B5B-BC7A-97BD-6CA0-940CD19DA05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9CDF0793-DE1E-483D-A421-73FC480E443D}" type="slidenum">
              <a:rPr lang="en-GB" altLang="en-US"/>
              <a:pPr>
                <a:defRPr/>
              </a:pPr>
              <a:t>‹#›</a:t>
            </a:fld>
            <a:endParaRPr lang="en-GB" altLang="en-US"/>
          </a:p>
        </p:txBody>
      </p:sp>
    </p:spTree>
    <p:extLst>
      <p:ext uri="{BB962C8B-B14F-4D97-AF65-F5344CB8AC3E}">
        <p14:creationId xmlns:p14="http://schemas.microsoft.com/office/powerpoint/2010/main" val="313045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E5A6A-A107-8272-4790-5904B89FEAA6}"/>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11026942-8A51-410D-91EC-4F6AC61B7E37}" type="datetimeFigureOut">
              <a:rPr lang="en-GB"/>
              <a:pPr>
                <a:defRPr/>
              </a:pPr>
              <a:t>27/11/2025</a:t>
            </a:fld>
            <a:endParaRPr lang="en-GB" dirty="0"/>
          </a:p>
        </p:txBody>
      </p:sp>
      <p:sp>
        <p:nvSpPr>
          <p:cNvPr id="5" name="Footer Placeholder 4">
            <a:extLst>
              <a:ext uri="{FF2B5EF4-FFF2-40B4-BE49-F238E27FC236}">
                <a16:creationId xmlns:a16="http://schemas.microsoft.com/office/drawing/2014/main" id="{87EEDD52-8C0D-00C0-2FB1-A0580A9BFAF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0D04193-D297-3719-9EC3-A6744BBB575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EA62FFC1-4D95-4F17-A484-A294412C6BC5}" type="slidenum">
              <a:rPr lang="en-GB" altLang="en-US"/>
              <a:pPr>
                <a:defRPr/>
              </a:pPr>
              <a:t>‹#›</a:t>
            </a:fld>
            <a:endParaRPr lang="en-GB" altLang="en-US"/>
          </a:p>
        </p:txBody>
      </p:sp>
    </p:spTree>
    <p:extLst>
      <p:ext uri="{BB962C8B-B14F-4D97-AF65-F5344CB8AC3E}">
        <p14:creationId xmlns:p14="http://schemas.microsoft.com/office/powerpoint/2010/main" val="3313502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600FB-7BA1-7AF5-FF2B-532E8CA2712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B31DBEBC-2925-4666-B4D6-57D7C58DDB2A}" type="datetimeFigureOut">
              <a:rPr lang="en-GB"/>
              <a:pPr>
                <a:defRPr/>
              </a:pPr>
              <a:t>27/11/2025</a:t>
            </a:fld>
            <a:endParaRPr lang="en-GB" dirty="0"/>
          </a:p>
        </p:txBody>
      </p:sp>
      <p:sp>
        <p:nvSpPr>
          <p:cNvPr id="5" name="Footer Placeholder 4">
            <a:extLst>
              <a:ext uri="{FF2B5EF4-FFF2-40B4-BE49-F238E27FC236}">
                <a16:creationId xmlns:a16="http://schemas.microsoft.com/office/drawing/2014/main" id="{40C47CE1-5F20-44B0-F330-3E35A46E1A7B}"/>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4E8664E-9C3B-36A6-CA70-DC663886082C}"/>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2536023-1895-4646-8BC7-C7DC29D96859}" type="slidenum">
              <a:rPr lang="en-GB" altLang="en-US"/>
              <a:pPr>
                <a:defRPr/>
              </a:pPr>
              <a:t>‹#›</a:t>
            </a:fld>
            <a:endParaRPr lang="en-GB" altLang="en-US"/>
          </a:p>
        </p:txBody>
      </p:sp>
    </p:spTree>
    <p:extLst>
      <p:ext uri="{BB962C8B-B14F-4D97-AF65-F5344CB8AC3E}">
        <p14:creationId xmlns:p14="http://schemas.microsoft.com/office/powerpoint/2010/main" val="900734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0"/>
        <p:cNvGrpSpPr/>
        <p:nvPr/>
      </p:nvGrpSpPr>
      <p:grpSpPr>
        <a:xfrm>
          <a:off x="0" y="0"/>
          <a:ext cx="0" cy="0"/>
          <a:chOff x="0" y="0"/>
          <a:chExt cx="0" cy="0"/>
        </a:xfrm>
      </p:grpSpPr>
    </p:spTree>
    <p:extLst>
      <p:ext uri="{BB962C8B-B14F-4D97-AF65-F5344CB8AC3E}">
        <p14:creationId xmlns:p14="http://schemas.microsoft.com/office/powerpoint/2010/main" val="4249528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Vertical Title and Text" userDrawn="1">
  <p:cSld name="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24649924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24"/>
        <p:cNvGrpSpPr/>
        <p:nvPr/>
      </p:nvGrpSpPr>
      <p:grpSpPr>
        <a:xfrm>
          <a:off x="0" y="0"/>
          <a:ext cx="0" cy="0"/>
          <a:chOff x="0" y="0"/>
          <a:chExt cx="0" cy="0"/>
        </a:xfrm>
      </p:grpSpPr>
      <p:pic>
        <p:nvPicPr>
          <p:cNvPr id="2" name="Picture 6">
            <a:extLst>
              <a:ext uri="{FF2B5EF4-FFF2-40B4-BE49-F238E27FC236}">
                <a16:creationId xmlns:a16="http://schemas.microsoft.com/office/drawing/2014/main" id="{509A6EA1-361E-D530-2D10-5C6AFDA8809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532C8F43-17A0-91A2-EA62-C763D27874C3}"/>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Google Shape;25;p6"/>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6" name="Google Shape;26;p6"/>
          <p:cNvSpPr txBox="1">
            <a:spLocks noGrp="1"/>
          </p:cNvSpPr>
          <p:nvPr>
            <p:ph type="body" idx="1"/>
          </p:nvPr>
        </p:nvSpPr>
        <p:spPr>
          <a:xfrm rot="5400000">
            <a:off x="1783556" y="-1054894"/>
            <a:ext cx="5576887" cy="8785225"/>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2318629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27"/>
        <p:cNvGrpSpPr/>
        <p:nvPr/>
      </p:nvGrpSpPr>
      <p:grpSpPr>
        <a:xfrm>
          <a:off x="0" y="0"/>
          <a:ext cx="0" cy="0"/>
          <a:chOff x="0" y="0"/>
          <a:chExt cx="0" cy="0"/>
        </a:xfrm>
      </p:grpSpPr>
      <p:sp>
        <p:nvSpPr>
          <p:cNvPr id="28" name="Google Shape;28;p7"/>
          <p:cNvSpPr txBox="1">
            <a:spLocks noGrp="1"/>
          </p:cNvSpPr>
          <p:nvPr>
            <p:ph type="title"/>
          </p:nvPr>
        </p:nvSpPr>
        <p:spPr>
          <a:xfrm>
            <a:off x="1792288" y="4800600"/>
            <a:ext cx="5486400" cy="566738"/>
          </a:xfrm>
          <a:prstGeom prst="rect">
            <a:avLst/>
          </a:prstGeom>
          <a:noFill/>
          <a:ln>
            <a:noFill/>
          </a:ln>
        </p:spPr>
        <p:txBody>
          <a:bodyPr spcFirstLastPara="1" anchor="b"/>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9" name="Google Shape;29;p7"/>
          <p:cNvSpPr>
            <a:spLocks noGrp="1"/>
          </p:cNvSpPr>
          <p:nvPr>
            <p:ph type="pic" idx="2"/>
          </p:nvPr>
        </p:nvSpPr>
        <p:spPr>
          <a:xfrm>
            <a:off x="1792288" y="612775"/>
            <a:ext cx="5486400" cy="4114800"/>
          </a:xfrm>
          <a:prstGeom prst="rect">
            <a:avLst/>
          </a:prstGeom>
          <a:solidFill>
            <a:schemeClr val="lt1"/>
          </a:solidFill>
          <a:ln>
            <a:noFill/>
          </a:ln>
        </p:spPr>
        <p:txBody>
          <a:bodyPr spcFirstLastPara="1"/>
          <a:lstStyle>
            <a:lvl1pPr marR="0" lvl="0" algn="l" rtl="0">
              <a:spcBef>
                <a:spcPts val="640"/>
              </a:spcBef>
              <a:spcAft>
                <a:spcPts val="0"/>
              </a:spcAft>
              <a:buClr>
                <a:schemeClr val="dk1"/>
              </a:buClr>
              <a:buSzPts val="3200"/>
              <a:buFont typeface="Arial"/>
              <a:buNone/>
              <a:defRPr sz="3200" b="0" i="0" u="none" strike="noStrike" cap="none">
                <a:solidFill>
                  <a:schemeClr val="dk1"/>
                </a:solidFill>
                <a:latin typeface="Arial"/>
                <a:ea typeface="Arial"/>
                <a:cs typeface="Arial"/>
                <a:sym typeface="Arial"/>
              </a:defRPr>
            </a:lvl1pPr>
            <a:lvl2pPr marR="0" lvl="1" algn="l" rtl="0">
              <a:spcBef>
                <a:spcPts val="56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spcBef>
                <a:spcPts val="48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4pPr>
            <a:lvl5pPr marR="0" lvl="4"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5pPr>
            <a:lvl6pPr marR="0" lvl="5"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6pPr>
            <a:lvl7pPr marR="0" lvl="6"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7pPr>
            <a:lvl8pPr marR="0" lvl="7"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8pPr>
            <a:lvl9pPr marR="0" lvl="8"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9pPr>
          </a:lstStyle>
          <a:p>
            <a:pPr lvl="0"/>
            <a:endParaRPr noProof="0">
              <a:sym typeface="Arial"/>
            </a:endParaRPr>
          </a:p>
        </p:txBody>
      </p:sp>
      <p:sp>
        <p:nvSpPr>
          <p:cNvPr id="30" name="Google Shape;30;p7"/>
          <p:cNvSpPr txBox="1">
            <a:spLocks noGrp="1"/>
          </p:cNvSpPr>
          <p:nvPr>
            <p:ph type="body" idx="1"/>
          </p:nvPr>
        </p:nvSpPr>
        <p:spPr>
          <a:xfrm>
            <a:off x="1792288" y="5367338"/>
            <a:ext cx="5486400" cy="804862"/>
          </a:xfrm>
          <a:prstGeom prst="rect">
            <a:avLst/>
          </a:prstGeom>
          <a:solidFill>
            <a:schemeClr val="lt1"/>
          </a:solidFill>
          <a:ln>
            <a:noFill/>
          </a:ln>
        </p:spPr>
        <p:txBody>
          <a:bodyPr spcFirstLastPara="1"/>
          <a:lstStyle>
            <a:lvl1pPr marL="457200" lvl="0" indent="-228600" algn="l">
              <a:spcBef>
                <a:spcPts val="280"/>
              </a:spcBef>
              <a:spcAft>
                <a:spcPts val="0"/>
              </a:spcAft>
              <a:buClr>
                <a:schemeClr val="dk1"/>
              </a:buClr>
              <a:buSzPts val="1400"/>
              <a:buFont typeface="Arial"/>
              <a:buNone/>
              <a:defRPr sz="1400"/>
            </a:lvl1pPr>
            <a:lvl2pPr marL="914400" lvl="1" indent="-228600" algn="l">
              <a:spcBef>
                <a:spcPts val="240"/>
              </a:spcBef>
              <a:spcAft>
                <a:spcPts val="0"/>
              </a:spcAft>
              <a:buClr>
                <a:schemeClr val="dk1"/>
              </a:buClr>
              <a:buSzPts val="1200"/>
              <a:buFont typeface="Arial"/>
              <a:buNone/>
              <a:defRPr sz="1200"/>
            </a:lvl2pPr>
            <a:lvl3pPr marL="1371600" lvl="2" indent="-228600" algn="l">
              <a:spcBef>
                <a:spcPts val="200"/>
              </a:spcBef>
              <a:spcAft>
                <a:spcPts val="0"/>
              </a:spcAft>
              <a:buClr>
                <a:schemeClr val="dk1"/>
              </a:buClr>
              <a:buSzPts val="1000"/>
              <a:buFont typeface="Arial"/>
              <a:buNone/>
              <a:defRPr sz="1000"/>
            </a:lvl3pPr>
            <a:lvl4pPr marL="1828800" lvl="3" indent="-228600" algn="l">
              <a:spcBef>
                <a:spcPts val="180"/>
              </a:spcBef>
              <a:spcAft>
                <a:spcPts val="0"/>
              </a:spcAft>
              <a:buClr>
                <a:schemeClr val="dk1"/>
              </a:buClr>
              <a:buSzPts val="900"/>
              <a:buFont typeface="Arial"/>
              <a:buNone/>
              <a:defRPr sz="900"/>
            </a:lvl4pPr>
            <a:lvl5pPr marL="2286000" lvl="4" indent="-228600" algn="l">
              <a:spcBef>
                <a:spcPts val="180"/>
              </a:spcBef>
              <a:spcAft>
                <a:spcPts val="0"/>
              </a:spcAft>
              <a:buClr>
                <a:schemeClr val="dk1"/>
              </a:buClr>
              <a:buSzPts val="900"/>
              <a:buFont typeface="Arial"/>
              <a:buNone/>
              <a:defRPr sz="900"/>
            </a:lvl5pPr>
            <a:lvl6pPr marL="2743200" lvl="5" indent="-228600" algn="l">
              <a:spcBef>
                <a:spcPts val="180"/>
              </a:spcBef>
              <a:spcAft>
                <a:spcPts val="0"/>
              </a:spcAft>
              <a:buClr>
                <a:schemeClr val="dk1"/>
              </a:buClr>
              <a:buSzPts val="900"/>
              <a:buFont typeface="Arial"/>
              <a:buNone/>
              <a:defRPr sz="900"/>
            </a:lvl6pPr>
            <a:lvl7pPr marL="3200400" lvl="6" indent="-228600" algn="l">
              <a:spcBef>
                <a:spcPts val="180"/>
              </a:spcBef>
              <a:spcAft>
                <a:spcPts val="0"/>
              </a:spcAft>
              <a:buClr>
                <a:schemeClr val="dk1"/>
              </a:buClr>
              <a:buSzPts val="900"/>
              <a:buFont typeface="Arial"/>
              <a:buNone/>
              <a:defRPr sz="900"/>
            </a:lvl7pPr>
            <a:lvl8pPr marL="3657600" lvl="7" indent="-228600" algn="l">
              <a:spcBef>
                <a:spcPts val="180"/>
              </a:spcBef>
              <a:spcAft>
                <a:spcPts val="0"/>
              </a:spcAft>
              <a:buClr>
                <a:schemeClr val="dk1"/>
              </a:buClr>
              <a:buSzPts val="900"/>
              <a:buFont typeface="Arial"/>
              <a:buNone/>
              <a:defRPr sz="900"/>
            </a:lvl8pPr>
            <a:lvl9pPr marL="4114800" lvl="8" indent="-228600" algn="l">
              <a:spcBef>
                <a:spcPts val="180"/>
              </a:spcBef>
              <a:spcAft>
                <a:spcPts val="0"/>
              </a:spcAft>
              <a:buClr>
                <a:schemeClr val="dk1"/>
              </a:buClr>
              <a:buSzPts val="900"/>
              <a:buFont typeface="Arial"/>
              <a:buNone/>
              <a:defRPr sz="900"/>
            </a:lvl9pPr>
          </a:lstStyle>
          <a:p>
            <a:endParaRPr/>
          </a:p>
        </p:txBody>
      </p:sp>
    </p:spTree>
    <p:extLst>
      <p:ext uri="{BB962C8B-B14F-4D97-AF65-F5344CB8AC3E}">
        <p14:creationId xmlns:p14="http://schemas.microsoft.com/office/powerpoint/2010/main" val="975075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31"/>
        <p:cNvGrpSpPr/>
        <p:nvPr/>
      </p:nvGrpSpPr>
      <p:grpSpPr>
        <a:xfrm>
          <a:off x="0" y="0"/>
          <a:ext cx="0" cy="0"/>
          <a:chOff x="0" y="0"/>
          <a:chExt cx="0" cy="0"/>
        </a:xfrm>
      </p:grpSpPr>
      <p:pic>
        <p:nvPicPr>
          <p:cNvPr id="2" name="Picture 6">
            <a:extLst>
              <a:ext uri="{FF2B5EF4-FFF2-40B4-BE49-F238E27FC236}">
                <a16:creationId xmlns:a16="http://schemas.microsoft.com/office/drawing/2014/main" id="{EB8854DD-9611-D927-8B1C-925E1E1A6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Google Shape;32;p8"/>
          <p:cNvSpPr txBox="1">
            <a:spLocks noGrp="1"/>
          </p:cNvSpPr>
          <p:nvPr>
            <p:ph type="title"/>
          </p:nvPr>
        </p:nvSpPr>
        <p:spPr>
          <a:xfrm>
            <a:off x="457200" y="273050"/>
            <a:ext cx="3008313" cy="1162050"/>
          </a:xfrm>
          <a:prstGeom prst="rect">
            <a:avLst/>
          </a:prstGeom>
          <a:noFill/>
          <a:ln>
            <a:noFill/>
          </a:ln>
        </p:spPr>
        <p:txBody>
          <a:bodyPr spcFirstLastPara="1" anchor="b"/>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8"/>
          <p:cNvSpPr txBox="1">
            <a:spLocks noGrp="1"/>
          </p:cNvSpPr>
          <p:nvPr>
            <p:ph type="body" idx="1"/>
          </p:nvPr>
        </p:nvSpPr>
        <p:spPr>
          <a:xfrm>
            <a:off x="3575050" y="273050"/>
            <a:ext cx="5111750" cy="5853113"/>
          </a:xfrm>
          <a:prstGeom prst="rect">
            <a:avLst/>
          </a:prstGeom>
          <a:solidFill>
            <a:schemeClr val="lt1"/>
          </a:solidFill>
          <a:ln>
            <a:noFill/>
          </a:ln>
        </p:spPr>
        <p:txBody>
          <a:bodyPr spcFirstLastPara="1"/>
          <a:lstStyle>
            <a:lvl1pPr marL="457200" lvl="0" indent="-431800" algn="l">
              <a:spcBef>
                <a:spcPts val="640"/>
              </a:spcBef>
              <a:spcAft>
                <a:spcPts val="0"/>
              </a:spcAft>
              <a:buClr>
                <a:schemeClr val="dk1"/>
              </a:buClr>
              <a:buSzPts val="3200"/>
              <a:buFont typeface="Arial"/>
              <a:buChar char="•"/>
              <a:defRPr sz="3200"/>
            </a:lvl1pPr>
            <a:lvl2pPr marL="914400" lvl="1" indent="-406400" algn="l">
              <a:spcBef>
                <a:spcPts val="560"/>
              </a:spcBef>
              <a:spcAft>
                <a:spcPts val="0"/>
              </a:spcAft>
              <a:buClr>
                <a:schemeClr val="dk1"/>
              </a:buClr>
              <a:buSzPts val="2800"/>
              <a:buFont typeface="Arial"/>
              <a:buChar char="–"/>
              <a:defRPr sz="2800"/>
            </a:lvl2pPr>
            <a:lvl3pPr marL="1371600" lvl="2" indent="-381000" algn="l">
              <a:spcBef>
                <a:spcPts val="480"/>
              </a:spcBef>
              <a:spcAft>
                <a:spcPts val="0"/>
              </a:spcAft>
              <a:buClr>
                <a:schemeClr val="dk1"/>
              </a:buClr>
              <a:buSzPts val="2400"/>
              <a:buFont typeface="Arial"/>
              <a:buChar char="•"/>
              <a:defRPr sz="2400"/>
            </a:lvl3pPr>
            <a:lvl4pPr marL="1828800" lvl="3" indent="-355600" algn="l">
              <a:spcBef>
                <a:spcPts val="400"/>
              </a:spcBef>
              <a:spcAft>
                <a:spcPts val="0"/>
              </a:spcAft>
              <a:buClr>
                <a:schemeClr val="dk1"/>
              </a:buClr>
              <a:buSzPts val="2000"/>
              <a:buFont typeface="Arial"/>
              <a:buChar char="–"/>
              <a:defRPr sz="2000"/>
            </a:lvl4pPr>
            <a:lvl5pPr marL="2286000" lvl="4" indent="-355600" algn="l">
              <a:spcBef>
                <a:spcPts val="400"/>
              </a:spcBef>
              <a:spcAft>
                <a:spcPts val="0"/>
              </a:spcAft>
              <a:buClr>
                <a:schemeClr val="dk1"/>
              </a:buClr>
              <a:buSzPts val="2000"/>
              <a:buFont typeface="Arial"/>
              <a:buChar char="»"/>
              <a:defRPr sz="2000"/>
            </a:lvl5pPr>
            <a:lvl6pPr marL="2743200" lvl="5" indent="-355600" algn="l">
              <a:spcBef>
                <a:spcPts val="400"/>
              </a:spcBef>
              <a:spcAft>
                <a:spcPts val="0"/>
              </a:spcAft>
              <a:buClr>
                <a:schemeClr val="dk1"/>
              </a:buClr>
              <a:buSzPts val="2000"/>
              <a:buFont typeface="Arial"/>
              <a:buChar char="»"/>
              <a:defRPr sz="2000"/>
            </a:lvl6pPr>
            <a:lvl7pPr marL="3200400" lvl="6" indent="-355600" algn="l">
              <a:spcBef>
                <a:spcPts val="400"/>
              </a:spcBef>
              <a:spcAft>
                <a:spcPts val="0"/>
              </a:spcAft>
              <a:buClr>
                <a:schemeClr val="dk1"/>
              </a:buClr>
              <a:buSzPts val="2000"/>
              <a:buFont typeface="Arial"/>
              <a:buChar char="»"/>
              <a:defRPr sz="2000"/>
            </a:lvl7pPr>
            <a:lvl8pPr marL="3657600" lvl="7" indent="-355600" algn="l">
              <a:spcBef>
                <a:spcPts val="400"/>
              </a:spcBef>
              <a:spcAft>
                <a:spcPts val="0"/>
              </a:spcAft>
              <a:buClr>
                <a:schemeClr val="dk1"/>
              </a:buClr>
              <a:buSzPts val="2000"/>
              <a:buFont typeface="Arial"/>
              <a:buChar char="»"/>
              <a:defRPr sz="2000"/>
            </a:lvl8pPr>
            <a:lvl9pPr marL="4114800" lvl="8" indent="-355600" algn="l">
              <a:spcBef>
                <a:spcPts val="400"/>
              </a:spcBef>
              <a:spcAft>
                <a:spcPts val="0"/>
              </a:spcAft>
              <a:buClr>
                <a:schemeClr val="dk1"/>
              </a:buClr>
              <a:buSzPts val="2000"/>
              <a:buFont typeface="Arial"/>
              <a:buChar char="»"/>
              <a:defRPr sz="2000"/>
            </a:lvl9pPr>
          </a:lstStyle>
          <a:p>
            <a:endParaRPr/>
          </a:p>
        </p:txBody>
      </p:sp>
      <p:sp>
        <p:nvSpPr>
          <p:cNvPr id="34" name="Google Shape;34;p8"/>
          <p:cNvSpPr txBox="1">
            <a:spLocks noGrp="1"/>
          </p:cNvSpPr>
          <p:nvPr>
            <p:ph type="body" idx="2"/>
          </p:nvPr>
        </p:nvSpPr>
        <p:spPr>
          <a:xfrm>
            <a:off x="457200" y="1435100"/>
            <a:ext cx="3008313" cy="4691063"/>
          </a:xfrm>
          <a:prstGeom prst="rect">
            <a:avLst/>
          </a:prstGeom>
          <a:solidFill>
            <a:schemeClr val="lt1"/>
          </a:solidFill>
          <a:ln>
            <a:noFill/>
          </a:ln>
        </p:spPr>
        <p:txBody>
          <a:bodyPr spcFirstLastPara="1"/>
          <a:lstStyle>
            <a:lvl1pPr marL="457200" lvl="0" indent="-228600" algn="l">
              <a:spcBef>
                <a:spcPts val="280"/>
              </a:spcBef>
              <a:spcAft>
                <a:spcPts val="0"/>
              </a:spcAft>
              <a:buClr>
                <a:schemeClr val="dk1"/>
              </a:buClr>
              <a:buSzPts val="1400"/>
              <a:buFont typeface="Arial"/>
              <a:buNone/>
              <a:defRPr sz="1400"/>
            </a:lvl1pPr>
            <a:lvl2pPr marL="914400" lvl="1" indent="-228600" algn="l">
              <a:spcBef>
                <a:spcPts val="240"/>
              </a:spcBef>
              <a:spcAft>
                <a:spcPts val="0"/>
              </a:spcAft>
              <a:buClr>
                <a:schemeClr val="dk1"/>
              </a:buClr>
              <a:buSzPts val="1200"/>
              <a:buFont typeface="Arial"/>
              <a:buNone/>
              <a:defRPr sz="1200"/>
            </a:lvl2pPr>
            <a:lvl3pPr marL="1371600" lvl="2" indent="-228600" algn="l">
              <a:spcBef>
                <a:spcPts val="200"/>
              </a:spcBef>
              <a:spcAft>
                <a:spcPts val="0"/>
              </a:spcAft>
              <a:buClr>
                <a:schemeClr val="dk1"/>
              </a:buClr>
              <a:buSzPts val="1000"/>
              <a:buFont typeface="Arial"/>
              <a:buNone/>
              <a:defRPr sz="1000"/>
            </a:lvl3pPr>
            <a:lvl4pPr marL="1828800" lvl="3" indent="-228600" algn="l">
              <a:spcBef>
                <a:spcPts val="180"/>
              </a:spcBef>
              <a:spcAft>
                <a:spcPts val="0"/>
              </a:spcAft>
              <a:buClr>
                <a:schemeClr val="dk1"/>
              </a:buClr>
              <a:buSzPts val="900"/>
              <a:buFont typeface="Arial"/>
              <a:buNone/>
              <a:defRPr sz="900"/>
            </a:lvl4pPr>
            <a:lvl5pPr marL="2286000" lvl="4" indent="-228600" algn="l">
              <a:spcBef>
                <a:spcPts val="180"/>
              </a:spcBef>
              <a:spcAft>
                <a:spcPts val="0"/>
              </a:spcAft>
              <a:buClr>
                <a:schemeClr val="dk1"/>
              </a:buClr>
              <a:buSzPts val="900"/>
              <a:buFont typeface="Arial"/>
              <a:buNone/>
              <a:defRPr sz="900"/>
            </a:lvl5pPr>
            <a:lvl6pPr marL="2743200" lvl="5" indent="-228600" algn="l">
              <a:spcBef>
                <a:spcPts val="180"/>
              </a:spcBef>
              <a:spcAft>
                <a:spcPts val="0"/>
              </a:spcAft>
              <a:buClr>
                <a:schemeClr val="dk1"/>
              </a:buClr>
              <a:buSzPts val="900"/>
              <a:buFont typeface="Arial"/>
              <a:buNone/>
              <a:defRPr sz="900"/>
            </a:lvl6pPr>
            <a:lvl7pPr marL="3200400" lvl="6" indent="-228600" algn="l">
              <a:spcBef>
                <a:spcPts val="180"/>
              </a:spcBef>
              <a:spcAft>
                <a:spcPts val="0"/>
              </a:spcAft>
              <a:buClr>
                <a:schemeClr val="dk1"/>
              </a:buClr>
              <a:buSzPts val="900"/>
              <a:buFont typeface="Arial"/>
              <a:buNone/>
              <a:defRPr sz="900"/>
            </a:lvl7pPr>
            <a:lvl8pPr marL="3657600" lvl="7" indent="-228600" algn="l">
              <a:spcBef>
                <a:spcPts val="180"/>
              </a:spcBef>
              <a:spcAft>
                <a:spcPts val="0"/>
              </a:spcAft>
              <a:buClr>
                <a:schemeClr val="dk1"/>
              </a:buClr>
              <a:buSzPts val="900"/>
              <a:buFont typeface="Arial"/>
              <a:buNone/>
              <a:defRPr sz="900"/>
            </a:lvl8pPr>
            <a:lvl9pPr marL="4114800" lvl="8" indent="-228600" algn="l">
              <a:spcBef>
                <a:spcPts val="180"/>
              </a:spcBef>
              <a:spcAft>
                <a:spcPts val="0"/>
              </a:spcAft>
              <a:buClr>
                <a:schemeClr val="dk1"/>
              </a:buClr>
              <a:buSzPts val="900"/>
              <a:buFont typeface="Arial"/>
              <a:buNone/>
              <a:defRPr sz="900"/>
            </a:lvl9pPr>
          </a:lstStyle>
          <a:p>
            <a:endParaRPr/>
          </a:p>
        </p:txBody>
      </p:sp>
    </p:spTree>
    <p:extLst>
      <p:ext uri="{BB962C8B-B14F-4D97-AF65-F5344CB8AC3E}">
        <p14:creationId xmlns:p14="http://schemas.microsoft.com/office/powerpoint/2010/main" val="18978481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5"/>
        <p:cNvGrpSpPr/>
        <p:nvPr/>
      </p:nvGrpSpPr>
      <p:grpSpPr>
        <a:xfrm>
          <a:off x="0" y="0"/>
          <a:ext cx="0" cy="0"/>
          <a:chOff x="0" y="0"/>
          <a:chExt cx="0" cy="0"/>
        </a:xfrm>
      </p:grpSpPr>
      <p:sp>
        <p:nvSpPr>
          <p:cNvPr id="36" name="Google Shape;36;p9"/>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Tree>
    <p:extLst>
      <p:ext uri="{BB962C8B-B14F-4D97-AF65-F5344CB8AC3E}">
        <p14:creationId xmlns:p14="http://schemas.microsoft.com/office/powerpoint/2010/main" val="3241678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37"/>
        <p:cNvGrpSpPr/>
        <p:nvPr/>
      </p:nvGrpSpPr>
      <p:grpSpPr>
        <a:xfrm>
          <a:off x="0" y="0"/>
          <a:ext cx="0" cy="0"/>
          <a:chOff x="0" y="0"/>
          <a:chExt cx="0" cy="0"/>
        </a:xfrm>
      </p:grpSpPr>
      <p:pic>
        <p:nvPicPr>
          <p:cNvPr id="2" name="Picture 5">
            <a:extLst>
              <a:ext uri="{FF2B5EF4-FFF2-40B4-BE49-F238E27FC236}">
                <a16:creationId xmlns:a16="http://schemas.microsoft.com/office/drawing/2014/main" id="{194601C2-A8B3-9266-7209-D43826C1FC2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 name="Google Shape;38;p10"/>
          <p:cNvSpPr txBox="1">
            <a:spLocks noGrp="1"/>
          </p:cNvSpPr>
          <p:nvPr>
            <p:ph type="title"/>
          </p:nvPr>
        </p:nvSpPr>
        <p:spPr>
          <a:xfrm>
            <a:off x="457200" y="274638"/>
            <a:ext cx="8229600" cy="1143000"/>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9" name="Google Shape;39;p10"/>
          <p:cNvSpPr txBox="1">
            <a:spLocks noGrp="1"/>
          </p:cNvSpPr>
          <p:nvPr>
            <p:ph type="body" idx="1"/>
          </p:nvPr>
        </p:nvSpPr>
        <p:spPr>
          <a:xfrm>
            <a:off x="457200" y="1535113"/>
            <a:ext cx="4040188" cy="639762"/>
          </a:xfrm>
          <a:prstGeom prst="rect">
            <a:avLst/>
          </a:prstGeom>
          <a:solidFill>
            <a:schemeClr val="lt1"/>
          </a:solidFill>
          <a:ln>
            <a:noFill/>
          </a:ln>
        </p:spPr>
        <p:txBody>
          <a:bodyPr spcFirstLastPara="1" anchor="b"/>
          <a:lstStyle>
            <a:lvl1pPr marL="457200" lvl="0" indent="-228600" algn="l">
              <a:spcBef>
                <a:spcPts val="480"/>
              </a:spcBef>
              <a:spcAft>
                <a:spcPts val="0"/>
              </a:spcAft>
              <a:buClr>
                <a:schemeClr val="dk1"/>
              </a:buClr>
              <a:buSzPts val="2400"/>
              <a:buFont typeface="Arial"/>
              <a:buNone/>
              <a:defRPr sz="2400" b="1"/>
            </a:lvl1pPr>
            <a:lvl2pPr marL="914400" lvl="1" indent="-228600" algn="l">
              <a:spcBef>
                <a:spcPts val="400"/>
              </a:spcBef>
              <a:spcAft>
                <a:spcPts val="0"/>
              </a:spcAft>
              <a:buClr>
                <a:schemeClr val="dk1"/>
              </a:buClr>
              <a:buSzPts val="2000"/>
              <a:buFont typeface="Arial"/>
              <a:buNone/>
              <a:defRPr sz="2000" b="1"/>
            </a:lvl2pPr>
            <a:lvl3pPr marL="1371600" lvl="2" indent="-228600" algn="l">
              <a:spcBef>
                <a:spcPts val="360"/>
              </a:spcBef>
              <a:spcAft>
                <a:spcPts val="0"/>
              </a:spcAft>
              <a:buClr>
                <a:schemeClr val="dk1"/>
              </a:buClr>
              <a:buSzPts val="1800"/>
              <a:buFont typeface="Arial"/>
              <a:buNone/>
              <a:defRPr sz="1800" b="1"/>
            </a:lvl3pPr>
            <a:lvl4pPr marL="1828800" lvl="3" indent="-228600" algn="l">
              <a:spcBef>
                <a:spcPts val="320"/>
              </a:spcBef>
              <a:spcAft>
                <a:spcPts val="0"/>
              </a:spcAft>
              <a:buClr>
                <a:schemeClr val="dk1"/>
              </a:buClr>
              <a:buSzPts val="1600"/>
              <a:buFont typeface="Arial"/>
              <a:buNone/>
              <a:defRPr sz="1600" b="1"/>
            </a:lvl4pPr>
            <a:lvl5pPr marL="2286000" lvl="4" indent="-228600" algn="l">
              <a:spcBef>
                <a:spcPts val="320"/>
              </a:spcBef>
              <a:spcAft>
                <a:spcPts val="0"/>
              </a:spcAft>
              <a:buClr>
                <a:schemeClr val="dk1"/>
              </a:buClr>
              <a:buSzPts val="1600"/>
              <a:buFont typeface="Arial"/>
              <a:buNone/>
              <a:defRPr sz="1600" b="1"/>
            </a:lvl5pPr>
            <a:lvl6pPr marL="2743200" lvl="5" indent="-228600" algn="l">
              <a:spcBef>
                <a:spcPts val="320"/>
              </a:spcBef>
              <a:spcAft>
                <a:spcPts val="0"/>
              </a:spcAft>
              <a:buClr>
                <a:schemeClr val="dk1"/>
              </a:buClr>
              <a:buSzPts val="1600"/>
              <a:buFont typeface="Arial"/>
              <a:buNone/>
              <a:defRPr sz="1600" b="1"/>
            </a:lvl6pPr>
            <a:lvl7pPr marL="3200400" lvl="6" indent="-228600" algn="l">
              <a:spcBef>
                <a:spcPts val="320"/>
              </a:spcBef>
              <a:spcAft>
                <a:spcPts val="0"/>
              </a:spcAft>
              <a:buClr>
                <a:schemeClr val="dk1"/>
              </a:buClr>
              <a:buSzPts val="1600"/>
              <a:buFont typeface="Arial"/>
              <a:buNone/>
              <a:defRPr sz="1600" b="1"/>
            </a:lvl7pPr>
            <a:lvl8pPr marL="3657600" lvl="7" indent="-228600" algn="l">
              <a:spcBef>
                <a:spcPts val="320"/>
              </a:spcBef>
              <a:spcAft>
                <a:spcPts val="0"/>
              </a:spcAft>
              <a:buClr>
                <a:schemeClr val="dk1"/>
              </a:buClr>
              <a:buSzPts val="1600"/>
              <a:buFont typeface="Arial"/>
              <a:buNone/>
              <a:defRPr sz="1600" b="1"/>
            </a:lvl8pPr>
            <a:lvl9pPr marL="4114800" lvl="8" indent="-228600" algn="l">
              <a:spcBef>
                <a:spcPts val="320"/>
              </a:spcBef>
              <a:spcAft>
                <a:spcPts val="0"/>
              </a:spcAft>
              <a:buClr>
                <a:schemeClr val="dk1"/>
              </a:buClr>
              <a:buSzPts val="1600"/>
              <a:buFont typeface="Arial"/>
              <a:buNone/>
              <a:defRPr sz="1600" b="1"/>
            </a:lvl9pPr>
          </a:lstStyle>
          <a:p>
            <a:endParaRPr/>
          </a:p>
        </p:txBody>
      </p:sp>
      <p:sp>
        <p:nvSpPr>
          <p:cNvPr id="40" name="Google Shape;40;p10"/>
          <p:cNvSpPr txBox="1">
            <a:spLocks noGrp="1"/>
          </p:cNvSpPr>
          <p:nvPr>
            <p:ph type="body" idx="2"/>
          </p:nvPr>
        </p:nvSpPr>
        <p:spPr>
          <a:xfrm>
            <a:off x="457200" y="2174875"/>
            <a:ext cx="4040188" cy="3951288"/>
          </a:xfrm>
          <a:prstGeom prst="rect">
            <a:avLst/>
          </a:prstGeom>
          <a:solidFill>
            <a:schemeClr val="lt1"/>
          </a:solidFill>
          <a:ln>
            <a:noFill/>
          </a:ln>
        </p:spPr>
        <p:txBody>
          <a:bodyPr spcFirstLastPara="1"/>
          <a:lstStyle>
            <a:lvl1pPr marL="457200" lvl="0" indent="-381000" algn="l">
              <a:spcBef>
                <a:spcPts val="480"/>
              </a:spcBef>
              <a:spcAft>
                <a:spcPts val="0"/>
              </a:spcAft>
              <a:buClr>
                <a:schemeClr val="dk1"/>
              </a:buClr>
              <a:buSzPts val="2400"/>
              <a:buFont typeface="Arial"/>
              <a:buChar char="•"/>
              <a:defRPr sz="2400"/>
            </a:lvl1pPr>
            <a:lvl2pPr marL="914400" lvl="1" indent="-355600" algn="l">
              <a:spcBef>
                <a:spcPts val="400"/>
              </a:spcBef>
              <a:spcAft>
                <a:spcPts val="0"/>
              </a:spcAft>
              <a:buClr>
                <a:schemeClr val="dk1"/>
              </a:buClr>
              <a:buSzPts val="2000"/>
              <a:buFont typeface="Arial"/>
              <a:buChar char="–"/>
              <a:defRPr sz="2000"/>
            </a:lvl2pPr>
            <a:lvl3pPr marL="1371600" lvl="2" indent="-342900" algn="l">
              <a:spcBef>
                <a:spcPts val="360"/>
              </a:spcBef>
              <a:spcAft>
                <a:spcPts val="0"/>
              </a:spcAft>
              <a:buClr>
                <a:schemeClr val="dk1"/>
              </a:buClr>
              <a:buSzPts val="1800"/>
              <a:buFont typeface="Arial"/>
              <a:buChar char="•"/>
              <a:defRPr sz="1800"/>
            </a:lvl3pPr>
            <a:lvl4pPr marL="1828800" lvl="3" indent="-330200" algn="l">
              <a:spcBef>
                <a:spcPts val="320"/>
              </a:spcBef>
              <a:spcAft>
                <a:spcPts val="0"/>
              </a:spcAft>
              <a:buClr>
                <a:schemeClr val="dk1"/>
              </a:buClr>
              <a:buSzPts val="1600"/>
              <a:buFont typeface="Arial"/>
              <a:buChar char="–"/>
              <a:defRPr sz="1600"/>
            </a:lvl4pPr>
            <a:lvl5pPr marL="2286000" lvl="4" indent="-330200" algn="l">
              <a:spcBef>
                <a:spcPts val="320"/>
              </a:spcBef>
              <a:spcAft>
                <a:spcPts val="0"/>
              </a:spcAft>
              <a:buClr>
                <a:schemeClr val="dk1"/>
              </a:buClr>
              <a:buSzPts val="1600"/>
              <a:buFont typeface="Arial"/>
              <a:buChar char="»"/>
              <a:defRPr sz="1600"/>
            </a:lvl5pPr>
            <a:lvl6pPr marL="2743200" lvl="5" indent="-330200" algn="l">
              <a:spcBef>
                <a:spcPts val="320"/>
              </a:spcBef>
              <a:spcAft>
                <a:spcPts val="0"/>
              </a:spcAft>
              <a:buClr>
                <a:schemeClr val="dk1"/>
              </a:buClr>
              <a:buSzPts val="1600"/>
              <a:buFont typeface="Arial"/>
              <a:buChar char="»"/>
              <a:defRPr sz="1600"/>
            </a:lvl6pPr>
            <a:lvl7pPr marL="3200400" lvl="6" indent="-330200" algn="l">
              <a:spcBef>
                <a:spcPts val="320"/>
              </a:spcBef>
              <a:spcAft>
                <a:spcPts val="0"/>
              </a:spcAft>
              <a:buClr>
                <a:schemeClr val="dk1"/>
              </a:buClr>
              <a:buSzPts val="1600"/>
              <a:buFont typeface="Arial"/>
              <a:buChar char="»"/>
              <a:defRPr sz="1600"/>
            </a:lvl7pPr>
            <a:lvl8pPr marL="3657600" lvl="7" indent="-330200" algn="l">
              <a:spcBef>
                <a:spcPts val="320"/>
              </a:spcBef>
              <a:spcAft>
                <a:spcPts val="0"/>
              </a:spcAft>
              <a:buClr>
                <a:schemeClr val="dk1"/>
              </a:buClr>
              <a:buSzPts val="1600"/>
              <a:buFont typeface="Arial"/>
              <a:buChar char="»"/>
              <a:defRPr sz="1600"/>
            </a:lvl8pPr>
            <a:lvl9pPr marL="4114800" lvl="8" indent="-330200" algn="l">
              <a:spcBef>
                <a:spcPts val="320"/>
              </a:spcBef>
              <a:spcAft>
                <a:spcPts val="0"/>
              </a:spcAft>
              <a:buClr>
                <a:schemeClr val="dk1"/>
              </a:buClr>
              <a:buSzPts val="1600"/>
              <a:buFont typeface="Arial"/>
              <a:buChar char="»"/>
              <a:defRPr sz="1600"/>
            </a:lvl9pPr>
          </a:lstStyle>
          <a:p>
            <a:endParaRPr/>
          </a:p>
        </p:txBody>
      </p:sp>
      <p:sp>
        <p:nvSpPr>
          <p:cNvPr id="41" name="Google Shape;41;p10"/>
          <p:cNvSpPr txBox="1">
            <a:spLocks noGrp="1"/>
          </p:cNvSpPr>
          <p:nvPr>
            <p:ph type="body" idx="3"/>
          </p:nvPr>
        </p:nvSpPr>
        <p:spPr>
          <a:xfrm>
            <a:off x="4645025" y="1535113"/>
            <a:ext cx="4041775" cy="639762"/>
          </a:xfrm>
          <a:prstGeom prst="rect">
            <a:avLst/>
          </a:prstGeom>
          <a:solidFill>
            <a:schemeClr val="lt1"/>
          </a:solidFill>
          <a:ln>
            <a:noFill/>
          </a:ln>
        </p:spPr>
        <p:txBody>
          <a:bodyPr spcFirstLastPara="1" anchor="b"/>
          <a:lstStyle>
            <a:lvl1pPr marL="457200" lvl="0" indent="-228600" algn="l">
              <a:spcBef>
                <a:spcPts val="480"/>
              </a:spcBef>
              <a:spcAft>
                <a:spcPts val="0"/>
              </a:spcAft>
              <a:buClr>
                <a:schemeClr val="dk1"/>
              </a:buClr>
              <a:buSzPts val="2400"/>
              <a:buFont typeface="Arial"/>
              <a:buNone/>
              <a:defRPr sz="2400" b="1"/>
            </a:lvl1pPr>
            <a:lvl2pPr marL="914400" lvl="1" indent="-228600" algn="l">
              <a:spcBef>
                <a:spcPts val="400"/>
              </a:spcBef>
              <a:spcAft>
                <a:spcPts val="0"/>
              </a:spcAft>
              <a:buClr>
                <a:schemeClr val="dk1"/>
              </a:buClr>
              <a:buSzPts val="2000"/>
              <a:buFont typeface="Arial"/>
              <a:buNone/>
              <a:defRPr sz="2000" b="1"/>
            </a:lvl2pPr>
            <a:lvl3pPr marL="1371600" lvl="2" indent="-228600" algn="l">
              <a:spcBef>
                <a:spcPts val="360"/>
              </a:spcBef>
              <a:spcAft>
                <a:spcPts val="0"/>
              </a:spcAft>
              <a:buClr>
                <a:schemeClr val="dk1"/>
              </a:buClr>
              <a:buSzPts val="1800"/>
              <a:buFont typeface="Arial"/>
              <a:buNone/>
              <a:defRPr sz="1800" b="1"/>
            </a:lvl3pPr>
            <a:lvl4pPr marL="1828800" lvl="3" indent="-228600" algn="l">
              <a:spcBef>
                <a:spcPts val="320"/>
              </a:spcBef>
              <a:spcAft>
                <a:spcPts val="0"/>
              </a:spcAft>
              <a:buClr>
                <a:schemeClr val="dk1"/>
              </a:buClr>
              <a:buSzPts val="1600"/>
              <a:buFont typeface="Arial"/>
              <a:buNone/>
              <a:defRPr sz="1600" b="1"/>
            </a:lvl4pPr>
            <a:lvl5pPr marL="2286000" lvl="4" indent="-228600" algn="l">
              <a:spcBef>
                <a:spcPts val="320"/>
              </a:spcBef>
              <a:spcAft>
                <a:spcPts val="0"/>
              </a:spcAft>
              <a:buClr>
                <a:schemeClr val="dk1"/>
              </a:buClr>
              <a:buSzPts val="1600"/>
              <a:buFont typeface="Arial"/>
              <a:buNone/>
              <a:defRPr sz="1600" b="1"/>
            </a:lvl5pPr>
            <a:lvl6pPr marL="2743200" lvl="5" indent="-228600" algn="l">
              <a:spcBef>
                <a:spcPts val="320"/>
              </a:spcBef>
              <a:spcAft>
                <a:spcPts val="0"/>
              </a:spcAft>
              <a:buClr>
                <a:schemeClr val="dk1"/>
              </a:buClr>
              <a:buSzPts val="1600"/>
              <a:buFont typeface="Arial"/>
              <a:buNone/>
              <a:defRPr sz="1600" b="1"/>
            </a:lvl6pPr>
            <a:lvl7pPr marL="3200400" lvl="6" indent="-228600" algn="l">
              <a:spcBef>
                <a:spcPts val="320"/>
              </a:spcBef>
              <a:spcAft>
                <a:spcPts val="0"/>
              </a:spcAft>
              <a:buClr>
                <a:schemeClr val="dk1"/>
              </a:buClr>
              <a:buSzPts val="1600"/>
              <a:buFont typeface="Arial"/>
              <a:buNone/>
              <a:defRPr sz="1600" b="1"/>
            </a:lvl7pPr>
            <a:lvl8pPr marL="3657600" lvl="7" indent="-228600" algn="l">
              <a:spcBef>
                <a:spcPts val="320"/>
              </a:spcBef>
              <a:spcAft>
                <a:spcPts val="0"/>
              </a:spcAft>
              <a:buClr>
                <a:schemeClr val="dk1"/>
              </a:buClr>
              <a:buSzPts val="1600"/>
              <a:buFont typeface="Arial"/>
              <a:buNone/>
              <a:defRPr sz="1600" b="1"/>
            </a:lvl8pPr>
            <a:lvl9pPr marL="4114800" lvl="8" indent="-228600" algn="l">
              <a:spcBef>
                <a:spcPts val="320"/>
              </a:spcBef>
              <a:spcAft>
                <a:spcPts val="0"/>
              </a:spcAft>
              <a:buClr>
                <a:schemeClr val="dk1"/>
              </a:buClr>
              <a:buSzPts val="1600"/>
              <a:buFont typeface="Arial"/>
              <a:buNone/>
              <a:defRPr sz="1600" b="1"/>
            </a:lvl9pPr>
          </a:lstStyle>
          <a:p>
            <a:endParaRPr/>
          </a:p>
        </p:txBody>
      </p:sp>
      <p:sp>
        <p:nvSpPr>
          <p:cNvPr id="42" name="Google Shape;42;p10"/>
          <p:cNvSpPr txBox="1">
            <a:spLocks noGrp="1"/>
          </p:cNvSpPr>
          <p:nvPr>
            <p:ph type="body" idx="4"/>
          </p:nvPr>
        </p:nvSpPr>
        <p:spPr>
          <a:xfrm>
            <a:off x="4645025" y="2174875"/>
            <a:ext cx="4041775" cy="3951288"/>
          </a:xfrm>
          <a:prstGeom prst="rect">
            <a:avLst/>
          </a:prstGeom>
          <a:solidFill>
            <a:schemeClr val="lt1"/>
          </a:solidFill>
          <a:ln>
            <a:noFill/>
          </a:ln>
        </p:spPr>
        <p:txBody>
          <a:bodyPr spcFirstLastPara="1"/>
          <a:lstStyle>
            <a:lvl1pPr marL="457200" lvl="0" indent="-381000" algn="l">
              <a:spcBef>
                <a:spcPts val="480"/>
              </a:spcBef>
              <a:spcAft>
                <a:spcPts val="0"/>
              </a:spcAft>
              <a:buClr>
                <a:schemeClr val="dk1"/>
              </a:buClr>
              <a:buSzPts val="2400"/>
              <a:buFont typeface="Arial"/>
              <a:buChar char="•"/>
              <a:defRPr sz="2400"/>
            </a:lvl1pPr>
            <a:lvl2pPr marL="914400" lvl="1" indent="-355600" algn="l">
              <a:spcBef>
                <a:spcPts val="400"/>
              </a:spcBef>
              <a:spcAft>
                <a:spcPts val="0"/>
              </a:spcAft>
              <a:buClr>
                <a:schemeClr val="dk1"/>
              </a:buClr>
              <a:buSzPts val="2000"/>
              <a:buFont typeface="Arial"/>
              <a:buChar char="–"/>
              <a:defRPr sz="2000"/>
            </a:lvl2pPr>
            <a:lvl3pPr marL="1371600" lvl="2" indent="-342900" algn="l">
              <a:spcBef>
                <a:spcPts val="360"/>
              </a:spcBef>
              <a:spcAft>
                <a:spcPts val="0"/>
              </a:spcAft>
              <a:buClr>
                <a:schemeClr val="dk1"/>
              </a:buClr>
              <a:buSzPts val="1800"/>
              <a:buFont typeface="Arial"/>
              <a:buChar char="•"/>
              <a:defRPr sz="1800"/>
            </a:lvl3pPr>
            <a:lvl4pPr marL="1828800" lvl="3" indent="-330200" algn="l">
              <a:spcBef>
                <a:spcPts val="320"/>
              </a:spcBef>
              <a:spcAft>
                <a:spcPts val="0"/>
              </a:spcAft>
              <a:buClr>
                <a:schemeClr val="dk1"/>
              </a:buClr>
              <a:buSzPts val="1600"/>
              <a:buFont typeface="Arial"/>
              <a:buChar char="–"/>
              <a:defRPr sz="1600"/>
            </a:lvl4pPr>
            <a:lvl5pPr marL="2286000" lvl="4" indent="-330200" algn="l">
              <a:spcBef>
                <a:spcPts val="320"/>
              </a:spcBef>
              <a:spcAft>
                <a:spcPts val="0"/>
              </a:spcAft>
              <a:buClr>
                <a:schemeClr val="dk1"/>
              </a:buClr>
              <a:buSzPts val="1600"/>
              <a:buFont typeface="Arial"/>
              <a:buChar char="»"/>
              <a:defRPr sz="1600"/>
            </a:lvl5pPr>
            <a:lvl6pPr marL="2743200" lvl="5" indent="-330200" algn="l">
              <a:spcBef>
                <a:spcPts val="320"/>
              </a:spcBef>
              <a:spcAft>
                <a:spcPts val="0"/>
              </a:spcAft>
              <a:buClr>
                <a:schemeClr val="dk1"/>
              </a:buClr>
              <a:buSzPts val="1600"/>
              <a:buFont typeface="Arial"/>
              <a:buChar char="»"/>
              <a:defRPr sz="1600"/>
            </a:lvl6pPr>
            <a:lvl7pPr marL="3200400" lvl="6" indent="-330200" algn="l">
              <a:spcBef>
                <a:spcPts val="320"/>
              </a:spcBef>
              <a:spcAft>
                <a:spcPts val="0"/>
              </a:spcAft>
              <a:buClr>
                <a:schemeClr val="dk1"/>
              </a:buClr>
              <a:buSzPts val="1600"/>
              <a:buFont typeface="Arial"/>
              <a:buChar char="»"/>
              <a:defRPr sz="1600"/>
            </a:lvl7pPr>
            <a:lvl8pPr marL="3657600" lvl="7" indent="-330200" algn="l">
              <a:spcBef>
                <a:spcPts val="320"/>
              </a:spcBef>
              <a:spcAft>
                <a:spcPts val="0"/>
              </a:spcAft>
              <a:buClr>
                <a:schemeClr val="dk1"/>
              </a:buClr>
              <a:buSzPts val="1600"/>
              <a:buFont typeface="Arial"/>
              <a:buChar char="»"/>
              <a:defRPr sz="1600"/>
            </a:lvl8pPr>
            <a:lvl9pPr marL="4114800" lvl="8" indent="-330200" algn="l">
              <a:spcBef>
                <a:spcPts val="320"/>
              </a:spcBef>
              <a:spcAft>
                <a:spcPts val="0"/>
              </a:spcAft>
              <a:buClr>
                <a:schemeClr val="dk1"/>
              </a:buClr>
              <a:buSzPts val="1600"/>
              <a:buFont typeface="Arial"/>
              <a:buChar char="»"/>
              <a:defRPr sz="1600"/>
            </a:lvl9pPr>
          </a:lstStyle>
          <a:p>
            <a:endParaRPr/>
          </a:p>
        </p:txBody>
      </p:sp>
    </p:spTree>
    <p:extLst>
      <p:ext uri="{BB962C8B-B14F-4D97-AF65-F5344CB8AC3E}">
        <p14:creationId xmlns:p14="http://schemas.microsoft.com/office/powerpoint/2010/main" val="24058072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3"/>
        <p:cNvGrpSpPr/>
        <p:nvPr/>
      </p:nvGrpSpPr>
      <p:grpSpPr>
        <a:xfrm>
          <a:off x="0" y="0"/>
          <a:ext cx="0" cy="0"/>
          <a:chOff x="0" y="0"/>
          <a:chExt cx="0" cy="0"/>
        </a:xfrm>
      </p:grpSpPr>
      <p:pic>
        <p:nvPicPr>
          <p:cNvPr id="2" name="Picture 6">
            <a:extLst>
              <a:ext uri="{FF2B5EF4-FFF2-40B4-BE49-F238E27FC236}">
                <a16:creationId xmlns:a16="http://schemas.microsoft.com/office/drawing/2014/main" id="{0615C9E0-7235-B7C8-5D8A-293AB439231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74783F2B-3924-AB04-A147-8F7F12797A0D}"/>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Google Shape;44;p11"/>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5" name="Google Shape;45;p11"/>
          <p:cNvSpPr txBox="1">
            <a:spLocks noGrp="1"/>
          </p:cNvSpPr>
          <p:nvPr>
            <p:ph type="body" idx="1"/>
          </p:nvPr>
        </p:nvSpPr>
        <p:spPr>
          <a:xfrm>
            <a:off x="179388" y="549275"/>
            <a:ext cx="4316412" cy="5576888"/>
          </a:xfrm>
          <a:prstGeom prst="rect">
            <a:avLst/>
          </a:prstGeom>
          <a:solidFill>
            <a:schemeClr val="lt1"/>
          </a:solidFill>
          <a:ln>
            <a:noFill/>
          </a:ln>
        </p:spPr>
        <p:txBody>
          <a:bodyPr spcFirstLastPara="1"/>
          <a:lstStyle>
            <a:lvl1pPr marL="457200" lvl="0" indent="-406400" algn="l">
              <a:spcBef>
                <a:spcPts val="560"/>
              </a:spcBef>
              <a:spcAft>
                <a:spcPts val="0"/>
              </a:spcAft>
              <a:buClr>
                <a:schemeClr val="dk1"/>
              </a:buClr>
              <a:buSzPts val="2800"/>
              <a:buFont typeface="Arial"/>
              <a:buChar char="•"/>
              <a:defRPr sz="2800"/>
            </a:lvl1pPr>
            <a:lvl2pPr marL="914400" lvl="1" indent="-381000" algn="l">
              <a:spcBef>
                <a:spcPts val="480"/>
              </a:spcBef>
              <a:spcAft>
                <a:spcPts val="0"/>
              </a:spcAft>
              <a:buClr>
                <a:schemeClr val="dk1"/>
              </a:buClr>
              <a:buSzPts val="2400"/>
              <a:buFont typeface="Arial"/>
              <a:buChar char="–"/>
              <a:defRPr sz="2400"/>
            </a:lvl2pPr>
            <a:lvl3pPr marL="1371600" lvl="2" indent="-355600" algn="l">
              <a:spcBef>
                <a:spcPts val="400"/>
              </a:spcBef>
              <a:spcAft>
                <a:spcPts val="0"/>
              </a:spcAft>
              <a:buClr>
                <a:schemeClr val="dk1"/>
              </a:buClr>
              <a:buSzPts val="2000"/>
              <a:buFont typeface="Arial"/>
              <a:buChar char="•"/>
              <a:defRPr sz="2000"/>
            </a:lvl3pPr>
            <a:lvl4pPr marL="1828800" lvl="3" indent="-342900" algn="l">
              <a:spcBef>
                <a:spcPts val="360"/>
              </a:spcBef>
              <a:spcAft>
                <a:spcPts val="0"/>
              </a:spcAft>
              <a:buClr>
                <a:schemeClr val="dk1"/>
              </a:buClr>
              <a:buSzPts val="1800"/>
              <a:buFont typeface="Arial"/>
              <a:buChar char="–"/>
              <a:defRPr sz="1800"/>
            </a:lvl4pPr>
            <a:lvl5pPr marL="2286000" lvl="4" indent="-342900" algn="l">
              <a:spcBef>
                <a:spcPts val="360"/>
              </a:spcBef>
              <a:spcAft>
                <a:spcPts val="0"/>
              </a:spcAft>
              <a:buClr>
                <a:schemeClr val="dk1"/>
              </a:buClr>
              <a:buSzPts val="1800"/>
              <a:buFont typeface="Arial"/>
              <a:buChar char="»"/>
              <a:defRPr sz="1800"/>
            </a:lvl5pPr>
            <a:lvl6pPr marL="2743200" lvl="5" indent="-342900" algn="l">
              <a:spcBef>
                <a:spcPts val="360"/>
              </a:spcBef>
              <a:spcAft>
                <a:spcPts val="0"/>
              </a:spcAft>
              <a:buClr>
                <a:schemeClr val="dk1"/>
              </a:buClr>
              <a:buSzPts val="1800"/>
              <a:buFont typeface="Arial"/>
              <a:buChar char="»"/>
              <a:defRPr sz="1800"/>
            </a:lvl6pPr>
            <a:lvl7pPr marL="3200400" lvl="6" indent="-342900" algn="l">
              <a:spcBef>
                <a:spcPts val="360"/>
              </a:spcBef>
              <a:spcAft>
                <a:spcPts val="0"/>
              </a:spcAft>
              <a:buClr>
                <a:schemeClr val="dk1"/>
              </a:buClr>
              <a:buSzPts val="1800"/>
              <a:buFont typeface="Arial"/>
              <a:buChar char="»"/>
              <a:defRPr sz="1800"/>
            </a:lvl7pPr>
            <a:lvl8pPr marL="3657600" lvl="7" indent="-342900" algn="l">
              <a:spcBef>
                <a:spcPts val="360"/>
              </a:spcBef>
              <a:spcAft>
                <a:spcPts val="0"/>
              </a:spcAft>
              <a:buClr>
                <a:schemeClr val="dk1"/>
              </a:buClr>
              <a:buSzPts val="1800"/>
              <a:buFont typeface="Arial"/>
              <a:buChar char="»"/>
              <a:defRPr sz="1800"/>
            </a:lvl8pPr>
            <a:lvl9pPr marL="4114800" lvl="8" indent="-342900" algn="l">
              <a:spcBef>
                <a:spcPts val="360"/>
              </a:spcBef>
              <a:spcAft>
                <a:spcPts val="0"/>
              </a:spcAft>
              <a:buClr>
                <a:schemeClr val="dk1"/>
              </a:buClr>
              <a:buSzPts val="1800"/>
              <a:buFont typeface="Arial"/>
              <a:buChar char="»"/>
              <a:defRPr sz="1800"/>
            </a:lvl9pPr>
          </a:lstStyle>
          <a:p>
            <a:endParaRPr/>
          </a:p>
        </p:txBody>
      </p:sp>
      <p:sp>
        <p:nvSpPr>
          <p:cNvPr id="46" name="Google Shape;46;p11"/>
          <p:cNvSpPr txBox="1">
            <a:spLocks noGrp="1"/>
          </p:cNvSpPr>
          <p:nvPr>
            <p:ph type="body" idx="2"/>
          </p:nvPr>
        </p:nvSpPr>
        <p:spPr>
          <a:xfrm>
            <a:off x="4648200" y="549275"/>
            <a:ext cx="4316413" cy="5576888"/>
          </a:xfrm>
          <a:prstGeom prst="rect">
            <a:avLst/>
          </a:prstGeom>
          <a:solidFill>
            <a:schemeClr val="lt1"/>
          </a:solidFill>
          <a:ln>
            <a:noFill/>
          </a:ln>
        </p:spPr>
        <p:txBody>
          <a:bodyPr spcFirstLastPara="1"/>
          <a:lstStyle>
            <a:lvl1pPr marL="457200" lvl="0" indent="-406400" algn="l">
              <a:spcBef>
                <a:spcPts val="560"/>
              </a:spcBef>
              <a:spcAft>
                <a:spcPts val="0"/>
              </a:spcAft>
              <a:buClr>
                <a:schemeClr val="dk1"/>
              </a:buClr>
              <a:buSzPts val="2800"/>
              <a:buFont typeface="Arial"/>
              <a:buChar char="•"/>
              <a:defRPr sz="2800"/>
            </a:lvl1pPr>
            <a:lvl2pPr marL="914400" lvl="1" indent="-381000" algn="l">
              <a:spcBef>
                <a:spcPts val="480"/>
              </a:spcBef>
              <a:spcAft>
                <a:spcPts val="0"/>
              </a:spcAft>
              <a:buClr>
                <a:schemeClr val="dk1"/>
              </a:buClr>
              <a:buSzPts val="2400"/>
              <a:buFont typeface="Arial"/>
              <a:buChar char="–"/>
              <a:defRPr sz="2400"/>
            </a:lvl2pPr>
            <a:lvl3pPr marL="1371600" lvl="2" indent="-355600" algn="l">
              <a:spcBef>
                <a:spcPts val="400"/>
              </a:spcBef>
              <a:spcAft>
                <a:spcPts val="0"/>
              </a:spcAft>
              <a:buClr>
                <a:schemeClr val="dk1"/>
              </a:buClr>
              <a:buSzPts val="2000"/>
              <a:buFont typeface="Arial"/>
              <a:buChar char="•"/>
              <a:defRPr sz="2000"/>
            </a:lvl3pPr>
            <a:lvl4pPr marL="1828800" lvl="3" indent="-342900" algn="l">
              <a:spcBef>
                <a:spcPts val="360"/>
              </a:spcBef>
              <a:spcAft>
                <a:spcPts val="0"/>
              </a:spcAft>
              <a:buClr>
                <a:schemeClr val="dk1"/>
              </a:buClr>
              <a:buSzPts val="1800"/>
              <a:buFont typeface="Arial"/>
              <a:buChar char="–"/>
              <a:defRPr sz="1800"/>
            </a:lvl4pPr>
            <a:lvl5pPr marL="2286000" lvl="4" indent="-342900" algn="l">
              <a:spcBef>
                <a:spcPts val="360"/>
              </a:spcBef>
              <a:spcAft>
                <a:spcPts val="0"/>
              </a:spcAft>
              <a:buClr>
                <a:schemeClr val="dk1"/>
              </a:buClr>
              <a:buSzPts val="1800"/>
              <a:buFont typeface="Arial"/>
              <a:buChar char="»"/>
              <a:defRPr sz="1800"/>
            </a:lvl5pPr>
            <a:lvl6pPr marL="2743200" lvl="5" indent="-342900" algn="l">
              <a:spcBef>
                <a:spcPts val="360"/>
              </a:spcBef>
              <a:spcAft>
                <a:spcPts val="0"/>
              </a:spcAft>
              <a:buClr>
                <a:schemeClr val="dk1"/>
              </a:buClr>
              <a:buSzPts val="1800"/>
              <a:buFont typeface="Arial"/>
              <a:buChar char="»"/>
              <a:defRPr sz="1800"/>
            </a:lvl6pPr>
            <a:lvl7pPr marL="3200400" lvl="6" indent="-342900" algn="l">
              <a:spcBef>
                <a:spcPts val="360"/>
              </a:spcBef>
              <a:spcAft>
                <a:spcPts val="0"/>
              </a:spcAft>
              <a:buClr>
                <a:schemeClr val="dk1"/>
              </a:buClr>
              <a:buSzPts val="1800"/>
              <a:buFont typeface="Arial"/>
              <a:buChar char="»"/>
              <a:defRPr sz="1800"/>
            </a:lvl7pPr>
            <a:lvl8pPr marL="3657600" lvl="7" indent="-342900" algn="l">
              <a:spcBef>
                <a:spcPts val="360"/>
              </a:spcBef>
              <a:spcAft>
                <a:spcPts val="0"/>
              </a:spcAft>
              <a:buClr>
                <a:schemeClr val="dk1"/>
              </a:buClr>
              <a:buSzPts val="1800"/>
              <a:buFont typeface="Arial"/>
              <a:buChar char="»"/>
              <a:defRPr sz="1800"/>
            </a:lvl8pPr>
            <a:lvl9pPr marL="4114800" lvl="8" indent="-342900" algn="l">
              <a:spcBef>
                <a:spcPts val="360"/>
              </a:spcBef>
              <a:spcAft>
                <a:spcPts val="0"/>
              </a:spcAft>
              <a:buClr>
                <a:schemeClr val="dk1"/>
              </a:buClr>
              <a:buSzPts val="1800"/>
              <a:buFont typeface="Arial"/>
              <a:buChar char="»"/>
              <a:defRPr sz="1800"/>
            </a:lvl9pPr>
          </a:lstStyle>
          <a:p>
            <a:endParaRPr/>
          </a:p>
        </p:txBody>
      </p:sp>
    </p:spTree>
    <p:extLst>
      <p:ext uri="{BB962C8B-B14F-4D97-AF65-F5344CB8AC3E}">
        <p14:creationId xmlns:p14="http://schemas.microsoft.com/office/powerpoint/2010/main" val="11929743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47"/>
        <p:cNvGrpSpPr/>
        <p:nvPr/>
      </p:nvGrpSpPr>
      <p:grpSpPr>
        <a:xfrm>
          <a:off x="0" y="0"/>
          <a:ext cx="0" cy="0"/>
          <a:chOff x="0" y="0"/>
          <a:chExt cx="0" cy="0"/>
        </a:xfrm>
      </p:grpSpPr>
      <p:sp>
        <p:nvSpPr>
          <p:cNvPr id="48" name="Google Shape;48;p12"/>
          <p:cNvSpPr txBox="1">
            <a:spLocks noGrp="1"/>
          </p:cNvSpPr>
          <p:nvPr>
            <p:ph type="title"/>
          </p:nvPr>
        </p:nvSpPr>
        <p:spPr>
          <a:xfrm>
            <a:off x="722313" y="4406900"/>
            <a:ext cx="7772400" cy="1362075"/>
          </a:xfrm>
          <a:prstGeom prst="rect">
            <a:avLst/>
          </a:prstGeom>
          <a:noFill/>
          <a:ln>
            <a:noFill/>
          </a:ln>
        </p:spPr>
        <p:txBody>
          <a:bodyPr spcFirstLastPara="1" anchor="t"/>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dirty="0"/>
          </a:p>
        </p:txBody>
      </p:sp>
      <p:sp>
        <p:nvSpPr>
          <p:cNvPr id="49" name="Google Shape;49;p12"/>
          <p:cNvSpPr txBox="1">
            <a:spLocks noGrp="1"/>
          </p:cNvSpPr>
          <p:nvPr>
            <p:ph type="body" idx="1"/>
          </p:nvPr>
        </p:nvSpPr>
        <p:spPr>
          <a:xfrm>
            <a:off x="722313" y="2906713"/>
            <a:ext cx="7772400" cy="1500187"/>
          </a:xfrm>
          <a:prstGeom prst="rect">
            <a:avLst/>
          </a:prstGeom>
          <a:solidFill>
            <a:schemeClr val="lt1"/>
          </a:solidFill>
          <a:ln>
            <a:noFill/>
          </a:ln>
        </p:spPr>
        <p:txBody>
          <a:bodyPr spcFirstLastPara="1" anchor="b"/>
          <a:lstStyle>
            <a:lvl1pPr marL="457200" lvl="0" indent="-228600" algn="l">
              <a:spcBef>
                <a:spcPts val="400"/>
              </a:spcBef>
              <a:spcAft>
                <a:spcPts val="0"/>
              </a:spcAft>
              <a:buClr>
                <a:schemeClr val="dk1"/>
              </a:buClr>
              <a:buSzPts val="2000"/>
              <a:buFont typeface="Arial"/>
              <a:buNone/>
              <a:defRPr sz="2000"/>
            </a:lvl1pPr>
            <a:lvl2pPr marL="914400" lvl="1" indent="-228600" algn="l">
              <a:spcBef>
                <a:spcPts val="360"/>
              </a:spcBef>
              <a:spcAft>
                <a:spcPts val="0"/>
              </a:spcAft>
              <a:buClr>
                <a:schemeClr val="dk1"/>
              </a:buClr>
              <a:buSzPts val="1800"/>
              <a:buFont typeface="Arial"/>
              <a:buNone/>
              <a:defRPr sz="1800"/>
            </a:lvl2pPr>
            <a:lvl3pPr marL="1371600" lvl="2" indent="-228600" algn="l">
              <a:spcBef>
                <a:spcPts val="320"/>
              </a:spcBef>
              <a:spcAft>
                <a:spcPts val="0"/>
              </a:spcAft>
              <a:buClr>
                <a:schemeClr val="dk1"/>
              </a:buClr>
              <a:buSzPts val="1600"/>
              <a:buFont typeface="Arial"/>
              <a:buNone/>
              <a:defRPr sz="1600"/>
            </a:lvl3pPr>
            <a:lvl4pPr marL="1828800" lvl="3" indent="-228600" algn="l">
              <a:spcBef>
                <a:spcPts val="280"/>
              </a:spcBef>
              <a:spcAft>
                <a:spcPts val="0"/>
              </a:spcAft>
              <a:buClr>
                <a:schemeClr val="dk1"/>
              </a:buClr>
              <a:buSzPts val="1400"/>
              <a:buFont typeface="Arial"/>
              <a:buNone/>
              <a:defRPr sz="1400"/>
            </a:lvl4pPr>
            <a:lvl5pPr marL="2286000" lvl="4" indent="-228600" algn="l">
              <a:spcBef>
                <a:spcPts val="280"/>
              </a:spcBef>
              <a:spcAft>
                <a:spcPts val="0"/>
              </a:spcAft>
              <a:buClr>
                <a:schemeClr val="dk1"/>
              </a:buClr>
              <a:buSzPts val="1400"/>
              <a:buFont typeface="Arial"/>
              <a:buNone/>
              <a:defRPr sz="1400"/>
            </a:lvl5pPr>
            <a:lvl6pPr marL="2743200" lvl="5" indent="-228600" algn="l">
              <a:spcBef>
                <a:spcPts val="280"/>
              </a:spcBef>
              <a:spcAft>
                <a:spcPts val="0"/>
              </a:spcAft>
              <a:buClr>
                <a:schemeClr val="dk1"/>
              </a:buClr>
              <a:buSzPts val="1400"/>
              <a:buFont typeface="Arial"/>
              <a:buNone/>
              <a:defRPr sz="1400"/>
            </a:lvl6pPr>
            <a:lvl7pPr marL="3200400" lvl="6" indent="-228600" algn="l">
              <a:spcBef>
                <a:spcPts val="280"/>
              </a:spcBef>
              <a:spcAft>
                <a:spcPts val="0"/>
              </a:spcAft>
              <a:buClr>
                <a:schemeClr val="dk1"/>
              </a:buClr>
              <a:buSzPts val="1400"/>
              <a:buFont typeface="Arial"/>
              <a:buNone/>
              <a:defRPr sz="1400"/>
            </a:lvl7pPr>
            <a:lvl8pPr marL="3657600" lvl="7" indent="-228600" algn="l">
              <a:spcBef>
                <a:spcPts val="280"/>
              </a:spcBef>
              <a:spcAft>
                <a:spcPts val="0"/>
              </a:spcAft>
              <a:buClr>
                <a:schemeClr val="dk1"/>
              </a:buClr>
              <a:buSzPts val="1400"/>
              <a:buFont typeface="Arial"/>
              <a:buNone/>
              <a:defRPr sz="1400"/>
            </a:lvl8pPr>
            <a:lvl9pPr marL="4114800" lvl="8" indent="-228600" algn="l">
              <a:spcBef>
                <a:spcPts val="280"/>
              </a:spcBef>
              <a:spcAft>
                <a:spcPts val="0"/>
              </a:spcAft>
              <a:buClr>
                <a:schemeClr val="dk1"/>
              </a:buClr>
              <a:buSzPts val="1400"/>
              <a:buFont typeface="Arial"/>
              <a:buNone/>
              <a:defRPr sz="1400"/>
            </a:lvl9pPr>
          </a:lstStyle>
          <a:p>
            <a:endParaRPr/>
          </a:p>
        </p:txBody>
      </p:sp>
    </p:spTree>
    <p:extLst>
      <p:ext uri="{BB962C8B-B14F-4D97-AF65-F5344CB8AC3E}">
        <p14:creationId xmlns:p14="http://schemas.microsoft.com/office/powerpoint/2010/main" val="39617612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50"/>
        <p:cNvGrpSpPr/>
        <p:nvPr/>
      </p:nvGrpSpPr>
      <p:grpSpPr>
        <a:xfrm>
          <a:off x="0" y="0"/>
          <a:ext cx="0" cy="0"/>
          <a:chOff x="0" y="0"/>
          <a:chExt cx="0" cy="0"/>
        </a:xfrm>
      </p:grpSpPr>
      <p:pic>
        <p:nvPicPr>
          <p:cNvPr id="2" name="Picture 6">
            <a:extLst>
              <a:ext uri="{FF2B5EF4-FFF2-40B4-BE49-F238E27FC236}">
                <a16:creationId xmlns:a16="http://schemas.microsoft.com/office/drawing/2014/main" id="{55A6C976-BD36-1718-F17D-6DD454D3703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70C7259C-3DD7-11CC-609F-0C487B5EB7D8}"/>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 name="Google Shape;51;p13"/>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2" name="Google Shape;52;p13"/>
          <p:cNvSpPr txBox="1">
            <a:spLocks noGrp="1"/>
          </p:cNvSpPr>
          <p:nvPr>
            <p:ph type="body" idx="1"/>
          </p:nvPr>
        </p:nvSpPr>
        <p:spPr>
          <a:xfrm>
            <a:off x="179387" y="549275"/>
            <a:ext cx="8785225" cy="5576887"/>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1205086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tif"/></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ti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1.emf"/><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a:extLst>
              <a:ext uri="{FF2B5EF4-FFF2-40B4-BE49-F238E27FC236}">
                <a16:creationId xmlns:a16="http://schemas.microsoft.com/office/drawing/2014/main" id="{5E2E38D8-9A6E-B318-716B-1FCD365C6BE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27" name="Title Placeholder 1">
            <a:extLst>
              <a:ext uri="{FF2B5EF4-FFF2-40B4-BE49-F238E27FC236}">
                <a16:creationId xmlns:a16="http://schemas.microsoft.com/office/drawing/2014/main" id="{1403D357-9811-3C81-927D-006D9C43138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 name="Text Box 13">
            <a:extLst>
              <a:ext uri="{FF2B5EF4-FFF2-40B4-BE49-F238E27FC236}">
                <a16:creationId xmlns:a16="http://schemas.microsoft.com/office/drawing/2014/main" id="{226EC9B3-0B53-8F78-EF9A-5DB85EF271C2}"/>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1030" name="Picture 8" descr="Pearson Logo">
            <a:extLst>
              <a:ext uri="{FF2B5EF4-FFF2-40B4-BE49-F238E27FC236}">
                <a16:creationId xmlns:a16="http://schemas.microsoft.com/office/drawing/2014/main" id="{273D13AE-5C92-890E-ABCF-3A49FD928813}"/>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25B84BD7-6071-FA3F-C689-D1FC944D5CF1}"/>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p:blipFill>
        <p:spPr bwMode="auto">
          <a:xfrm>
            <a:off x="7667684" y="4711700"/>
            <a:ext cx="1309569"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696" r:id="rId1"/>
    <p:sldLayoutId id="2147485697" r:id="rId2"/>
    <p:sldLayoutId id="2147485698" r:id="rId3"/>
    <p:sldLayoutId id="2147485699" r:id="rId4"/>
    <p:sldLayoutId id="2147485700" r:id="rId5"/>
    <p:sldLayoutId id="2147485701" r:id="rId6"/>
    <p:sldLayoutId id="2147485702" r:id="rId7"/>
    <p:sldLayoutId id="2147485703" r:id="rId8"/>
    <p:sldLayoutId id="2147485704" r:id="rId9"/>
    <p:sldLayoutId id="2147485705" r:id="rId10"/>
    <p:sldLayoutId id="2147485706" r:id="rId11"/>
  </p:sldLayoutIdLst>
  <p:hf sldNum="0" hdr="0" dt="0"/>
  <p:txStyles>
    <p:title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Clr>
          <a:srgbClr val="007BA4"/>
        </a:buClr>
        <a:buFont typeface="Arial" panose="020B0604020202020204" pitchFamily="34" charset="0"/>
        <a:buChar char="•"/>
        <a:defRPr sz="3200" kern="1200">
          <a:solidFill>
            <a:schemeClr val="tx1"/>
          </a:solidFill>
          <a:latin typeface="Arial" panose="020B060402020202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Google Shape;16;p3">
            <a:extLst>
              <a:ext uri="{FF2B5EF4-FFF2-40B4-BE49-F238E27FC236}">
                <a16:creationId xmlns:a16="http://schemas.microsoft.com/office/drawing/2014/main" id="{2EB55077-E7AB-FAE2-ED71-DE879A0E1FD2}"/>
              </a:ext>
            </a:extLst>
          </p:cNvPr>
          <p:cNvSpPr txBox="1">
            <a:spLocks noGrp="1"/>
          </p:cNvSpPr>
          <p:nvPr>
            <p:ph type="title"/>
          </p:nvPr>
        </p:nvSpPr>
        <p:spPr bwMode="auto">
          <a:xfrm>
            <a:off x="179388" y="115888"/>
            <a:ext cx="8785225" cy="36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5" tIns="45700" rIns="91425" bIns="45700" numCol="1" anchor="ctr" anchorCtr="0" compatLnSpc="1">
            <a:prstTxWarp prst="textNoShape">
              <a:avLst/>
            </a:prstTxWarp>
          </a:bodyPr>
          <a:lstStyle/>
          <a:p>
            <a:pPr lvl="0"/>
            <a:endParaRPr lang="en-US" altLang="en-US">
              <a:sym typeface="Arial" panose="020B0604020202020204" pitchFamily="34" charset="0"/>
            </a:endParaRPr>
          </a:p>
        </p:txBody>
      </p:sp>
      <p:sp>
        <p:nvSpPr>
          <p:cNvPr id="2051" name="Google Shape;17;p3">
            <a:extLst>
              <a:ext uri="{FF2B5EF4-FFF2-40B4-BE49-F238E27FC236}">
                <a16:creationId xmlns:a16="http://schemas.microsoft.com/office/drawing/2014/main" id="{3B1DDBBB-D4B4-0818-8468-878752FBB305}"/>
              </a:ext>
            </a:extLst>
          </p:cNvPr>
          <p:cNvSpPr txBox="1">
            <a:spLocks noGrp="1"/>
          </p:cNvSpPr>
          <p:nvPr>
            <p:ph type="body" idx="1"/>
          </p:nvPr>
        </p:nvSpPr>
        <p:spPr bwMode="auto">
          <a:xfrm>
            <a:off x="179388" y="549275"/>
            <a:ext cx="8785225" cy="5576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25" tIns="45700" rIns="91425" bIns="45700" numCol="1" anchor="t" anchorCtr="0" compatLnSpc="1">
            <a:prstTxWarp prst="textNoShape">
              <a:avLst/>
            </a:prstTxWarp>
          </a:bodyPr>
          <a:lstStyle/>
          <a:p>
            <a:pPr lvl="0"/>
            <a:endParaRPr lang="en-US" altLang="en-US">
              <a:sym typeface="Arial" panose="020B0604020202020204" pitchFamily="34" charset="0"/>
            </a:endParaRPr>
          </a:p>
        </p:txBody>
      </p:sp>
      <p:sp>
        <p:nvSpPr>
          <p:cNvPr id="5" name="Text Box 13">
            <a:extLst>
              <a:ext uri="{FF2B5EF4-FFF2-40B4-BE49-F238E27FC236}">
                <a16:creationId xmlns:a16="http://schemas.microsoft.com/office/drawing/2014/main" id="{8A7337F1-5C1C-DCE2-D369-A6C739DCAA11}"/>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2053" name="Picture 8" descr="Pearson Logo">
            <a:extLst>
              <a:ext uri="{FF2B5EF4-FFF2-40B4-BE49-F238E27FC236}">
                <a16:creationId xmlns:a16="http://schemas.microsoft.com/office/drawing/2014/main" id="{678341E1-BB9D-4D6C-B4DB-D89E1FAD4E01}"/>
              </a:ext>
            </a:extLst>
          </p:cNvPr>
          <p:cNvPicPr>
            <a:picLocks noChangeAspect="1"/>
          </p:cNvPicPr>
          <p:nvPr userDrawn="1"/>
        </p:nvPicPr>
        <p:blipFill>
          <a:blip r:embed="rId12">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5">
            <a:extLst>
              <a:ext uri="{FF2B5EF4-FFF2-40B4-BE49-F238E27FC236}">
                <a16:creationId xmlns:a16="http://schemas.microsoft.com/office/drawing/2014/main" id="{4622389E-E1EB-1AB6-3143-15535F83116C}"/>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p:blipFill>
        <p:spPr bwMode="auto">
          <a:xfrm>
            <a:off x="7667684" y="4711700"/>
            <a:ext cx="1309569"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dk2" tx2="lt2" accent1="accent1" accent2="accent2" accent3="accent3" accent4="accent4" accent5="accent5" accent6="accent6" hlink="hlink" folHlink="folHlink"/>
  <p:sldLayoutIdLst>
    <p:sldLayoutId id="2147485691" r:id="rId1"/>
    <p:sldLayoutId id="2147485692" r:id="rId2"/>
    <p:sldLayoutId id="2147485707" r:id="rId3"/>
    <p:sldLayoutId id="2147485693" r:id="rId4"/>
    <p:sldLayoutId id="2147485708" r:id="rId5"/>
    <p:sldLayoutId id="2147485694" r:id="rId6"/>
    <p:sldLayoutId id="2147485709" r:id="rId7"/>
    <p:sldLayoutId id="2147485710" r:id="rId8"/>
    <p:sldLayoutId id="2147485695" r:id="rId9"/>
    <p:sldLayoutId id="2147485711" r:id="rId10"/>
  </p:sldLayoutIdLst>
  <p:hf sldNum="0" hdr="0" ftr="0" dt="0"/>
  <p:txStyles>
    <p:title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1pPr>
      <a:lvl2pPr lvl="1"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2pPr>
      <a:lvl3pPr lvl="2"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3pPr>
      <a:lvl4pPr lvl="3"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4pPr>
      <a:lvl5pPr lvl="4"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1pPr>
      <a:lvl2pPr lvl="1"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2pPr>
      <a:lvl3pPr lvl="2"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3pPr>
      <a:lvl4pPr lvl="3"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4pPr>
      <a:lvl5pPr lvl="4"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tif"/><Relationship Id="rId4" Type="http://schemas.openxmlformats.org/officeDocument/2006/relationships/image" Target="../media/image1.emf"/></Relationships>
</file>

<file path=ppt/slides/_rels/slide6.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tif"/><Relationship Id="rId4" Type="http://schemas.openxmlformats.org/officeDocument/2006/relationships/image" Target="../media/image1.emf"/></Relationships>
</file>

<file path=ppt/slides/_rels/slide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76692D0-B415-E984-FFFA-8B4F43978316}"/>
              </a:ext>
            </a:extLst>
          </p:cNvPr>
          <p:cNvSpPr txBox="1">
            <a:spLocks/>
          </p:cNvSpPr>
          <p:nvPr/>
        </p:nvSpPr>
        <p:spPr bwMode="auto">
          <a:xfrm>
            <a:off x="361950" y="258763"/>
            <a:ext cx="8502650" cy="1443037"/>
          </a:xfrm>
          <a:prstGeom prst="rect">
            <a:avLst/>
          </a:prstGeom>
          <a:noFill/>
          <a:ln w="9525">
            <a:noFill/>
            <a:miter lim="800000"/>
            <a:headEnd/>
            <a:tailEnd/>
          </a:ln>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lgn="l">
              <a:spcBef>
                <a:spcPts val="900"/>
              </a:spcBef>
              <a:buClr>
                <a:srgbClr val="000000"/>
              </a:buClr>
              <a:defRPr/>
            </a:pPr>
            <a:r>
              <a:rPr lang="en-IN" sz="3600" b="1" kern="0" dirty="0">
                <a:solidFill>
                  <a:srgbClr val="007BA4"/>
                </a:solidFill>
                <a:sym typeface="Arial"/>
              </a:rPr>
              <a:t>Exploring Strategy </a:t>
            </a:r>
          </a:p>
          <a:p>
            <a:pPr indent="25400" algn="l">
              <a:spcBef>
                <a:spcPts val="900"/>
              </a:spcBef>
              <a:buClr>
                <a:srgbClr val="000000"/>
              </a:buClr>
              <a:defRPr/>
            </a:pPr>
            <a:r>
              <a:rPr lang="en-IN" sz="2800" kern="0" dirty="0">
                <a:solidFill>
                  <a:srgbClr val="007BA4"/>
                </a:solidFill>
                <a:sym typeface="Arial"/>
              </a:rPr>
              <a:t>Thirteenth Edition</a:t>
            </a:r>
          </a:p>
        </p:txBody>
      </p:sp>
      <p:pic>
        <p:nvPicPr>
          <p:cNvPr id="21508" name="Picture 2">
            <a:extLst>
              <a:ext uri="{FF2B5EF4-FFF2-40B4-BE49-F238E27FC236}">
                <a16:creationId xmlns:a16="http://schemas.microsoft.com/office/drawing/2014/main" id="{5C02EDB9-F1BE-D26B-9BA6-640A45E3FD3E}"/>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bwMode="auto">
          <a:xfrm>
            <a:off x="482600" y="1477295"/>
            <a:ext cx="3500438" cy="4759073"/>
          </a:xfrm>
          <a:prstGeom prst="rect">
            <a:avLst/>
          </a:prstGeom>
          <a:noFill/>
          <a:ln>
            <a:noFill/>
          </a:ln>
          <a:effectLst>
            <a:outerShdw blurRad="50800" dist="38100" dir="2700000" algn="tl" rotWithShape="0">
              <a:prstClr val="black">
                <a:alpha val="40000"/>
              </a:prstClr>
            </a:outerShdw>
          </a:effectLst>
        </p:spPr>
      </p:pic>
      <p:sp>
        <p:nvSpPr>
          <p:cNvPr id="6" name="Text Placeholder 4">
            <a:extLst>
              <a:ext uri="{FF2B5EF4-FFF2-40B4-BE49-F238E27FC236}">
                <a16:creationId xmlns:a16="http://schemas.microsoft.com/office/drawing/2014/main" id="{1AFE4C8E-E1C6-17FC-6AFA-4B756CD9598C}"/>
              </a:ext>
            </a:extLst>
          </p:cNvPr>
          <p:cNvSpPr txBox="1">
            <a:spLocks/>
          </p:cNvSpPr>
          <p:nvPr/>
        </p:nvSpPr>
        <p:spPr bwMode="auto">
          <a:xfrm>
            <a:off x="4602164" y="3278188"/>
            <a:ext cx="3065462" cy="1077218"/>
          </a:xfrm>
          <a:prstGeom prst="rect">
            <a:avLst/>
          </a:prstGeom>
          <a:noFill/>
          <a:ln>
            <a:noFill/>
          </a:ln>
        </p:spPr>
        <p:txBody>
          <a:bodyPr wrap="square">
            <a:sp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9525" indent="-9525">
              <a:spcBef>
                <a:spcPts val="1200"/>
              </a:spcBef>
              <a:buFontTx/>
              <a:buNone/>
              <a:defRPr/>
            </a:pPr>
            <a:r>
              <a:rPr lang="en-US" sz="3000" kern="0" dirty="0">
                <a:solidFill>
                  <a:srgbClr val="000000"/>
                </a:solidFill>
                <a:sym typeface="Arial"/>
              </a:rPr>
              <a:t>Chapter 10</a:t>
            </a:r>
          </a:p>
          <a:p>
            <a:pPr marL="9525" indent="-9525">
              <a:spcBef>
                <a:spcPts val="1200"/>
              </a:spcBef>
              <a:buFontTx/>
              <a:buNone/>
              <a:defRPr/>
            </a:pPr>
            <a:r>
              <a:rPr lang="en-US" sz="2400" kern="0" dirty="0">
                <a:solidFill>
                  <a:srgbClr val="000000"/>
                </a:solidFill>
                <a:sym typeface="Arial"/>
              </a:rPr>
              <a:t>International strategy</a:t>
            </a:r>
          </a:p>
        </p:txBody>
      </p:sp>
      <p:sp>
        <p:nvSpPr>
          <p:cNvPr id="9" name="Text Placeholder 4">
            <a:extLst>
              <a:ext uri="{FF2B5EF4-FFF2-40B4-BE49-F238E27FC236}">
                <a16:creationId xmlns:a16="http://schemas.microsoft.com/office/drawing/2014/main" id="{B96EDC62-BECD-0580-63E2-32C571CF9565}"/>
              </a:ext>
            </a:extLst>
          </p:cNvPr>
          <p:cNvSpPr txBox="1">
            <a:spLocks/>
          </p:cNvSpPr>
          <p:nvPr/>
        </p:nvSpPr>
        <p:spPr bwMode="auto">
          <a:xfrm>
            <a:off x="4565650" y="1703388"/>
            <a:ext cx="4470400" cy="1077912"/>
          </a:xfrm>
          <a:prstGeom prst="rect">
            <a:avLst/>
          </a:prstGeom>
          <a:noFill/>
          <a:ln>
            <a:noFill/>
          </a:ln>
        </p:spPr>
        <p:txBody>
          <a:bodyPr>
            <a:sp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spcBef>
                <a:spcPts val="1200"/>
              </a:spcBef>
              <a:spcAft>
                <a:spcPts val="600"/>
              </a:spcAft>
              <a:buFontTx/>
              <a:buNone/>
              <a:defRPr/>
            </a:pPr>
            <a:r>
              <a:rPr lang="en-US" sz="3000" kern="0" dirty="0">
                <a:solidFill>
                  <a:srgbClr val="000000"/>
                </a:solidFill>
                <a:sym typeface="Arial"/>
              </a:rPr>
              <a:t>Part II</a:t>
            </a:r>
          </a:p>
          <a:p>
            <a:pPr marL="0" indent="0">
              <a:spcBef>
                <a:spcPts val="600"/>
              </a:spcBef>
              <a:spcAft>
                <a:spcPts val="0"/>
              </a:spcAft>
              <a:buFontTx/>
              <a:buNone/>
              <a:defRPr/>
            </a:pPr>
            <a:r>
              <a:rPr lang="en-US" sz="2400" dirty="0">
                <a:solidFill>
                  <a:srgbClr val="000000"/>
                </a:solidFill>
              </a:rPr>
              <a:t>Strategic choices</a:t>
            </a:r>
            <a:endParaRPr lang="en-US" sz="3000" kern="0" dirty="0">
              <a:solidFill>
                <a:srgbClr val="000000"/>
              </a:solidFill>
              <a:sym typeface="Arial"/>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bwMode="auto">
          <a:xfrm>
            <a:off x="358212" y="410545"/>
            <a:ext cx="8390501"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US" dirty="0"/>
              <a:t>Learning outcomes</a:t>
            </a:r>
          </a:p>
        </p:txBody>
      </p:sp>
      <p:sp>
        <p:nvSpPr>
          <p:cNvPr id="2" name="TextBox 1">
            <a:extLst>
              <a:ext uri="{FF2B5EF4-FFF2-40B4-BE49-F238E27FC236}">
                <a16:creationId xmlns:a16="http://schemas.microsoft.com/office/drawing/2014/main" id="{115F7813-3621-6FD2-8285-C7ECF339C980}"/>
              </a:ext>
            </a:extLst>
          </p:cNvPr>
          <p:cNvSpPr txBox="1"/>
          <p:nvPr/>
        </p:nvSpPr>
        <p:spPr>
          <a:xfrm>
            <a:off x="827584" y="2132856"/>
            <a:ext cx="6336704" cy="923330"/>
          </a:xfrm>
          <a:prstGeom prst="rect">
            <a:avLst/>
          </a:prstGeom>
          <a:noFill/>
        </p:spPr>
        <p:txBody>
          <a:bodyPr wrap="square" rtlCol="0">
            <a:spAutoFit/>
          </a:bodyPr>
          <a:lstStyle/>
          <a:p>
            <a:pPr marL="285750" indent="-285750">
              <a:buFont typeface="Arial" panose="020B0604020202020204" pitchFamily="34" charset="0"/>
              <a:buChar char="•"/>
            </a:pPr>
            <a:r>
              <a:rPr lang="en-GB" dirty="0"/>
              <a:t>International strategies</a:t>
            </a:r>
          </a:p>
          <a:p>
            <a:pPr marL="285750" indent="-285750">
              <a:buFont typeface="Arial" panose="020B0604020202020204" pitchFamily="34" charset="0"/>
              <a:buChar char="•"/>
            </a:pPr>
            <a:r>
              <a:rPr lang="en-GB" dirty="0"/>
              <a:t>Market entry strategies</a:t>
            </a:r>
          </a:p>
          <a:p>
            <a:endParaRPr lang="en-GB" dirty="0"/>
          </a:p>
        </p:txBody>
      </p:sp>
    </p:spTree>
    <p:extLst>
      <p:ext uri="{BB962C8B-B14F-4D97-AF65-F5344CB8AC3E}">
        <p14:creationId xmlns:p14="http://schemas.microsoft.com/office/powerpoint/2010/main" val="2300383183"/>
      </p:ext>
    </p:extLst>
  </p:cSld>
  <p:clrMapOvr>
    <a:masterClrMapping/>
  </p:clrMapOvr>
  <p:transition>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strategy&#10;&#10;Description automatically generated with low confidence">
            <a:extLst>
              <a:ext uri="{FF2B5EF4-FFF2-40B4-BE49-F238E27FC236}">
                <a16:creationId xmlns:a16="http://schemas.microsoft.com/office/drawing/2014/main" id="{84EA040B-90AA-EC26-CC78-0C318089F1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1136" y="903990"/>
            <a:ext cx="5361728" cy="5361728"/>
          </a:xfrm>
          <a:prstGeom prst="rect">
            <a:avLst/>
          </a:prstGeom>
        </p:spPr>
      </p:pic>
    </p:spTree>
    <p:extLst>
      <p:ext uri="{BB962C8B-B14F-4D97-AF65-F5344CB8AC3E}">
        <p14:creationId xmlns:p14="http://schemas.microsoft.com/office/powerpoint/2010/main" val="1580746983"/>
      </p:ext>
    </p:extLst>
  </p:cSld>
  <p:clrMapOvr>
    <a:masterClrMapping/>
  </p:clrMapOvr>
  <p:transition>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Figure 10.1</a:t>
            </a:r>
            <a:br>
              <a:rPr lang="en-US" dirty="0"/>
            </a:br>
            <a:r>
              <a:rPr lang="en-US" dirty="0"/>
              <a:t>International strategy: five main themes</a:t>
            </a:r>
            <a:endParaRPr lang="en-US" sz="3600" b="1" dirty="0"/>
          </a:p>
        </p:txBody>
      </p:sp>
      <p:pic>
        <p:nvPicPr>
          <p:cNvPr id="5" name="Picture 4" descr="A diagram of a strategy&#10;&#10;Description automatically generated with low confidence">
            <a:extLst>
              <a:ext uri="{FF2B5EF4-FFF2-40B4-BE49-F238E27FC236}">
                <a16:creationId xmlns:a16="http://schemas.microsoft.com/office/drawing/2014/main" id="{3592D33A-4E05-FD23-5074-8258122C78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39624" y="2192092"/>
            <a:ext cx="4264753" cy="4115748"/>
          </a:xfrm>
          <a:prstGeom prst="rect">
            <a:avLst/>
          </a:prstGeom>
        </p:spPr>
      </p:pic>
    </p:spTree>
    <p:extLst>
      <p:ext uri="{BB962C8B-B14F-4D97-AF65-F5344CB8AC3E}">
        <p14:creationId xmlns:p14="http://schemas.microsoft.com/office/powerpoint/2010/main" val="1945316463"/>
      </p:ext>
    </p:extLst>
  </p:cSld>
  <p:clrMapOvr>
    <a:masterClrMapping/>
  </p:clrMapOvr>
  <p:transition>
    <p:cover/>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descr="A picture containing text, screenshot, font, diagram&#10;&#10;Description automatically generated">
            <a:extLst>
              <a:ext uri="{FF2B5EF4-FFF2-40B4-BE49-F238E27FC236}">
                <a16:creationId xmlns:a16="http://schemas.microsoft.com/office/drawing/2014/main" id="{21BCC42C-EAF7-AC70-213E-8F8817BD00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4174" y="749776"/>
            <a:ext cx="7135653" cy="5200792"/>
          </a:xfrm>
          <a:prstGeom prst="rect">
            <a:avLst/>
          </a:prstGeom>
        </p:spPr>
      </p:pic>
      <p:sp>
        <p:nvSpPr>
          <p:cNvPr id="7" name="TextBox 6">
            <a:extLst>
              <a:ext uri="{FF2B5EF4-FFF2-40B4-BE49-F238E27FC236}">
                <a16:creationId xmlns:a16="http://schemas.microsoft.com/office/drawing/2014/main" id="{1BA6BA41-F7DF-F62F-6449-C30AA96DC554}"/>
              </a:ext>
            </a:extLst>
          </p:cNvPr>
          <p:cNvSpPr txBox="1"/>
          <p:nvPr/>
        </p:nvSpPr>
        <p:spPr>
          <a:xfrm>
            <a:off x="376486" y="6084351"/>
            <a:ext cx="4847802" cy="215444"/>
          </a:xfrm>
          <a:prstGeom prst="rect">
            <a:avLst/>
          </a:prstGeom>
          <a:noFill/>
        </p:spPr>
        <p:txBody>
          <a:bodyPr wrap="none" rtlCol="0">
            <a:spAutoFit/>
          </a:bodyPr>
          <a:lstStyle/>
          <a:p>
            <a:r>
              <a:rPr lang="en-US" sz="800" b="0" i="1" u="none" strike="noStrike" baseline="0" dirty="0"/>
              <a:t>Source</a:t>
            </a:r>
            <a:r>
              <a:rPr lang="en-US" sz="800" b="0" i="0" u="none" strike="noStrike" baseline="0" dirty="0"/>
              <a:t>: Adapted from G. Yip (2003) </a:t>
            </a:r>
            <a:r>
              <a:rPr lang="en-US" sz="800" b="0" i="1" u="none" strike="noStrike" baseline="0" dirty="0"/>
              <a:t>Total Global Strategy II</a:t>
            </a:r>
            <a:r>
              <a:rPr lang="en-US" sz="800" b="0" i="0" u="none" strike="noStrike" baseline="0" dirty="0"/>
              <a:t>, Financial Times Prentice Hall, Chapter 2.</a:t>
            </a:r>
            <a:endParaRPr lang="en-IN" sz="800" dirty="0"/>
          </a:p>
        </p:txBody>
      </p:sp>
      <p:sp>
        <p:nvSpPr>
          <p:cNvPr id="8" name="Text Box 13">
            <a:extLst>
              <a:ext uri="{FF2B5EF4-FFF2-40B4-BE49-F238E27FC236}">
                <a16:creationId xmlns:a16="http://schemas.microsoft.com/office/drawing/2014/main" id="{CB73B5D6-997C-1C1E-2442-DC4A29C0310A}"/>
              </a:ext>
            </a:extLst>
          </p:cNvPr>
          <p:cNvSpPr txBox="1">
            <a:spLocks noGrp="1" noRot="1" noMove="1" noResize="1" noEditPoints="1" noAdjustHandles="1" noChangeArrowheads="1" noChangeShapeType="1"/>
          </p:cNvSpPr>
          <p:nvPr/>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9" name="Picture 8" descr="Pearson Logo">
            <a:extLst>
              <a:ext uri="{FF2B5EF4-FFF2-40B4-BE49-F238E27FC236}">
                <a16:creationId xmlns:a16="http://schemas.microsoft.com/office/drawing/2014/main" id="{253D88A0-631C-C59E-BCCC-D88E69D19B57}"/>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a:extLst>
              <a:ext uri="{FF2B5EF4-FFF2-40B4-BE49-F238E27FC236}">
                <a16:creationId xmlns:a16="http://schemas.microsoft.com/office/drawing/2014/main" id="{A40C3549-FD12-68AF-1603-EDFFBCAE6AD9}"/>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a:stretch/>
        </p:blipFill>
        <p:spPr bwMode="auto">
          <a:xfrm>
            <a:off x="7667684" y="4711700"/>
            <a:ext cx="1309569"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9014121"/>
      </p:ext>
    </p:extLst>
  </p:cSld>
  <p:clrMapOvr>
    <a:masterClrMapping/>
  </p:clrMapOvr>
  <p:transition>
    <p:cover/>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descr="A picture containing text, circle, line, diagram&#10;&#10;Description automatically generated">
            <a:extLst>
              <a:ext uri="{FF2B5EF4-FFF2-40B4-BE49-F238E27FC236}">
                <a16:creationId xmlns:a16="http://schemas.microsoft.com/office/drawing/2014/main" id="{26AB8B56-E987-C2A6-1176-2AA5887338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414" y="779664"/>
            <a:ext cx="7491173" cy="5030933"/>
          </a:xfrm>
          <a:prstGeom prst="rect">
            <a:avLst/>
          </a:prstGeom>
        </p:spPr>
      </p:pic>
      <p:sp>
        <p:nvSpPr>
          <p:cNvPr id="7" name="TextBox 6">
            <a:extLst>
              <a:ext uri="{FF2B5EF4-FFF2-40B4-BE49-F238E27FC236}">
                <a16:creationId xmlns:a16="http://schemas.microsoft.com/office/drawing/2014/main" id="{F236BB90-ADC8-098C-A581-8AB790036694}"/>
              </a:ext>
            </a:extLst>
          </p:cNvPr>
          <p:cNvSpPr txBox="1"/>
          <p:nvPr/>
        </p:nvSpPr>
        <p:spPr>
          <a:xfrm>
            <a:off x="376487" y="5964520"/>
            <a:ext cx="6643786" cy="338554"/>
          </a:xfrm>
          <a:prstGeom prst="rect">
            <a:avLst/>
          </a:prstGeom>
          <a:noFill/>
        </p:spPr>
        <p:txBody>
          <a:bodyPr wrap="square" rtlCol="0">
            <a:spAutoFit/>
          </a:bodyPr>
          <a:lstStyle/>
          <a:p>
            <a:pPr algn="l"/>
            <a:r>
              <a:rPr lang="en-US" sz="800" b="0" i="1" u="none" strike="noStrike" baseline="0" dirty="0"/>
              <a:t>Source</a:t>
            </a:r>
            <a:r>
              <a:rPr lang="en-US" sz="800" b="0" i="0" u="none" strike="noStrike" baseline="0" dirty="0"/>
              <a:t>: Adapted with permission of The Free Press, a Division of Simon &amp; Schuster, Inc., from </a:t>
            </a:r>
            <a:r>
              <a:rPr lang="en-US" sz="800" b="0" i="1" u="none" strike="noStrike" baseline="0" dirty="0"/>
              <a:t>The Competitive </a:t>
            </a:r>
            <a:r>
              <a:rPr lang="en-IN" sz="800" b="0" i="1" u="none" strike="noStrike" baseline="0" dirty="0"/>
              <a:t>Advantage </a:t>
            </a:r>
            <a:r>
              <a:rPr lang="en-US" sz="800" b="0" i="1" u="none" strike="noStrike" baseline="0" dirty="0"/>
              <a:t>of Nations </a:t>
            </a:r>
            <a:r>
              <a:rPr lang="en-US" sz="800" b="0" i="0" u="none" strike="noStrike" baseline="0" dirty="0"/>
              <a:t>by Michael E. Porter. Copyright </a:t>
            </a:r>
            <a:r>
              <a:rPr lang="en-US" sz="800" dirty="0">
                <a:solidFill>
                  <a:srgbClr val="000000"/>
                </a:solidFill>
                <a:latin typeface="Arial"/>
                <a:ea typeface="Verdana" panose="020B0604030504040204" pitchFamily="34" charset="0"/>
                <a:cs typeface="Verdana" panose="020B0604030504040204" pitchFamily="34" charset="0"/>
              </a:rPr>
              <a:t>©</a:t>
            </a:r>
            <a:r>
              <a:rPr lang="en-US" sz="800" b="0" i="0" u="none" strike="noStrike" baseline="0" dirty="0"/>
              <a:t> 1990, 1998 by Michael E. Porter. All rights reserved.</a:t>
            </a:r>
            <a:endParaRPr lang="en-IN" sz="800" dirty="0"/>
          </a:p>
        </p:txBody>
      </p:sp>
      <p:sp>
        <p:nvSpPr>
          <p:cNvPr id="8" name="Text Box 13">
            <a:extLst>
              <a:ext uri="{FF2B5EF4-FFF2-40B4-BE49-F238E27FC236}">
                <a16:creationId xmlns:a16="http://schemas.microsoft.com/office/drawing/2014/main" id="{E70AAA35-8F32-2D56-C2B0-E0EA27FEAFB0}"/>
              </a:ext>
            </a:extLst>
          </p:cNvPr>
          <p:cNvSpPr txBox="1">
            <a:spLocks noGrp="1" noRot="1" noMove="1" noResize="1" noEditPoints="1" noAdjustHandles="1" noChangeArrowheads="1" noChangeShapeType="1"/>
          </p:cNvSpPr>
          <p:nvPr/>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9" name="Picture 8" descr="Pearson Logo">
            <a:extLst>
              <a:ext uri="{FF2B5EF4-FFF2-40B4-BE49-F238E27FC236}">
                <a16:creationId xmlns:a16="http://schemas.microsoft.com/office/drawing/2014/main" id="{43B4C3FB-B795-21BD-1E0C-49F976E58BE3}"/>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a:extLst>
              <a:ext uri="{FF2B5EF4-FFF2-40B4-BE49-F238E27FC236}">
                <a16:creationId xmlns:a16="http://schemas.microsoft.com/office/drawing/2014/main" id="{018CB2A8-C24B-D2ED-37A5-C5649CAC7DE7}"/>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a:stretch/>
        </p:blipFill>
        <p:spPr bwMode="auto">
          <a:xfrm>
            <a:off x="7667684" y="4711700"/>
            <a:ext cx="1309569"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8944795"/>
      </p:ext>
    </p:extLst>
  </p:cSld>
  <p:clrMapOvr>
    <a:masterClrMapping/>
  </p:clrMapOvr>
  <p:transition>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Figure 10.4</a:t>
            </a:r>
            <a:br>
              <a:rPr lang="en-US" dirty="0"/>
            </a:br>
            <a:r>
              <a:rPr lang="en-US" dirty="0"/>
              <a:t>International strategies: global integration vs local responsiveness</a:t>
            </a:r>
            <a:endParaRPr lang="en-US" sz="3600" b="1" dirty="0"/>
          </a:p>
        </p:txBody>
      </p:sp>
      <p:pic>
        <p:nvPicPr>
          <p:cNvPr id="3" name="Picture 2" descr="A picture containing text, circle, diagram, screenshot&#10;&#10;Description automatically generated">
            <a:extLst>
              <a:ext uri="{FF2B5EF4-FFF2-40B4-BE49-F238E27FC236}">
                <a16:creationId xmlns:a16="http://schemas.microsoft.com/office/drawing/2014/main" id="{3C4A9D1F-336B-DB72-3C95-26FE342EF3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020" y="2403725"/>
            <a:ext cx="7089268" cy="3661643"/>
          </a:xfrm>
          <a:prstGeom prst="rect">
            <a:avLst/>
          </a:prstGeom>
        </p:spPr>
      </p:pic>
    </p:spTree>
    <p:extLst>
      <p:ext uri="{BB962C8B-B14F-4D97-AF65-F5344CB8AC3E}">
        <p14:creationId xmlns:p14="http://schemas.microsoft.com/office/powerpoint/2010/main" val="2312336577"/>
      </p:ext>
    </p:extLst>
  </p:cSld>
  <p:clrMapOvr>
    <a:masterClrMapping/>
  </p:clrMapOvr>
  <p:transition>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C2C7-1ABE-5B46-0E42-9CBA5E2E123F}"/>
              </a:ext>
            </a:extLst>
          </p:cNvPr>
          <p:cNvSpPr>
            <a:spLocks noGrp="1"/>
          </p:cNvSpPr>
          <p:nvPr>
            <p:ph type="title"/>
          </p:nvPr>
        </p:nvSpPr>
        <p:spPr/>
        <p:txBody>
          <a:bodyPr/>
          <a:lstStyle/>
          <a:p>
            <a:r>
              <a:rPr lang="en-GB" dirty="0"/>
              <a:t>Market selection and entry</a:t>
            </a:r>
          </a:p>
        </p:txBody>
      </p:sp>
      <p:sp>
        <p:nvSpPr>
          <p:cNvPr id="3" name="Content Placeholder 2">
            <a:extLst>
              <a:ext uri="{FF2B5EF4-FFF2-40B4-BE49-F238E27FC236}">
                <a16:creationId xmlns:a16="http://schemas.microsoft.com/office/drawing/2014/main" id="{A9EB6765-63B6-B875-94B5-7FF97FD6B425}"/>
              </a:ext>
            </a:extLst>
          </p:cNvPr>
          <p:cNvSpPr>
            <a:spLocks noGrp="1"/>
          </p:cNvSpPr>
          <p:nvPr>
            <p:ph idx="1"/>
          </p:nvPr>
        </p:nvSpPr>
        <p:spPr/>
        <p:txBody>
          <a:bodyPr/>
          <a:lstStyle/>
          <a:p>
            <a:r>
              <a:rPr lang="en-GB" dirty="0"/>
              <a:t>Export</a:t>
            </a:r>
          </a:p>
          <a:p>
            <a:r>
              <a:rPr lang="en-GB" dirty="0"/>
              <a:t>Licensing</a:t>
            </a:r>
          </a:p>
          <a:p>
            <a:r>
              <a:rPr lang="en-GB" dirty="0"/>
              <a:t>Joint ventures</a:t>
            </a:r>
          </a:p>
          <a:p>
            <a:r>
              <a:rPr lang="en-GB" dirty="0"/>
              <a:t>Wholly owned subsidiaries</a:t>
            </a:r>
          </a:p>
          <a:p>
            <a:endParaRPr lang="en-GB" dirty="0"/>
          </a:p>
        </p:txBody>
      </p:sp>
      <p:sp>
        <p:nvSpPr>
          <p:cNvPr id="4" name="Footer Placeholder 3">
            <a:extLst>
              <a:ext uri="{FF2B5EF4-FFF2-40B4-BE49-F238E27FC236}">
                <a16:creationId xmlns:a16="http://schemas.microsoft.com/office/drawing/2014/main" id="{33EE01FA-60A3-C3D4-33E0-9C905528A20F}"/>
              </a:ext>
            </a:extLst>
          </p:cNvPr>
          <p:cNvSpPr>
            <a:spLocks noGrp="1"/>
          </p:cNvSpPr>
          <p:nvPr>
            <p:ph type="ftr" sz="quarter" idx="11"/>
          </p:nvPr>
        </p:nvSpPr>
        <p:spPr/>
        <p:txBody>
          <a:bodyPr/>
          <a:lstStyle/>
          <a:p>
            <a:pPr>
              <a:defRPr/>
            </a:pPr>
            <a:endParaRPr lang="en-GB"/>
          </a:p>
        </p:txBody>
      </p:sp>
    </p:spTree>
    <p:extLst>
      <p:ext uri="{BB962C8B-B14F-4D97-AF65-F5344CB8AC3E}">
        <p14:creationId xmlns:p14="http://schemas.microsoft.com/office/powerpoint/2010/main" val="351464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42A8C-27BD-EDA1-2CC1-863FAC7AF659}"/>
            </a:ext>
          </a:extLst>
        </p:cNvPr>
        <p:cNvGrpSpPr/>
        <p:nvPr/>
      </p:nvGrpSpPr>
      <p:grpSpPr>
        <a:xfrm>
          <a:off x="0" y="0"/>
          <a:ext cx="0" cy="0"/>
          <a:chOff x="0" y="0"/>
          <a:chExt cx="0" cy="0"/>
        </a:xfrm>
      </p:grpSpPr>
      <p:sp>
        <p:nvSpPr>
          <p:cNvPr id="5" name="Table Structure">
            <a:extLst>
              <a:ext uri="{FF2B5EF4-FFF2-40B4-BE49-F238E27FC236}">
                <a16:creationId xmlns:a16="http://schemas.microsoft.com/office/drawing/2014/main" id="{7A7BCD29-C20B-B514-3D21-296AA7A65A80}"/>
              </a:ext>
            </a:extLst>
          </p:cNvPr>
          <p:cNvSpPr txBox="1">
            <a:spLocks/>
          </p:cNvSpPr>
          <p:nvPr/>
        </p:nvSpPr>
        <p:spPr bwMode="auto">
          <a:xfrm>
            <a:off x="358212" y="410545"/>
            <a:ext cx="8390501"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lang="en-US"/>
              <a:t>Summary</a:t>
            </a:r>
            <a:endParaRPr kumimoji="0" lang="en-US" sz="3600" b="1" i="0" u="none" strike="noStrike" kern="1200" cap="none" spc="0" normalizeH="0" baseline="0" noProof="0" dirty="0">
              <a:ln>
                <a:noFill/>
              </a:ln>
              <a:solidFill>
                <a:srgbClr val="007FA3"/>
              </a:solidFill>
              <a:effectLst/>
              <a:uLnTx/>
              <a:uFillTx/>
              <a:latin typeface="Arial" panose="020B0604020202020204" pitchFamily="34" charset="0"/>
              <a:ea typeface="+mj-ea"/>
              <a:cs typeface="Arial" panose="020B0604020202020204" pitchFamily="34" charset="0"/>
            </a:endParaRPr>
          </a:p>
        </p:txBody>
      </p:sp>
      <p:sp>
        <p:nvSpPr>
          <p:cNvPr id="2" name="TextBox 1">
            <a:extLst>
              <a:ext uri="{FF2B5EF4-FFF2-40B4-BE49-F238E27FC236}">
                <a16:creationId xmlns:a16="http://schemas.microsoft.com/office/drawing/2014/main" id="{70D00347-2F21-A8D0-8F22-89C34479ACAE}"/>
              </a:ext>
            </a:extLst>
          </p:cNvPr>
          <p:cNvSpPr txBox="1"/>
          <p:nvPr/>
        </p:nvSpPr>
        <p:spPr>
          <a:xfrm>
            <a:off x="827584" y="2132856"/>
            <a:ext cx="6336704" cy="923330"/>
          </a:xfrm>
          <a:prstGeom prst="rect">
            <a:avLst/>
          </a:prstGeom>
          <a:noFill/>
        </p:spPr>
        <p:txBody>
          <a:bodyPr wrap="square" rtlCol="0">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International strategies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Market entry strategies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254716837"/>
      </p:ext>
    </p:extLst>
  </p:cSld>
  <p:clrMapOvr>
    <a:masterClrMapping/>
  </p:clrMapOvr>
  <p:transition>
    <p:cover/>
  </p:transition>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5&quot;&gt;&lt;property id=&quot;20148&quot; value=&quot;5&quot;/&gt;&lt;property id=&quot;20300&quot; value=&quot;Slide 2 - &amp;quot;Learning outcomes&amp;quot;&quot;/&gt;&lt;property id=&quot;20307&quot; value=&quot;260&quot;/&gt;&lt;/object&gt;&lt;object type=&quot;3&quot; unique_id=&quot;10006&quot;&gt;&lt;property id=&quot;20148&quot; value=&quot;5&quot;/&gt;&lt;property id=&quot;20300&quot; value=&quot;Slide 3 - &amp;quot;Definitions of strategy&amp;quot;&quot;/&gt;&lt;property id=&quot;20307&quot; value=&quot;261&quot;/&gt;&lt;/object&gt;&lt;object type=&quot;3&quot; unique_id=&quot;10008&quot;&gt;&lt;property id=&quot;20148&quot; value=&quot;5&quot;/&gt;&lt;property id=&quot;20300&quot; value=&quot;Slide 4&quot;/&gt;&lt;property id=&quot;20307&quot; value=&quot;303&quot;/&gt;&lt;/object&gt;&lt;object type=&quot;3&quot; unique_id=&quot;10009&quot;&gt;&lt;property id=&quot;20148&quot; value=&quot;5&quot;/&gt;&lt;property id=&quot;20300&quot; value=&quot;Slide 5 - &amp;quot;Three horizons for strategy (1 of 2)&amp;quot;&quot;/&gt;&lt;property id=&quot;20307&quot; value=&quot;263&quot;/&gt;&lt;/object&gt;&lt;object type=&quot;3&quot; unique_id=&quot;10010&quot;&gt;&lt;property id=&quot;20148&quot; value=&quot;5&quot;/&gt;&lt;property id=&quot;20300&quot; value=&quot;Slide 6 - &amp;quot;Three horizons for strategy (2 of 2)&amp;quot;&quot;/&gt;&lt;property id=&quot;20307&quot; value=&quot;264&quot;/&gt;&lt;/object&gt;&lt;object type=&quot;3&quot; unique_id=&quot;10011&quot;&gt;&lt;property id=&quot;20148&quot; value=&quot;5&quot;/&gt;&lt;property id=&quot;20300&quot; value=&quot;Slide 7 - &amp;quot;Stakeholders&amp;quot;&quot;/&gt;&lt;property id=&quot;20307&quot; value=&quot;265&quot;/&gt;&lt;/object&gt;&lt;object type=&quot;3&quot; unique_id=&quot;10012&quot;&gt;&lt;property id=&quot;20148&quot; value=&quot;5&quot;/&gt;&lt;property id=&quot;20300&quot; value=&quot;Slide 13 - &amp;quot;Levels of strategy (1 of 2)&amp;quot;&quot;/&gt;&lt;property id=&quot;20307&quot; value=&quot;267&quot;/&gt;&lt;/object&gt;&lt;object type=&quot;3&quot; unique_id=&quot;10013&quot;&gt;&lt;property id=&quot;20148&quot; value=&quot;5&quot;/&gt;&lt;property id=&quot;20300&quot; value=&quot;Slide 14 - &amp;quot;Levels of strategy (2 of 2)&amp;quot;&quot;/&gt;&lt;property id=&quot;20307&quot; value=&quot;301&quot;/&gt;&lt;/object&gt;&lt;object type=&quot;3&quot; unique_id=&quot;10020&quot;&gt;&lt;property id=&quot;20148&quot; value=&quot;5&quot;/&gt;&lt;property id=&quot;20300&quot; value=&quot;Slide 17 - &amp;quot;Strategic position (1 of 3)&amp;quot;&quot;/&gt;&lt;property id=&quot;20307&quot; value=&quot;272&quot;/&gt;&lt;/object&gt;&lt;object type=&quot;3&quot; unique_id=&quot;10021&quot;&gt;&lt;property id=&quot;20148&quot; value=&quot;5&quot;/&gt;&lt;property id=&quot;20300&quot; value=&quot;Slide 18 - &amp;quot;Strategic position (2 of 3)&amp;quot;&quot;/&gt;&lt;property id=&quot;20307&quot; value=&quot;275&quot;/&gt;&lt;/object&gt;&lt;object type=&quot;3&quot; unique_id=&quot;10022&quot;&gt;&lt;property id=&quot;20148&quot; value=&quot;5&quot;/&gt;&lt;property id=&quot;20300&quot; value=&quot;Slide 19 - &amp;quot;Strategic position (3 of 3)&amp;quot;&quot;/&gt;&lt;property id=&quot;20307&quot; value=&quot;274&quot;/&gt;&lt;/object&gt;&lt;object type=&quot;3&quot; unique_id=&quot;10023&quot;&gt;&lt;property id=&quot;20148&quot; value=&quot;5&quot;/&gt;&lt;property id=&quot;20300&quot; value=&quot;Slide 20 - &amp;quot;Strategic choices (1 of 3)&amp;quot;&quot;/&gt;&lt;property id=&quot;20307&quot; value=&quot;276&quot;/&gt;&lt;/object&gt;&lt;object type=&quot;3&quot; unique_id=&quot;10024&quot;&gt;&lt;property id=&quot;20148&quot; value=&quot;5&quot;/&gt;&lt;property id=&quot;20300&quot; value=&quot;Slide 21 - &amp;quot;Strategic choices (2 of 3)&amp;quot;&quot;/&gt;&lt;property id=&quot;20307&quot; value=&quot;278&quot;/&gt;&lt;/object&gt;&lt;object type=&quot;3&quot; unique_id=&quot;10025&quot;&gt;&lt;property id=&quot;20148&quot; value=&quot;5&quot;/&gt;&lt;property id=&quot;20300&quot; value=&quot;Slide 22 - &amp;quot;Strategic choices (3 of 3)&amp;quot;&quot;/&gt;&lt;property id=&quot;20307&quot; value=&quot;279&quot;/&gt;&lt;/object&gt;&lt;object type=&quot;3&quot; unique_id=&quot;10026&quot;&gt;&lt;property id=&quot;20148&quot; value=&quot;5&quot;/&gt;&lt;property id=&quot;20300&quot; value=&quot;Slide 23 - &amp;quot;Strategy in action (1 of 3)&amp;quot;&quot;/&gt;&lt;property id=&quot;20307&quot; value=&quot;280&quot;/&gt;&lt;/object&gt;&lt;object type=&quot;3&quot; unique_id=&quot;10027&quot;&gt;&lt;property id=&quot;20148&quot; value=&quot;5&quot;/&gt;&lt;property id=&quot;20300&quot; value=&quot;Slide 24 - &amp;quot;Strategy in action (2 of 3)&amp;quot;&quot;/&gt;&lt;property id=&quot;20307&quot; value=&quot;282&quot;/&gt;&lt;/object&gt;&lt;object type=&quot;3&quot; unique_id=&quot;10028&quot;&gt;&lt;property id=&quot;20148&quot; value=&quot;5&quot;/&gt;&lt;property id=&quot;20300&quot; value=&quot;Slide 25 - &amp;quot;Strategy in action (3 of 3)&amp;quot;&quot;/&gt;&lt;property id=&quot;20307&quot; value=&quot;284&quot;/&gt;&lt;/object&gt;&lt;object type=&quot;3&quot; unique_id=&quot;10029&quot;&gt;&lt;property id=&quot;20148&quot; value=&quot;5&quot;/&gt;&lt;property id=&quot;20300&quot; value=&quot;Slide 31 - &amp;quot;Exploring strategy in different contexts&amp;quot;&quot;/&gt;&lt;property id=&quot;20307&quot; value=&quot;285&quot;/&gt;&lt;/object&gt;&lt;object type=&quot;3&quot; unique_id=&quot;10037&quot;&gt;&lt;property id=&quot;20148&quot; value=&quot;5&quot;/&gt;&lt;property id=&quot;20300&quot; value=&quot;Slide 32 - &amp;quot;Summary (1 of 3)&amp;quot;&quot;/&gt;&lt;property id=&quot;20307&quot; value=&quot;297&quot;/&gt;&lt;/object&gt;&lt;object type=&quot;3&quot; unique_id=&quot;10038&quot;&gt;&lt;property id=&quot;20148&quot; value=&quot;5&quot;/&gt;&lt;property id=&quot;20300&quot; value=&quot;Slide 33 - &amp;quot;Summary (2 of 3)&amp;quot;&quot;/&gt;&lt;property id=&quot;20307&quot; value=&quot;298&quot;/&gt;&lt;/object&gt;&lt;object type=&quot;3&quot; unique_id=&quot;10039&quot;&gt;&lt;property id=&quot;20148&quot; value=&quot;5&quot;/&gt;&lt;property id=&quot;20300&quot; value=&quot;Slide 15 - &amp;quot;The exploring strategy framework&amp;quot;&quot;/&gt;&lt;property id=&quot;20307&quot; value=&quot;309&quot;/&gt;&lt;/object&gt;&lt;object type=&quot;3&quot; unique_id=&quot;10040&quot;&gt;&lt;property id=&quot;20148&quot; value=&quot;5&quot;/&gt;&lt;property id=&quot;20300&quot; value=&quot;Slide 26 - &amp;quot;The strategy checklist&amp;quot;&quot;/&gt;&lt;property id=&quot;20307&quot; value=&quot;318&quot;/&gt;&lt;/object&gt;&lt;object type=&quot;3&quot; unique_id=&quot;10041&quot;&gt;&lt;property id=&quot;20148&quot; value=&quot;5&quot;/&gt;&lt;property id=&quot;20300&quot; value=&quot;Slide 27 - &amp;quot;Working with strategy (1 of 2)&amp;quot;&quot;/&gt;&lt;property id=&quot;20307&quot; value=&quot;313&quot;/&gt;&lt;/object&gt;&lt;object type=&quot;3&quot; unique_id=&quot;10042&quot;&gt;&lt;property id=&quot;20148&quot; value=&quot;5&quot;/&gt;&lt;property id=&quot;20300&quot; value=&quot;Slide 28 - &amp;quot;Working with strategy (2 of 2)&amp;quot;&quot;/&gt;&lt;property id=&quot;20307&quot; value=&quot;314&quot;/&gt;&lt;/object&gt;&lt;object type=&quot;3&quot; unique_id=&quot;10043&quot;&gt;&lt;property id=&quot;20148&quot; value=&quot;5&quot;/&gt;&lt;property id=&quot;20300&quot; value=&quot;Slide 29 - &amp;quot;Strategy’s three branches (1 of 2)&amp;quot;&quot;/&gt;&lt;property id=&quot;20307&quot; value=&quot;315&quot;/&gt;&lt;/object&gt;&lt;object type=&quot;3&quot; unique_id=&quot;10044&quot;&gt;&lt;property id=&quot;20148&quot; value=&quot;5&quot;/&gt;&lt;property id=&quot;20300&quot; value=&quot;Slide 30 - &amp;quot;Strategy’s three branches (2 of 2)&amp;quot;&quot;/&gt;&lt;property id=&quot;20307&quot; value=&quot;317&quot;/&gt;&lt;/object&gt;&lt;object type=&quot;3&quot; unique_id=&quot;10086&quot;&gt;&lt;property id=&quot;20148&quot; value=&quot;5&quot;/&gt;&lt;property id=&quot;20300&quot; value=&quot;Slide 1 - &amp;quot;Exploring Strategy&amp;#x0D;&amp;#x0A;11th edition&amp;#x0D;&amp;#x0A;Text and Cases&amp;quot;&quot;/&gt;&lt;property id=&quot;20307&quot; value=&quot;332&quot;/&gt;&lt;/object&gt;&lt;object type=&quot;3&quot; unique_id=&quot;10087&quot;&gt;&lt;property id=&quot;20148&quot; value=&quot;5&quot;/&gt;&lt;property id=&quot;20300&quot; value=&quot;Slide 8 - &amp;quot;Mission statements&amp;quot;&quot;/&gt;&lt;property id=&quot;20307&quot; value=&quot;326&quot;/&gt;&lt;/object&gt;&lt;object type=&quot;3&quot; unique_id=&quot;10088&quot;&gt;&lt;property id=&quot;20148&quot; value=&quot;5&quot;/&gt;&lt;property id=&quot;20300&quot; value=&quot;Slide 9 - &amp;quot;Vision statements&amp;quot;&quot;/&gt;&lt;property id=&quot;20307&quot; value=&quot;327&quot;/&gt;&lt;/object&gt;&lt;object type=&quot;3&quot; unique_id=&quot;10089&quot;&gt;&lt;property id=&quot;20148&quot; value=&quot;5&quot;/&gt;&lt;property id=&quot;20300&quot; value=&quot;Slide 10 - &amp;quot;Statement of values&amp;quot;&quot;/&gt;&lt;property id=&quot;20307&quot; value=&quot;328&quot;/&gt;&lt;/object&gt;&lt;object type=&quot;3&quot; unique_id=&quot;10090&quot;&gt;&lt;property id=&quot;20148&quot; value=&quot;5&quot;/&gt;&lt;property id=&quot;20300&quot; value=&quot;Slide 11 - &amp;quot;Statement of objectives&amp;quot;&quot;/&gt;&lt;property id=&quot;20307&quot; value=&quot;329&quot;/&gt;&lt;/object&gt;&lt;object type=&quot;3&quot; unique_id=&quot;10091&quot;&gt;&lt;property id=&quot;20148&quot; value=&quot;5&quot;/&gt;&lt;property id=&quot;20300&quot; value=&quot;Slide 12 - &amp;quot;Strategy statements&amp;quot;&quot;/&gt;&lt;property id=&quot;20307&quot; value=&quot;330&quot;/&gt;&lt;/object&gt;&lt;object type=&quot;3&quot; unique_id=&quot;10092&quot;&gt;&lt;property id=&quot;20148&quot; value=&quot;5&quot;/&gt;&lt;property id=&quot;20300&quot; value=&quot;Slide 16 - &amp;quot;The exploring strategy framework&amp;quot;&quot;/&gt;&lt;property id=&quot;20307&quot; value=&quot;331&quot;/&gt;&lt;/object&gt;&lt;object type=&quot;3&quot; unique_id=&quot;10093&quot;&gt;&lt;property id=&quot;20148&quot; value=&quot;5&quot;/&gt;&lt;property id=&quot;20300&quot; value=&quot;Slide 34 - &amp;quot;Summary (3 of 3)&amp;quot;&quot;/&gt;&lt;property id=&quot;20307&quot; value=&quot;325&quot;/&gt;&lt;/object&gt;&lt;/object&gt;&lt;/object&gt;&lt;/database&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15745</TotalTime>
  <Words>5230</Words>
  <Application>Microsoft Office PowerPoint</Application>
  <PresentationFormat>On-screen Show (4:3)</PresentationFormat>
  <Paragraphs>94</Paragraphs>
  <Slides>9</Slides>
  <Notes>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9</vt:i4>
      </vt:variant>
    </vt:vector>
  </HeadingPairs>
  <TitlesOfParts>
    <vt:vector size="14" baseType="lpstr">
      <vt:lpstr>MS PGothic</vt:lpstr>
      <vt:lpstr>Arial</vt:lpstr>
      <vt:lpstr>Calibri</vt:lpstr>
      <vt:lpstr>Office Theme</vt:lpstr>
      <vt:lpstr>2_Default Design</vt:lpstr>
      <vt:lpstr>PowerPoint Presentation</vt:lpstr>
      <vt:lpstr>PowerPoint Presentation</vt:lpstr>
      <vt:lpstr>PowerPoint Presentation</vt:lpstr>
      <vt:lpstr>Figure 10.1 International strategy: five main themes</vt:lpstr>
      <vt:lpstr>PowerPoint Presentation</vt:lpstr>
      <vt:lpstr>PowerPoint Presentation</vt:lpstr>
      <vt:lpstr>Figure 10.4 International strategies: global integration vs local responsiveness</vt:lpstr>
      <vt:lpstr>Market selection and entry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Introducing Strategy</dc:title>
  <dc:creator>steve</dc:creator>
  <cp:lastModifiedBy>Anthony Burns</cp:lastModifiedBy>
  <cp:revision>656</cp:revision>
  <dcterms:created xsi:type="dcterms:W3CDTF">2010-08-16T10:49:47Z</dcterms:created>
  <dcterms:modified xsi:type="dcterms:W3CDTF">2025-11-27T10:25:04Z</dcterms:modified>
</cp:coreProperties>
</file>