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7" r:id="rId1"/>
  </p:sldMasterIdLst>
  <p:notesMasterIdLst>
    <p:notesMasterId r:id="rId37"/>
  </p:notesMasterIdLst>
  <p:handoutMasterIdLst>
    <p:handoutMasterId r:id="rId38"/>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548" autoAdjust="0"/>
  </p:normalViewPr>
  <p:slideViewPr>
    <p:cSldViewPr snapToObjects="1">
      <p:cViewPr varScale="1">
        <p:scale>
          <a:sx n="71" d="100"/>
          <a:sy n="71" d="100"/>
        </p:scale>
        <p:origin x="490" y="5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7ACC7C9-C71C-DE44-A51F-83EA0DC40565}" type="datetimeFigureOut">
              <a:rPr lang="en-US" smtClean="0"/>
              <a:t>10/5/2015</a:t>
            </a:fld>
            <a:endParaRPr lang="en-US"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C0E5A99-C4E6-7442-AA8F-8E9ABEA4AF4B}" type="slidenum">
              <a:rPr lang="en-US" smtClean="0"/>
              <a:t>‹#›</a:t>
            </a:fld>
            <a:endParaRPr lang="en-US" dirty="0"/>
          </a:p>
        </p:txBody>
      </p:sp>
    </p:spTree>
    <p:extLst>
      <p:ext uri="{BB962C8B-B14F-4D97-AF65-F5344CB8AC3E}">
        <p14:creationId xmlns:p14="http://schemas.microsoft.com/office/powerpoint/2010/main" val="66098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798FC13-0E4D-0040-A794-E72EC3FD78AD}" type="datetimeFigureOut">
              <a:rPr lang="en-US" smtClean="0"/>
              <a:t>10/5/2015</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B20C26E-1AEB-904A-BD55-4B83F8D79CB4}" type="slidenum">
              <a:rPr lang="en-US" smtClean="0"/>
              <a:t>‹#›</a:t>
            </a:fld>
            <a:endParaRPr lang="en-US" dirty="0"/>
          </a:p>
        </p:txBody>
      </p:sp>
    </p:spTree>
    <p:extLst>
      <p:ext uri="{BB962C8B-B14F-4D97-AF65-F5344CB8AC3E}">
        <p14:creationId xmlns:p14="http://schemas.microsoft.com/office/powerpoint/2010/main" val="4118951040"/>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B20C26E-1AEB-904A-BD55-4B83F8D79CB4}" type="slidenum">
              <a:rPr lang="en-US" smtClean="0"/>
              <a:t>3</a:t>
            </a:fld>
            <a:endParaRPr lang="en-US" dirty="0"/>
          </a:p>
        </p:txBody>
      </p:sp>
    </p:spTree>
    <p:extLst>
      <p:ext uri="{BB962C8B-B14F-4D97-AF65-F5344CB8AC3E}">
        <p14:creationId xmlns:p14="http://schemas.microsoft.com/office/powerpoint/2010/main" val="91310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30" name="Date Placeholder 29"/>
          <p:cNvSpPr>
            <a:spLocks noGrp="1"/>
          </p:cNvSpPr>
          <p:nvPr>
            <p:ph type="dt" sz="half" idx="10"/>
          </p:nvPr>
        </p:nvSpPr>
        <p:spPr/>
        <p:txBody>
          <a:bodyPr/>
          <a:lstStyle/>
          <a:p>
            <a:fld id="{4C5FF5FE-01D3-3A42-9FFD-CC37C156E8E4}" type="datetime1">
              <a:rPr lang="en-US" smtClean="0"/>
              <a:t>10/5/2015</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2BDB93A9-DE17-42E8-A366-46C30944BF19}"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8F1CAE04-407B-284C-A7EE-2842F1EE0E8C}" type="datetime1">
              <a:rPr lang="en-US" smtClean="0"/>
              <a:t>10/5/2015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10BDE0C2-5398-0F4D-8F2A-909AE89504BD}" type="datetime1">
              <a:rPr lang="en-US" smtClean="0"/>
              <a:t>10/5/2015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D0C562-5827-CA4A-BDA2-318C288A1326}"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GB"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D29F78ED-7654-984A-BAA8-8890A31877A9}" type="datetime1">
              <a:rPr lang="en-US" smtClean="0"/>
              <a:t>10/5/2015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45C6DA01-5941-2549-B3A9-93A2CDCB9F69}" type="datetime1">
              <a:rPr lang="en-US" smtClean="0"/>
              <a:t>10/5/2015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EC2B723A-2D49-EE4F-9808-C905179C3C19}" type="datetime1">
              <a:rPr lang="en-US" smtClean="0"/>
              <a:t>10/5/2015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0AC15C-DF6E-B34E-AB9E-9E1002C97E4F}" type="datetime1">
              <a:rPr lang="en-US" smtClean="0"/>
              <a:t>10/5/2015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87EB0253-3A5A-B74F-B85D-ACF363BCADED}" type="datetime1">
              <a:rPr lang="en-US" smtClean="0"/>
              <a:t>10/5/2015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BDB93A9-DE17-42E8-A366-46C30944BF1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GB"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5" name="Date Placeholder 4"/>
          <p:cNvSpPr>
            <a:spLocks noGrp="1"/>
          </p:cNvSpPr>
          <p:nvPr>
            <p:ph type="dt" sz="half" idx="10"/>
          </p:nvPr>
        </p:nvSpPr>
        <p:spPr/>
        <p:txBody>
          <a:bodyPr/>
          <a:lstStyle/>
          <a:p>
            <a:fld id="{958F48E3-276F-1746-B3D9-BCDF6F551761}" type="datetime1">
              <a:rPr lang="en-US" smtClean="0"/>
              <a:t>10/5/2015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ADD0C562-5827-CA4A-BDA2-318C288A1326}" type="slidenum">
              <a:rPr lang="en-US" smtClean="0"/>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GB"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0D4FADD8-8945-5940-9B8D-7FAA8BFC9811}" type="datetime1">
              <a:rPr lang="en-US" smtClean="0"/>
              <a:t>10/5/2015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D49AA-1D57-1848-9641-51430F7B8B71}" type="datetime1">
              <a:rPr lang="en-US" smtClean="0"/>
              <a:t>10/5/2015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DD0C562-5827-CA4A-BDA2-318C288A1326}"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6F1A864-704E-6249-92AF-AFD6A59005AD}" type="datetime1">
              <a:rPr lang="en-US" smtClean="0"/>
              <a:t>10/5/2015</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DD0C562-5827-CA4A-BDA2-318C288A1326}" type="slidenum">
              <a:rPr lang="en-US" smtClean="0"/>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hf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Learner Variables in Second Language learning</a:t>
            </a:r>
            <a:endParaRPr lang="en-US" dirty="0"/>
          </a:p>
        </p:txBody>
      </p:sp>
      <p:sp>
        <p:nvSpPr>
          <p:cNvPr id="3" name="Subtitle 2"/>
          <p:cNvSpPr>
            <a:spLocks noGrp="1"/>
          </p:cNvSpPr>
          <p:nvPr>
            <p:ph type="subTitle" idx="1"/>
          </p:nvPr>
        </p:nvSpPr>
        <p:spPr/>
        <p:txBody>
          <a:bodyPr/>
          <a:lstStyle/>
          <a:p>
            <a:r>
              <a:rPr lang="en-US" dirty="0" smtClean="0"/>
              <a:t>Jessica Clapham</a:t>
            </a:r>
          </a:p>
          <a:p>
            <a:endParaRPr lang="en-US" dirty="0"/>
          </a:p>
        </p:txBody>
      </p:sp>
      <p:sp>
        <p:nvSpPr>
          <p:cNvPr id="4" name="Slide Number Placeholder 3"/>
          <p:cNvSpPr>
            <a:spLocks noGrp="1"/>
          </p:cNvSpPr>
          <p:nvPr>
            <p:ph type="sldNum" sz="quarter" idx="12"/>
          </p:nvPr>
        </p:nvSpPr>
        <p:spPr/>
        <p:txBody>
          <a:bodyPr/>
          <a:lstStyle/>
          <a:p>
            <a:fld id="{2BDB93A9-DE17-42E8-A366-46C30944BF19}" type="slidenum">
              <a:rPr lang="en-US" smtClean="0"/>
              <a:pPr/>
              <a:t>1</a:t>
            </a:fld>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Learner variables in L2 Learning</a:t>
            </a:r>
            <a:endParaRPr lang="en-US" dirty="0"/>
          </a:p>
        </p:txBody>
      </p:sp>
      <p:sp>
        <p:nvSpPr>
          <p:cNvPr id="3" name="Content Placeholder 2"/>
          <p:cNvSpPr>
            <a:spLocks noGrp="1"/>
          </p:cNvSpPr>
          <p:nvPr>
            <p:ph idx="1"/>
          </p:nvPr>
        </p:nvSpPr>
        <p:spPr/>
        <p:txBody>
          <a:bodyPr/>
          <a:lstStyle/>
          <a:p>
            <a:r>
              <a:rPr lang="en-US" dirty="0" smtClean="0"/>
              <a:t>Cognitive and Affective factors:</a:t>
            </a:r>
          </a:p>
          <a:p>
            <a:r>
              <a:rPr lang="en-US" dirty="0" smtClean="0"/>
              <a:t>Intelligence</a:t>
            </a:r>
          </a:p>
          <a:p>
            <a:r>
              <a:rPr lang="en-US" dirty="0" smtClean="0"/>
              <a:t>Aptitude</a:t>
            </a:r>
          </a:p>
          <a:p>
            <a:r>
              <a:rPr lang="en-US" dirty="0" smtClean="0"/>
              <a:t>Personality</a:t>
            </a:r>
          </a:p>
          <a:p>
            <a:r>
              <a:rPr lang="en-US" dirty="0" smtClean="0"/>
              <a:t>Motivation and Attitude</a:t>
            </a:r>
          </a:p>
          <a:p>
            <a:r>
              <a:rPr lang="en-US" dirty="0" smtClean="0"/>
              <a:t>Learner preferences</a:t>
            </a:r>
          </a:p>
          <a:p>
            <a:r>
              <a:rPr lang="en-US" dirty="0" smtClean="0"/>
              <a:t>Learner beliefs</a:t>
            </a:r>
          </a:p>
          <a:p>
            <a:r>
              <a:rPr lang="en-US" dirty="0" smtClean="0"/>
              <a:t>Age of acquisition</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a:t>
            </a:fld>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Good Language Learner</a:t>
            </a:r>
            <a:endParaRPr lang="en-US" dirty="0"/>
          </a:p>
        </p:txBody>
      </p:sp>
      <p:sp>
        <p:nvSpPr>
          <p:cNvPr id="3" name="Content Placeholder 2"/>
          <p:cNvSpPr>
            <a:spLocks noGrp="1"/>
          </p:cNvSpPr>
          <p:nvPr>
            <p:ph idx="1"/>
          </p:nvPr>
        </p:nvSpPr>
        <p:spPr/>
        <p:txBody>
          <a:bodyPr/>
          <a:lstStyle/>
          <a:p>
            <a:r>
              <a:rPr lang="en-US" dirty="0" smtClean="0"/>
              <a:t>Are there personal characteristics that make one learner more successful than the other?</a:t>
            </a:r>
          </a:p>
          <a:p>
            <a:r>
              <a:rPr lang="en-US" dirty="0" smtClean="0"/>
              <a:t>In your experience as a teacher/learner, which characteristics seem to you most likely to be associated with success in L2 acquisition?</a:t>
            </a:r>
          </a:p>
          <a:p>
            <a:r>
              <a:rPr lang="en-US" dirty="0" smtClean="0"/>
              <a:t>Share your opinion with your group members. Find three most important and three least important learner characteristics.</a:t>
            </a:r>
          </a:p>
          <a:p>
            <a:endParaRPr lang="en-US" dirty="0" smtClean="0"/>
          </a:p>
          <a:p>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a:t>
            </a:fld>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Difficulties in research on learner characteristics and Second Language Acquisition</a:t>
            </a:r>
            <a:endParaRPr lang="en-US" dirty="0"/>
          </a:p>
        </p:txBody>
      </p:sp>
      <p:sp>
        <p:nvSpPr>
          <p:cNvPr id="3" name="Content Placeholder 2"/>
          <p:cNvSpPr>
            <a:spLocks noGrp="1"/>
          </p:cNvSpPr>
          <p:nvPr>
            <p:ph idx="1"/>
          </p:nvPr>
        </p:nvSpPr>
        <p:spPr/>
        <p:txBody>
          <a:bodyPr/>
          <a:lstStyle/>
          <a:p>
            <a:r>
              <a:rPr lang="en-US" dirty="0" smtClean="0"/>
              <a:t>A learner’s language proficiency can be defined and measured in many ways (e.g. B.I.C.S. vs. C.A.L.P.)</a:t>
            </a:r>
          </a:p>
          <a:p>
            <a:r>
              <a:rPr lang="en-US" dirty="0" smtClean="0"/>
              <a:t>BICS  – basic interpersonal communicative skills.</a:t>
            </a:r>
          </a:p>
          <a:p>
            <a:r>
              <a:rPr lang="en-US" dirty="0" smtClean="0"/>
              <a:t>CALP – cognitive/academic language proficiency;</a:t>
            </a:r>
          </a:p>
          <a:p>
            <a:r>
              <a:rPr lang="en-US" dirty="0" smtClean="0"/>
              <a:t>There are many ways to define the “success”  of language learning.</a:t>
            </a:r>
          </a:p>
          <a:p>
            <a:r>
              <a:rPr lang="en-US" dirty="0" smtClean="0"/>
              <a:t>It is not possible to directly observe and measure qualities such as motivation, personality, aptitude and intelligence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4</a:t>
            </a:fld>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variables</a:t>
            </a:r>
            <a:endParaRPr lang="en-US" dirty="0"/>
          </a:p>
        </p:txBody>
      </p:sp>
      <p:sp>
        <p:nvSpPr>
          <p:cNvPr id="3" name="Content Placeholder 2"/>
          <p:cNvSpPr>
            <a:spLocks noGrp="1"/>
          </p:cNvSpPr>
          <p:nvPr>
            <p:ph idx="1"/>
          </p:nvPr>
        </p:nvSpPr>
        <p:spPr/>
        <p:txBody>
          <a:bodyPr/>
          <a:lstStyle/>
          <a:p>
            <a:r>
              <a:rPr lang="en-US" dirty="0" smtClean="0"/>
              <a:t>Psychological variables are often not independent of one another. Researchers may use the same labels to describe different sets of behavioural traits.</a:t>
            </a:r>
          </a:p>
          <a:p>
            <a:r>
              <a:rPr lang="en-US" dirty="0" smtClean="0"/>
              <a:t>A correlation of two factors does not mean that there is a causal relationship between them. The fact that two phenomena tend to occur together does not necessarily mean that one caused the other.</a:t>
            </a:r>
          </a:p>
          <a:p>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5</a:t>
            </a:fld>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Intelligence</a:t>
            </a:r>
            <a:endParaRPr lang="en-US" dirty="0"/>
          </a:p>
        </p:txBody>
      </p:sp>
      <p:sp>
        <p:nvSpPr>
          <p:cNvPr id="3" name="Content Placeholder 2"/>
          <p:cNvSpPr>
            <a:spLocks noGrp="1"/>
          </p:cNvSpPr>
          <p:nvPr>
            <p:ph idx="1"/>
          </p:nvPr>
        </p:nvSpPr>
        <p:spPr/>
        <p:txBody>
          <a:bodyPr/>
          <a:lstStyle/>
          <a:p>
            <a:r>
              <a:rPr lang="en-US" dirty="0" smtClean="0"/>
              <a:t>Multiple types of intelligence:</a:t>
            </a:r>
          </a:p>
          <a:p>
            <a:r>
              <a:rPr lang="en-US" dirty="0" smtClean="0"/>
              <a:t>Traditionally intelligence refers to the mental abilities that are measured by an IQ (intelligence </a:t>
            </a:r>
            <a:r>
              <a:rPr lang="en-US" dirty="0" smtClean="0"/>
              <a:t>quotient test). </a:t>
            </a:r>
            <a:r>
              <a:rPr lang="en-US" dirty="0" smtClean="0"/>
              <a:t>It usually measures only two types of intelligence: verbal/linguistic and mathematical/logical intelligence.</a:t>
            </a:r>
          </a:p>
          <a:p>
            <a:r>
              <a:rPr lang="en-US" dirty="0" smtClean="0"/>
              <a:t>There are other types of intelligence such as spatial intelligence, bodily-kinesthetic intelligence, musical intelligence, interpersonal intelligence and intrapersonal intelligence.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6</a:t>
            </a:fld>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Intelligence</a:t>
            </a:r>
            <a:endParaRPr lang="en-US" dirty="0"/>
          </a:p>
        </p:txBody>
      </p:sp>
      <p:sp>
        <p:nvSpPr>
          <p:cNvPr id="3" name="Content Placeholder 2"/>
          <p:cNvSpPr>
            <a:spLocks noGrp="1"/>
          </p:cNvSpPr>
          <p:nvPr>
            <p:ph idx="1"/>
          </p:nvPr>
        </p:nvSpPr>
        <p:spPr/>
        <p:txBody>
          <a:bodyPr/>
          <a:lstStyle/>
          <a:p>
            <a:r>
              <a:rPr lang="en-US" dirty="0" smtClean="0"/>
              <a:t>Linguistic intelligence ; speaking, using vocabulary, writing, presentations, solving word problems.</a:t>
            </a:r>
          </a:p>
          <a:p>
            <a:r>
              <a:rPr lang="en-US" dirty="0" smtClean="0"/>
              <a:t>Logical-mathematical intelligence ; using numbers, logic, calculations; learning and understanding grammar rules.</a:t>
            </a:r>
          </a:p>
          <a:p>
            <a:r>
              <a:rPr lang="en-US" dirty="0" smtClean="0"/>
              <a:t>Spatial intelligence ; drawing, painting, using colour , art, graphics, pictures, maps and charts.</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7</a:t>
            </a:fld>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Intelligence….</a:t>
            </a:r>
            <a:endParaRPr lang="en-US" dirty="0"/>
          </a:p>
        </p:txBody>
      </p:sp>
      <p:sp>
        <p:nvSpPr>
          <p:cNvPr id="3" name="Content Placeholder 2"/>
          <p:cNvSpPr>
            <a:spLocks noGrp="1"/>
          </p:cNvSpPr>
          <p:nvPr>
            <p:ph idx="1"/>
          </p:nvPr>
        </p:nvSpPr>
        <p:spPr/>
        <p:txBody>
          <a:bodyPr/>
          <a:lstStyle/>
          <a:p>
            <a:r>
              <a:rPr lang="en-US" dirty="0" smtClean="0"/>
              <a:t>Bodily-kinesthetic intelligence ; muscular co-ordination, athletic skill, body language drama and theatre.</a:t>
            </a:r>
          </a:p>
          <a:p>
            <a:r>
              <a:rPr lang="en-US" dirty="0" smtClean="0"/>
              <a:t>Musical intelligence ; using music, tones; producing the intonation and rhythm of a language.</a:t>
            </a:r>
          </a:p>
          <a:p>
            <a:r>
              <a:rPr lang="en-US" dirty="0" smtClean="0"/>
              <a:t>Interpersonal intelligence; talking with other people, understanding them. Using language to communicate.</a:t>
            </a:r>
          </a:p>
          <a:p>
            <a:r>
              <a:rPr lang="en-US" dirty="0" smtClean="0"/>
              <a:t>Intrapersonal intelligence; self knowledge, self confidence , using language to analyse.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8</a:t>
            </a:fld>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Intelligence</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Intelligence, especially measured by verbal IQ tests, may be a strong factor when it comes to learning that involves language analysis and rule learning.</a:t>
            </a:r>
          </a:p>
          <a:p>
            <a:r>
              <a:rPr lang="en-US" dirty="0" smtClean="0"/>
              <a:t>On the other hand, intelligence may play a less important role in language learning that focuses more on communication and interaction.</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9</a:t>
            </a:fld>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Intelligence</a:t>
            </a:r>
            <a:endParaRPr lang="en-US" dirty="0"/>
          </a:p>
        </p:txBody>
      </p:sp>
      <p:sp>
        <p:nvSpPr>
          <p:cNvPr id="3" name="Content Placeholder 2"/>
          <p:cNvSpPr>
            <a:spLocks noGrp="1"/>
          </p:cNvSpPr>
          <p:nvPr>
            <p:ph idx="1"/>
          </p:nvPr>
        </p:nvSpPr>
        <p:spPr/>
        <p:txBody>
          <a:bodyPr/>
          <a:lstStyle/>
          <a:p>
            <a:r>
              <a:rPr lang="en-US" dirty="0" smtClean="0"/>
              <a:t>Conclusions:</a:t>
            </a:r>
          </a:p>
          <a:p>
            <a:r>
              <a:rPr lang="en-US" dirty="0" smtClean="0"/>
              <a:t>It is important to keep in mind that “intelligence” is complex and that a person has many kinds of abilities and strengths.</a:t>
            </a:r>
          </a:p>
          <a:p>
            <a:r>
              <a:rPr lang="en-US" dirty="0" smtClean="0"/>
              <a:t>An individual with strong academic performance dos not necessarily mean that s/he is a successful second language learner.</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10</a:t>
            </a:fld>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Aptitude</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Aptitude refers to potential for achievement.</a:t>
            </a:r>
          </a:p>
          <a:p>
            <a:r>
              <a:rPr lang="en-US" dirty="0" smtClean="0"/>
              <a:t>An aptitude test is designed to make a prediction about an individual’s future achievements</a:t>
            </a:r>
          </a:p>
          <a:p>
            <a:r>
              <a:rPr lang="en-US" dirty="0" smtClean="0"/>
              <a:t>Aptitude for language learning is usually composed of four different types of abilities:</a:t>
            </a:r>
          </a:p>
          <a:p>
            <a:r>
              <a:rPr lang="en-US" dirty="0" smtClean="0"/>
              <a:t>To identify and memorize new sounds</a:t>
            </a:r>
          </a:p>
          <a:p>
            <a:r>
              <a:rPr lang="en-US" dirty="0" smtClean="0"/>
              <a:t>To understand the function of particular words in sentences</a:t>
            </a:r>
          </a:p>
          <a:p>
            <a:r>
              <a:rPr lang="en-US" dirty="0" smtClean="0"/>
              <a:t>To understand grammatical rules from language samples</a:t>
            </a:r>
          </a:p>
          <a:p>
            <a:r>
              <a:rPr lang="en-US" dirty="0" smtClean="0"/>
              <a:t>To memorize new words.</a:t>
            </a:r>
          </a:p>
          <a:p>
            <a:endParaRPr lang="en-US" dirty="0" smtClean="0"/>
          </a:p>
          <a:p>
            <a:endParaRPr lang="en-US" dirty="0" smtClean="0"/>
          </a:p>
          <a:p>
            <a:pPr>
              <a:buNone/>
            </a:pPr>
            <a:r>
              <a:rPr lang="en-US" dirty="0" smtClean="0"/>
              <a:t>	</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11</a:t>
            </a:fld>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Aptitude</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Earlier research revealed a substantial relationship between aptitude for language learning and performance in foreign language that was taught with grammar-translation or audio-lingual methods.</a:t>
            </a:r>
          </a:p>
          <a:p>
            <a:r>
              <a:rPr lang="en-US" dirty="0" smtClean="0"/>
              <a:t>However, aptitude seems irrelevant to L2 learning with the adoption of a more communicative approach to teaching (i.e. with a focus on meaning rather than on form).</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12</a:t>
            </a:fld>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Aptitude</a:t>
            </a:r>
            <a:endParaRPr lang="en-US" dirty="0"/>
          </a:p>
        </p:txBody>
      </p:sp>
      <p:sp>
        <p:nvSpPr>
          <p:cNvPr id="3" name="Content Placeholder 2"/>
          <p:cNvSpPr>
            <a:spLocks noGrp="1"/>
          </p:cNvSpPr>
          <p:nvPr>
            <p:ph idx="1"/>
          </p:nvPr>
        </p:nvSpPr>
        <p:spPr/>
        <p:txBody>
          <a:bodyPr/>
          <a:lstStyle/>
          <a:p>
            <a:r>
              <a:rPr lang="en-US" dirty="0" smtClean="0"/>
              <a:t>Conclusions :</a:t>
            </a:r>
          </a:p>
          <a:p>
            <a:r>
              <a:rPr lang="en-US" dirty="0" smtClean="0"/>
              <a:t>Successful language learners are not necessarily strong in all of the components of aptitude.</a:t>
            </a:r>
          </a:p>
          <a:p>
            <a:r>
              <a:rPr lang="en-US" dirty="0" smtClean="0"/>
              <a:t>e.g. some may have strong memories but only average ability to figure out grammatical rules.</a:t>
            </a:r>
          </a:p>
          <a:p>
            <a:r>
              <a:rPr lang="en-US" dirty="0" smtClean="0"/>
              <a:t>Teachers can select appropriate teaching approaches and activities based on learners’ aptitude profiles to accommodate their differences in aptitude.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13</a:t>
            </a:fld>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Personality</a:t>
            </a:r>
            <a:endParaRPr lang="en-US" dirty="0"/>
          </a:p>
        </p:txBody>
      </p:sp>
      <p:sp>
        <p:nvSpPr>
          <p:cNvPr id="3" name="Content Placeholder 2"/>
          <p:cNvSpPr>
            <a:spLocks noGrp="1"/>
          </p:cNvSpPr>
          <p:nvPr>
            <p:ph idx="1"/>
          </p:nvPr>
        </p:nvSpPr>
        <p:spPr/>
        <p:txBody>
          <a:bodyPr/>
          <a:lstStyle/>
          <a:p>
            <a:r>
              <a:rPr lang="en-US" dirty="0" smtClean="0"/>
              <a:t>There are a number of personality characteristics that are likely to affect L2 learning, such </a:t>
            </a:r>
            <a:r>
              <a:rPr lang="en-US" dirty="0" smtClean="0"/>
              <a:t>as:</a:t>
            </a:r>
            <a:endParaRPr lang="en-US" dirty="0" smtClean="0"/>
          </a:p>
          <a:p>
            <a:r>
              <a:rPr lang="en-US" dirty="0" smtClean="0"/>
              <a:t>Extroversion vs. introversion</a:t>
            </a:r>
          </a:p>
          <a:p>
            <a:r>
              <a:rPr lang="en-US" dirty="0" smtClean="0"/>
              <a:t>Inhibition vs. risk taking</a:t>
            </a:r>
          </a:p>
          <a:p>
            <a:r>
              <a:rPr lang="en-US" dirty="0" smtClean="0"/>
              <a:t>Self-esteem (self-confidence)</a:t>
            </a:r>
          </a:p>
          <a:p>
            <a:r>
              <a:rPr lang="en-US" dirty="0" smtClean="0"/>
              <a:t>Anxiety</a:t>
            </a:r>
          </a:p>
          <a:p>
            <a:r>
              <a:rPr lang="en-US" dirty="0" smtClean="0"/>
              <a:t>Empathy</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14</a:t>
            </a:fld>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Personality</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Some studies have found that learners’ success in language learning is associated with extroversion</a:t>
            </a:r>
          </a:p>
          <a:p>
            <a:r>
              <a:rPr lang="en-US" dirty="0" smtClean="0"/>
              <a:t>Such as assertiveness and adventurousness, </a:t>
            </a:r>
          </a:p>
          <a:p>
            <a:r>
              <a:rPr lang="en-US" dirty="0" smtClean="0"/>
              <a:t>While others have found that many successful language learners do not get high scores on measures of extroversion.</a:t>
            </a:r>
          </a:p>
          <a:p>
            <a:r>
              <a:rPr lang="en-US" dirty="0" smtClean="0"/>
              <a:t>Inhibition is a negative force for second language pronunciation performance.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15</a:t>
            </a:fld>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Personality</a:t>
            </a:r>
            <a:endParaRPr lang="en-US" dirty="0"/>
          </a:p>
        </p:txBody>
      </p:sp>
      <p:sp>
        <p:nvSpPr>
          <p:cNvPr id="3" name="Content Placeholder 2"/>
          <p:cNvSpPr>
            <a:spLocks noGrp="1"/>
          </p:cNvSpPr>
          <p:nvPr>
            <p:ph idx="1"/>
          </p:nvPr>
        </p:nvSpPr>
        <p:spPr/>
        <p:txBody>
          <a:bodyPr/>
          <a:lstStyle/>
          <a:p>
            <a:r>
              <a:rPr lang="en-US" dirty="0" smtClean="0"/>
              <a:t>However, in general, the research does not show a clearly defined relationship between personality and SLA. The major difficulty is identification and measurement of personality characteristics.</a:t>
            </a:r>
          </a:p>
          <a:p>
            <a:r>
              <a:rPr lang="en-US" dirty="0" smtClean="0"/>
              <a:t>Personality may be a major factor only in the acquisition of conversational skills (i.e. oral communicative ability), not in the acquisition of literacy skills (i.e. reading and writing skills).</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16</a:t>
            </a:fld>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Motivation and Attitude</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Both integrative and instrumental types of motivation are related to success in L2 learning. Most L2 learning situations involve a mixture of each type of motivation.</a:t>
            </a:r>
          </a:p>
          <a:p>
            <a:r>
              <a:rPr lang="en-US" dirty="0" smtClean="0"/>
              <a:t>Research strongly favours intrinsic motivation,</a:t>
            </a:r>
          </a:p>
          <a:p>
            <a:r>
              <a:rPr lang="en-US" dirty="0" smtClean="0"/>
              <a:t>Especially for long-term retention. Intrinsically motivated learners are striving for excellence, autonomy and self-actualization.</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17</a:t>
            </a:fld>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Motivation and Attitude</a:t>
            </a:r>
            <a:endParaRPr lang="en-US" dirty="0"/>
          </a:p>
        </p:txBody>
      </p:sp>
      <p:sp>
        <p:nvSpPr>
          <p:cNvPr id="3" name="Content Placeholder 2"/>
          <p:cNvSpPr>
            <a:spLocks noGrp="1"/>
          </p:cNvSpPr>
          <p:nvPr>
            <p:ph idx="1"/>
          </p:nvPr>
        </p:nvSpPr>
        <p:spPr/>
        <p:txBody>
          <a:bodyPr/>
          <a:lstStyle/>
          <a:p>
            <a:r>
              <a:rPr lang="en-US" dirty="0" smtClean="0"/>
              <a:t>An individual’s identity and attitudes towards the second language community:</a:t>
            </a:r>
          </a:p>
          <a:p>
            <a:r>
              <a:rPr lang="en-US" dirty="0" smtClean="0"/>
              <a:t>Positive learning L2 experience produces enrichment.</a:t>
            </a:r>
          </a:p>
          <a:p>
            <a:r>
              <a:rPr lang="en-US" dirty="0" smtClean="0"/>
              <a:t>Negative L2 learning causes resentment.</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18</a:t>
            </a:fld>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Motivation and Attitude</a:t>
            </a:r>
            <a:endParaRPr lang="en-US" dirty="0"/>
          </a:p>
        </p:txBody>
      </p:sp>
      <p:sp>
        <p:nvSpPr>
          <p:cNvPr id="3" name="Content Placeholder 2"/>
          <p:cNvSpPr>
            <a:spLocks noGrp="1"/>
          </p:cNvSpPr>
          <p:nvPr>
            <p:ph idx="1"/>
          </p:nvPr>
        </p:nvSpPr>
        <p:spPr/>
        <p:txBody>
          <a:bodyPr/>
          <a:lstStyle/>
          <a:p>
            <a:r>
              <a:rPr lang="en-US" dirty="0" smtClean="0"/>
              <a:t>Social dynamics and power relationships between L1 and L2.</a:t>
            </a:r>
          </a:p>
          <a:p>
            <a:r>
              <a:rPr lang="en-US" dirty="0" smtClean="0"/>
              <a:t>Minority group members learning the language of a majority group may have different attitudes and motivation from those of majority group members learning a minority language.</a:t>
            </a:r>
          </a:p>
          <a:p>
            <a:r>
              <a:rPr lang="en-US" dirty="0" smtClean="0"/>
              <a:t>Think of why an ESL learner’s and an EFL learner’s attitude may differ in motivation and attitude.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19</a:t>
            </a:fld>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Motivation and Attitude</a:t>
            </a:r>
            <a:endParaRPr lang="en-US" dirty="0"/>
          </a:p>
        </p:txBody>
      </p:sp>
      <p:sp>
        <p:nvSpPr>
          <p:cNvPr id="3" name="Content Placeholder 2"/>
          <p:cNvSpPr>
            <a:spLocks noGrp="1"/>
          </p:cNvSpPr>
          <p:nvPr>
            <p:ph idx="1"/>
          </p:nvPr>
        </p:nvSpPr>
        <p:spPr/>
        <p:txBody>
          <a:bodyPr/>
          <a:lstStyle/>
          <a:p>
            <a:r>
              <a:rPr lang="en-US" dirty="0" smtClean="0"/>
              <a:t>Motivation in the classroom setting:</a:t>
            </a:r>
          </a:p>
          <a:p>
            <a:r>
              <a:rPr lang="en-US" dirty="0" smtClean="0"/>
              <a:t>Motivating students in the lesson.</a:t>
            </a:r>
          </a:p>
          <a:p>
            <a:r>
              <a:rPr lang="en-US" dirty="0" smtClean="0"/>
              <a:t>Varying the activities, tasks and materials to increase students’ self-confidence.</a:t>
            </a:r>
          </a:p>
          <a:p>
            <a:r>
              <a:rPr lang="en-US" dirty="0" smtClean="0"/>
              <a:t>Creating a supportive and non-threatening learning atmosphere.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20</a:t>
            </a:fld>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 Learner Beliefs.</a:t>
            </a:r>
            <a:endParaRPr lang="en-US" dirty="0"/>
          </a:p>
        </p:txBody>
      </p:sp>
      <p:sp>
        <p:nvSpPr>
          <p:cNvPr id="3" name="Content Placeholder 2"/>
          <p:cNvSpPr>
            <a:spLocks noGrp="1"/>
          </p:cNvSpPr>
          <p:nvPr>
            <p:ph idx="1"/>
          </p:nvPr>
        </p:nvSpPr>
        <p:spPr/>
        <p:txBody>
          <a:bodyPr/>
          <a:lstStyle/>
          <a:p>
            <a:r>
              <a:rPr lang="en-US" dirty="0" smtClean="0"/>
              <a:t> Virtually all learners, particularly older learners have strong beliefs about how their language instruction should be delivered.</a:t>
            </a:r>
          </a:p>
          <a:p>
            <a:r>
              <a:rPr lang="en-US" dirty="0" smtClean="0"/>
              <a:t>Learner beliefs are usually based on previous learning experiences and the assumption that a particular type of instruction is better than others.</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21</a:t>
            </a:fld>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Learner Beliefs.</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The available research indicated that learner beliefs can be strong mediating factors in </a:t>
            </a:r>
            <a:r>
              <a:rPr lang="en-US" dirty="0" smtClean="0"/>
              <a:t>learners’ </a:t>
            </a:r>
            <a:r>
              <a:rPr lang="en-US" dirty="0" smtClean="0"/>
              <a:t>L2 learning process.</a:t>
            </a:r>
          </a:p>
          <a:p>
            <a:r>
              <a:rPr lang="en-US" dirty="0" smtClean="0"/>
              <a:t>For example L2 learners’ progress was negatively affected by an instructional approach that was not consistent with their beliefs about the best ways for them to learn.</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22</a:t>
            </a:fld>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Learner beliefs</a:t>
            </a:r>
            <a:endParaRPr lang="en-US" dirty="0"/>
          </a:p>
        </p:txBody>
      </p:sp>
      <p:sp>
        <p:nvSpPr>
          <p:cNvPr id="3" name="Content Placeholder 2"/>
          <p:cNvSpPr>
            <a:spLocks noGrp="1"/>
          </p:cNvSpPr>
          <p:nvPr>
            <p:ph idx="1"/>
          </p:nvPr>
        </p:nvSpPr>
        <p:spPr/>
        <p:txBody>
          <a:bodyPr/>
          <a:lstStyle/>
          <a:p>
            <a:r>
              <a:rPr lang="en-US" dirty="0" smtClean="0"/>
              <a:t>Implications: Learners’ preferences for learning, whether due to their learning styles or to their beliefs about how languages are learned, will influence the kinds of strategies they choose to learn new material.</a:t>
            </a:r>
          </a:p>
          <a:p>
            <a:r>
              <a:rPr lang="en-US" dirty="0" smtClean="0"/>
              <a:t>Teachers can use this information to help learners expand their repertoire of learning strategies and thus develop greater flexibility in their second language learning.</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23</a:t>
            </a:fld>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6. Age of Acquisition</a:t>
            </a:r>
            <a:endParaRPr lang="en-US" dirty="0"/>
          </a:p>
        </p:txBody>
      </p:sp>
      <p:sp>
        <p:nvSpPr>
          <p:cNvPr id="3" name="Content Placeholder 2"/>
          <p:cNvSpPr>
            <a:spLocks noGrp="1"/>
          </p:cNvSpPr>
          <p:nvPr>
            <p:ph idx="1"/>
          </p:nvPr>
        </p:nvSpPr>
        <p:spPr/>
        <p:txBody>
          <a:bodyPr/>
          <a:lstStyle/>
          <a:p>
            <a:r>
              <a:rPr lang="en-US" dirty="0" smtClean="0"/>
              <a:t>The relationship between a learner’s age and his/her potential for success in second language learning is complicated.</a:t>
            </a:r>
          </a:p>
          <a:p>
            <a:r>
              <a:rPr lang="en-US" dirty="0" smtClean="0"/>
              <a:t>The relationship needs to take account of </a:t>
            </a:r>
          </a:p>
          <a:p>
            <a:r>
              <a:rPr lang="en-US" dirty="0" smtClean="0"/>
              <a:t>1. The stage of L2 development</a:t>
            </a:r>
          </a:p>
          <a:p>
            <a:r>
              <a:rPr lang="en-US" dirty="0" smtClean="0"/>
              <a:t>2. The goals of learning L2 i.e. what aspects of the L2 has the learner achieved?</a:t>
            </a:r>
          </a:p>
          <a:p>
            <a:r>
              <a:rPr lang="en-US" dirty="0" smtClean="0"/>
              <a:t>3. The context in which the learner learns L2 (including language input, learning environment and socio-cultural context).</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24</a:t>
            </a:fld>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L2 development in informal language learning environments where the Target Language is used primarily.</a:t>
            </a:r>
          </a:p>
          <a:p>
            <a:r>
              <a:rPr lang="en-US" dirty="0" smtClean="0"/>
              <a:t>Children can eventually speak the L2 with native-like fluency, but their parents and older learners (i.e. post-puberty learners) find it difficult to achieve such high levels of mastery of the spoken language, especially in pronunciation/accent.</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25</a:t>
            </a:fld>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Adults and adolescents can make more rapid progress towards mastery of an L2 in contexts where they can make use of language on a daily basis in social , personal, professional or academic interaction.</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26</a:t>
            </a:fld>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Research findings:</a:t>
            </a:r>
          </a:p>
          <a:p>
            <a:r>
              <a:rPr lang="en-US" dirty="0" smtClean="0"/>
              <a:t>L2 development in formal language </a:t>
            </a:r>
          </a:p>
          <a:p>
            <a:r>
              <a:rPr lang="en-US" dirty="0" smtClean="0"/>
              <a:t>Learning environments i.e. classrooms:</a:t>
            </a:r>
          </a:p>
          <a:p>
            <a:r>
              <a:rPr lang="en-US" dirty="0" smtClean="0"/>
              <a:t>In the early stages of the L2 development, older learners (adolescents and adults) are more efficient than younger learners (children).</a:t>
            </a:r>
          </a:p>
        </p:txBody>
      </p:sp>
      <p:sp>
        <p:nvSpPr>
          <p:cNvPr id="4" name="Slide Number Placeholder 3"/>
          <p:cNvSpPr>
            <a:spLocks noGrp="1"/>
          </p:cNvSpPr>
          <p:nvPr>
            <p:ph type="sldNum" sz="quarter" idx="12"/>
          </p:nvPr>
        </p:nvSpPr>
        <p:spPr/>
        <p:txBody>
          <a:bodyPr/>
          <a:lstStyle/>
          <a:p>
            <a:fld id="{ADD0C562-5827-CA4A-BDA2-318C288A1326}" type="slidenum">
              <a:rPr lang="en-US" smtClean="0"/>
              <a:t>27</a:t>
            </a:fld>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Learners who began learning an L2 at elementary school did not necessarily do better in the </a:t>
            </a:r>
          </a:p>
          <a:p>
            <a:r>
              <a:rPr lang="en-US" dirty="0" smtClean="0"/>
              <a:t>long run than those who began in early adolescence.</a:t>
            </a:r>
          </a:p>
          <a:p>
            <a:r>
              <a:rPr lang="en-US" dirty="0" smtClean="0"/>
              <a:t>It is more difficult fro post puberty learners to attain native like mastery of the spoken language, including pronunciation, word choice and some grammatical</a:t>
            </a:r>
          </a:p>
          <a:p>
            <a:r>
              <a:rPr lang="en-US" dirty="0" smtClean="0"/>
              <a:t>features.</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28</a:t>
            </a:fld>
            <a:endParaRPr lang="en-US"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Conclusions</a:t>
            </a:r>
          </a:p>
          <a:p>
            <a:r>
              <a:rPr lang="en-US" dirty="0" smtClean="0"/>
              <a:t>At what age should L2 instruction begin?</a:t>
            </a:r>
          </a:p>
          <a:p>
            <a:r>
              <a:rPr lang="en-US" dirty="0" smtClean="0"/>
              <a:t>Those who support the Critical Period Hypothesis (CPH):</a:t>
            </a:r>
          </a:p>
          <a:p>
            <a:r>
              <a:rPr lang="en-US" dirty="0" smtClean="0"/>
              <a:t>Younger is better (particularly in the phonological achievement).</a:t>
            </a:r>
          </a:p>
          <a:p>
            <a:r>
              <a:rPr lang="en-US" dirty="0" smtClean="0"/>
              <a:t>Those who consider that the age factor cannot be separated from factors such as motivation, social identity and the conditions for learning</a:t>
            </a:r>
          </a:p>
          <a:p>
            <a:r>
              <a:rPr lang="en-US" dirty="0" smtClean="0"/>
              <a:t>Older learners may well speak with an accent because they want to keep their L1 identity and the input for adults is different from that for children because they rarely</a:t>
            </a:r>
          </a:p>
          <a:p>
            <a:r>
              <a:rPr lang="en-US" dirty="0" smtClean="0"/>
              <a:t>Get access to the same quality and quality of language input that children receive in play settings.</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29</a:t>
            </a:fld>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Conclusions:</a:t>
            </a:r>
          </a:p>
          <a:p>
            <a:r>
              <a:rPr lang="en-US" dirty="0" smtClean="0"/>
              <a:t>When the goal is basic communicative</a:t>
            </a:r>
          </a:p>
          <a:p>
            <a:r>
              <a:rPr lang="en-US" dirty="0" smtClean="0"/>
              <a:t>Ability of the TL, rather than native-like mastery, and </a:t>
            </a:r>
          </a:p>
          <a:p>
            <a:r>
              <a:rPr lang="en-US" dirty="0" smtClean="0"/>
              <a:t>When children’s native language remains the </a:t>
            </a:r>
          </a:p>
          <a:p>
            <a:r>
              <a:rPr lang="en-US" dirty="0" smtClean="0"/>
              <a:t>Primary language, it may be more efficient to begin L2 or EFL learning later e.g. in early adolescence at age 10, 11 or 12.</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30</a:t>
            </a:fld>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 of Acquisition</a:t>
            </a:r>
            <a:endParaRPr lang="en-US" dirty="0"/>
          </a:p>
        </p:txBody>
      </p:sp>
      <p:sp>
        <p:nvSpPr>
          <p:cNvPr id="3" name="Content Placeholder 2"/>
          <p:cNvSpPr>
            <a:spLocks noGrp="1"/>
          </p:cNvSpPr>
          <p:nvPr>
            <p:ph idx="1"/>
          </p:nvPr>
        </p:nvSpPr>
        <p:spPr/>
        <p:txBody>
          <a:bodyPr/>
          <a:lstStyle/>
          <a:p>
            <a:r>
              <a:rPr lang="en-US" dirty="0" smtClean="0"/>
              <a:t>When learners receive only a few hours of instruction per week, those who start later often catch up with those who began earlier.</a:t>
            </a:r>
          </a:p>
          <a:p>
            <a:r>
              <a:rPr lang="en-US" dirty="0" smtClean="0"/>
              <a:t>One or two hours a week will not produce very advanced L2 speakers, no matter how young they were when they began learning.</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31</a:t>
            </a:fld>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p:txBody>
          <a:bodyPr/>
          <a:lstStyle/>
          <a:p>
            <a:r>
              <a:rPr lang="en-US" dirty="0" smtClean="0"/>
              <a:t>Age is only one of the characteristics</a:t>
            </a:r>
          </a:p>
          <a:p>
            <a:r>
              <a:rPr lang="en-US" dirty="0" smtClean="0"/>
              <a:t>which affects the learner’s L2 learning.</a:t>
            </a:r>
          </a:p>
          <a:p>
            <a:r>
              <a:rPr lang="en-US" dirty="0" smtClean="0"/>
              <a:t>The opportunities for learning i.e. context – </a:t>
            </a:r>
          </a:p>
          <a:p>
            <a:r>
              <a:rPr lang="en-US" dirty="0" smtClean="0"/>
              <a:t>Both inside and outside the classroom) </a:t>
            </a:r>
          </a:p>
          <a:p>
            <a:r>
              <a:rPr lang="en-US" dirty="0" smtClean="0"/>
              <a:t>The motivation to learn and individual differences</a:t>
            </a:r>
          </a:p>
          <a:p>
            <a:r>
              <a:rPr lang="en-US" dirty="0" smtClean="0"/>
              <a:t>In intelligence aptitude,</a:t>
            </a:r>
          </a:p>
          <a:p>
            <a:r>
              <a:rPr lang="en-US" dirty="0" smtClean="0"/>
              <a:t>Personality and learning styles have also been</a:t>
            </a:r>
          </a:p>
          <a:p>
            <a:r>
              <a:rPr lang="en-US" dirty="0" smtClean="0"/>
              <a:t>Found to be important determining factors in both rate of learning and eventual success in learning.</a:t>
            </a:r>
          </a:p>
        </p:txBody>
      </p:sp>
      <p:sp>
        <p:nvSpPr>
          <p:cNvPr id="4" name="Slide Number Placeholder 3"/>
          <p:cNvSpPr>
            <a:spLocks noGrp="1"/>
          </p:cNvSpPr>
          <p:nvPr>
            <p:ph type="sldNum" sz="quarter" idx="12"/>
          </p:nvPr>
        </p:nvSpPr>
        <p:spPr/>
        <p:txBody>
          <a:bodyPr/>
          <a:lstStyle/>
          <a:p>
            <a:fld id="{ADD0C562-5827-CA4A-BDA2-318C288A1326}" type="slidenum">
              <a:rPr lang="en-US" smtClean="0"/>
              <a:t>32</a:t>
            </a:fld>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p:txBody>
          <a:bodyPr/>
          <a:lstStyle/>
          <a:p>
            <a:r>
              <a:rPr lang="en-US" dirty="0" smtClean="0"/>
              <a:t>The study of individual learner variables is not</a:t>
            </a:r>
          </a:p>
          <a:p>
            <a:r>
              <a:rPr lang="en-US" dirty="0" smtClean="0"/>
              <a:t>Easy and the results of research are not entirely</a:t>
            </a:r>
          </a:p>
          <a:p>
            <a:r>
              <a:rPr lang="en-US" dirty="0" smtClean="0"/>
              <a:t>Satisfactory, partly because of the lack of clear</a:t>
            </a:r>
          </a:p>
          <a:p>
            <a:r>
              <a:rPr lang="en-US" dirty="0" smtClean="0"/>
              <a:t>Definitions and methods for measuring the</a:t>
            </a:r>
          </a:p>
          <a:p>
            <a:r>
              <a:rPr lang="en-US" dirty="0" smtClean="0"/>
              <a:t>Individual characteristics and partly because of the complex interactions of those characteristics.</a:t>
            </a:r>
          </a:p>
          <a:p>
            <a:r>
              <a:rPr lang="en-US" dirty="0" smtClean="0"/>
              <a:t>Thus it remains difficult to make precise predictions about how a particular individual's characteristics influence his/her success as a language learner.</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33</a:t>
            </a:fld>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p:txBody>
          <a:bodyPr/>
          <a:lstStyle/>
          <a:p>
            <a:r>
              <a:rPr lang="en-US" dirty="0" smtClean="0"/>
              <a:t>Implications for second language teaching:</a:t>
            </a:r>
          </a:p>
          <a:p>
            <a:r>
              <a:rPr lang="en-US" dirty="0" smtClean="0"/>
              <a:t>Even though the research findings are not conclusive in the relationship between personal factors and second language learning, teachers should take learners’ individual aptitudes, personalities and learning styles in to account to create a learning environment in which virtually all learners can be successful in learning a second language.</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34</a:t>
            </a:fld>
            <a:endParaRPr lang="en-US"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Active Learning </a:t>
            </a:r>
            <a:endParaRPr lang="en-US" dirty="0"/>
          </a:p>
        </p:txBody>
      </p:sp>
      <p:sp>
        <p:nvSpPr>
          <p:cNvPr id="4" name="Slide Number Placeholder 3"/>
          <p:cNvSpPr>
            <a:spLocks noGrp="1"/>
          </p:cNvSpPr>
          <p:nvPr>
            <p:ph type="sldNum" sz="quarter" idx="12"/>
          </p:nvPr>
        </p:nvSpPr>
        <p:spPr/>
        <p:txBody>
          <a:bodyPr/>
          <a:lstStyle/>
          <a:p>
            <a:fld id="{ADD0C562-5827-CA4A-BDA2-318C288A1326}" type="slidenum">
              <a:rPr lang="en-US" smtClean="0"/>
              <a:t>35</a:t>
            </a:fld>
            <a:endParaRPr lang="en-US" dirty="0"/>
          </a:p>
        </p:txBody>
      </p:sp>
      <p:pic>
        <p:nvPicPr>
          <p:cNvPr id="9" name="Content Placeholder 8" descr="DSCF0085.JPG"/>
          <p:cNvPicPr>
            <a:picLocks noGrp="1" noChangeAspect="1"/>
          </p:cNvPicPr>
          <p:nvPr>
            <p:ph idx="1"/>
          </p:nvPr>
        </p:nvPicPr>
        <p:blipFill>
          <a:blip r:embed="rId2"/>
          <a:srcRect l="-20307" r="-20307"/>
          <a:stretch>
            <a:fillRect/>
          </a:stretch>
        </p:blip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ＭＳ Ｐ明朝"/>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Flow.thmx</Template>
  <TotalTime>739</TotalTime>
  <Words>1914</Words>
  <Application>Microsoft Office PowerPoint</Application>
  <PresentationFormat>On-screen Show (4:3)</PresentationFormat>
  <Paragraphs>204</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Calibri</vt:lpstr>
      <vt:lpstr>Constantia</vt:lpstr>
      <vt:lpstr>Wingdings 2</vt:lpstr>
      <vt:lpstr>Flow</vt:lpstr>
      <vt:lpstr>Learner Variables in Second Language learning</vt:lpstr>
      <vt:lpstr>Learner variables in L2 Learning</vt:lpstr>
      <vt:lpstr>The Good Language Learner</vt:lpstr>
      <vt:lpstr>Difficulties in research on learner characteristics and Second Language Acquisition</vt:lpstr>
      <vt:lpstr>variables</vt:lpstr>
      <vt:lpstr>1. Intelligence</vt:lpstr>
      <vt:lpstr>Intelligence</vt:lpstr>
      <vt:lpstr>Intelligence….</vt:lpstr>
      <vt:lpstr>Intelligence</vt:lpstr>
      <vt:lpstr>Intelligence</vt:lpstr>
      <vt:lpstr>2. Aptitude</vt:lpstr>
      <vt:lpstr>Aptitude</vt:lpstr>
      <vt:lpstr>Aptitude</vt:lpstr>
      <vt:lpstr>3. Personality</vt:lpstr>
      <vt:lpstr>Personality</vt:lpstr>
      <vt:lpstr>Personality</vt:lpstr>
      <vt:lpstr>4. Motivation and Attitude</vt:lpstr>
      <vt:lpstr>Motivation and Attitude</vt:lpstr>
      <vt:lpstr>Motivation and Attitude</vt:lpstr>
      <vt:lpstr>Motivation and Attitude</vt:lpstr>
      <vt:lpstr>5. Learner Beliefs.</vt:lpstr>
      <vt:lpstr>Learner Beliefs.</vt:lpstr>
      <vt:lpstr>Learner beliefs</vt:lpstr>
      <vt:lpstr>6. Age of Acquisition</vt:lpstr>
      <vt:lpstr>Age of Acquisition</vt:lpstr>
      <vt:lpstr>Age of Acquisition</vt:lpstr>
      <vt:lpstr>Age of Acquisition</vt:lpstr>
      <vt:lpstr>Age of Acquisition</vt:lpstr>
      <vt:lpstr>Age of Acquisition</vt:lpstr>
      <vt:lpstr>Age of Acquisition</vt:lpstr>
      <vt:lpstr>Age of Acquisition</vt:lpstr>
      <vt:lpstr>Summary</vt:lpstr>
      <vt:lpstr>Summary</vt:lpstr>
      <vt:lpstr>Summary</vt:lpstr>
      <vt:lpstr>Active Learning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Learner Variables in Second Language learning</dc:title>
  <dc:creator>Sean Clapham</dc:creator>
  <cp:lastModifiedBy>Jessica Clapham</cp:lastModifiedBy>
  <cp:revision>39</cp:revision>
  <cp:lastPrinted>2015-10-05T09:25:29Z</cp:lastPrinted>
  <dcterms:created xsi:type="dcterms:W3CDTF">2015-10-04T09:04:36Z</dcterms:created>
  <dcterms:modified xsi:type="dcterms:W3CDTF">2015-10-05T09:28:08Z</dcterms:modified>
</cp:coreProperties>
</file>