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7A355E-05EC-4F49-B784-B31A19F32E02}" v="43" dt="2020-02-25T11:19:16.0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5485"/>
  </p:normalViewPr>
  <p:slideViewPr>
    <p:cSldViewPr snapToGrid="0" snapToObjects="1">
      <p:cViewPr varScale="1">
        <p:scale>
          <a:sx n="76" d="100"/>
          <a:sy n="76" d="100"/>
        </p:scale>
        <p:origin x="216" y="7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rushal Patel (1903393)" userId="988a0cfd-21c5-4e36-b4a5-4156d87120fb" providerId="ADAL" clId="{297A355E-05EC-4F49-B784-B31A19F32E02}"/>
    <pc:docChg chg="modSld">
      <pc:chgData name="Krushal Patel (1903393)" userId="988a0cfd-21c5-4e36-b4a5-4156d87120fb" providerId="ADAL" clId="{297A355E-05EC-4F49-B784-B31A19F32E02}" dt="2020-02-25T11:19:16.054" v="34"/>
      <pc:docMkLst>
        <pc:docMk/>
      </pc:docMkLst>
      <pc:sldChg chg="modAnim">
        <pc:chgData name="Krushal Patel (1903393)" userId="988a0cfd-21c5-4e36-b4a5-4156d87120fb" providerId="ADAL" clId="{297A355E-05EC-4F49-B784-B31A19F32E02}" dt="2020-02-25T11:19:16.054" v="34"/>
        <pc:sldMkLst>
          <pc:docMk/>
          <pc:sldMk cId="3468500665" sldId="258"/>
        </pc:sldMkLst>
      </pc:sldChg>
      <pc:sldChg chg="modSp">
        <pc:chgData name="Krushal Patel (1903393)" userId="988a0cfd-21c5-4e36-b4a5-4156d87120fb" providerId="ADAL" clId="{297A355E-05EC-4F49-B784-B31A19F32E02}" dt="2020-02-25T11:11:34.168" v="25"/>
        <pc:sldMkLst>
          <pc:docMk/>
          <pc:sldMk cId="182056021" sldId="259"/>
        </pc:sldMkLst>
        <pc:spChg chg="mod">
          <ac:chgData name="Krushal Patel (1903393)" userId="988a0cfd-21c5-4e36-b4a5-4156d87120fb" providerId="ADAL" clId="{297A355E-05EC-4F49-B784-B31A19F32E02}" dt="2020-02-25T11:11:34.168" v="25"/>
          <ac:spMkLst>
            <pc:docMk/>
            <pc:sldMk cId="182056021" sldId="259"/>
            <ac:spMk id="7" creationId="{FBF516B3-3D99-4A4E-B60C-B15943D47842}"/>
          </ac:spMkLst>
        </pc:spChg>
      </pc:sldChg>
      <pc:sldChg chg="modSp">
        <pc:chgData name="Krushal Patel (1903393)" userId="988a0cfd-21c5-4e36-b4a5-4156d87120fb" providerId="ADAL" clId="{297A355E-05EC-4F49-B784-B31A19F32E02}" dt="2020-02-25T11:11:20.619" v="24" actId="404"/>
        <pc:sldMkLst>
          <pc:docMk/>
          <pc:sldMk cId="2509374353" sldId="260"/>
        </pc:sldMkLst>
        <pc:spChg chg="mod">
          <ac:chgData name="Krushal Patel (1903393)" userId="988a0cfd-21c5-4e36-b4a5-4156d87120fb" providerId="ADAL" clId="{297A355E-05EC-4F49-B784-B31A19F32E02}" dt="2020-02-25T11:11:20.619" v="24" actId="404"/>
          <ac:spMkLst>
            <pc:docMk/>
            <pc:sldMk cId="2509374353" sldId="260"/>
            <ac:spMk id="2" creationId="{EABC9937-9070-D64C-981D-A1343F700821}"/>
          </ac:spMkLst>
        </pc:spChg>
      </pc:sldChg>
      <pc:sldChg chg="modSp">
        <pc:chgData name="Krushal Patel (1903393)" userId="988a0cfd-21c5-4e36-b4a5-4156d87120fb" providerId="ADAL" clId="{297A355E-05EC-4F49-B784-B31A19F32E02}" dt="2020-02-25T11:11:42.683" v="26"/>
        <pc:sldMkLst>
          <pc:docMk/>
          <pc:sldMk cId="1716606278" sldId="261"/>
        </pc:sldMkLst>
        <pc:spChg chg="mod">
          <ac:chgData name="Krushal Patel (1903393)" userId="988a0cfd-21c5-4e36-b4a5-4156d87120fb" providerId="ADAL" clId="{297A355E-05EC-4F49-B784-B31A19F32E02}" dt="2020-02-25T11:11:42.683" v="26"/>
          <ac:spMkLst>
            <pc:docMk/>
            <pc:sldMk cId="1716606278" sldId="261"/>
            <ac:spMk id="4" creationId="{CD1308D8-68D6-0145-BA8E-B75D134D1560}"/>
          </ac:spMkLst>
        </pc:spChg>
      </pc:sldChg>
      <pc:sldChg chg="modAnim">
        <pc:chgData name="Krushal Patel (1903393)" userId="988a0cfd-21c5-4e36-b4a5-4156d87120fb" providerId="ADAL" clId="{297A355E-05EC-4F49-B784-B31A19F32E02}" dt="2020-02-25T11:12:51.456" v="31"/>
        <pc:sldMkLst>
          <pc:docMk/>
          <pc:sldMk cId="1837829522" sldId="262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716EF3-9BD0-4D49-9822-BAF783375039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5B99B6D-D28B-4E9B-90A6-7BC062910F3E}">
      <dgm:prSet phldrT="[Text]"/>
      <dgm:spPr/>
      <dgm:t>
        <a:bodyPr/>
        <a:lstStyle/>
        <a:p>
          <a:r>
            <a:rPr lang="en-GB" dirty="0"/>
            <a:t>Internal</a:t>
          </a:r>
        </a:p>
      </dgm:t>
    </dgm:pt>
    <dgm:pt modelId="{C975C283-EA6C-4095-9440-E43BF2A01509}" type="parTrans" cxnId="{8CB1A6E7-44ED-4544-8ECE-DE70A2761C0C}">
      <dgm:prSet/>
      <dgm:spPr/>
      <dgm:t>
        <a:bodyPr/>
        <a:lstStyle/>
        <a:p>
          <a:endParaRPr lang="en-GB"/>
        </a:p>
      </dgm:t>
    </dgm:pt>
    <dgm:pt modelId="{75A49D48-13A5-4793-9882-3F5DC4F3CC79}" type="sibTrans" cxnId="{8CB1A6E7-44ED-4544-8ECE-DE70A2761C0C}">
      <dgm:prSet/>
      <dgm:spPr/>
      <dgm:t>
        <a:bodyPr/>
        <a:lstStyle/>
        <a:p>
          <a:endParaRPr lang="en-GB"/>
        </a:p>
      </dgm:t>
    </dgm:pt>
    <dgm:pt modelId="{1D588C8E-EF6F-41DA-B65A-4D92B99BFF9C}">
      <dgm:prSet phldrT="[Text]"/>
      <dgm:spPr/>
      <dgm:t>
        <a:bodyPr/>
        <a:lstStyle/>
        <a:p>
          <a:r>
            <a:rPr lang="en-GB" dirty="0"/>
            <a:t>From </a:t>
          </a:r>
          <a:r>
            <a:rPr lang="en-GB" i="1" dirty="0">
              <a:solidFill>
                <a:srgbClr val="00B050"/>
              </a:solidFill>
            </a:rPr>
            <a:t>within</a:t>
          </a:r>
          <a:r>
            <a:rPr lang="en-GB" dirty="0"/>
            <a:t> the business</a:t>
          </a:r>
        </a:p>
      </dgm:t>
    </dgm:pt>
    <dgm:pt modelId="{C1B50FCE-3253-4C9B-914D-2FA1A2C4533E}" type="parTrans" cxnId="{BFA262F6-5269-4773-87BC-256327E7E3F1}">
      <dgm:prSet/>
      <dgm:spPr/>
      <dgm:t>
        <a:bodyPr/>
        <a:lstStyle/>
        <a:p>
          <a:endParaRPr lang="en-GB"/>
        </a:p>
      </dgm:t>
    </dgm:pt>
    <dgm:pt modelId="{DD1400E1-BC6D-4E17-B471-EE1D8393F664}" type="sibTrans" cxnId="{BFA262F6-5269-4773-87BC-256327E7E3F1}">
      <dgm:prSet/>
      <dgm:spPr/>
      <dgm:t>
        <a:bodyPr/>
        <a:lstStyle/>
        <a:p>
          <a:endParaRPr lang="en-GB"/>
        </a:p>
      </dgm:t>
    </dgm:pt>
    <dgm:pt modelId="{500530B8-49E2-4A69-B072-F2F3587FBE2A}">
      <dgm:prSet phldrT="[Text]"/>
      <dgm:spPr/>
      <dgm:t>
        <a:bodyPr/>
        <a:lstStyle/>
        <a:p>
          <a:r>
            <a:rPr lang="en-GB" dirty="0"/>
            <a:t>Owners savings or from profits</a:t>
          </a:r>
        </a:p>
      </dgm:t>
    </dgm:pt>
    <dgm:pt modelId="{249FB035-5F2B-4CAD-AC6C-CB9E2499FFD6}" type="parTrans" cxnId="{D43810EF-4C50-4764-9F9B-C256970C8714}">
      <dgm:prSet/>
      <dgm:spPr/>
      <dgm:t>
        <a:bodyPr/>
        <a:lstStyle/>
        <a:p>
          <a:endParaRPr lang="en-GB"/>
        </a:p>
      </dgm:t>
    </dgm:pt>
    <dgm:pt modelId="{D81BE9FA-E692-4628-A500-BFCC14DCBED8}" type="sibTrans" cxnId="{D43810EF-4C50-4764-9F9B-C256970C8714}">
      <dgm:prSet/>
      <dgm:spPr/>
      <dgm:t>
        <a:bodyPr/>
        <a:lstStyle/>
        <a:p>
          <a:endParaRPr lang="en-GB"/>
        </a:p>
      </dgm:t>
    </dgm:pt>
    <dgm:pt modelId="{BE20052D-5E70-4265-8742-CBFD0A1D0C4B}">
      <dgm:prSet phldrT="[Text]"/>
      <dgm:spPr/>
      <dgm:t>
        <a:bodyPr/>
        <a:lstStyle/>
        <a:p>
          <a:r>
            <a:rPr lang="en-GB" dirty="0"/>
            <a:t>External</a:t>
          </a:r>
        </a:p>
      </dgm:t>
    </dgm:pt>
    <dgm:pt modelId="{49A7E51A-2AFD-45DD-9A39-93016D08D331}" type="parTrans" cxnId="{7E4AF008-5644-4D7C-B70B-43699E7EB6B1}">
      <dgm:prSet/>
      <dgm:spPr/>
      <dgm:t>
        <a:bodyPr/>
        <a:lstStyle/>
        <a:p>
          <a:endParaRPr lang="en-GB"/>
        </a:p>
      </dgm:t>
    </dgm:pt>
    <dgm:pt modelId="{FD901D22-1AA7-487A-9B6C-12B8E35B1BB6}" type="sibTrans" cxnId="{7E4AF008-5644-4D7C-B70B-43699E7EB6B1}">
      <dgm:prSet/>
      <dgm:spPr/>
      <dgm:t>
        <a:bodyPr/>
        <a:lstStyle/>
        <a:p>
          <a:endParaRPr lang="en-GB"/>
        </a:p>
      </dgm:t>
    </dgm:pt>
    <dgm:pt modelId="{6E63208D-3E58-49F9-BBDA-5C4741F90517}">
      <dgm:prSet phldrT="[Text]"/>
      <dgm:spPr/>
      <dgm:t>
        <a:bodyPr/>
        <a:lstStyle/>
        <a:p>
          <a:r>
            <a:rPr lang="en-GB" dirty="0"/>
            <a:t>From </a:t>
          </a:r>
          <a:r>
            <a:rPr lang="en-GB" i="1" dirty="0">
              <a:solidFill>
                <a:srgbClr val="00B050"/>
              </a:solidFill>
            </a:rPr>
            <a:t>outside</a:t>
          </a:r>
          <a:r>
            <a:rPr lang="en-GB" dirty="0"/>
            <a:t> the business</a:t>
          </a:r>
        </a:p>
      </dgm:t>
    </dgm:pt>
    <dgm:pt modelId="{97A386A8-C8EF-40BD-8209-F2F670B4924A}" type="parTrans" cxnId="{F25294DE-DD3C-44AF-B456-B5A6FCACC10A}">
      <dgm:prSet/>
      <dgm:spPr/>
      <dgm:t>
        <a:bodyPr/>
        <a:lstStyle/>
        <a:p>
          <a:endParaRPr lang="en-GB"/>
        </a:p>
      </dgm:t>
    </dgm:pt>
    <dgm:pt modelId="{E12F2D18-5493-46E5-A0B9-FBD1A89F9F27}" type="sibTrans" cxnId="{F25294DE-DD3C-44AF-B456-B5A6FCACC10A}">
      <dgm:prSet/>
      <dgm:spPr/>
      <dgm:t>
        <a:bodyPr/>
        <a:lstStyle/>
        <a:p>
          <a:endParaRPr lang="en-GB"/>
        </a:p>
      </dgm:t>
    </dgm:pt>
    <dgm:pt modelId="{F1D4E9C8-C928-4C8A-B96D-1574811A2269}">
      <dgm:prSet phldrT="[Text]"/>
      <dgm:spPr/>
      <dgm:t>
        <a:bodyPr/>
        <a:lstStyle/>
        <a:p>
          <a:r>
            <a:rPr lang="en-GB" dirty="0"/>
            <a:t>e.g. Banks, Building Societies, Venture Capitalists etc.</a:t>
          </a:r>
        </a:p>
      </dgm:t>
    </dgm:pt>
    <dgm:pt modelId="{E66CE254-E266-4B33-A2BF-A8149A141645}" type="parTrans" cxnId="{89119011-4D26-4D4C-8E6A-1AAD5D2154FA}">
      <dgm:prSet/>
      <dgm:spPr/>
      <dgm:t>
        <a:bodyPr/>
        <a:lstStyle/>
        <a:p>
          <a:endParaRPr lang="en-GB"/>
        </a:p>
      </dgm:t>
    </dgm:pt>
    <dgm:pt modelId="{6B6F62BE-D8BB-45E7-A624-59852ADC690D}" type="sibTrans" cxnId="{89119011-4D26-4D4C-8E6A-1AAD5D2154FA}">
      <dgm:prSet/>
      <dgm:spPr/>
      <dgm:t>
        <a:bodyPr/>
        <a:lstStyle/>
        <a:p>
          <a:endParaRPr lang="en-GB"/>
        </a:p>
      </dgm:t>
    </dgm:pt>
    <dgm:pt modelId="{3C36CA3D-A93D-4E49-95CB-3DF4A1E73836}" type="pres">
      <dgm:prSet presAssocID="{6B716EF3-9BD0-4D49-9822-BAF783375039}" presName="Name0" presStyleCnt="0">
        <dgm:presLayoutVars>
          <dgm:dir/>
          <dgm:animLvl val="lvl"/>
          <dgm:resizeHandles/>
        </dgm:presLayoutVars>
      </dgm:prSet>
      <dgm:spPr/>
    </dgm:pt>
    <dgm:pt modelId="{9ED4A13E-A58E-49EB-B48F-32D13C511814}" type="pres">
      <dgm:prSet presAssocID="{75B99B6D-D28B-4E9B-90A6-7BC062910F3E}" presName="linNode" presStyleCnt="0"/>
      <dgm:spPr/>
    </dgm:pt>
    <dgm:pt modelId="{108DEB40-970A-4991-A571-2F5293B3EFF7}" type="pres">
      <dgm:prSet presAssocID="{75B99B6D-D28B-4E9B-90A6-7BC062910F3E}" presName="parentShp" presStyleLbl="node1" presStyleIdx="0" presStyleCnt="2">
        <dgm:presLayoutVars>
          <dgm:bulletEnabled val="1"/>
        </dgm:presLayoutVars>
      </dgm:prSet>
      <dgm:spPr/>
    </dgm:pt>
    <dgm:pt modelId="{F5106789-E99D-4282-AC12-571DE50CDC5B}" type="pres">
      <dgm:prSet presAssocID="{75B99B6D-D28B-4E9B-90A6-7BC062910F3E}" presName="childShp" presStyleLbl="bgAccFollowNode1" presStyleIdx="0" presStyleCnt="2">
        <dgm:presLayoutVars>
          <dgm:bulletEnabled val="1"/>
        </dgm:presLayoutVars>
      </dgm:prSet>
      <dgm:spPr/>
    </dgm:pt>
    <dgm:pt modelId="{DC9B8451-3187-487C-9DD3-873A512DAF61}" type="pres">
      <dgm:prSet presAssocID="{75A49D48-13A5-4793-9882-3F5DC4F3CC79}" presName="spacing" presStyleCnt="0"/>
      <dgm:spPr/>
    </dgm:pt>
    <dgm:pt modelId="{A65F85DB-8D07-4A68-81DD-2EEEEA65F365}" type="pres">
      <dgm:prSet presAssocID="{BE20052D-5E70-4265-8742-CBFD0A1D0C4B}" presName="linNode" presStyleCnt="0"/>
      <dgm:spPr/>
    </dgm:pt>
    <dgm:pt modelId="{9CB52474-64E9-42FF-B9A5-3501CD726562}" type="pres">
      <dgm:prSet presAssocID="{BE20052D-5E70-4265-8742-CBFD0A1D0C4B}" presName="parentShp" presStyleLbl="node1" presStyleIdx="1" presStyleCnt="2">
        <dgm:presLayoutVars>
          <dgm:bulletEnabled val="1"/>
        </dgm:presLayoutVars>
      </dgm:prSet>
      <dgm:spPr/>
    </dgm:pt>
    <dgm:pt modelId="{75BE1BEF-DE9A-4AB8-87FA-7DF869365EDA}" type="pres">
      <dgm:prSet presAssocID="{BE20052D-5E70-4265-8742-CBFD0A1D0C4B}" presName="childShp" presStyleLbl="bgAccFollowNode1" presStyleIdx="1" presStyleCnt="2">
        <dgm:presLayoutVars>
          <dgm:bulletEnabled val="1"/>
        </dgm:presLayoutVars>
      </dgm:prSet>
      <dgm:spPr/>
    </dgm:pt>
  </dgm:ptLst>
  <dgm:cxnLst>
    <dgm:cxn modelId="{7E4AF008-5644-4D7C-B70B-43699E7EB6B1}" srcId="{6B716EF3-9BD0-4D49-9822-BAF783375039}" destId="{BE20052D-5E70-4265-8742-CBFD0A1D0C4B}" srcOrd="1" destOrd="0" parTransId="{49A7E51A-2AFD-45DD-9A39-93016D08D331}" sibTransId="{FD901D22-1AA7-487A-9B6C-12B8E35B1BB6}"/>
    <dgm:cxn modelId="{89119011-4D26-4D4C-8E6A-1AAD5D2154FA}" srcId="{BE20052D-5E70-4265-8742-CBFD0A1D0C4B}" destId="{F1D4E9C8-C928-4C8A-B96D-1574811A2269}" srcOrd="1" destOrd="0" parTransId="{E66CE254-E266-4B33-A2BF-A8149A141645}" sibTransId="{6B6F62BE-D8BB-45E7-A624-59852ADC690D}"/>
    <dgm:cxn modelId="{31C30776-F731-4408-ACCC-A2800FB7BFD8}" type="presOf" srcId="{F1D4E9C8-C928-4C8A-B96D-1574811A2269}" destId="{75BE1BEF-DE9A-4AB8-87FA-7DF869365EDA}" srcOrd="0" destOrd="1" presId="urn:microsoft.com/office/officeart/2005/8/layout/vList6"/>
    <dgm:cxn modelId="{F8E57B77-F791-450F-B839-7535D0EA7487}" type="presOf" srcId="{BE20052D-5E70-4265-8742-CBFD0A1D0C4B}" destId="{9CB52474-64E9-42FF-B9A5-3501CD726562}" srcOrd="0" destOrd="0" presId="urn:microsoft.com/office/officeart/2005/8/layout/vList6"/>
    <dgm:cxn modelId="{FE949D7A-1C02-4871-A706-72C4F73D7545}" type="presOf" srcId="{1D588C8E-EF6F-41DA-B65A-4D92B99BFF9C}" destId="{F5106789-E99D-4282-AC12-571DE50CDC5B}" srcOrd="0" destOrd="0" presId="urn:microsoft.com/office/officeart/2005/8/layout/vList6"/>
    <dgm:cxn modelId="{5A8A6D7D-CB3B-4AD3-98E4-BB4B6B51BDF4}" type="presOf" srcId="{75B99B6D-D28B-4E9B-90A6-7BC062910F3E}" destId="{108DEB40-970A-4991-A571-2F5293B3EFF7}" srcOrd="0" destOrd="0" presId="urn:microsoft.com/office/officeart/2005/8/layout/vList6"/>
    <dgm:cxn modelId="{28914C8D-F5AB-41F0-9F1B-613A817F2C70}" type="presOf" srcId="{6E63208D-3E58-49F9-BBDA-5C4741F90517}" destId="{75BE1BEF-DE9A-4AB8-87FA-7DF869365EDA}" srcOrd="0" destOrd="0" presId="urn:microsoft.com/office/officeart/2005/8/layout/vList6"/>
    <dgm:cxn modelId="{94ECFCA2-D22D-4744-BCB2-A2CA0BB4C3F4}" type="presOf" srcId="{6B716EF3-9BD0-4D49-9822-BAF783375039}" destId="{3C36CA3D-A93D-4E49-95CB-3DF4A1E73836}" srcOrd="0" destOrd="0" presId="urn:microsoft.com/office/officeart/2005/8/layout/vList6"/>
    <dgm:cxn modelId="{35C19DC8-DA7E-4F02-A31B-60765E71A31D}" type="presOf" srcId="{500530B8-49E2-4A69-B072-F2F3587FBE2A}" destId="{F5106789-E99D-4282-AC12-571DE50CDC5B}" srcOrd="0" destOrd="1" presId="urn:microsoft.com/office/officeart/2005/8/layout/vList6"/>
    <dgm:cxn modelId="{F25294DE-DD3C-44AF-B456-B5A6FCACC10A}" srcId="{BE20052D-5E70-4265-8742-CBFD0A1D0C4B}" destId="{6E63208D-3E58-49F9-BBDA-5C4741F90517}" srcOrd="0" destOrd="0" parTransId="{97A386A8-C8EF-40BD-8209-F2F670B4924A}" sibTransId="{E12F2D18-5493-46E5-A0B9-FBD1A89F9F27}"/>
    <dgm:cxn modelId="{8CB1A6E7-44ED-4544-8ECE-DE70A2761C0C}" srcId="{6B716EF3-9BD0-4D49-9822-BAF783375039}" destId="{75B99B6D-D28B-4E9B-90A6-7BC062910F3E}" srcOrd="0" destOrd="0" parTransId="{C975C283-EA6C-4095-9440-E43BF2A01509}" sibTransId="{75A49D48-13A5-4793-9882-3F5DC4F3CC79}"/>
    <dgm:cxn modelId="{D43810EF-4C50-4764-9F9B-C256970C8714}" srcId="{75B99B6D-D28B-4E9B-90A6-7BC062910F3E}" destId="{500530B8-49E2-4A69-B072-F2F3587FBE2A}" srcOrd="1" destOrd="0" parTransId="{249FB035-5F2B-4CAD-AC6C-CB9E2499FFD6}" sibTransId="{D81BE9FA-E692-4628-A500-BFCC14DCBED8}"/>
    <dgm:cxn modelId="{BFA262F6-5269-4773-87BC-256327E7E3F1}" srcId="{75B99B6D-D28B-4E9B-90A6-7BC062910F3E}" destId="{1D588C8E-EF6F-41DA-B65A-4D92B99BFF9C}" srcOrd="0" destOrd="0" parTransId="{C1B50FCE-3253-4C9B-914D-2FA1A2C4533E}" sibTransId="{DD1400E1-BC6D-4E17-B471-EE1D8393F664}"/>
    <dgm:cxn modelId="{29B5543D-3EE5-4A7F-9C5D-183EC398B32F}" type="presParOf" srcId="{3C36CA3D-A93D-4E49-95CB-3DF4A1E73836}" destId="{9ED4A13E-A58E-49EB-B48F-32D13C511814}" srcOrd="0" destOrd="0" presId="urn:microsoft.com/office/officeart/2005/8/layout/vList6"/>
    <dgm:cxn modelId="{0DBF95E6-45B8-4220-95CC-0090EB44346C}" type="presParOf" srcId="{9ED4A13E-A58E-49EB-B48F-32D13C511814}" destId="{108DEB40-970A-4991-A571-2F5293B3EFF7}" srcOrd="0" destOrd="0" presId="urn:microsoft.com/office/officeart/2005/8/layout/vList6"/>
    <dgm:cxn modelId="{8888239A-1804-486B-BC7E-76F9C05F9E29}" type="presParOf" srcId="{9ED4A13E-A58E-49EB-B48F-32D13C511814}" destId="{F5106789-E99D-4282-AC12-571DE50CDC5B}" srcOrd="1" destOrd="0" presId="urn:microsoft.com/office/officeart/2005/8/layout/vList6"/>
    <dgm:cxn modelId="{2DCB0916-CE1E-4FF7-AFF1-8F20B8CDDD31}" type="presParOf" srcId="{3C36CA3D-A93D-4E49-95CB-3DF4A1E73836}" destId="{DC9B8451-3187-487C-9DD3-873A512DAF61}" srcOrd="1" destOrd="0" presId="urn:microsoft.com/office/officeart/2005/8/layout/vList6"/>
    <dgm:cxn modelId="{D5A7CBAB-042D-486D-9B65-6852129FC829}" type="presParOf" srcId="{3C36CA3D-A93D-4E49-95CB-3DF4A1E73836}" destId="{A65F85DB-8D07-4A68-81DD-2EEEEA65F365}" srcOrd="2" destOrd="0" presId="urn:microsoft.com/office/officeart/2005/8/layout/vList6"/>
    <dgm:cxn modelId="{3F3907F6-710C-4C55-AC5D-29E5DAF71E87}" type="presParOf" srcId="{A65F85DB-8D07-4A68-81DD-2EEEEA65F365}" destId="{9CB52474-64E9-42FF-B9A5-3501CD726562}" srcOrd="0" destOrd="0" presId="urn:microsoft.com/office/officeart/2005/8/layout/vList6"/>
    <dgm:cxn modelId="{5888533A-11A4-4261-8A08-802D7CF8E8BA}" type="presParOf" srcId="{A65F85DB-8D07-4A68-81DD-2EEEEA65F365}" destId="{75BE1BEF-DE9A-4AB8-87FA-7DF869365EDA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106789-E99D-4282-AC12-571DE50CDC5B}">
      <dsp:nvSpPr>
        <dsp:cNvPr id="0" name=""/>
        <dsp:cNvSpPr/>
      </dsp:nvSpPr>
      <dsp:spPr>
        <a:xfrm>
          <a:off x="1391919" y="321"/>
          <a:ext cx="2087880" cy="1252695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From </a:t>
          </a:r>
          <a:r>
            <a:rPr lang="en-GB" sz="1400" i="1" kern="1200" dirty="0">
              <a:solidFill>
                <a:srgbClr val="00B050"/>
              </a:solidFill>
            </a:rPr>
            <a:t>within</a:t>
          </a:r>
          <a:r>
            <a:rPr lang="en-GB" sz="1400" kern="1200" dirty="0"/>
            <a:t> the business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Owners savings or from profits</a:t>
          </a:r>
        </a:p>
      </dsp:txBody>
      <dsp:txXfrm>
        <a:off x="1391919" y="156908"/>
        <a:ext cx="1618119" cy="939521"/>
      </dsp:txXfrm>
    </dsp:sp>
    <dsp:sp modelId="{108DEB40-970A-4991-A571-2F5293B3EFF7}">
      <dsp:nvSpPr>
        <dsp:cNvPr id="0" name=""/>
        <dsp:cNvSpPr/>
      </dsp:nvSpPr>
      <dsp:spPr>
        <a:xfrm>
          <a:off x="0" y="321"/>
          <a:ext cx="1391920" cy="12526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Internal</a:t>
          </a:r>
        </a:p>
      </dsp:txBody>
      <dsp:txXfrm>
        <a:off x="61152" y="61473"/>
        <a:ext cx="1269616" cy="1130391"/>
      </dsp:txXfrm>
    </dsp:sp>
    <dsp:sp modelId="{75BE1BEF-DE9A-4AB8-87FA-7DF869365EDA}">
      <dsp:nvSpPr>
        <dsp:cNvPr id="0" name=""/>
        <dsp:cNvSpPr/>
      </dsp:nvSpPr>
      <dsp:spPr>
        <a:xfrm>
          <a:off x="1391919" y="1378286"/>
          <a:ext cx="2087880" cy="1252695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From </a:t>
          </a:r>
          <a:r>
            <a:rPr lang="en-GB" sz="1400" i="1" kern="1200" dirty="0">
              <a:solidFill>
                <a:srgbClr val="00B050"/>
              </a:solidFill>
            </a:rPr>
            <a:t>outside</a:t>
          </a:r>
          <a:r>
            <a:rPr lang="en-GB" sz="1400" kern="1200" dirty="0"/>
            <a:t> the business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e.g. Banks, Building Societies, Venture Capitalists etc.</a:t>
          </a:r>
        </a:p>
      </dsp:txBody>
      <dsp:txXfrm>
        <a:off x="1391919" y="1534873"/>
        <a:ext cx="1618119" cy="939521"/>
      </dsp:txXfrm>
    </dsp:sp>
    <dsp:sp modelId="{9CB52474-64E9-42FF-B9A5-3501CD726562}">
      <dsp:nvSpPr>
        <dsp:cNvPr id="0" name=""/>
        <dsp:cNvSpPr/>
      </dsp:nvSpPr>
      <dsp:spPr>
        <a:xfrm>
          <a:off x="0" y="1378286"/>
          <a:ext cx="1391920" cy="12526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External</a:t>
          </a:r>
        </a:p>
      </dsp:txBody>
      <dsp:txXfrm>
        <a:off x="61152" y="1439438"/>
        <a:ext cx="1269616" cy="11303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2/24/20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B31CAF6-2C7B-4134-BA7D-DE521DC7D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>
            <a:extLst>
              <a:ext uri="{FF2B5EF4-FFF2-40B4-BE49-F238E27FC236}">
                <a16:creationId xmlns:a16="http://schemas.microsoft.com/office/drawing/2014/main" id="{DE3FD386-A0A6-4EBA-BD80-B11EBC9EB2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D15EAA7-42FE-A546-8508-DFCB3CE22E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0082" y="564610"/>
            <a:ext cx="3229440" cy="2418962"/>
          </a:xfrm>
          <a:prstGeom prst="roundRect">
            <a:avLst>
              <a:gd name="adj" fmla="val 0"/>
            </a:avLst>
          </a:prstGeom>
          <a:ln w="82550" cap="sq">
            <a:noFill/>
            <a:miter lim="800000"/>
          </a:ln>
          <a:effectLst/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458FD17-014D-1544-87ED-039306D7BB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9149" y="695990"/>
            <a:ext cx="3240195" cy="2156202"/>
          </a:xfrm>
          <a:prstGeom prst="roundRect">
            <a:avLst>
              <a:gd name="adj" fmla="val 0"/>
            </a:avLst>
          </a:prstGeom>
          <a:ln w="82550" cap="sq">
            <a:noFill/>
            <a:miter lim="800000"/>
          </a:ln>
          <a:effectLst/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F69715E-4757-4E43-A0FE-21C16DF1F9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74306" y="1008595"/>
            <a:ext cx="3240195" cy="1530992"/>
          </a:xfrm>
          <a:prstGeom prst="roundRect">
            <a:avLst>
              <a:gd name="adj" fmla="val 0"/>
            </a:avLst>
          </a:prstGeom>
          <a:ln w="82550" cap="sq">
            <a:noFill/>
            <a:miter lim="800000"/>
          </a:ln>
          <a:effectLst/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7C65F7D-05C8-4B14-A0AC-80F0680D8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5478"/>
          <a:stretch/>
        </p:blipFill>
        <p:spPr>
          <a:xfrm>
            <a:off x="-2607" y="0"/>
            <a:ext cx="12192000" cy="305335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F34CA10-AA95-4A32-B085-3AAB0E9E0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764" t="46543"/>
          <a:stretch/>
        </p:blipFill>
        <p:spPr>
          <a:xfrm>
            <a:off x="8500434" y="3191932"/>
            <a:ext cx="3686351" cy="366606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B83B770-8E5E-744A-91D2-39F414F47C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5210" y="3075938"/>
            <a:ext cx="10916365" cy="1137554"/>
          </a:xfrm>
        </p:spPr>
        <p:txBody>
          <a:bodyPr>
            <a:normAutofit/>
          </a:bodyPr>
          <a:lstStyle/>
          <a:p>
            <a:r>
              <a:rPr lang="en-GB" dirty="0" err="1"/>
              <a:t>Busnes</a:t>
            </a:r>
            <a:r>
              <a:rPr lang="en-GB" dirty="0"/>
              <a:t> – Sources of Finance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20ADD2-52F8-1540-87DC-2322AB21CE74}"/>
              </a:ext>
            </a:extLst>
          </p:cNvPr>
          <p:cNvSpPr txBox="1"/>
          <p:nvPr/>
        </p:nvSpPr>
        <p:spPr>
          <a:xfrm>
            <a:off x="4479149" y="4620771"/>
            <a:ext cx="30969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Mr Patel </a:t>
            </a:r>
            <a:r>
              <a:rPr lang="en-GB" sz="3200" dirty="0" err="1"/>
              <a:t>ydw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endParaRPr lang="en-GB" sz="3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3D5AA9-0E7F-3445-B853-D8EA6BAA1593}"/>
              </a:ext>
            </a:extLst>
          </p:cNvPr>
          <p:cNvSpPr txBox="1"/>
          <p:nvPr/>
        </p:nvSpPr>
        <p:spPr>
          <a:xfrm>
            <a:off x="1367422" y="5900400"/>
            <a:ext cx="32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Pwy</a:t>
            </a:r>
            <a:r>
              <a:rPr lang="en-GB" sz="2800" dirty="0"/>
              <a:t> </a:t>
            </a:r>
            <a:r>
              <a:rPr lang="en-GB" sz="2800" dirty="0" err="1"/>
              <a:t>wyt</a:t>
            </a:r>
            <a:r>
              <a:rPr lang="en-GB" sz="2800" dirty="0"/>
              <a:t> </a:t>
            </a:r>
            <a:r>
              <a:rPr lang="en-GB" sz="2800" dirty="0" err="1"/>
              <a:t>ti</a:t>
            </a:r>
            <a:r>
              <a:rPr lang="en-GB" sz="28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03753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AD20AEA-7CAF-4A83-BE2E-EAF010B8B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255CADE-DCE0-447F-B290-2AE78E5E5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A61CAA-26CB-4C34-B388-1AC68FD2A6C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581" r="28966" b="1"/>
          <a:stretch/>
        </p:blipFill>
        <p:spPr>
          <a:xfrm>
            <a:off x="8860" y="10"/>
            <a:ext cx="6924201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4245587C-701C-48A1-9B6B-10C3DF81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330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E5CF545-7AAF-4A13-8871-089E929E8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9E46F8-8C7C-9949-B281-51072A37A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0382" y="1358901"/>
            <a:ext cx="3707844" cy="273049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/>
              <a:t>Dydd mawrth, Y pumed ar hugain chwefror</a:t>
            </a:r>
          </a:p>
        </p:txBody>
      </p:sp>
    </p:spTree>
    <p:extLst>
      <p:ext uri="{BB962C8B-B14F-4D97-AF65-F5344CB8AC3E}">
        <p14:creationId xmlns:p14="http://schemas.microsoft.com/office/powerpoint/2010/main" val="2129413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50577-64EE-7149-BE74-CA9E7F814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 of finance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278E52-D02C-4A47-AD75-DC26A79138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774" y="1964266"/>
            <a:ext cx="2854096" cy="18965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29499B-B3C7-A44F-AA5D-15F25EE0F8AA}"/>
              </a:ext>
            </a:extLst>
          </p:cNvPr>
          <p:cNvSpPr txBox="1"/>
          <p:nvPr/>
        </p:nvSpPr>
        <p:spPr>
          <a:xfrm>
            <a:off x="4297247" y="1964266"/>
            <a:ext cx="51684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Business need finance to function and grow. The 2 main sources of finance are internal and external. 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3EDF8FD-B33F-104E-9951-F658D8D32DFC}"/>
              </a:ext>
            </a:extLst>
          </p:cNvPr>
          <p:cNvSpPr/>
          <p:nvPr/>
        </p:nvSpPr>
        <p:spPr>
          <a:xfrm>
            <a:off x="1457314" y="4028303"/>
            <a:ext cx="176701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Arian (money)</a:t>
            </a:r>
            <a:endParaRPr lang="en-GB" dirty="0"/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5E41F2E2-E4F6-7D48-B83C-118D5BB81CA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08332354"/>
              </p:ext>
            </p:extLst>
          </p:nvPr>
        </p:nvGraphicFramePr>
        <p:xfrm>
          <a:off x="5141590" y="3429000"/>
          <a:ext cx="3479800" cy="26313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68500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Graphic spid="11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3254AE-C4CD-426D-A6E8-7FA13B0F8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B2C650-1A31-EB49-9C39-40F39C8CCC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7734" y="2481121"/>
            <a:ext cx="4770219" cy="319604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5C53434-A0C7-4A81-8EB0-D460DAD9B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BC9937-9070-D64C-981D-A1343F700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59874"/>
            <a:ext cx="10364451" cy="1596177"/>
          </a:xfrm>
        </p:spPr>
        <p:txBody>
          <a:bodyPr>
            <a:normAutofit/>
          </a:bodyPr>
          <a:lstStyle/>
          <a:p>
            <a:br>
              <a:rPr lang="en-GB" dirty="0"/>
            </a:br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? </a:t>
            </a:r>
            <a:r>
              <a:rPr lang="en-GB" sz="1800" dirty="0"/>
              <a:t>(Who am </a:t>
            </a:r>
            <a:r>
              <a:rPr lang="en-GB" sz="1800" dirty="0" err="1"/>
              <a:t>i</a:t>
            </a:r>
            <a:r>
              <a:rPr lang="en-GB" sz="1800" dirty="0"/>
              <a:t>?)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ACDF79-8DCD-F247-84B1-169F4D2A623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4860493" cy="3424107"/>
          </a:xfrm>
        </p:spPr>
        <p:txBody>
          <a:bodyPr>
            <a:normAutofit/>
          </a:bodyPr>
          <a:lstStyle/>
          <a:p>
            <a:r>
              <a:rPr lang="en-GB" altLang="en-US" dirty="0"/>
              <a:t>I’m useful if a business needs to raise a large amount of money in order to buy some new machines.</a:t>
            </a:r>
          </a:p>
          <a:p>
            <a:r>
              <a:rPr lang="en-GB" altLang="en-US" dirty="0"/>
              <a:t>I have to be repaid in monthly instalments</a:t>
            </a:r>
          </a:p>
          <a:p>
            <a:r>
              <a:rPr lang="en-GB" altLang="en-US" dirty="0"/>
              <a:t>I’m really interesting.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0D6DD9-4D5C-E742-BD9E-0118375252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43222" y="207166"/>
            <a:ext cx="1947333" cy="1947333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175A7FB-FB7F-2D4B-A291-AD845B0F3C8F}"/>
              </a:ext>
            </a:extLst>
          </p:cNvPr>
          <p:cNvSpPr/>
          <p:nvPr/>
        </p:nvSpPr>
        <p:spPr>
          <a:xfrm>
            <a:off x="6688041" y="1836151"/>
            <a:ext cx="347195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 err="1">
                <a:solidFill>
                  <a:srgbClr val="222222"/>
                </a:solidFill>
                <a:latin typeface="arial" panose="020B0604020202020204" pitchFamily="34" charset="0"/>
              </a:rPr>
              <a:t>benthyciad</a:t>
            </a:r>
            <a:r>
              <a:rPr lang="en-GB" sz="3200" dirty="0">
                <a:solidFill>
                  <a:srgbClr val="222222"/>
                </a:solidFill>
                <a:latin typeface="arial" panose="020B0604020202020204" pitchFamily="34" charset="0"/>
              </a:rPr>
              <a:t> banc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09374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F6BA62A-2D10-EE41-81D2-7E13801DA382}"/>
              </a:ext>
            </a:extLst>
          </p:cNvPr>
          <p:cNvSpPr/>
          <p:nvPr/>
        </p:nvSpPr>
        <p:spPr>
          <a:xfrm>
            <a:off x="660729" y="1981200"/>
            <a:ext cx="7340600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3200" dirty="0"/>
              <a:t>I’m effectively a free source of money for you if you pay what you owe within the agreed time period, often 30 days.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3200" dirty="0"/>
              <a:t>But if you don’t pay up for what you’ve had within 30 days, there can be a charge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3200" dirty="0"/>
              <a:t>If you are a bad payer, then you might be refused.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BF516B3-3D99-4A4E-B60C-B15943D47842}"/>
              </a:ext>
            </a:extLst>
          </p:cNvPr>
          <p:cNvSpPr/>
          <p:nvPr/>
        </p:nvSpPr>
        <p:spPr>
          <a:xfrm>
            <a:off x="4676380" y="641727"/>
            <a:ext cx="294337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800" dirty="0" err="1"/>
              <a:t>Pwy</a:t>
            </a:r>
            <a:r>
              <a:rPr lang="en-GB" sz="4800" dirty="0"/>
              <a:t> </a:t>
            </a:r>
            <a:r>
              <a:rPr lang="en-GB" sz="4800" dirty="0" err="1"/>
              <a:t>ydw</a:t>
            </a:r>
            <a:r>
              <a:rPr lang="en-GB" sz="4800" dirty="0"/>
              <a:t> </a:t>
            </a:r>
            <a:r>
              <a:rPr lang="en-GB" sz="4800" dirty="0" err="1"/>
              <a:t>i</a:t>
            </a:r>
            <a:r>
              <a:rPr lang="en-GB" sz="4800" dirty="0"/>
              <a:t>?</a:t>
            </a:r>
            <a:endParaRPr lang="en-GB" sz="4800" dirty="0">
              <a:latin typeface="Comic Sans MS" panose="030F0902030302020204" pitchFamily="66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57C3EE-937A-6545-93EB-C0337E6390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1329" y="2743199"/>
            <a:ext cx="3765053" cy="2031147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A203E6-60D3-C946-B304-99E97607CF41}"/>
              </a:ext>
            </a:extLst>
          </p:cNvPr>
          <p:cNvSpPr/>
          <p:nvPr/>
        </p:nvSpPr>
        <p:spPr>
          <a:xfrm>
            <a:off x="8001329" y="2154499"/>
            <a:ext cx="286987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err="1">
                <a:solidFill>
                  <a:srgbClr val="222222"/>
                </a:solidFill>
                <a:latin typeface="arial" panose="020B0604020202020204" pitchFamily="34" charset="0"/>
              </a:rPr>
              <a:t>cardiau</a:t>
            </a:r>
            <a:r>
              <a:rPr lang="en-GB" sz="2800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222222"/>
                </a:solidFill>
                <a:latin typeface="arial" panose="020B0604020202020204" pitchFamily="34" charset="0"/>
              </a:rPr>
              <a:t>credyd</a:t>
            </a:r>
            <a:endParaRPr lang="en-GB" sz="28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B978409-CB7E-BA47-A6EB-0B4C97A87F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58200" y="1136172"/>
            <a:ext cx="3175000" cy="73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056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D1308D8-68D6-0145-BA8E-B75D134D1560}"/>
              </a:ext>
            </a:extLst>
          </p:cNvPr>
          <p:cNvSpPr txBox="1">
            <a:spLocks/>
          </p:cNvSpPr>
          <p:nvPr/>
        </p:nvSpPr>
        <p:spPr>
          <a:xfrm>
            <a:off x="1981200" y="4572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?</a:t>
            </a:r>
            <a:endParaRPr lang="en-GB" alt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E306F63-548F-7C47-8988-3D6EE5B59B4D}"/>
              </a:ext>
            </a:extLst>
          </p:cNvPr>
          <p:cNvSpPr txBox="1">
            <a:spLocks/>
          </p:cNvSpPr>
          <p:nvPr/>
        </p:nvSpPr>
        <p:spPr>
          <a:xfrm>
            <a:off x="457200" y="1600200"/>
            <a:ext cx="7416800" cy="452596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800" dirty="0"/>
              <a:t>I have to be arranged with a bank, and once arranged, can be used up to an agreed limit.</a:t>
            </a:r>
          </a:p>
          <a:p>
            <a:r>
              <a:rPr lang="en-GB" altLang="en-US" sz="2800" dirty="0"/>
              <a:t>Really useful to have if you are likely to have a cash flow problem</a:t>
            </a:r>
          </a:p>
          <a:p>
            <a:r>
              <a:rPr lang="en-GB" altLang="en-US" sz="2800" dirty="0"/>
              <a:t>When you use me, you do have to pay interest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BD42B07-0C0F-124E-9856-DB92F4438F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6400" y="3429000"/>
            <a:ext cx="3860800" cy="231648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A7B4B31-D00B-A14F-AAE1-C49AD4579FB5}"/>
              </a:ext>
            </a:extLst>
          </p:cNvPr>
          <p:cNvSpPr/>
          <p:nvPr/>
        </p:nvSpPr>
        <p:spPr>
          <a:xfrm>
            <a:off x="8026400" y="2551535"/>
            <a:ext cx="21844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 err="1">
                <a:solidFill>
                  <a:srgbClr val="222222"/>
                </a:solidFill>
                <a:latin typeface="arial" panose="020B0604020202020204" pitchFamily="34" charset="0"/>
              </a:rPr>
              <a:t>gorddrafft</a:t>
            </a:r>
            <a:endParaRPr lang="en-GB" sz="32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1298445-0D0F-594E-9C08-C8975AE8F0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8934" y="570107"/>
            <a:ext cx="1638300" cy="1638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606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6DF99EC-B27A-7148-AED7-7DB7A875FA74}"/>
              </a:ext>
            </a:extLst>
          </p:cNvPr>
          <p:cNvSpPr/>
          <p:nvPr/>
        </p:nvSpPr>
        <p:spPr>
          <a:xfrm>
            <a:off x="1524001" y="797983"/>
            <a:ext cx="6096000" cy="76944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4400" dirty="0" err="1">
                <a:solidFill>
                  <a:srgbClr val="222222"/>
                </a:solidFill>
                <a:latin typeface="arial" panose="020B0604020202020204" pitchFamily="34" charset="0"/>
              </a:rPr>
              <a:t>Diolch</a:t>
            </a:r>
            <a:r>
              <a:rPr lang="en-GB" sz="4400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en-GB" sz="4400" dirty="0" err="1">
                <a:solidFill>
                  <a:srgbClr val="222222"/>
                </a:solidFill>
                <a:latin typeface="arial" panose="020B0604020202020204" pitchFamily="34" charset="0"/>
              </a:rPr>
              <a:t>yn</a:t>
            </a:r>
            <a:r>
              <a:rPr lang="en-GB" sz="4400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en-GB" sz="4400" dirty="0" err="1">
                <a:solidFill>
                  <a:srgbClr val="222222"/>
                </a:solidFill>
                <a:latin typeface="arial" panose="020B0604020202020204" pitchFamily="34" charset="0"/>
              </a:rPr>
              <a:t>fawr</a:t>
            </a:r>
            <a:endParaRPr lang="en-GB" sz="44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447B264-B75F-2A4F-AB74-F2F4B5E6D685}"/>
              </a:ext>
            </a:extLst>
          </p:cNvPr>
          <p:cNvSpPr/>
          <p:nvPr/>
        </p:nvSpPr>
        <p:spPr>
          <a:xfrm>
            <a:off x="1151467" y="2828835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600" dirty="0" err="1">
                <a:solidFill>
                  <a:srgbClr val="222222"/>
                </a:solidFill>
                <a:latin typeface="arial" panose="020B0604020202020204" pitchFamily="34" charset="0"/>
              </a:rPr>
              <a:t>Ewch</a:t>
            </a:r>
            <a:r>
              <a:rPr lang="en-GB" sz="3600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en-GB" sz="3600" dirty="0" err="1">
                <a:solidFill>
                  <a:srgbClr val="222222"/>
                </a:solidFill>
                <a:latin typeface="arial" panose="020B0604020202020204" pitchFamily="34" charset="0"/>
              </a:rPr>
              <a:t>allan</a:t>
            </a:r>
            <a:r>
              <a:rPr lang="en-GB" sz="3600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en-GB" sz="3600" dirty="0" err="1">
                <a:solidFill>
                  <a:srgbClr val="222222"/>
                </a:solidFill>
                <a:latin typeface="arial" panose="020B0604020202020204" pitchFamily="34" charset="0"/>
              </a:rPr>
              <a:t>o'r</a:t>
            </a:r>
            <a:r>
              <a:rPr lang="en-GB" sz="3600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en-GB" sz="3600" dirty="0" err="1">
                <a:solidFill>
                  <a:srgbClr val="222222"/>
                </a:solidFill>
                <a:latin typeface="arial" panose="020B0604020202020204" pitchFamily="34" charset="0"/>
              </a:rPr>
              <a:t>ardal</a:t>
            </a:r>
            <a:endParaRPr lang="en-GB" sz="36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GB" sz="3600" dirty="0">
                <a:solidFill>
                  <a:srgbClr val="222222"/>
                </a:solidFill>
                <a:latin typeface="arial" panose="020B0604020202020204" pitchFamily="34" charset="0"/>
              </a:rPr>
              <a:t>(please exit the area)</a:t>
            </a:r>
            <a:endParaRPr lang="en-GB" sz="3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AE050B-3C58-E343-8606-7C9A829875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91317"/>
            <a:ext cx="5410200" cy="35687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FA33895-DC94-D548-BB48-BEDC1E741DE4}"/>
              </a:ext>
            </a:extLst>
          </p:cNvPr>
          <p:cNvSpPr txBox="1"/>
          <p:nvPr/>
        </p:nvSpPr>
        <p:spPr>
          <a:xfrm>
            <a:off x="8093675" y="1940012"/>
            <a:ext cx="19400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Hwyl</a:t>
            </a:r>
            <a:r>
              <a:rPr lang="en-GB" sz="2400" dirty="0"/>
              <a:t> </a:t>
            </a:r>
            <a:r>
              <a:rPr lang="en-GB" sz="2400" dirty="0" err="1"/>
              <a:t>Fawr</a:t>
            </a:r>
            <a:endParaRPr lang="en-GB" sz="2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072BC36-394A-BF4D-933E-E32B3EB9F4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4249" y="583344"/>
            <a:ext cx="1587500" cy="158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7829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ED3D5-7171-FE4E-954E-AB37A8F80A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48EEA-3985-1744-947B-7A5E43BBB82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My target audience is year 10 Business studies.</a:t>
            </a:r>
          </a:p>
          <a:p>
            <a:r>
              <a:rPr lang="en-GB" dirty="0"/>
              <a:t>I aim to use as much incidental welsh as possible</a:t>
            </a:r>
          </a:p>
          <a:p>
            <a:r>
              <a:rPr lang="en-GB" dirty="0"/>
              <a:t>I will also be introducing words which are not day to day terms, but more specific to the business topic of sources </a:t>
            </a:r>
            <a:r>
              <a:rPr lang="en-GB"/>
              <a:t>of finance.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3412686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1255</TotalTime>
  <Words>296</Words>
  <Application>Microsoft Macintosh PowerPoint</Application>
  <PresentationFormat>Widescreen</PresentationFormat>
  <Paragraphs>36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Arial</vt:lpstr>
      <vt:lpstr>Comic Sans MS</vt:lpstr>
      <vt:lpstr>Tw Cen MT</vt:lpstr>
      <vt:lpstr>Droplet</vt:lpstr>
      <vt:lpstr>Busnes – Sources of Finance</vt:lpstr>
      <vt:lpstr>Dydd mawrth, Y pumed ar hugain chwefror</vt:lpstr>
      <vt:lpstr>Sources of finance</vt:lpstr>
      <vt:lpstr> Pwy ydw i? (Who am i?)</vt:lpstr>
      <vt:lpstr>PowerPoint Presentation</vt:lpstr>
      <vt:lpstr>PowerPoint Presentation</vt:lpstr>
      <vt:lpstr>PowerPoint Presentation</vt:lpstr>
      <vt:lpstr>Rationale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Busnes – Sources of Finance</dc:title>
  <dc:creator>Krushal Patel (1903393)</dc:creator>
  <cp:lastModifiedBy>Krushal Patel (1903393)</cp:lastModifiedBy>
  <cp:revision>2</cp:revision>
  <dcterms:created xsi:type="dcterms:W3CDTF">2020-02-12T11:52:48Z</dcterms:created>
  <dcterms:modified xsi:type="dcterms:W3CDTF">2020-02-25T11:19:26Z</dcterms:modified>
</cp:coreProperties>
</file>