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jpeg" ContentType="image/jpeg"/>
  <Default Extension="xml" ContentType="application/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12.xml" ContentType="application/vnd.openxmlformats-officedocument.presentationml.slideLayout+xml"/>
  <Default Extension="wmf" ContentType="image/x-wmf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4" r:id="rId6"/>
    <p:sldId id="267" r:id="rId7"/>
    <p:sldId id="268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showPr showNarration="1">
    <p:present/>
    <p:sldAll/>
    <p:penClr>
      <a:prstClr val="red"/>
    </p:penClr>
    <p:extLst>
      <p:ext uri="{EC167BDD-8182-4AB7-AECC-EB403E3ABB37}">
        <p14:laserClr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>
          <a:srgbClr val="FF0000"/>
        </p14:laserClr>
      </p:ext>
      <p:ext uri="{2FDB2607-1784-4EEB-B798-7EB5836EED8A}">
        <p14:showMediaCtrls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"/>
      </p:ext>
    </p:extLst>
  </p:showPr>
  <p:extLst>
    <p:ext uri="{E76CE94A-603C-4142-B9EB-6D1370010A27}">
      <p14:discardImageEditData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0"/>
    </p:ext>
    <p:ext uri="{D31A062A-798A-4329-ABDD-BBA856620510}">
      <p14:defaultImageDpi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9061" autoAdjust="0"/>
  </p:normalViewPr>
  <p:slideViewPr>
    <p:cSldViewPr>
      <p:cViewPr>
        <p:scale>
          <a:sx n="94" d="100"/>
          <a:sy n="94" d="100"/>
        </p:scale>
        <p:origin x="-760" y="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9"/>
            <a:ext cx="8915400" cy="877824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34553"/>
            <a:ext cx="8001000" cy="3823447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1DDFB-D0FA-411D-9699-280175292B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1DDFB-D0FA-411D-9699-280175292B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5435"/>
            <a:ext cx="8915400" cy="9144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943600"/>
            <a:ext cx="8001000" cy="9144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 anchor="t" anchorCtr="0"/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38862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399"/>
            <a:ext cx="8915400" cy="2286000"/>
          </a:xfrm>
          <a:solidFill>
            <a:schemeClr val="tx2"/>
          </a:solidFill>
        </p:spPr>
        <p:txBody>
          <a:bodyPr vert="horz" lIns="1188720" tIns="45720" rIns="274320" bIns="45720" rtlCol="0" anchor="b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484607"/>
            <a:ext cx="8001000" cy="77724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1DDFB-D0FA-411D-9699-280175292B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7534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1DDFB-D0FA-411D-9699-280175292B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588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588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7534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7534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20588" y="188259"/>
            <a:ext cx="28956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1DDFB-D0FA-411D-9699-280175292BD6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1DDFB-D0FA-411D-9699-280175292B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1DDFB-D0FA-411D-9699-280175292B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7534" y="2590800"/>
            <a:ext cx="3566160" cy="36861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952" y="2039111"/>
            <a:ext cx="356616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1DDFB-D0FA-411D-9699-280175292B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7987" y="2048256"/>
            <a:ext cx="3427413" cy="420624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039112"/>
            <a:ext cx="457200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1DDFB-D0FA-411D-9699-280175292B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928616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6601968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7543800" y="1129553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7543800" y="2629169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1DDFB-D0FA-411D-9699-280175292B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7553" y="1129554"/>
            <a:ext cx="914400" cy="5533278"/>
          </a:xfrm>
        </p:spPr>
        <p:txBody>
          <a:bodyPr vert="eaVert" lIns="274320" tIns="685800" bIns="68580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1734671"/>
            <a:ext cx="6426200" cy="4542304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1DDFB-D0FA-411D-9699-280175292B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123856"/>
            <a:ext cx="8913813" cy="914400"/>
          </a:xfrm>
          <a:prstGeom prst="rect">
            <a:avLst/>
          </a:prstGeo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4424" y="2595562"/>
            <a:ext cx="7610476" cy="3670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80094" y="188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05A5F90-B702-4417-98ED-395B0E313338}" type="datetimeFigureOut">
              <a:rPr lang="en-GB" smtClean="0"/>
              <a:pPr/>
              <a:t>1/29/18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0588" y="188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89894" y="6569075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291DDFB-D0FA-411D-9699-280175292BD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914400" y="0"/>
            <a:ext cx="7999413" cy="1828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914400" y="6675120"/>
            <a:ext cx="7999413" cy="18288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marL="0" indent="0"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Font typeface="Wingdings 2" pitchFamily="18" charset="2"/>
        <a:buChar char="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8"/>
            <a:ext cx="8915400" cy="1424081"/>
          </a:xfrm>
        </p:spPr>
        <p:txBody>
          <a:bodyPr>
            <a:normAutofit/>
          </a:bodyPr>
          <a:lstStyle/>
          <a:p>
            <a:r>
              <a:rPr lang="en-GB" dirty="0" smtClean="0"/>
              <a:t>AHAN5007</a:t>
            </a:r>
            <a:br>
              <a:rPr lang="en-GB" dirty="0" smtClean="0"/>
            </a:br>
            <a:r>
              <a:rPr lang="en-GB" dirty="0" smtClean="0"/>
              <a:t>The Body, Culture and Society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81400"/>
            <a:ext cx="8001000" cy="3276600"/>
          </a:xfrm>
        </p:spPr>
        <p:txBody>
          <a:bodyPr/>
          <a:lstStyle/>
          <a:p>
            <a:endParaRPr lang="en-GB" dirty="0" smtClean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4170066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interesting 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is a body?</a:t>
            </a:r>
          </a:p>
          <a:p>
            <a:r>
              <a:rPr lang="en-GB" dirty="0" smtClean="0"/>
              <a:t>How do we approach the body?</a:t>
            </a:r>
          </a:p>
          <a:p>
            <a:pPr lvl="1"/>
            <a:r>
              <a:rPr lang="en-GB" dirty="0" smtClean="0"/>
              <a:t>Theoretically</a:t>
            </a:r>
          </a:p>
          <a:p>
            <a:pPr lvl="1"/>
            <a:r>
              <a:rPr lang="en-GB" dirty="0" smtClean="0"/>
              <a:t>Conceptually</a:t>
            </a:r>
          </a:p>
          <a:p>
            <a:pPr lvl="1"/>
            <a:r>
              <a:rPr lang="en-GB" dirty="0" smtClean="0"/>
              <a:t>Methodologically</a:t>
            </a:r>
          </a:p>
          <a:p>
            <a:r>
              <a:rPr lang="en-GB" dirty="0" smtClean="0"/>
              <a:t>Is the body a symbol, a metaphor or a lived sensorial organism – or all of these?</a:t>
            </a:r>
          </a:p>
          <a:p>
            <a:r>
              <a:rPr lang="en-GB" dirty="0" smtClean="0"/>
              <a:t>How are bodies political and politicised?</a:t>
            </a:r>
          </a:p>
          <a:p>
            <a:pPr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872323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Mind-body dualism: The Body as Abstract and the Body as Lived</a:t>
            </a:r>
            <a:endParaRPr lang="en-GB" dirty="0"/>
          </a:p>
        </p:txBody>
      </p:sp>
      <p:pic>
        <p:nvPicPr>
          <p:cNvPr id="4" name="Picture 6" descr="MC900433628[1]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>
          <a:xfrm>
            <a:off x="2362200" y="2277990"/>
            <a:ext cx="4485251" cy="4580010"/>
          </a:xfrm>
        </p:spPr>
      </p:pic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40148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more interesting 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What (if anything) do all human bodies have in common?</a:t>
            </a:r>
          </a:p>
          <a:p>
            <a:r>
              <a:rPr lang="en-GB" dirty="0" smtClean="0"/>
              <a:t>How do variations in the human body distinguish humans from one another?</a:t>
            </a:r>
          </a:p>
          <a:p>
            <a:r>
              <a:rPr lang="en-GB" dirty="0" smtClean="0"/>
              <a:t>How do humans relate to one another through their bodies?</a:t>
            </a:r>
          </a:p>
          <a:p>
            <a:r>
              <a:rPr lang="en-GB" dirty="0" smtClean="0"/>
              <a:t>How are bodies managed, governed and regulated? </a:t>
            </a:r>
          </a:p>
          <a:p>
            <a:pPr lvl="1"/>
            <a:r>
              <a:rPr lang="en-GB" dirty="0" smtClean="0"/>
              <a:t>By self and others</a:t>
            </a:r>
          </a:p>
          <a:p>
            <a:r>
              <a:rPr lang="en-GB" dirty="0" smtClean="0"/>
              <a:t>How do bodies resist and contest power dynamics?</a:t>
            </a:r>
          </a:p>
          <a:p>
            <a:pPr lvl="1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815689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Structure of the Module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Taught and exercise elements</a:t>
            </a:r>
          </a:p>
          <a:p>
            <a:pPr lvl="1"/>
            <a:r>
              <a:rPr lang="en-GB" dirty="0" smtClean="0"/>
              <a:t>Theorising, conceptualising and researching the body</a:t>
            </a:r>
          </a:p>
          <a:p>
            <a:pPr lvl="1"/>
            <a:r>
              <a:rPr lang="en-GB" dirty="0" smtClean="0"/>
              <a:t>The body and embodiment</a:t>
            </a:r>
          </a:p>
          <a:p>
            <a:pPr lvl="1"/>
            <a:r>
              <a:rPr lang="en-GB" dirty="0" smtClean="0"/>
              <a:t>Foucault </a:t>
            </a:r>
          </a:p>
          <a:p>
            <a:pPr lvl="2"/>
            <a:r>
              <a:rPr lang="en-GB" dirty="0" smtClean="0"/>
              <a:t>Regulation, risk, surveillance, bioethics </a:t>
            </a:r>
          </a:p>
          <a:p>
            <a:r>
              <a:rPr lang="en-GB" dirty="0" smtClean="0"/>
              <a:t>Your research</a:t>
            </a:r>
          </a:p>
          <a:p>
            <a:pPr lvl="1"/>
            <a:r>
              <a:rPr lang="en-GB" dirty="0" smtClean="0"/>
              <a:t>Topical applications</a:t>
            </a:r>
          </a:p>
          <a:p>
            <a:pPr lvl="1"/>
            <a:r>
              <a:rPr lang="en-GB" dirty="0" smtClean="0"/>
              <a:t>Presentations (not assessed!) of work in progress</a:t>
            </a:r>
          </a:p>
          <a:p>
            <a:pPr lvl="1">
              <a:buNone/>
            </a:pPr>
            <a:endParaRPr lang="en-GB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Essay</a:t>
            </a:r>
          </a:p>
          <a:p>
            <a:pPr lvl="1"/>
            <a:r>
              <a:rPr lang="en-GB" dirty="0" smtClean="0"/>
              <a:t>Due</a:t>
            </a:r>
            <a:r>
              <a:rPr lang="en-GB" dirty="0" smtClean="0"/>
              <a:t> 13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smtClean="0"/>
              <a:t>March</a:t>
            </a:r>
          </a:p>
          <a:p>
            <a:r>
              <a:rPr lang="en-GB" dirty="0" smtClean="0"/>
              <a:t>Individual Research Report</a:t>
            </a:r>
          </a:p>
          <a:p>
            <a:pPr lvl="1"/>
            <a:r>
              <a:rPr lang="en-GB" dirty="0" smtClean="0"/>
              <a:t>Due </a:t>
            </a:r>
            <a:r>
              <a:rPr lang="en-GB" dirty="0" smtClean="0"/>
              <a:t>24</a:t>
            </a:r>
            <a:r>
              <a:rPr lang="en-GB" baseline="30000" dirty="0" smtClean="0"/>
              <a:t>th</a:t>
            </a:r>
            <a:r>
              <a:rPr lang="en-GB" dirty="0" smtClean="0"/>
              <a:t> April</a:t>
            </a:r>
          </a:p>
          <a:p>
            <a:r>
              <a:rPr lang="en-GB" dirty="0" smtClean="0"/>
              <a:t>Keep a journal (not assessed) on your topic</a:t>
            </a:r>
          </a:p>
          <a:p>
            <a:pPr lvl="1"/>
            <a:r>
              <a:rPr lang="en-GB" dirty="0" smtClean="0"/>
              <a:t>Key readings</a:t>
            </a:r>
          </a:p>
          <a:p>
            <a:pPr lvl="1"/>
            <a:r>
              <a:rPr lang="en-GB" dirty="0" smtClean="0"/>
              <a:t>Data collected</a:t>
            </a:r>
          </a:p>
          <a:p>
            <a:pPr lvl="1"/>
            <a:r>
              <a:rPr lang="en-GB" dirty="0" smtClean="0"/>
              <a:t>Popular representations on the topic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Bodies, Food &amp; Care</a:t>
            </a:r>
            <a:br>
              <a:rPr lang="en-GB" dirty="0" smtClean="0"/>
            </a:br>
            <a:r>
              <a:rPr lang="en-GB" dirty="0" smtClean="0"/>
              <a:t>Lavis, Abbots &amp; </a:t>
            </a:r>
            <a:r>
              <a:rPr lang="en-GB" dirty="0" err="1" smtClean="0"/>
              <a:t>Attala</a:t>
            </a:r>
            <a:r>
              <a:rPr lang="en-GB" dirty="0" smtClean="0"/>
              <a:t> (2015)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Overview of multiple themes concerning the body</a:t>
            </a:r>
          </a:p>
          <a:p>
            <a:pPr lvl="1"/>
            <a:r>
              <a:rPr lang="en-GB" dirty="0" smtClean="0"/>
              <a:t>Start to get you thinking about power, politics and bodies </a:t>
            </a:r>
          </a:p>
          <a:p>
            <a:r>
              <a:rPr lang="en-GB" dirty="0" smtClean="0"/>
              <a:t>Interplay between different approaches</a:t>
            </a:r>
          </a:p>
          <a:p>
            <a:pPr lvl="1"/>
            <a:r>
              <a:rPr lang="en-GB" dirty="0" smtClean="0"/>
              <a:t>Classical medical approaches to the body</a:t>
            </a:r>
          </a:p>
          <a:p>
            <a:pPr lvl="1"/>
            <a:r>
              <a:rPr lang="en-GB" dirty="0" smtClean="0"/>
              <a:t>Political economic perspectives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0" y="2362200"/>
            <a:ext cx="26670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‘The Three Bodies’</a:t>
            </a:r>
            <a:br>
              <a:rPr lang="en-GB" dirty="0" smtClean="0"/>
            </a:br>
            <a:r>
              <a:rPr lang="en-GB" dirty="0" smtClean="0"/>
              <a:t>(</a:t>
            </a:r>
            <a:r>
              <a:rPr lang="en-GB" dirty="0" err="1" smtClean="0"/>
              <a:t>Scheper</a:t>
            </a:r>
            <a:r>
              <a:rPr lang="en-GB" dirty="0" smtClean="0"/>
              <a:t>-Hughes and Lock, 1987)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GB" dirty="0" smtClean="0"/>
              <a:t>The individual body </a:t>
            </a:r>
          </a:p>
          <a:p>
            <a:pPr lvl="1">
              <a:lnSpc>
                <a:spcPct val="80000"/>
              </a:lnSpc>
            </a:pPr>
            <a:r>
              <a:rPr lang="en-GB" dirty="0" smtClean="0"/>
              <a:t>‘lived experience of the body-self’</a:t>
            </a:r>
          </a:p>
          <a:p>
            <a:pPr>
              <a:lnSpc>
                <a:spcPct val="80000"/>
              </a:lnSpc>
            </a:pPr>
            <a:r>
              <a:rPr lang="en-GB" dirty="0" smtClean="0"/>
              <a:t>The social body</a:t>
            </a:r>
          </a:p>
          <a:p>
            <a:pPr lvl="1">
              <a:lnSpc>
                <a:spcPct val="80000"/>
              </a:lnSpc>
            </a:pPr>
            <a:r>
              <a:rPr lang="en-GB" dirty="0" smtClean="0"/>
              <a:t>the body as a symbol of nature, society and culture</a:t>
            </a:r>
          </a:p>
          <a:p>
            <a:pPr>
              <a:lnSpc>
                <a:spcPct val="80000"/>
              </a:lnSpc>
            </a:pPr>
            <a:r>
              <a:rPr lang="en-GB" dirty="0" smtClean="0"/>
              <a:t>The political body </a:t>
            </a:r>
          </a:p>
          <a:p>
            <a:pPr lvl="1">
              <a:lnSpc>
                <a:spcPct val="80000"/>
              </a:lnSpc>
            </a:pPr>
            <a:r>
              <a:rPr lang="en-GB" dirty="0" smtClean="0"/>
              <a:t>“the stability of the body politic rests on its ability to regulate populations (the social body) and to discipline individual bodies”</a:t>
            </a:r>
            <a:endParaRPr lang="en-GB" sz="3600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696363828"/>
      </p:ext>
    </p:extLst>
  </p:cSld>
  <p:clrMapOvr>
    <a:masterClrMapping/>
  </p:clrMapOvr>
</p:sld>
</file>

<file path=ppt/theme/theme1.xml><?xml version="1.0" encoding="utf-8"?>
<a:theme xmlns:a="http://schemas.openxmlformats.org/drawingml/2006/main" name="Perspective">
  <a:themeElements>
    <a:clrScheme name="Spectrum">
      <a:dk1>
        <a:sysClr val="windowText" lastClr="000000"/>
      </a:dk1>
      <a:lt1>
        <a:sysClr val="window" lastClr="FFFFFF"/>
      </a:lt1>
      <a:dk2>
        <a:srgbClr val="252731"/>
      </a:dk2>
      <a:lt2>
        <a:srgbClr val="EAE7E4"/>
      </a:lt2>
      <a:accent1>
        <a:srgbClr val="990000"/>
      </a:accent1>
      <a:accent2>
        <a:srgbClr val="FF6600"/>
      </a:accent2>
      <a:accent3>
        <a:srgbClr val="FFBA00"/>
      </a:accent3>
      <a:accent4>
        <a:srgbClr val="99CC00"/>
      </a:accent4>
      <a:accent5>
        <a:srgbClr val="528A02"/>
      </a:accent5>
      <a:accent6>
        <a:srgbClr val="333333"/>
      </a:accent6>
      <a:hlink>
        <a:srgbClr val="660000"/>
      </a:hlink>
      <a:folHlink>
        <a:srgbClr val="CC3300"/>
      </a:folHlink>
    </a:clrScheme>
    <a:fontScheme name="Perspective">
      <a:majorFont>
        <a:latin typeface="Century Gothic"/>
        <a:ea typeface=""/>
        <a:cs typeface=""/>
        <a:font script="Jpan" typeface="メイリオ"/>
      </a:majorFont>
      <a:minorFont>
        <a:latin typeface="Century Gothic"/>
        <a:ea typeface=""/>
        <a:cs typeface=""/>
        <a:font script="Jpan" typeface="メイリオ"/>
      </a:minorFont>
    </a:fontScheme>
    <a:fmtScheme name="Perspective">
      <a:fillStyleLst>
        <a:solidFill>
          <a:schemeClr val="phClr"/>
        </a:solidFill>
        <a:solidFill>
          <a:schemeClr val="phClr">
            <a:shade val="90000"/>
          </a:schemeClr>
        </a:solidFill>
        <a:solidFill>
          <a:schemeClr val="phClr">
            <a:shade val="80000"/>
          </a:schemeClr>
        </a:soli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>
              <a:alpha val="8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bliqueTopRight"/>
            <a:lightRig rig="threePt" dir="tl"/>
          </a:scene3d>
          <a:sp3d>
            <a:bevelT w="25400" h="25400"/>
          </a:sp3d>
        </a:effectStyle>
        <a:effectStyle>
          <a:effectLst/>
          <a:scene3d>
            <a:camera prst="perspectiveFront" fov="4200000"/>
            <a:lightRig rig="balanced" dir="tl">
              <a:rot lat="0" lon="0" rev="18600000"/>
            </a:lightRig>
          </a:scene3d>
          <a:sp3d prstMaterial="metal">
            <a:bevelT w="63500" h="50800" prst="angle"/>
          </a:sp3d>
        </a:effectStyle>
      </a:effectStyleLst>
      <a:bgFillStyleLst>
        <a:solidFill>
          <a:schemeClr val="phClr">
            <a:tint val="90000"/>
          </a:schemeClr>
        </a:solidFill>
        <a:solidFill>
          <a:schemeClr val="phClr">
            <a:tint val="50000"/>
          </a:schemeClr>
        </a:solidFill>
        <a:solidFill>
          <a:schemeClr val="phClr">
            <a:shade val="60000"/>
          </a:schemeClr>
        </a:soli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Perspective.thmx</Template>
  <TotalTime>353</TotalTime>
  <Words>314</Words>
  <Application>Microsoft Macintosh PowerPoint</Application>
  <PresentationFormat>On-screen Show (4:3)</PresentationFormat>
  <Paragraphs>48</Paragraphs>
  <Slides>8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Perspective</vt:lpstr>
      <vt:lpstr>AHAN5007 The Body, Culture and Society</vt:lpstr>
      <vt:lpstr>Some interesting questions</vt:lpstr>
      <vt:lpstr>Mind-body dualism: The Body as Abstract and the Body as Lived</vt:lpstr>
      <vt:lpstr>Some more interesting questions</vt:lpstr>
      <vt:lpstr>Structure of the Module</vt:lpstr>
      <vt:lpstr>Assessment</vt:lpstr>
      <vt:lpstr>Bodies, Food &amp; Care Lavis, Abbots &amp; Attala (2015)</vt:lpstr>
      <vt:lpstr>‘The Three Bodies’ (Scheper-Hughes and Lock, 1987)</vt:lpstr>
    </vt:vector>
  </TitlesOfParts>
  <Company>University of Wales Trinity Saint David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AHAN5007 The Body, Culture and Society</dc:title>
  <dc:creator>Rachel Casiday</dc:creator>
  <cp:lastModifiedBy>Emma-Jayne Abbots</cp:lastModifiedBy>
  <cp:revision>12</cp:revision>
  <dcterms:created xsi:type="dcterms:W3CDTF">2018-01-29T10:48:26Z</dcterms:created>
  <dcterms:modified xsi:type="dcterms:W3CDTF">2018-01-29T10:50:42Z</dcterms:modified>
</cp:coreProperties>
</file>